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9"/>
  </p:notesMasterIdLst>
  <p:handoutMasterIdLst>
    <p:handoutMasterId r:id="rId50"/>
  </p:handoutMasterIdLst>
  <p:sldIdLst>
    <p:sldId id="270" r:id="rId2"/>
    <p:sldId id="258" r:id="rId3"/>
    <p:sldId id="278" r:id="rId4"/>
    <p:sldId id="325" r:id="rId5"/>
    <p:sldId id="333" r:id="rId6"/>
    <p:sldId id="326" r:id="rId7"/>
    <p:sldId id="354" r:id="rId8"/>
    <p:sldId id="327" r:id="rId9"/>
    <p:sldId id="334" r:id="rId10"/>
    <p:sldId id="329" r:id="rId11"/>
    <p:sldId id="330" r:id="rId12"/>
    <p:sldId id="331" r:id="rId13"/>
    <p:sldId id="332" r:id="rId14"/>
    <p:sldId id="339" r:id="rId15"/>
    <p:sldId id="338" r:id="rId16"/>
    <p:sldId id="340" r:id="rId17"/>
    <p:sldId id="344" r:id="rId18"/>
    <p:sldId id="345" r:id="rId19"/>
    <p:sldId id="356" r:id="rId20"/>
    <p:sldId id="346" r:id="rId21"/>
    <p:sldId id="349" r:id="rId22"/>
    <p:sldId id="350" r:id="rId23"/>
    <p:sldId id="351" r:id="rId24"/>
    <p:sldId id="352" r:id="rId25"/>
    <p:sldId id="337" r:id="rId26"/>
    <p:sldId id="347" r:id="rId27"/>
    <p:sldId id="348" r:id="rId28"/>
    <p:sldId id="353" r:id="rId29"/>
    <p:sldId id="273" r:id="rId30"/>
    <p:sldId id="276" r:id="rId31"/>
    <p:sldId id="321" r:id="rId32"/>
    <p:sldId id="316" r:id="rId33"/>
    <p:sldId id="315" r:id="rId34"/>
    <p:sldId id="312" r:id="rId35"/>
    <p:sldId id="295" r:id="rId36"/>
    <p:sldId id="320" r:id="rId37"/>
    <p:sldId id="302" r:id="rId38"/>
    <p:sldId id="305" r:id="rId39"/>
    <p:sldId id="283" r:id="rId40"/>
    <p:sldId id="299" r:id="rId41"/>
    <p:sldId id="317" r:id="rId42"/>
    <p:sldId id="323" r:id="rId43"/>
    <p:sldId id="324" r:id="rId44"/>
    <p:sldId id="290" r:id="rId45"/>
    <p:sldId id="355" r:id="rId46"/>
    <p:sldId id="297" r:id="rId47"/>
    <p:sldId id="300" r:id="rId48"/>
  </p:sldIdLst>
  <p:sldSz cx="9144000" cy="6858000" type="screen4x3"/>
  <p:notesSz cx="6805613" cy="9944100"/>
  <p:defaultTextStyle>
    <a:defPPr>
      <a:defRPr lang="en-GB"/>
    </a:defPPr>
    <a:lvl1pPr algn="ctr" rtl="0" fontAlgn="base">
      <a:spcBef>
        <a:spcPct val="20000"/>
      </a:spcBef>
      <a:spcAft>
        <a:spcPct val="0"/>
      </a:spcAft>
      <a:buChar char="•"/>
      <a:defRPr sz="2000" kern="1200">
        <a:solidFill>
          <a:schemeClr val="tx1"/>
        </a:solidFill>
        <a:latin typeface="Arial" charset="0"/>
        <a:ea typeface="ＭＳ Ｐゴシック" pitchFamily="79" charset="-128"/>
        <a:cs typeface="+mn-cs"/>
      </a:defRPr>
    </a:lvl1pPr>
    <a:lvl2pPr marL="457200" algn="ctr" rtl="0" fontAlgn="base">
      <a:spcBef>
        <a:spcPct val="20000"/>
      </a:spcBef>
      <a:spcAft>
        <a:spcPct val="0"/>
      </a:spcAft>
      <a:buChar char="•"/>
      <a:defRPr sz="2000" kern="1200">
        <a:solidFill>
          <a:schemeClr val="tx1"/>
        </a:solidFill>
        <a:latin typeface="Arial" charset="0"/>
        <a:ea typeface="ＭＳ Ｐゴシック" pitchFamily="79" charset="-128"/>
        <a:cs typeface="+mn-cs"/>
      </a:defRPr>
    </a:lvl2pPr>
    <a:lvl3pPr marL="914400" algn="ctr" rtl="0" fontAlgn="base">
      <a:spcBef>
        <a:spcPct val="20000"/>
      </a:spcBef>
      <a:spcAft>
        <a:spcPct val="0"/>
      </a:spcAft>
      <a:buChar char="•"/>
      <a:defRPr sz="2000" kern="1200">
        <a:solidFill>
          <a:schemeClr val="tx1"/>
        </a:solidFill>
        <a:latin typeface="Arial" charset="0"/>
        <a:ea typeface="ＭＳ Ｐゴシック" pitchFamily="79" charset="-128"/>
        <a:cs typeface="+mn-cs"/>
      </a:defRPr>
    </a:lvl3pPr>
    <a:lvl4pPr marL="1371600" algn="ctr" rtl="0" fontAlgn="base">
      <a:spcBef>
        <a:spcPct val="20000"/>
      </a:spcBef>
      <a:spcAft>
        <a:spcPct val="0"/>
      </a:spcAft>
      <a:buChar char="•"/>
      <a:defRPr sz="2000" kern="1200">
        <a:solidFill>
          <a:schemeClr val="tx1"/>
        </a:solidFill>
        <a:latin typeface="Arial" charset="0"/>
        <a:ea typeface="ＭＳ Ｐゴシック" pitchFamily="79" charset="-128"/>
        <a:cs typeface="+mn-cs"/>
      </a:defRPr>
    </a:lvl4pPr>
    <a:lvl5pPr marL="1828800" algn="ctr" rtl="0" fontAlgn="base">
      <a:spcBef>
        <a:spcPct val="20000"/>
      </a:spcBef>
      <a:spcAft>
        <a:spcPct val="0"/>
      </a:spcAft>
      <a:buChar char="•"/>
      <a:defRPr sz="2000" kern="1200">
        <a:solidFill>
          <a:schemeClr val="tx1"/>
        </a:solidFill>
        <a:latin typeface="Arial" charset="0"/>
        <a:ea typeface="ＭＳ Ｐゴシック" pitchFamily="79" charset="-128"/>
        <a:cs typeface="+mn-cs"/>
      </a:defRPr>
    </a:lvl5pPr>
    <a:lvl6pPr marL="2286000" algn="l" defTabSz="914400" rtl="0" eaLnBrk="1" latinLnBrk="0" hangingPunct="1">
      <a:defRPr sz="2000" kern="1200">
        <a:solidFill>
          <a:schemeClr val="tx1"/>
        </a:solidFill>
        <a:latin typeface="Arial" charset="0"/>
        <a:ea typeface="ＭＳ Ｐゴシック" pitchFamily="79" charset="-128"/>
        <a:cs typeface="+mn-cs"/>
      </a:defRPr>
    </a:lvl6pPr>
    <a:lvl7pPr marL="2743200" algn="l" defTabSz="914400" rtl="0" eaLnBrk="1" latinLnBrk="0" hangingPunct="1">
      <a:defRPr sz="2000" kern="1200">
        <a:solidFill>
          <a:schemeClr val="tx1"/>
        </a:solidFill>
        <a:latin typeface="Arial" charset="0"/>
        <a:ea typeface="ＭＳ Ｐゴシック" pitchFamily="79" charset="-128"/>
        <a:cs typeface="+mn-cs"/>
      </a:defRPr>
    </a:lvl7pPr>
    <a:lvl8pPr marL="3200400" algn="l" defTabSz="914400" rtl="0" eaLnBrk="1" latinLnBrk="0" hangingPunct="1">
      <a:defRPr sz="2000" kern="1200">
        <a:solidFill>
          <a:schemeClr val="tx1"/>
        </a:solidFill>
        <a:latin typeface="Arial" charset="0"/>
        <a:ea typeface="ＭＳ Ｐゴシック" pitchFamily="79" charset="-128"/>
        <a:cs typeface="+mn-cs"/>
      </a:defRPr>
    </a:lvl8pPr>
    <a:lvl9pPr marL="3657600" algn="l" defTabSz="914400" rtl="0" eaLnBrk="1" latinLnBrk="0" hangingPunct="1">
      <a:defRPr sz="2000" kern="1200">
        <a:solidFill>
          <a:schemeClr val="tx1"/>
        </a:solidFill>
        <a:latin typeface="Arial" charset="0"/>
        <a:ea typeface="ＭＳ Ｐゴシック" pitchFamily="79" charset="-128"/>
        <a:cs typeface="+mn-cs"/>
      </a:defRPr>
    </a:lvl9pPr>
  </p:defaultTextStyle>
  <p:extLst>
    <p:ext uri="{EFAFB233-063F-42B5-8137-9DF3F51BA10A}">
      <p15:sldGuideLst xmlns:p15="http://schemas.microsoft.com/office/powerpoint/2012/main">
        <p15:guide id="1" orient="horz" pos="1116">
          <p15:clr>
            <a:srgbClr val="A4A3A4"/>
          </p15:clr>
        </p15:guide>
        <p15:guide id="2" orient="horz" pos="3756">
          <p15:clr>
            <a:srgbClr val="A4A3A4"/>
          </p15:clr>
        </p15:guide>
        <p15:guide id="3" pos="45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D1DA"/>
    <a:srgbClr val="5214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5" autoAdjust="0"/>
    <p:restoredTop sz="85371" autoAdjust="0"/>
  </p:normalViewPr>
  <p:slideViewPr>
    <p:cSldViewPr snapToGrid="0">
      <p:cViewPr varScale="1">
        <p:scale>
          <a:sx n="103" d="100"/>
          <a:sy n="103" d="100"/>
        </p:scale>
        <p:origin x="3474" y="96"/>
      </p:cViewPr>
      <p:guideLst>
        <p:guide orient="horz" pos="1116"/>
        <p:guide orient="horz" pos="3756"/>
        <p:guide pos="454"/>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_rels/data8.xml.rels><?xml version="1.0" encoding="UTF-8" standalone="yes"?>
<Relationships xmlns="http://schemas.openxmlformats.org/package/2006/relationships"><Relationship Id="rId1" Type="http://schemas.openxmlformats.org/officeDocument/2006/relationships/image" Target="../media/image51.png"/></Relationships>
</file>

<file path=ppt/diagrams/_rels/drawing8.xml.rels><?xml version="1.0" encoding="UTF-8" standalone="yes"?>
<Relationships xmlns="http://schemas.openxmlformats.org/package/2006/relationships"><Relationship Id="rId1" Type="http://schemas.openxmlformats.org/officeDocument/2006/relationships/image" Target="../media/image51.png"/></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82B2DE-1729-4B8D-A31F-D57495E90521}" type="doc">
      <dgm:prSet loTypeId="urn:microsoft.com/office/officeart/2005/8/layout/vProcess5" loCatId="process" qsTypeId="urn:microsoft.com/office/officeart/2005/8/quickstyle/simple1" qsCatId="simple" csTypeId="urn:microsoft.com/office/officeart/2005/8/colors/accent2_4" csCatId="accent2" phldr="1"/>
      <dgm:spPr/>
      <dgm:t>
        <a:bodyPr/>
        <a:lstStyle/>
        <a:p>
          <a:endParaRPr lang="en-GB"/>
        </a:p>
      </dgm:t>
    </dgm:pt>
    <dgm:pt modelId="{6632D4BB-1B81-471D-8E5D-5B4B6C8C2001}">
      <dgm:prSet phldrT="[Text]" custT="1"/>
      <dgm:spPr/>
      <dgm:t>
        <a:bodyPr/>
        <a:lstStyle/>
        <a:p>
          <a:r>
            <a:rPr lang="en-GB" sz="1800" dirty="0" smtClean="0"/>
            <a:t>Background and market structure</a:t>
          </a:r>
          <a:endParaRPr lang="en-GB" sz="1800" dirty="0"/>
        </a:p>
      </dgm:t>
    </dgm:pt>
    <dgm:pt modelId="{7CF5F61A-975F-4D98-A53E-D9C1CE267F5D}" type="parTrans" cxnId="{DE05F70F-7C9B-4D57-8EC1-5D26CDB6FC5A}">
      <dgm:prSet/>
      <dgm:spPr/>
      <dgm:t>
        <a:bodyPr/>
        <a:lstStyle/>
        <a:p>
          <a:endParaRPr lang="en-GB"/>
        </a:p>
      </dgm:t>
    </dgm:pt>
    <dgm:pt modelId="{B9CEFB2F-A918-4CAC-93FD-0D652ACC6D66}" type="sibTrans" cxnId="{DE05F70F-7C9B-4D57-8EC1-5D26CDB6FC5A}">
      <dgm:prSet/>
      <dgm:spPr/>
      <dgm:t>
        <a:bodyPr/>
        <a:lstStyle/>
        <a:p>
          <a:endParaRPr lang="en-GB"/>
        </a:p>
      </dgm:t>
    </dgm:pt>
    <dgm:pt modelId="{3EB60FB1-72CD-4266-9D8D-C4288F8AD8F9}">
      <dgm:prSet phldrT="[Text]" custT="1"/>
      <dgm:spPr/>
      <dgm:t>
        <a:bodyPr/>
        <a:lstStyle/>
        <a:p>
          <a:r>
            <a:rPr lang="en-GB" sz="1800" dirty="0" smtClean="0"/>
            <a:t>Inflation-linked products</a:t>
          </a:r>
          <a:endParaRPr lang="en-GB" sz="1800" dirty="0"/>
        </a:p>
      </dgm:t>
    </dgm:pt>
    <dgm:pt modelId="{5B479F66-5FB6-4643-BE1A-86BA91F27B57}" type="parTrans" cxnId="{A431FBF7-46E8-4C42-A8DE-8DD8969756D4}">
      <dgm:prSet/>
      <dgm:spPr/>
      <dgm:t>
        <a:bodyPr/>
        <a:lstStyle/>
        <a:p>
          <a:endParaRPr lang="en-GB"/>
        </a:p>
      </dgm:t>
    </dgm:pt>
    <dgm:pt modelId="{A948EFFC-DEDF-4EFC-9A21-BBB9D95F6203}" type="sibTrans" cxnId="{A431FBF7-46E8-4C42-A8DE-8DD8969756D4}">
      <dgm:prSet/>
      <dgm:spPr/>
      <dgm:t>
        <a:bodyPr/>
        <a:lstStyle/>
        <a:p>
          <a:endParaRPr lang="en-GB"/>
        </a:p>
      </dgm:t>
    </dgm:pt>
    <dgm:pt modelId="{CE9ECACC-5987-40B5-A981-E274F6F1842A}">
      <dgm:prSet phldrT="[Text]" custT="1"/>
      <dgm:spPr/>
      <dgm:t>
        <a:bodyPr/>
        <a:lstStyle/>
        <a:p>
          <a:r>
            <a:rPr lang="en-GB" sz="1800" dirty="0" smtClean="0"/>
            <a:t>Trading aspects</a:t>
          </a:r>
        </a:p>
        <a:p>
          <a:r>
            <a:rPr lang="en-GB" sz="1400" dirty="0" smtClean="0"/>
            <a:t>Liquidity, trading strategies, pricing technicalities</a:t>
          </a:r>
          <a:endParaRPr lang="en-GB" sz="1800" dirty="0" smtClean="0"/>
        </a:p>
      </dgm:t>
    </dgm:pt>
    <dgm:pt modelId="{6BD1B3A1-DA34-4DD1-9DE2-851795BF3919}" type="parTrans" cxnId="{BC6ECD56-1B3C-4459-B683-364F13A53DD9}">
      <dgm:prSet/>
      <dgm:spPr/>
      <dgm:t>
        <a:bodyPr/>
        <a:lstStyle/>
        <a:p>
          <a:endParaRPr lang="en-GB"/>
        </a:p>
      </dgm:t>
    </dgm:pt>
    <dgm:pt modelId="{BAE09EF1-784C-49A9-99AC-1880A65788B6}" type="sibTrans" cxnId="{BC6ECD56-1B3C-4459-B683-364F13A53DD9}">
      <dgm:prSet/>
      <dgm:spPr/>
      <dgm:t>
        <a:bodyPr/>
        <a:lstStyle/>
        <a:p>
          <a:endParaRPr lang="en-GB"/>
        </a:p>
      </dgm:t>
    </dgm:pt>
    <dgm:pt modelId="{71D3804A-39C4-47B2-824B-60BDE6534D02}">
      <dgm:prSet custT="1"/>
      <dgm:spPr/>
      <dgm:t>
        <a:bodyPr/>
        <a:lstStyle/>
        <a:p>
          <a:r>
            <a:rPr lang="en-GB" sz="1800" dirty="0" smtClean="0"/>
            <a:t>Factors </a:t>
          </a:r>
        </a:p>
        <a:p>
          <a:r>
            <a:rPr lang="en-GB" sz="1400" dirty="0" smtClean="0"/>
            <a:t>Key drivers, impact of market stress</a:t>
          </a:r>
          <a:endParaRPr lang="en-GB" sz="1400" dirty="0"/>
        </a:p>
      </dgm:t>
    </dgm:pt>
    <dgm:pt modelId="{594153BE-4979-409F-A650-2D42E292FD35}" type="parTrans" cxnId="{C62CD5C9-DB37-4601-ACDA-84DA74F57C73}">
      <dgm:prSet/>
      <dgm:spPr/>
      <dgm:t>
        <a:bodyPr/>
        <a:lstStyle/>
        <a:p>
          <a:endParaRPr lang="en-GB"/>
        </a:p>
      </dgm:t>
    </dgm:pt>
    <dgm:pt modelId="{FA2A220D-1C58-4E93-A9B1-D215BAA8440D}" type="sibTrans" cxnId="{C62CD5C9-DB37-4601-ACDA-84DA74F57C73}">
      <dgm:prSet/>
      <dgm:spPr/>
      <dgm:t>
        <a:bodyPr/>
        <a:lstStyle/>
        <a:p>
          <a:endParaRPr lang="en-GB"/>
        </a:p>
      </dgm:t>
    </dgm:pt>
    <dgm:pt modelId="{87AA73E1-F993-490F-B81B-958150A64185}">
      <dgm:prSet custT="1"/>
      <dgm:spPr/>
      <dgm:t>
        <a:bodyPr/>
        <a:lstStyle/>
        <a:p>
          <a:r>
            <a:rPr lang="en-GB" sz="1400" dirty="0" smtClean="0"/>
            <a:t>Why do we care, key market players, market size</a:t>
          </a:r>
          <a:endParaRPr lang="en-GB" sz="1400" dirty="0"/>
        </a:p>
      </dgm:t>
    </dgm:pt>
    <dgm:pt modelId="{C4C22F39-3002-45D2-BE73-059DF8F2E72D}" type="parTrans" cxnId="{95A13CBF-33EB-473D-9DE9-0E7DDC140593}">
      <dgm:prSet/>
      <dgm:spPr/>
      <dgm:t>
        <a:bodyPr/>
        <a:lstStyle/>
        <a:p>
          <a:endParaRPr lang="en-GB"/>
        </a:p>
      </dgm:t>
    </dgm:pt>
    <dgm:pt modelId="{2EABA7C7-20C5-4E7B-A2E8-C11F43F629A3}" type="sibTrans" cxnId="{95A13CBF-33EB-473D-9DE9-0E7DDC140593}">
      <dgm:prSet/>
      <dgm:spPr/>
      <dgm:t>
        <a:bodyPr/>
        <a:lstStyle/>
        <a:p>
          <a:endParaRPr lang="en-GB"/>
        </a:p>
      </dgm:t>
    </dgm:pt>
    <dgm:pt modelId="{E3826A0C-9483-46A3-8F3F-F574D94143C2}">
      <dgm:prSet custT="1"/>
      <dgm:spPr/>
      <dgm:t>
        <a:bodyPr/>
        <a:lstStyle/>
        <a:p>
          <a:r>
            <a:rPr lang="en-GB" sz="1400" dirty="0" smtClean="0"/>
            <a:t>Linkers, </a:t>
          </a:r>
          <a:r>
            <a:rPr lang="en-GB" sz="1400" dirty="0" err="1" smtClean="0"/>
            <a:t>breakevens</a:t>
          </a:r>
          <a:r>
            <a:rPr lang="en-GB" sz="1400" dirty="0" smtClean="0"/>
            <a:t>, swaps, options, ASWs</a:t>
          </a:r>
          <a:endParaRPr lang="en-GB" sz="1400" dirty="0"/>
        </a:p>
      </dgm:t>
    </dgm:pt>
    <dgm:pt modelId="{9A377AFB-F07F-46C7-9153-746DA30B32F2}" type="parTrans" cxnId="{C6E7452F-54D0-455C-ABE2-06E144F29EC6}">
      <dgm:prSet/>
      <dgm:spPr/>
      <dgm:t>
        <a:bodyPr/>
        <a:lstStyle/>
        <a:p>
          <a:endParaRPr lang="en-GB"/>
        </a:p>
      </dgm:t>
    </dgm:pt>
    <dgm:pt modelId="{C0C181AB-E358-4BF3-813D-51C648DEB3B9}" type="sibTrans" cxnId="{C6E7452F-54D0-455C-ABE2-06E144F29EC6}">
      <dgm:prSet/>
      <dgm:spPr/>
      <dgm:t>
        <a:bodyPr/>
        <a:lstStyle/>
        <a:p>
          <a:endParaRPr lang="en-GB"/>
        </a:p>
      </dgm:t>
    </dgm:pt>
    <dgm:pt modelId="{64691E1B-00B4-4572-B71E-EC2A3517A96F}">
      <dgm:prSet custT="1"/>
      <dgm:spPr/>
      <dgm:t>
        <a:bodyPr/>
        <a:lstStyle/>
        <a:p>
          <a:r>
            <a:rPr lang="en-GB" sz="1400" dirty="0" smtClean="0"/>
            <a:t>Product features, including inflation indices</a:t>
          </a:r>
          <a:endParaRPr lang="en-GB" sz="1400" dirty="0"/>
        </a:p>
      </dgm:t>
    </dgm:pt>
    <dgm:pt modelId="{5E130319-B339-4358-A176-D1AD17EC51A4}" type="parTrans" cxnId="{EF16035E-5842-468F-9FFC-8C8D63C7349D}">
      <dgm:prSet/>
      <dgm:spPr/>
      <dgm:t>
        <a:bodyPr/>
        <a:lstStyle/>
        <a:p>
          <a:endParaRPr lang="en-GB"/>
        </a:p>
      </dgm:t>
    </dgm:pt>
    <dgm:pt modelId="{FF63E2C6-8B52-4905-81D7-DFB870D1EE57}" type="sibTrans" cxnId="{EF16035E-5842-468F-9FFC-8C8D63C7349D}">
      <dgm:prSet/>
      <dgm:spPr/>
      <dgm:t>
        <a:bodyPr/>
        <a:lstStyle/>
        <a:p>
          <a:endParaRPr lang="en-GB"/>
        </a:p>
      </dgm:t>
    </dgm:pt>
    <dgm:pt modelId="{D4D4A699-FCC3-4A1A-A841-A9A869F71EAA}" type="pres">
      <dgm:prSet presAssocID="{EB82B2DE-1729-4B8D-A31F-D57495E90521}" presName="outerComposite" presStyleCnt="0">
        <dgm:presLayoutVars>
          <dgm:chMax val="5"/>
          <dgm:dir/>
          <dgm:resizeHandles val="exact"/>
        </dgm:presLayoutVars>
      </dgm:prSet>
      <dgm:spPr/>
      <dgm:t>
        <a:bodyPr/>
        <a:lstStyle/>
        <a:p>
          <a:endParaRPr lang="en-GB"/>
        </a:p>
      </dgm:t>
    </dgm:pt>
    <dgm:pt modelId="{19331CF2-EF95-483E-9035-674DF620F7BD}" type="pres">
      <dgm:prSet presAssocID="{EB82B2DE-1729-4B8D-A31F-D57495E90521}" presName="dummyMaxCanvas" presStyleCnt="0">
        <dgm:presLayoutVars/>
      </dgm:prSet>
      <dgm:spPr/>
    </dgm:pt>
    <dgm:pt modelId="{A18940BF-ED45-4F27-A69F-34B5FB65642F}" type="pres">
      <dgm:prSet presAssocID="{EB82B2DE-1729-4B8D-A31F-D57495E90521}" presName="FourNodes_1" presStyleLbl="node1" presStyleIdx="0" presStyleCnt="4">
        <dgm:presLayoutVars>
          <dgm:bulletEnabled val="1"/>
        </dgm:presLayoutVars>
      </dgm:prSet>
      <dgm:spPr/>
      <dgm:t>
        <a:bodyPr/>
        <a:lstStyle/>
        <a:p>
          <a:endParaRPr lang="en-GB"/>
        </a:p>
      </dgm:t>
    </dgm:pt>
    <dgm:pt modelId="{22749249-8DB6-4F0D-9460-06653DCA6EEC}" type="pres">
      <dgm:prSet presAssocID="{EB82B2DE-1729-4B8D-A31F-D57495E90521}" presName="FourNodes_2" presStyleLbl="node1" presStyleIdx="1" presStyleCnt="4">
        <dgm:presLayoutVars>
          <dgm:bulletEnabled val="1"/>
        </dgm:presLayoutVars>
      </dgm:prSet>
      <dgm:spPr/>
      <dgm:t>
        <a:bodyPr/>
        <a:lstStyle/>
        <a:p>
          <a:endParaRPr lang="en-GB"/>
        </a:p>
      </dgm:t>
    </dgm:pt>
    <dgm:pt modelId="{D12D1C80-58D6-4C38-AE46-877CEB300A72}" type="pres">
      <dgm:prSet presAssocID="{EB82B2DE-1729-4B8D-A31F-D57495E90521}" presName="FourNodes_3" presStyleLbl="node1" presStyleIdx="2" presStyleCnt="4">
        <dgm:presLayoutVars>
          <dgm:bulletEnabled val="1"/>
        </dgm:presLayoutVars>
      </dgm:prSet>
      <dgm:spPr/>
      <dgm:t>
        <a:bodyPr/>
        <a:lstStyle/>
        <a:p>
          <a:endParaRPr lang="en-GB"/>
        </a:p>
      </dgm:t>
    </dgm:pt>
    <dgm:pt modelId="{24AE3027-5957-48FF-9D5F-B2DCBF548D31}" type="pres">
      <dgm:prSet presAssocID="{EB82B2DE-1729-4B8D-A31F-D57495E90521}" presName="FourNodes_4" presStyleLbl="node1" presStyleIdx="3" presStyleCnt="4">
        <dgm:presLayoutVars>
          <dgm:bulletEnabled val="1"/>
        </dgm:presLayoutVars>
      </dgm:prSet>
      <dgm:spPr/>
      <dgm:t>
        <a:bodyPr/>
        <a:lstStyle/>
        <a:p>
          <a:endParaRPr lang="en-GB"/>
        </a:p>
      </dgm:t>
    </dgm:pt>
    <dgm:pt modelId="{DDEB971C-3D90-4673-A348-B8475372D82E}" type="pres">
      <dgm:prSet presAssocID="{EB82B2DE-1729-4B8D-A31F-D57495E90521}" presName="FourConn_1-2" presStyleLbl="fgAccFollowNode1" presStyleIdx="0" presStyleCnt="3">
        <dgm:presLayoutVars>
          <dgm:bulletEnabled val="1"/>
        </dgm:presLayoutVars>
      </dgm:prSet>
      <dgm:spPr/>
      <dgm:t>
        <a:bodyPr/>
        <a:lstStyle/>
        <a:p>
          <a:endParaRPr lang="en-GB"/>
        </a:p>
      </dgm:t>
    </dgm:pt>
    <dgm:pt modelId="{B1E4AEDB-D33C-4426-9F99-BE3998579722}" type="pres">
      <dgm:prSet presAssocID="{EB82B2DE-1729-4B8D-A31F-D57495E90521}" presName="FourConn_2-3" presStyleLbl="fgAccFollowNode1" presStyleIdx="1" presStyleCnt="3">
        <dgm:presLayoutVars>
          <dgm:bulletEnabled val="1"/>
        </dgm:presLayoutVars>
      </dgm:prSet>
      <dgm:spPr/>
      <dgm:t>
        <a:bodyPr/>
        <a:lstStyle/>
        <a:p>
          <a:endParaRPr lang="en-GB"/>
        </a:p>
      </dgm:t>
    </dgm:pt>
    <dgm:pt modelId="{D2AD73D6-F474-4795-8C80-4479CAA98FAB}" type="pres">
      <dgm:prSet presAssocID="{EB82B2DE-1729-4B8D-A31F-D57495E90521}" presName="FourConn_3-4" presStyleLbl="fgAccFollowNode1" presStyleIdx="2" presStyleCnt="3">
        <dgm:presLayoutVars>
          <dgm:bulletEnabled val="1"/>
        </dgm:presLayoutVars>
      </dgm:prSet>
      <dgm:spPr/>
      <dgm:t>
        <a:bodyPr/>
        <a:lstStyle/>
        <a:p>
          <a:endParaRPr lang="en-GB"/>
        </a:p>
      </dgm:t>
    </dgm:pt>
    <dgm:pt modelId="{1569CD9F-C910-436B-A7A2-BFD90088A028}" type="pres">
      <dgm:prSet presAssocID="{EB82B2DE-1729-4B8D-A31F-D57495E90521}" presName="FourNodes_1_text" presStyleLbl="node1" presStyleIdx="3" presStyleCnt="4">
        <dgm:presLayoutVars>
          <dgm:bulletEnabled val="1"/>
        </dgm:presLayoutVars>
      </dgm:prSet>
      <dgm:spPr/>
      <dgm:t>
        <a:bodyPr/>
        <a:lstStyle/>
        <a:p>
          <a:endParaRPr lang="en-GB"/>
        </a:p>
      </dgm:t>
    </dgm:pt>
    <dgm:pt modelId="{5D3A1C65-5C38-42DF-90EC-CA16CD5C1CBE}" type="pres">
      <dgm:prSet presAssocID="{EB82B2DE-1729-4B8D-A31F-D57495E90521}" presName="FourNodes_2_text" presStyleLbl="node1" presStyleIdx="3" presStyleCnt="4">
        <dgm:presLayoutVars>
          <dgm:bulletEnabled val="1"/>
        </dgm:presLayoutVars>
      </dgm:prSet>
      <dgm:spPr/>
      <dgm:t>
        <a:bodyPr/>
        <a:lstStyle/>
        <a:p>
          <a:endParaRPr lang="en-GB"/>
        </a:p>
      </dgm:t>
    </dgm:pt>
    <dgm:pt modelId="{6EC927B1-0B19-4DFC-9B6F-ED17D5438A5D}" type="pres">
      <dgm:prSet presAssocID="{EB82B2DE-1729-4B8D-A31F-D57495E90521}" presName="FourNodes_3_text" presStyleLbl="node1" presStyleIdx="3" presStyleCnt="4">
        <dgm:presLayoutVars>
          <dgm:bulletEnabled val="1"/>
        </dgm:presLayoutVars>
      </dgm:prSet>
      <dgm:spPr/>
      <dgm:t>
        <a:bodyPr/>
        <a:lstStyle/>
        <a:p>
          <a:endParaRPr lang="en-GB"/>
        </a:p>
      </dgm:t>
    </dgm:pt>
    <dgm:pt modelId="{68A4D128-6E6A-4588-9331-1372A9DF22FD}" type="pres">
      <dgm:prSet presAssocID="{EB82B2DE-1729-4B8D-A31F-D57495E90521}" presName="FourNodes_4_text" presStyleLbl="node1" presStyleIdx="3" presStyleCnt="4">
        <dgm:presLayoutVars>
          <dgm:bulletEnabled val="1"/>
        </dgm:presLayoutVars>
      </dgm:prSet>
      <dgm:spPr/>
      <dgm:t>
        <a:bodyPr/>
        <a:lstStyle/>
        <a:p>
          <a:endParaRPr lang="en-GB"/>
        </a:p>
      </dgm:t>
    </dgm:pt>
  </dgm:ptLst>
  <dgm:cxnLst>
    <dgm:cxn modelId="{62D4831A-F7A4-4C0B-935E-7F791AE8281E}" type="presOf" srcId="{E3826A0C-9483-46A3-8F3F-F574D94143C2}" destId="{22749249-8DB6-4F0D-9460-06653DCA6EEC}" srcOrd="0" destOrd="2" presId="urn:microsoft.com/office/officeart/2005/8/layout/vProcess5"/>
    <dgm:cxn modelId="{DE05F70F-7C9B-4D57-8EC1-5D26CDB6FC5A}" srcId="{EB82B2DE-1729-4B8D-A31F-D57495E90521}" destId="{6632D4BB-1B81-471D-8E5D-5B4B6C8C2001}" srcOrd="0" destOrd="0" parTransId="{7CF5F61A-975F-4D98-A53E-D9C1CE267F5D}" sibTransId="{B9CEFB2F-A918-4CAC-93FD-0D652ACC6D66}"/>
    <dgm:cxn modelId="{C62CD5C9-DB37-4601-ACDA-84DA74F57C73}" srcId="{EB82B2DE-1729-4B8D-A31F-D57495E90521}" destId="{71D3804A-39C4-47B2-824B-60BDE6534D02}" srcOrd="3" destOrd="0" parTransId="{594153BE-4979-409F-A650-2D42E292FD35}" sibTransId="{FA2A220D-1C58-4E93-A9B1-D215BAA8440D}"/>
    <dgm:cxn modelId="{A431FBF7-46E8-4C42-A8DE-8DD8969756D4}" srcId="{EB82B2DE-1729-4B8D-A31F-D57495E90521}" destId="{3EB60FB1-72CD-4266-9D8D-C4288F8AD8F9}" srcOrd="1" destOrd="0" parTransId="{5B479F66-5FB6-4643-BE1A-86BA91F27B57}" sibTransId="{A948EFFC-DEDF-4EFC-9A21-BBB9D95F6203}"/>
    <dgm:cxn modelId="{4923B1F5-3E07-402A-85A0-65C7064AA5A7}" type="presOf" srcId="{E3826A0C-9483-46A3-8F3F-F574D94143C2}" destId="{5D3A1C65-5C38-42DF-90EC-CA16CD5C1CBE}" srcOrd="1" destOrd="2" presId="urn:microsoft.com/office/officeart/2005/8/layout/vProcess5"/>
    <dgm:cxn modelId="{707D4820-E404-46DF-AB4D-FD90E1BFE446}" type="presOf" srcId="{BAE09EF1-784C-49A9-99AC-1880A65788B6}" destId="{D2AD73D6-F474-4795-8C80-4479CAA98FAB}" srcOrd="0" destOrd="0" presId="urn:microsoft.com/office/officeart/2005/8/layout/vProcess5"/>
    <dgm:cxn modelId="{328F03E9-0F29-4C86-B860-9577F600CAD6}" type="presOf" srcId="{6632D4BB-1B81-471D-8E5D-5B4B6C8C2001}" destId="{1569CD9F-C910-436B-A7A2-BFD90088A028}" srcOrd="1" destOrd="0" presId="urn:microsoft.com/office/officeart/2005/8/layout/vProcess5"/>
    <dgm:cxn modelId="{E69DC7F9-CAAA-4836-A0CA-9E7030905DE6}" type="presOf" srcId="{A948EFFC-DEDF-4EFC-9A21-BBB9D95F6203}" destId="{B1E4AEDB-D33C-4426-9F99-BE3998579722}" srcOrd="0" destOrd="0" presId="urn:microsoft.com/office/officeart/2005/8/layout/vProcess5"/>
    <dgm:cxn modelId="{2B426223-2EC7-45F0-ABDB-1E65C6BFA996}" type="presOf" srcId="{64691E1B-00B4-4572-B71E-EC2A3517A96F}" destId="{5D3A1C65-5C38-42DF-90EC-CA16CD5C1CBE}" srcOrd="1" destOrd="1" presId="urn:microsoft.com/office/officeart/2005/8/layout/vProcess5"/>
    <dgm:cxn modelId="{BE85EF98-945B-47E8-AC59-D7A0E73C4342}" type="presOf" srcId="{87AA73E1-F993-490F-B81B-958150A64185}" destId="{A18940BF-ED45-4F27-A69F-34B5FB65642F}" srcOrd="0" destOrd="1" presId="urn:microsoft.com/office/officeart/2005/8/layout/vProcess5"/>
    <dgm:cxn modelId="{52DFFE7B-B6B9-48AC-82B7-CE27BE1B5C0E}" type="presOf" srcId="{87AA73E1-F993-490F-B81B-958150A64185}" destId="{1569CD9F-C910-436B-A7A2-BFD90088A028}" srcOrd="1" destOrd="1" presId="urn:microsoft.com/office/officeart/2005/8/layout/vProcess5"/>
    <dgm:cxn modelId="{C6E7452F-54D0-455C-ABE2-06E144F29EC6}" srcId="{3EB60FB1-72CD-4266-9D8D-C4288F8AD8F9}" destId="{E3826A0C-9483-46A3-8F3F-F574D94143C2}" srcOrd="1" destOrd="0" parTransId="{9A377AFB-F07F-46C7-9153-746DA30B32F2}" sibTransId="{C0C181AB-E358-4BF3-813D-51C648DEB3B9}"/>
    <dgm:cxn modelId="{EF16035E-5842-468F-9FFC-8C8D63C7349D}" srcId="{3EB60FB1-72CD-4266-9D8D-C4288F8AD8F9}" destId="{64691E1B-00B4-4572-B71E-EC2A3517A96F}" srcOrd="0" destOrd="0" parTransId="{5E130319-B339-4358-A176-D1AD17EC51A4}" sibTransId="{FF63E2C6-8B52-4905-81D7-DFB870D1EE57}"/>
    <dgm:cxn modelId="{E8841A20-5F35-494F-8480-4FD15D91645F}" type="presOf" srcId="{CE9ECACC-5987-40B5-A981-E274F6F1842A}" destId="{D12D1C80-58D6-4C38-AE46-877CEB300A72}" srcOrd="0" destOrd="0" presId="urn:microsoft.com/office/officeart/2005/8/layout/vProcess5"/>
    <dgm:cxn modelId="{31FCFDB1-A724-4494-A46E-6E3647418CC1}" type="presOf" srcId="{71D3804A-39C4-47B2-824B-60BDE6534D02}" destId="{68A4D128-6E6A-4588-9331-1372A9DF22FD}" srcOrd="1" destOrd="0" presId="urn:microsoft.com/office/officeart/2005/8/layout/vProcess5"/>
    <dgm:cxn modelId="{E1E632C1-A6E0-4D2D-8EC2-7537A67C2C0D}" type="presOf" srcId="{3EB60FB1-72CD-4266-9D8D-C4288F8AD8F9}" destId="{5D3A1C65-5C38-42DF-90EC-CA16CD5C1CBE}" srcOrd="1" destOrd="0" presId="urn:microsoft.com/office/officeart/2005/8/layout/vProcess5"/>
    <dgm:cxn modelId="{8300CA3F-D332-471C-8C9E-EF0736113F20}" type="presOf" srcId="{CE9ECACC-5987-40B5-A981-E274F6F1842A}" destId="{6EC927B1-0B19-4DFC-9B6F-ED17D5438A5D}" srcOrd="1" destOrd="0" presId="urn:microsoft.com/office/officeart/2005/8/layout/vProcess5"/>
    <dgm:cxn modelId="{A1F25CBE-0731-4284-98E8-B8EF63A0D3AB}" type="presOf" srcId="{B9CEFB2F-A918-4CAC-93FD-0D652ACC6D66}" destId="{DDEB971C-3D90-4673-A348-B8475372D82E}" srcOrd="0" destOrd="0" presId="urn:microsoft.com/office/officeart/2005/8/layout/vProcess5"/>
    <dgm:cxn modelId="{BC6ECD56-1B3C-4459-B683-364F13A53DD9}" srcId="{EB82B2DE-1729-4B8D-A31F-D57495E90521}" destId="{CE9ECACC-5987-40B5-A981-E274F6F1842A}" srcOrd="2" destOrd="0" parTransId="{6BD1B3A1-DA34-4DD1-9DE2-851795BF3919}" sibTransId="{BAE09EF1-784C-49A9-99AC-1880A65788B6}"/>
    <dgm:cxn modelId="{E77D708D-B9F9-450E-A10A-DCAFDCEB1778}" type="presOf" srcId="{EB82B2DE-1729-4B8D-A31F-D57495E90521}" destId="{D4D4A699-FCC3-4A1A-A841-A9A869F71EAA}" srcOrd="0" destOrd="0" presId="urn:microsoft.com/office/officeart/2005/8/layout/vProcess5"/>
    <dgm:cxn modelId="{8D7F6F64-BD12-4E9F-87B9-B329FDEC5F28}" type="presOf" srcId="{64691E1B-00B4-4572-B71E-EC2A3517A96F}" destId="{22749249-8DB6-4F0D-9460-06653DCA6EEC}" srcOrd="0" destOrd="1" presId="urn:microsoft.com/office/officeart/2005/8/layout/vProcess5"/>
    <dgm:cxn modelId="{6FEF6526-1F9C-4497-9698-004C8549B3E5}" type="presOf" srcId="{3EB60FB1-72CD-4266-9D8D-C4288F8AD8F9}" destId="{22749249-8DB6-4F0D-9460-06653DCA6EEC}" srcOrd="0" destOrd="0" presId="urn:microsoft.com/office/officeart/2005/8/layout/vProcess5"/>
    <dgm:cxn modelId="{95A13CBF-33EB-473D-9DE9-0E7DDC140593}" srcId="{6632D4BB-1B81-471D-8E5D-5B4B6C8C2001}" destId="{87AA73E1-F993-490F-B81B-958150A64185}" srcOrd="0" destOrd="0" parTransId="{C4C22F39-3002-45D2-BE73-059DF8F2E72D}" sibTransId="{2EABA7C7-20C5-4E7B-A2E8-C11F43F629A3}"/>
    <dgm:cxn modelId="{74A706E1-F962-4103-807F-F89BF38D2DC7}" type="presOf" srcId="{6632D4BB-1B81-471D-8E5D-5B4B6C8C2001}" destId="{A18940BF-ED45-4F27-A69F-34B5FB65642F}" srcOrd="0" destOrd="0" presId="urn:microsoft.com/office/officeart/2005/8/layout/vProcess5"/>
    <dgm:cxn modelId="{0A8E48D4-9DF4-47A4-B671-114D96FA15CE}" type="presOf" srcId="{71D3804A-39C4-47B2-824B-60BDE6534D02}" destId="{24AE3027-5957-48FF-9D5F-B2DCBF548D31}" srcOrd="0" destOrd="0" presId="urn:microsoft.com/office/officeart/2005/8/layout/vProcess5"/>
    <dgm:cxn modelId="{DC25BC8C-589F-4325-8DFA-A84BD2E8D05F}" type="presParOf" srcId="{D4D4A699-FCC3-4A1A-A841-A9A869F71EAA}" destId="{19331CF2-EF95-483E-9035-674DF620F7BD}" srcOrd="0" destOrd="0" presId="urn:microsoft.com/office/officeart/2005/8/layout/vProcess5"/>
    <dgm:cxn modelId="{81E23432-6242-45DA-88C1-99D66469F1F9}" type="presParOf" srcId="{D4D4A699-FCC3-4A1A-A841-A9A869F71EAA}" destId="{A18940BF-ED45-4F27-A69F-34B5FB65642F}" srcOrd="1" destOrd="0" presId="urn:microsoft.com/office/officeart/2005/8/layout/vProcess5"/>
    <dgm:cxn modelId="{0D7DA4F6-CFA3-470E-B11C-E04E2F12A934}" type="presParOf" srcId="{D4D4A699-FCC3-4A1A-A841-A9A869F71EAA}" destId="{22749249-8DB6-4F0D-9460-06653DCA6EEC}" srcOrd="2" destOrd="0" presId="urn:microsoft.com/office/officeart/2005/8/layout/vProcess5"/>
    <dgm:cxn modelId="{38CCF596-1DB3-4EA5-89FD-53EEDDC64775}" type="presParOf" srcId="{D4D4A699-FCC3-4A1A-A841-A9A869F71EAA}" destId="{D12D1C80-58D6-4C38-AE46-877CEB300A72}" srcOrd="3" destOrd="0" presId="urn:microsoft.com/office/officeart/2005/8/layout/vProcess5"/>
    <dgm:cxn modelId="{59A04D4C-C10C-4DBF-87E2-038FAC51EFD3}" type="presParOf" srcId="{D4D4A699-FCC3-4A1A-A841-A9A869F71EAA}" destId="{24AE3027-5957-48FF-9D5F-B2DCBF548D31}" srcOrd="4" destOrd="0" presId="urn:microsoft.com/office/officeart/2005/8/layout/vProcess5"/>
    <dgm:cxn modelId="{D533C209-99DA-453F-87E3-019AC9842030}" type="presParOf" srcId="{D4D4A699-FCC3-4A1A-A841-A9A869F71EAA}" destId="{DDEB971C-3D90-4673-A348-B8475372D82E}" srcOrd="5" destOrd="0" presId="urn:microsoft.com/office/officeart/2005/8/layout/vProcess5"/>
    <dgm:cxn modelId="{EB5754F5-281D-43EF-B90E-CC80AB699C1C}" type="presParOf" srcId="{D4D4A699-FCC3-4A1A-A841-A9A869F71EAA}" destId="{B1E4AEDB-D33C-4426-9F99-BE3998579722}" srcOrd="6" destOrd="0" presId="urn:microsoft.com/office/officeart/2005/8/layout/vProcess5"/>
    <dgm:cxn modelId="{E4BD32CE-2D37-41C5-9528-CAF53DA6C8EA}" type="presParOf" srcId="{D4D4A699-FCC3-4A1A-A841-A9A869F71EAA}" destId="{D2AD73D6-F474-4795-8C80-4479CAA98FAB}" srcOrd="7" destOrd="0" presId="urn:microsoft.com/office/officeart/2005/8/layout/vProcess5"/>
    <dgm:cxn modelId="{8D463960-CC93-4935-9D9A-C534B0FF8A81}" type="presParOf" srcId="{D4D4A699-FCC3-4A1A-A841-A9A869F71EAA}" destId="{1569CD9F-C910-436B-A7A2-BFD90088A028}" srcOrd="8" destOrd="0" presId="urn:microsoft.com/office/officeart/2005/8/layout/vProcess5"/>
    <dgm:cxn modelId="{33E1FF79-D9E3-45BF-9FEF-7907BF8B5363}" type="presParOf" srcId="{D4D4A699-FCC3-4A1A-A841-A9A869F71EAA}" destId="{5D3A1C65-5C38-42DF-90EC-CA16CD5C1CBE}" srcOrd="9" destOrd="0" presId="urn:microsoft.com/office/officeart/2005/8/layout/vProcess5"/>
    <dgm:cxn modelId="{4E5736D6-5DFB-45CB-8B93-3F6E598B2C56}" type="presParOf" srcId="{D4D4A699-FCC3-4A1A-A841-A9A869F71EAA}" destId="{6EC927B1-0B19-4DFC-9B6F-ED17D5438A5D}" srcOrd="10" destOrd="0" presId="urn:microsoft.com/office/officeart/2005/8/layout/vProcess5"/>
    <dgm:cxn modelId="{1BE5C65A-22C6-40B3-A4E7-F690F19F215B}" type="presParOf" srcId="{D4D4A699-FCC3-4A1A-A841-A9A869F71EAA}" destId="{68A4D128-6E6A-4588-9331-1372A9DF22FD}"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D56BD8-47EB-4E1B-AEC4-A9B367ADA4EF}" type="doc">
      <dgm:prSet loTypeId="urn:microsoft.com/office/officeart/2009/layout/CircleArrowProcess" loCatId="cycle" qsTypeId="urn:microsoft.com/office/officeart/2005/8/quickstyle/simple1" qsCatId="simple" csTypeId="urn:microsoft.com/office/officeart/2005/8/colors/accent2_2" csCatId="accent2" phldr="1"/>
      <dgm:spPr/>
      <dgm:t>
        <a:bodyPr/>
        <a:lstStyle/>
        <a:p>
          <a:endParaRPr lang="en-GB"/>
        </a:p>
      </dgm:t>
    </dgm:pt>
    <dgm:pt modelId="{8433A59C-496C-4EC5-BB73-68B5120BD94A}">
      <dgm:prSet phldrT="[Text]" custT="1"/>
      <dgm:spPr/>
      <dgm:t>
        <a:bodyPr/>
        <a:lstStyle/>
        <a:p>
          <a:r>
            <a:rPr lang="en-GB" sz="2400" dirty="0" smtClean="0"/>
            <a:t>Theory</a:t>
          </a:r>
          <a:endParaRPr lang="en-GB" sz="2400" dirty="0"/>
        </a:p>
      </dgm:t>
    </dgm:pt>
    <dgm:pt modelId="{D97D78B2-0D07-4725-A6A7-F3F0ADC9CD97}" type="parTrans" cxnId="{300AACE2-0A6E-4EAC-87FC-7CB7BDD1A58A}">
      <dgm:prSet/>
      <dgm:spPr/>
      <dgm:t>
        <a:bodyPr/>
        <a:lstStyle/>
        <a:p>
          <a:endParaRPr lang="en-GB"/>
        </a:p>
      </dgm:t>
    </dgm:pt>
    <dgm:pt modelId="{DDB40896-7BA9-4602-9CAA-B2F239F6437C}" type="sibTrans" cxnId="{300AACE2-0A6E-4EAC-87FC-7CB7BDD1A58A}">
      <dgm:prSet/>
      <dgm:spPr/>
      <dgm:t>
        <a:bodyPr/>
        <a:lstStyle/>
        <a:p>
          <a:endParaRPr lang="en-GB"/>
        </a:p>
      </dgm:t>
    </dgm:pt>
    <dgm:pt modelId="{DFE443AA-F2A4-400B-AD63-D137F95AA9E1}">
      <dgm:prSet phldrT="[Text]" custT="1"/>
      <dgm:spPr/>
      <dgm:t>
        <a:bodyPr/>
        <a:lstStyle/>
        <a:p>
          <a:r>
            <a:rPr lang="en-GB" sz="2400" dirty="0" smtClean="0"/>
            <a:t>Practice</a:t>
          </a:r>
          <a:endParaRPr lang="en-GB" sz="2400" dirty="0"/>
        </a:p>
      </dgm:t>
    </dgm:pt>
    <dgm:pt modelId="{ABBA7E57-BBE4-4AE2-9BDA-D2A3A3127D50}" type="parTrans" cxnId="{72AE3B18-EC59-412F-9A09-974C0A496D7C}">
      <dgm:prSet/>
      <dgm:spPr/>
      <dgm:t>
        <a:bodyPr/>
        <a:lstStyle/>
        <a:p>
          <a:endParaRPr lang="en-GB"/>
        </a:p>
      </dgm:t>
    </dgm:pt>
    <dgm:pt modelId="{8E3FDD9B-5EA8-4F7A-AEB5-6FA60FDE1C2F}" type="sibTrans" cxnId="{72AE3B18-EC59-412F-9A09-974C0A496D7C}">
      <dgm:prSet/>
      <dgm:spPr/>
      <dgm:t>
        <a:bodyPr/>
        <a:lstStyle/>
        <a:p>
          <a:endParaRPr lang="en-GB"/>
        </a:p>
      </dgm:t>
    </dgm:pt>
    <dgm:pt modelId="{CF94B681-2319-46E1-93D2-92AA0224C66B}">
      <dgm:prSet phldrT="[Text]" custT="1"/>
      <dgm:spPr/>
      <dgm:t>
        <a:bodyPr/>
        <a:lstStyle/>
        <a:p>
          <a:r>
            <a:rPr lang="en-GB" sz="2000" dirty="0" smtClean="0"/>
            <a:t>Synthetic forwards</a:t>
          </a:r>
          <a:endParaRPr lang="en-GB" sz="2000" dirty="0"/>
        </a:p>
      </dgm:t>
    </dgm:pt>
    <dgm:pt modelId="{920AD01F-8DDD-40B3-909C-46A4F9A2C344}" type="parTrans" cxnId="{41101F7A-AF96-4F74-AD74-B11997AE8EA7}">
      <dgm:prSet/>
      <dgm:spPr/>
      <dgm:t>
        <a:bodyPr/>
        <a:lstStyle/>
        <a:p>
          <a:endParaRPr lang="en-GB"/>
        </a:p>
      </dgm:t>
    </dgm:pt>
    <dgm:pt modelId="{3C506EA6-83F2-46D5-8269-604C72AD6250}" type="sibTrans" cxnId="{41101F7A-AF96-4F74-AD74-B11997AE8EA7}">
      <dgm:prSet/>
      <dgm:spPr/>
      <dgm:t>
        <a:bodyPr/>
        <a:lstStyle/>
        <a:p>
          <a:endParaRPr lang="en-GB"/>
        </a:p>
      </dgm:t>
    </dgm:pt>
    <dgm:pt modelId="{1B910A28-1812-46D5-8EB7-18BE2E79C9D3}">
      <dgm:prSet custT="1"/>
      <dgm:spPr/>
      <dgm:t>
        <a:bodyPr/>
        <a:lstStyle/>
        <a:p>
          <a:r>
            <a:rPr lang="en-GB" sz="1600" dirty="0" smtClean="0"/>
            <a:t>For a 5y5y inflation swap trade, we would want to take a view on the ratio of inflation in 5 years’ time to inflation in 10 years’ time</a:t>
          </a:r>
          <a:endParaRPr lang="en-GB" sz="1600" dirty="0"/>
        </a:p>
      </dgm:t>
    </dgm:pt>
    <dgm:pt modelId="{F12588E0-432B-4654-A5F2-31328C168CDB}" type="parTrans" cxnId="{62B974FA-D251-4E7B-9D9B-157C723257A5}">
      <dgm:prSet/>
      <dgm:spPr/>
      <dgm:t>
        <a:bodyPr/>
        <a:lstStyle/>
        <a:p>
          <a:endParaRPr lang="en-GB"/>
        </a:p>
      </dgm:t>
    </dgm:pt>
    <dgm:pt modelId="{20824ABF-5E50-4E22-9F0F-0A1A905108D7}" type="sibTrans" cxnId="{62B974FA-D251-4E7B-9D9B-157C723257A5}">
      <dgm:prSet/>
      <dgm:spPr/>
      <dgm:t>
        <a:bodyPr/>
        <a:lstStyle/>
        <a:p>
          <a:endParaRPr lang="en-GB"/>
        </a:p>
      </dgm:t>
    </dgm:pt>
    <dgm:pt modelId="{FC1918DA-3AD2-42B9-90C8-FFF8AAF2C6B0}">
      <dgm:prSet custT="1"/>
      <dgm:spPr/>
      <dgm:t>
        <a:bodyPr/>
        <a:lstStyle/>
        <a:p>
          <a:r>
            <a:rPr lang="en-GB" sz="1600" dirty="0" smtClean="0"/>
            <a:t>Autocorrelation and mean reversion in inflation series</a:t>
          </a:r>
          <a:endParaRPr lang="en-GB" sz="1600" dirty="0"/>
        </a:p>
      </dgm:t>
    </dgm:pt>
    <dgm:pt modelId="{606295E1-ED9A-4D52-8DF0-132DEF3927B1}" type="parTrans" cxnId="{04F8FA9D-FA9D-4689-883A-E8A8DCD7842C}">
      <dgm:prSet/>
      <dgm:spPr/>
      <dgm:t>
        <a:bodyPr/>
        <a:lstStyle/>
        <a:p>
          <a:endParaRPr lang="en-GB"/>
        </a:p>
      </dgm:t>
    </dgm:pt>
    <dgm:pt modelId="{FE719F8A-9203-446B-B9AE-53C5E8984EC7}" type="sibTrans" cxnId="{04F8FA9D-FA9D-4689-883A-E8A8DCD7842C}">
      <dgm:prSet/>
      <dgm:spPr/>
      <dgm:t>
        <a:bodyPr/>
        <a:lstStyle/>
        <a:p>
          <a:endParaRPr lang="en-GB"/>
        </a:p>
      </dgm:t>
    </dgm:pt>
    <dgm:pt modelId="{E2C43ADB-E43F-47F8-A38D-AD91A74A45E3}">
      <dgm:prSet custT="1"/>
      <dgm:spPr/>
      <dgm:t>
        <a:bodyPr/>
        <a:lstStyle/>
        <a:p>
          <a:r>
            <a:rPr lang="en-GB" sz="1600" dirty="0" smtClean="0"/>
            <a:t>Starting base index for forward-starting structures is </a:t>
          </a:r>
          <a:r>
            <a:rPr lang="en-GB" sz="1600" u="sng" dirty="0" smtClean="0"/>
            <a:t>uncertain</a:t>
          </a:r>
        </a:p>
      </dgm:t>
    </dgm:pt>
    <dgm:pt modelId="{A56F66DF-A615-4CEB-9617-ED95522D4D6F}" type="parTrans" cxnId="{B23A27F6-3587-4CF9-A3E7-22D5A53C3C06}">
      <dgm:prSet/>
      <dgm:spPr/>
      <dgm:t>
        <a:bodyPr/>
        <a:lstStyle/>
        <a:p>
          <a:endParaRPr lang="en-GB"/>
        </a:p>
      </dgm:t>
    </dgm:pt>
    <dgm:pt modelId="{A47DED2B-3597-4035-BDE3-33B01546387E}" type="sibTrans" cxnId="{B23A27F6-3587-4CF9-A3E7-22D5A53C3C06}">
      <dgm:prSet/>
      <dgm:spPr/>
      <dgm:t>
        <a:bodyPr/>
        <a:lstStyle/>
        <a:p>
          <a:endParaRPr lang="en-GB"/>
        </a:p>
      </dgm:t>
    </dgm:pt>
    <dgm:pt modelId="{A580A240-9CDA-4778-8146-F333206B251E}">
      <dgm:prSet custT="1"/>
      <dgm:spPr/>
      <dgm:t>
        <a:bodyPr/>
        <a:lstStyle/>
        <a:p>
          <a:endParaRPr lang="en-GB" sz="1600" dirty="0"/>
        </a:p>
      </dgm:t>
    </dgm:pt>
    <dgm:pt modelId="{58BC86D4-74A6-4767-9361-4FCD870CDB88}" type="parTrans" cxnId="{B7E1D406-5DA5-4870-9A31-1D89ADE2B216}">
      <dgm:prSet/>
      <dgm:spPr/>
      <dgm:t>
        <a:bodyPr/>
        <a:lstStyle/>
        <a:p>
          <a:endParaRPr lang="en-GB"/>
        </a:p>
      </dgm:t>
    </dgm:pt>
    <dgm:pt modelId="{9B40B5A1-8F87-42A1-B148-803A1D92D365}" type="sibTrans" cxnId="{B7E1D406-5DA5-4870-9A31-1D89ADE2B216}">
      <dgm:prSet/>
      <dgm:spPr/>
      <dgm:t>
        <a:bodyPr/>
        <a:lstStyle/>
        <a:p>
          <a:endParaRPr lang="en-GB"/>
        </a:p>
      </dgm:t>
    </dgm:pt>
    <dgm:pt modelId="{09A16023-8554-4C9A-A92C-CAF8A6DDBE06}">
      <dgm:prSet custT="1"/>
      <dgm:spPr/>
      <dgm:t>
        <a:bodyPr/>
        <a:lstStyle/>
        <a:p>
          <a:r>
            <a:rPr lang="en-GB" sz="1600" dirty="0" smtClean="0"/>
            <a:t>Traders typically construct synthetic forward inflation swaps from 2 spot swap rates</a:t>
          </a:r>
          <a:endParaRPr lang="en-GB" sz="1600" dirty="0"/>
        </a:p>
      </dgm:t>
    </dgm:pt>
    <dgm:pt modelId="{AF21130A-003F-4EA5-B44D-BFD41837E01F}" type="parTrans" cxnId="{086A3B74-A9E3-473C-BA8C-14648F8CA840}">
      <dgm:prSet/>
      <dgm:spPr/>
      <dgm:t>
        <a:bodyPr/>
        <a:lstStyle/>
        <a:p>
          <a:endParaRPr lang="en-GB"/>
        </a:p>
      </dgm:t>
    </dgm:pt>
    <dgm:pt modelId="{1E37C103-F672-410F-B5D6-C9662C11BE40}" type="sibTrans" cxnId="{086A3B74-A9E3-473C-BA8C-14648F8CA840}">
      <dgm:prSet/>
      <dgm:spPr/>
      <dgm:t>
        <a:bodyPr/>
        <a:lstStyle/>
        <a:p>
          <a:endParaRPr lang="en-GB"/>
        </a:p>
      </dgm:t>
    </dgm:pt>
    <dgm:pt modelId="{EE32C1A7-A39C-4B11-B59F-1C7D55C291CC}">
      <dgm:prSet custT="1"/>
      <dgm:spPr/>
      <dgm:t>
        <a:bodyPr/>
        <a:lstStyle/>
        <a:p>
          <a:r>
            <a:rPr lang="en-GB" sz="1600" dirty="0" smtClean="0"/>
            <a:t>5y5y inflation swaps are commonly traded as 2*10y – 5y</a:t>
          </a:r>
          <a:endParaRPr lang="en-GB" sz="1600" dirty="0"/>
        </a:p>
      </dgm:t>
    </dgm:pt>
    <dgm:pt modelId="{DF070215-615D-4341-8A0A-4848A134B7E3}" type="parTrans" cxnId="{1E60724A-259C-4BBC-89A3-5C1D9B5BC7E8}">
      <dgm:prSet/>
      <dgm:spPr/>
      <dgm:t>
        <a:bodyPr/>
        <a:lstStyle/>
        <a:p>
          <a:endParaRPr lang="en-GB"/>
        </a:p>
      </dgm:t>
    </dgm:pt>
    <dgm:pt modelId="{F5E4A075-63FD-478A-8D3F-312DFC017288}" type="sibTrans" cxnId="{1E60724A-259C-4BBC-89A3-5C1D9B5BC7E8}">
      <dgm:prSet/>
      <dgm:spPr/>
      <dgm:t>
        <a:bodyPr/>
        <a:lstStyle/>
        <a:p>
          <a:endParaRPr lang="en-GB"/>
        </a:p>
      </dgm:t>
    </dgm:pt>
    <dgm:pt modelId="{BD25251C-F85B-43A3-90BB-A59A670C28B3}" type="pres">
      <dgm:prSet presAssocID="{10D56BD8-47EB-4E1B-AEC4-A9B367ADA4EF}" presName="Name0" presStyleCnt="0">
        <dgm:presLayoutVars>
          <dgm:chMax val="7"/>
          <dgm:chPref val="7"/>
          <dgm:dir/>
          <dgm:animLvl val="lvl"/>
        </dgm:presLayoutVars>
      </dgm:prSet>
      <dgm:spPr/>
      <dgm:t>
        <a:bodyPr/>
        <a:lstStyle/>
        <a:p>
          <a:endParaRPr lang="en-GB"/>
        </a:p>
      </dgm:t>
    </dgm:pt>
    <dgm:pt modelId="{749E96F8-FDD7-4D84-B373-E22E0B441519}" type="pres">
      <dgm:prSet presAssocID="{8433A59C-496C-4EC5-BB73-68B5120BD94A}" presName="Accent1" presStyleCnt="0"/>
      <dgm:spPr/>
    </dgm:pt>
    <dgm:pt modelId="{BA821526-0B3B-4BB2-A743-5628C234CD25}" type="pres">
      <dgm:prSet presAssocID="{8433A59C-496C-4EC5-BB73-68B5120BD94A}" presName="Accent" presStyleLbl="node1" presStyleIdx="0" presStyleCnt="3" custLinFactNeighborX="39822" custLinFactNeighborY="-6201"/>
      <dgm:spPr/>
    </dgm:pt>
    <dgm:pt modelId="{E4204718-2678-4110-BEE1-58942ED94460}" type="pres">
      <dgm:prSet presAssocID="{8433A59C-496C-4EC5-BB73-68B5120BD94A}" presName="Child1" presStyleLbl="revTx" presStyleIdx="0" presStyleCnt="6" custScaleX="222839" custLinFactX="11587" custLinFactNeighborX="100000" custLinFactNeighborY="-57862">
        <dgm:presLayoutVars>
          <dgm:chMax val="0"/>
          <dgm:chPref val="0"/>
          <dgm:bulletEnabled val="1"/>
        </dgm:presLayoutVars>
      </dgm:prSet>
      <dgm:spPr/>
      <dgm:t>
        <a:bodyPr/>
        <a:lstStyle/>
        <a:p>
          <a:endParaRPr lang="en-GB"/>
        </a:p>
      </dgm:t>
    </dgm:pt>
    <dgm:pt modelId="{C5AC6C2C-9940-491A-AEB1-ED562D781825}" type="pres">
      <dgm:prSet presAssocID="{8433A59C-496C-4EC5-BB73-68B5120BD94A}" presName="Parent1" presStyleLbl="revTx" presStyleIdx="1" presStyleCnt="6" custLinFactNeighborX="71663" custLinFactNeighborY="-22327">
        <dgm:presLayoutVars>
          <dgm:chMax val="1"/>
          <dgm:chPref val="1"/>
          <dgm:bulletEnabled val="1"/>
        </dgm:presLayoutVars>
      </dgm:prSet>
      <dgm:spPr/>
      <dgm:t>
        <a:bodyPr/>
        <a:lstStyle/>
        <a:p>
          <a:endParaRPr lang="en-GB"/>
        </a:p>
      </dgm:t>
    </dgm:pt>
    <dgm:pt modelId="{E9D6AB10-3F30-4C83-8C9B-6AF41E4FD882}" type="pres">
      <dgm:prSet presAssocID="{DFE443AA-F2A4-400B-AD63-D137F95AA9E1}" presName="Accent2" presStyleCnt="0"/>
      <dgm:spPr/>
    </dgm:pt>
    <dgm:pt modelId="{6C2D67B8-62ED-4847-83AF-4836B485E2FF}" type="pres">
      <dgm:prSet presAssocID="{DFE443AA-F2A4-400B-AD63-D137F95AA9E1}" presName="Accent" presStyleLbl="node1" presStyleIdx="1" presStyleCnt="3" custLinFactNeighborX="39822" custLinFactNeighborY="-6201"/>
      <dgm:spPr/>
    </dgm:pt>
    <dgm:pt modelId="{CAB23992-2611-4EC8-9706-D6D805117944}" type="pres">
      <dgm:prSet presAssocID="{DFE443AA-F2A4-400B-AD63-D137F95AA9E1}" presName="Child2" presStyleLbl="revTx" presStyleIdx="2" presStyleCnt="6" custScaleX="162776" custScaleY="108552" custLinFactX="-100000" custLinFactNeighborX="-121558" custLinFactNeighborY="0">
        <dgm:presLayoutVars>
          <dgm:chMax val="0"/>
          <dgm:chPref val="0"/>
          <dgm:bulletEnabled val="1"/>
        </dgm:presLayoutVars>
      </dgm:prSet>
      <dgm:spPr/>
      <dgm:t>
        <a:bodyPr/>
        <a:lstStyle/>
        <a:p>
          <a:endParaRPr lang="en-GB"/>
        </a:p>
      </dgm:t>
    </dgm:pt>
    <dgm:pt modelId="{35C4C876-F201-4A55-96F5-589258CBDDDF}" type="pres">
      <dgm:prSet presAssocID="{DFE443AA-F2A4-400B-AD63-D137F95AA9E1}" presName="Parent2" presStyleLbl="revTx" presStyleIdx="3" presStyleCnt="6" custLinFactNeighborX="71663" custLinFactNeighborY="-22327">
        <dgm:presLayoutVars>
          <dgm:chMax val="1"/>
          <dgm:chPref val="1"/>
          <dgm:bulletEnabled val="1"/>
        </dgm:presLayoutVars>
      </dgm:prSet>
      <dgm:spPr/>
      <dgm:t>
        <a:bodyPr/>
        <a:lstStyle/>
        <a:p>
          <a:endParaRPr lang="en-GB"/>
        </a:p>
      </dgm:t>
    </dgm:pt>
    <dgm:pt modelId="{429F00C9-A546-4610-A291-40C361595D65}" type="pres">
      <dgm:prSet presAssocID="{CF94B681-2319-46E1-93D2-92AA0224C66B}" presName="Accent3" presStyleCnt="0"/>
      <dgm:spPr/>
    </dgm:pt>
    <dgm:pt modelId="{F59B101A-C050-4F2F-BE36-2D45A67FB4C9}" type="pres">
      <dgm:prSet presAssocID="{CF94B681-2319-46E1-93D2-92AA0224C66B}" presName="Accent" presStyleLbl="node1" presStyleIdx="2" presStyleCnt="3" custLinFactNeighborX="46350" custLinFactNeighborY="-7216"/>
      <dgm:spPr/>
    </dgm:pt>
    <dgm:pt modelId="{ECCD5B5B-1E35-4DF2-A6C0-45556D467E65}" type="pres">
      <dgm:prSet presAssocID="{CF94B681-2319-46E1-93D2-92AA0224C66B}" presName="Child3" presStyleLbl="revTx" presStyleIdx="4" presStyleCnt="6" custScaleX="182438" custScaleY="146907" custLinFactX="13265" custLinFactNeighborX="100000" custLinFactNeighborY="-42553">
        <dgm:presLayoutVars>
          <dgm:chMax val="0"/>
          <dgm:chPref val="0"/>
          <dgm:bulletEnabled val="1"/>
        </dgm:presLayoutVars>
      </dgm:prSet>
      <dgm:spPr/>
      <dgm:t>
        <a:bodyPr/>
        <a:lstStyle/>
        <a:p>
          <a:endParaRPr lang="en-GB"/>
        </a:p>
      </dgm:t>
    </dgm:pt>
    <dgm:pt modelId="{B49FD7C5-5BE2-44A7-99F5-312887972422}" type="pres">
      <dgm:prSet presAssocID="{CF94B681-2319-46E1-93D2-92AA0224C66B}" presName="Parent3" presStyleLbl="revTx" presStyleIdx="5" presStyleCnt="6" custLinFactNeighborX="71663" custLinFactNeighborY="-22327">
        <dgm:presLayoutVars>
          <dgm:chMax val="1"/>
          <dgm:chPref val="1"/>
          <dgm:bulletEnabled val="1"/>
        </dgm:presLayoutVars>
      </dgm:prSet>
      <dgm:spPr/>
      <dgm:t>
        <a:bodyPr/>
        <a:lstStyle/>
        <a:p>
          <a:endParaRPr lang="en-GB"/>
        </a:p>
      </dgm:t>
    </dgm:pt>
  </dgm:ptLst>
  <dgm:cxnLst>
    <dgm:cxn modelId="{0A60A9FD-2202-43D2-907C-9452BD3D2180}" type="presOf" srcId="{09A16023-8554-4C9A-A92C-CAF8A6DDBE06}" destId="{ECCD5B5B-1E35-4DF2-A6C0-45556D467E65}" srcOrd="0" destOrd="1" presId="urn:microsoft.com/office/officeart/2009/layout/CircleArrowProcess"/>
    <dgm:cxn modelId="{43D87E65-0139-4066-8A24-A691277B334E}" type="presOf" srcId="{EE32C1A7-A39C-4B11-B59F-1C7D55C291CC}" destId="{ECCD5B5B-1E35-4DF2-A6C0-45556D467E65}" srcOrd="0" destOrd="2" presId="urn:microsoft.com/office/officeart/2009/layout/CircleArrowProcess"/>
    <dgm:cxn modelId="{B7E1D406-5DA5-4870-9A31-1D89ADE2B216}" srcId="{CF94B681-2319-46E1-93D2-92AA0224C66B}" destId="{A580A240-9CDA-4778-8146-F333206B251E}" srcOrd="0" destOrd="0" parTransId="{58BC86D4-74A6-4767-9361-4FCD870CDB88}" sibTransId="{9B40B5A1-8F87-42A1-B148-803A1D92D365}"/>
    <dgm:cxn modelId="{B23A27F6-3587-4CF9-A3E7-22D5A53C3C06}" srcId="{DFE443AA-F2A4-400B-AD63-D137F95AA9E1}" destId="{E2C43ADB-E43F-47F8-A38D-AD91A74A45E3}" srcOrd="1" destOrd="0" parTransId="{A56F66DF-A615-4CEB-9617-ED95522D4D6F}" sibTransId="{A47DED2B-3597-4035-BDE3-33B01546387E}"/>
    <dgm:cxn modelId="{92983F33-5A70-4312-A231-92EB1C934DB7}" type="presOf" srcId="{FC1918DA-3AD2-42B9-90C8-FFF8AAF2C6B0}" destId="{CAB23992-2611-4EC8-9706-D6D805117944}" srcOrd="0" destOrd="0" presId="urn:microsoft.com/office/officeart/2009/layout/CircleArrowProcess"/>
    <dgm:cxn modelId="{300AACE2-0A6E-4EAC-87FC-7CB7BDD1A58A}" srcId="{10D56BD8-47EB-4E1B-AEC4-A9B367ADA4EF}" destId="{8433A59C-496C-4EC5-BB73-68B5120BD94A}" srcOrd="0" destOrd="0" parTransId="{D97D78B2-0D07-4725-A6A7-F3F0ADC9CD97}" sibTransId="{DDB40896-7BA9-4602-9CAA-B2F239F6437C}"/>
    <dgm:cxn modelId="{086A3B74-A9E3-473C-BA8C-14648F8CA840}" srcId="{CF94B681-2319-46E1-93D2-92AA0224C66B}" destId="{09A16023-8554-4C9A-A92C-CAF8A6DDBE06}" srcOrd="1" destOrd="0" parTransId="{AF21130A-003F-4EA5-B44D-BFD41837E01F}" sibTransId="{1E37C103-F672-410F-B5D6-C9662C11BE40}"/>
    <dgm:cxn modelId="{04F8FA9D-FA9D-4689-883A-E8A8DCD7842C}" srcId="{DFE443AA-F2A4-400B-AD63-D137F95AA9E1}" destId="{FC1918DA-3AD2-42B9-90C8-FFF8AAF2C6B0}" srcOrd="0" destOrd="0" parTransId="{606295E1-ED9A-4D52-8DF0-132DEF3927B1}" sibTransId="{FE719F8A-9203-446B-B9AE-53C5E8984EC7}"/>
    <dgm:cxn modelId="{62B974FA-D251-4E7B-9D9B-157C723257A5}" srcId="{8433A59C-496C-4EC5-BB73-68B5120BD94A}" destId="{1B910A28-1812-46D5-8EB7-18BE2E79C9D3}" srcOrd="0" destOrd="0" parTransId="{F12588E0-432B-4654-A5F2-31328C168CDB}" sibTransId="{20824ABF-5E50-4E22-9F0F-0A1A905108D7}"/>
    <dgm:cxn modelId="{292972CA-D5A1-46FE-91D3-4186913FEE96}" type="presOf" srcId="{E2C43ADB-E43F-47F8-A38D-AD91A74A45E3}" destId="{CAB23992-2611-4EC8-9706-D6D805117944}" srcOrd="0" destOrd="1" presId="urn:microsoft.com/office/officeart/2009/layout/CircleArrowProcess"/>
    <dgm:cxn modelId="{2EBB7993-EC7E-45A8-9FCD-87D34CDE17C9}" type="presOf" srcId="{10D56BD8-47EB-4E1B-AEC4-A9B367ADA4EF}" destId="{BD25251C-F85B-43A3-90BB-A59A670C28B3}" srcOrd="0" destOrd="0" presId="urn:microsoft.com/office/officeart/2009/layout/CircleArrowProcess"/>
    <dgm:cxn modelId="{2CE862CE-362B-4D37-BD60-4485F85D6769}" type="presOf" srcId="{DFE443AA-F2A4-400B-AD63-D137F95AA9E1}" destId="{35C4C876-F201-4A55-96F5-589258CBDDDF}" srcOrd="0" destOrd="0" presId="urn:microsoft.com/office/officeart/2009/layout/CircleArrowProcess"/>
    <dgm:cxn modelId="{E179DA67-6EBF-4F70-8AC7-726059268350}" type="presOf" srcId="{A580A240-9CDA-4778-8146-F333206B251E}" destId="{ECCD5B5B-1E35-4DF2-A6C0-45556D467E65}" srcOrd="0" destOrd="0" presId="urn:microsoft.com/office/officeart/2009/layout/CircleArrowProcess"/>
    <dgm:cxn modelId="{7B51781E-6ACD-4EDC-BD63-4CBC05F8C697}" type="presOf" srcId="{8433A59C-496C-4EC5-BB73-68B5120BD94A}" destId="{C5AC6C2C-9940-491A-AEB1-ED562D781825}" srcOrd="0" destOrd="0" presId="urn:microsoft.com/office/officeart/2009/layout/CircleArrowProcess"/>
    <dgm:cxn modelId="{1E60724A-259C-4BBC-89A3-5C1D9B5BC7E8}" srcId="{CF94B681-2319-46E1-93D2-92AA0224C66B}" destId="{EE32C1A7-A39C-4B11-B59F-1C7D55C291CC}" srcOrd="2" destOrd="0" parTransId="{DF070215-615D-4341-8A0A-4848A134B7E3}" sibTransId="{F5E4A075-63FD-478A-8D3F-312DFC017288}"/>
    <dgm:cxn modelId="{72AE3B18-EC59-412F-9A09-974C0A496D7C}" srcId="{10D56BD8-47EB-4E1B-AEC4-A9B367ADA4EF}" destId="{DFE443AA-F2A4-400B-AD63-D137F95AA9E1}" srcOrd="1" destOrd="0" parTransId="{ABBA7E57-BBE4-4AE2-9BDA-D2A3A3127D50}" sibTransId="{8E3FDD9B-5EA8-4F7A-AEB5-6FA60FDE1C2F}"/>
    <dgm:cxn modelId="{41101F7A-AF96-4F74-AD74-B11997AE8EA7}" srcId="{10D56BD8-47EB-4E1B-AEC4-A9B367ADA4EF}" destId="{CF94B681-2319-46E1-93D2-92AA0224C66B}" srcOrd="2" destOrd="0" parTransId="{920AD01F-8DDD-40B3-909C-46A4F9A2C344}" sibTransId="{3C506EA6-83F2-46D5-8269-604C72AD6250}"/>
    <dgm:cxn modelId="{9D560AC4-FAF4-4852-A2F6-31DD4F8AE137}" type="presOf" srcId="{CF94B681-2319-46E1-93D2-92AA0224C66B}" destId="{B49FD7C5-5BE2-44A7-99F5-312887972422}" srcOrd="0" destOrd="0" presId="urn:microsoft.com/office/officeart/2009/layout/CircleArrowProcess"/>
    <dgm:cxn modelId="{655E4990-5311-4247-959B-4AC350BE07C7}" type="presOf" srcId="{1B910A28-1812-46D5-8EB7-18BE2E79C9D3}" destId="{E4204718-2678-4110-BEE1-58942ED94460}" srcOrd="0" destOrd="0" presId="urn:microsoft.com/office/officeart/2009/layout/CircleArrowProcess"/>
    <dgm:cxn modelId="{F8D7CC98-4A80-4DDB-9FB1-D02E90351D87}" type="presParOf" srcId="{BD25251C-F85B-43A3-90BB-A59A670C28B3}" destId="{749E96F8-FDD7-4D84-B373-E22E0B441519}" srcOrd="0" destOrd="0" presId="urn:microsoft.com/office/officeart/2009/layout/CircleArrowProcess"/>
    <dgm:cxn modelId="{A2534333-524B-4727-B072-012CD90565AB}" type="presParOf" srcId="{749E96F8-FDD7-4D84-B373-E22E0B441519}" destId="{BA821526-0B3B-4BB2-A743-5628C234CD25}" srcOrd="0" destOrd="0" presId="urn:microsoft.com/office/officeart/2009/layout/CircleArrowProcess"/>
    <dgm:cxn modelId="{02F90172-000F-4D37-B319-948C2A74826E}" type="presParOf" srcId="{BD25251C-F85B-43A3-90BB-A59A670C28B3}" destId="{E4204718-2678-4110-BEE1-58942ED94460}" srcOrd="1" destOrd="0" presId="urn:microsoft.com/office/officeart/2009/layout/CircleArrowProcess"/>
    <dgm:cxn modelId="{5FF90A20-7ED3-4236-B132-EE149EFA4191}" type="presParOf" srcId="{BD25251C-F85B-43A3-90BB-A59A670C28B3}" destId="{C5AC6C2C-9940-491A-AEB1-ED562D781825}" srcOrd="2" destOrd="0" presId="urn:microsoft.com/office/officeart/2009/layout/CircleArrowProcess"/>
    <dgm:cxn modelId="{8E3FE0B0-EEED-46BE-8825-F02B04091A1C}" type="presParOf" srcId="{BD25251C-F85B-43A3-90BB-A59A670C28B3}" destId="{E9D6AB10-3F30-4C83-8C9B-6AF41E4FD882}" srcOrd="3" destOrd="0" presId="urn:microsoft.com/office/officeart/2009/layout/CircleArrowProcess"/>
    <dgm:cxn modelId="{C617B345-8C54-4629-92E8-9F549E7DFE75}" type="presParOf" srcId="{E9D6AB10-3F30-4C83-8C9B-6AF41E4FD882}" destId="{6C2D67B8-62ED-4847-83AF-4836B485E2FF}" srcOrd="0" destOrd="0" presId="urn:microsoft.com/office/officeart/2009/layout/CircleArrowProcess"/>
    <dgm:cxn modelId="{A14C93A4-4B33-44E8-890B-2C49BC5BD774}" type="presParOf" srcId="{BD25251C-F85B-43A3-90BB-A59A670C28B3}" destId="{CAB23992-2611-4EC8-9706-D6D805117944}" srcOrd="4" destOrd="0" presId="urn:microsoft.com/office/officeart/2009/layout/CircleArrowProcess"/>
    <dgm:cxn modelId="{82E16A16-09E0-485E-A05A-D46FD3C89CB8}" type="presParOf" srcId="{BD25251C-F85B-43A3-90BB-A59A670C28B3}" destId="{35C4C876-F201-4A55-96F5-589258CBDDDF}" srcOrd="5" destOrd="0" presId="urn:microsoft.com/office/officeart/2009/layout/CircleArrowProcess"/>
    <dgm:cxn modelId="{105E655B-189B-4B1B-AE45-7C1C8DC0459C}" type="presParOf" srcId="{BD25251C-F85B-43A3-90BB-A59A670C28B3}" destId="{429F00C9-A546-4610-A291-40C361595D65}" srcOrd="6" destOrd="0" presId="urn:microsoft.com/office/officeart/2009/layout/CircleArrowProcess"/>
    <dgm:cxn modelId="{F0571605-8ECD-4017-BE94-755EFFFB1834}" type="presParOf" srcId="{429F00C9-A546-4610-A291-40C361595D65}" destId="{F59B101A-C050-4F2F-BE36-2D45A67FB4C9}" srcOrd="0" destOrd="0" presId="urn:microsoft.com/office/officeart/2009/layout/CircleArrowProcess"/>
    <dgm:cxn modelId="{C9594FFD-E9F7-419D-9255-7F61DDC073AF}" type="presParOf" srcId="{BD25251C-F85B-43A3-90BB-A59A670C28B3}" destId="{ECCD5B5B-1E35-4DF2-A6C0-45556D467E65}" srcOrd="7" destOrd="0" presId="urn:microsoft.com/office/officeart/2009/layout/CircleArrowProcess"/>
    <dgm:cxn modelId="{D3680713-4DFE-4F16-9CEE-2E61D668B7CC}" type="presParOf" srcId="{BD25251C-F85B-43A3-90BB-A59A670C28B3}" destId="{B49FD7C5-5BE2-44A7-99F5-312887972422}" srcOrd="8"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F6BD07-0E03-4B84-98DE-930EA9A1577A}" type="doc">
      <dgm:prSet loTypeId="urn:microsoft.com/office/officeart/2009/3/layout/SubStepProcess" loCatId="process" qsTypeId="urn:microsoft.com/office/officeart/2005/8/quickstyle/simple1" qsCatId="simple" csTypeId="urn:microsoft.com/office/officeart/2005/8/colors/accent2_3" csCatId="accent2" phldr="1"/>
      <dgm:spPr/>
      <dgm:t>
        <a:bodyPr/>
        <a:lstStyle/>
        <a:p>
          <a:endParaRPr lang="en-GB"/>
        </a:p>
      </dgm:t>
    </dgm:pt>
    <dgm:pt modelId="{5F89D886-AE51-445F-B2F9-2E5D2ECA0FAF}">
      <dgm:prSet phldrT="[Text]"/>
      <dgm:spPr/>
      <dgm:t>
        <a:bodyPr/>
        <a:lstStyle/>
        <a:p>
          <a:r>
            <a:rPr lang="en-GB" dirty="0" smtClean="0"/>
            <a:t>Inflation swaps</a:t>
          </a:r>
          <a:endParaRPr lang="en-GB" dirty="0"/>
        </a:p>
      </dgm:t>
    </dgm:pt>
    <dgm:pt modelId="{50A9B7AF-9C3E-4E2E-B2FE-7EF21D318798}" type="parTrans" cxnId="{B0ED7688-3793-4A62-A5F0-739E44DDC56C}">
      <dgm:prSet/>
      <dgm:spPr/>
      <dgm:t>
        <a:bodyPr/>
        <a:lstStyle/>
        <a:p>
          <a:endParaRPr lang="en-GB"/>
        </a:p>
      </dgm:t>
    </dgm:pt>
    <dgm:pt modelId="{BDB3382C-6373-4AD4-BBB4-9648147A1913}" type="sibTrans" cxnId="{B0ED7688-3793-4A62-A5F0-739E44DDC56C}">
      <dgm:prSet/>
      <dgm:spPr/>
      <dgm:t>
        <a:bodyPr/>
        <a:lstStyle/>
        <a:p>
          <a:endParaRPr lang="en-GB"/>
        </a:p>
      </dgm:t>
    </dgm:pt>
    <dgm:pt modelId="{1D0195C7-A26B-4891-A947-6BFE55EAD7B5}">
      <dgm:prSet phldrT="[Text]" custT="1"/>
      <dgm:spPr/>
      <dgm:t>
        <a:bodyPr/>
        <a:lstStyle/>
        <a:p>
          <a:r>
            <a:rPr lang="en-GB" sz="1600" dirty="0" smtClean="0"/>
            <a:t>IOTA </a:t>
          </a:r>
          <a:r>
            <a:rPr lang="en-GB" sz="1400" dirty="0" smtClean="0"/>
            <a:t>breakeven </a:t>
          </a:r>
        </a:p>
        <a:p>
          <a:r>
            <a:rPr lang="en-GB" sz="1400" dirty="0" smtClean="0"/>
            <a:t>(</a:t>
          </a:r>
          <a:r>
            <a:rPr lang="en-GB" sz="1600" dirty="0" smtClean="0"/>
            <a:t>traded</a:t>
          </a:r>
          <a:r>
            <a:rPr lang="en-GB" sz="1400" dirty="0" smtClean="0"/>
            <a:t>)</a:t>
          </a:r>
          <a:endParaRPr lang="en-GB" sz="1400" dirty="0"/>
        </a:p>
      </dgm:t>
    </dgm:pt>
    <dgm:pt modelId="{A1BD823E-CA5F-43F8-8287-B0B2BB957CBD}" type="parTrans" cxnId="{98ECA554-6143-46F8-97DC-27B299D223AD}">
      <dgm:prSet/>
      <dgm:spPr/>
      <dgm:t>
        <a:bodyPr/>
        <a:lstStyle/>
        <a:p>
          <a:endParaRPr lang="en-GB"/>
        </a:p>
      </dgm:t>
    </dgm:pt>
    <dgm:pt modelId="{009965C0-1D8F-4C26-AE63-D3AD0146A328}" type="sibTrans" cxnId="{98ECA554-6143-46F8-97DC-27B299D223AD}">
      <dgm:prSet/>
      <dgm:spPr/>
      <dgm:t>
        <a:bodyPr/>
        <a:lstStyle/>
        <a:p>
          <a:endParaRPr lang="en-GB"/>
        </a:p>
      </dgm:t>
    </dgm:pt>
    <dgm:pt modelId="{529E8508-0F31-4749-8B43-2A24D3127F87}">
      <dgm:prSet phldrT="[Text]" custT="1"/>
      <dgm:spPr/>
      <dgm:t>
        <a:bodyPr/>
        <a:lstStyle/>
        <a:p>
          <a:r>
            <a:rPr lang="en-GB" sz="1600" dirty="0" smtClean="0"/>
            <a:t>Z-spread</a:t>
          </a:r>
        </a:p>
        <a:p>
          <a:r>
            <a:rPr lang="en-GB" sz="1600" dirty="0" smtClean="0"/>
            <a:t>(not traded)</a:t>
          </a:r>
          <a:endParaRPr lang="en-GB" sz="1600" dirty="0"/>
        </a:p>
      </dgm:t>
    </dgm:pt>
    <dgm:pt modelId="{3BC48966-233F-4EE7-B2BB-605A4C1360C4}" type="parTrans" cxnId="{3145D72B-C469-4451-BA5A-6F4E23AD31FA}">
      <dgm:prSet/>
      <dgm:spPr/>
      <dgm:t>
        <a:bodyPr/>
        <a:lstStyle/>
        <a:p>
          <a:endParaRPr lang="en-GB"/>
        </a:p>
      </dgm:t>
    </dgm:pt>
    <dgm:pt modelId="{03F34081-6AA4-475A-A0FD-6C50F634BEDA}" type="sibTrans" cxnId="{3145D72B-C469-4451-BA5A-6F4E23AD31FA}">
      <dgm:prSet/>
      <dgm:spPr/>
      <dgm:t>
        <a:bodyPr/>
        <a:lstStyle/>
        <a:p>
          <a:endParaRPr lang="en-GB"/>
        </a:p>
      </dgm:t>
    </dgm:pt>
    <dgm:pt modelId="{75A37263-C3A6-452B-B5AB-0E55A8EBC963}">
      <dgm:prSet phldrT="[Text]" custT="1"/>
      <dgm:spPr/>
      <dgm:t>
        <a:bodyPr/>
        <a:lstStyle/>
        <a:p>
          <a:r>
            <a:rPr lang="en-GB" sz="1600" dirty="0" smtClean="0"/>
            <a:t>ASW IOTA measure</a:t>
          </a:r>
          <a:endParaRPr lang="en-GB" sz="1600" dirty="0"/>
        </a:p>
      </dgm:t>
    </dgm:pt>
    <dgm:pt modelId="{D6D8B964-8206-4768-BD17-115E9EA22550}" type="parTrans" cxnId="{02698DCB-102C-4CFD-9DA6-226A372E239B}">
      <dgm:prSet/>
      <dgm:spPr/>
      <dgm:t>
        <a:bodyPr/>
        <a:lstStyle/>
        <a:p>
          <a:endParaRPr lang="en-GB"/>
        </a:p>
      </dgm:t>
    </dgm:pt>
    <dgm:pt modelId="{8CE2BC94-1FB3-4481-9C33-D3A134A78BFB}" type="sibTrans" cxnId="{02698DCB-102C-4CFD-9DA6-226A372E239B}">
      <dgm:prSet/>
      <dgm:spPr/>
      <dgm:t>
        <a:bodyPr/>
        <a:lstStyle/>
        <a:p>
          <a:endParaRPr lang="en-GB"/>
        </a:p>
      </dgm:t>
    </dgm:pt>
    <dgm:pt modelId="{92E4D5F0-64C4-49D5-96E5-76A79243D1D2}">
      <dgm:prSet phldrT="[Text]"/>
      <dgm:spPr/>
      <dgm:t>
        <a:bodyPr/>
        <a:lstStyle/>
        <a:p>
          <a:r>
            <a:rPr lang="en-GB" dirty="0" smtClean="0"/>
            <a:t>Nominals</a:t>
          </a:r>
          <a:endParaRPr lang="en-GB" dirty="0"/>
        </a:p>
      </dgm:t>
    </dgm:pt>
    <dgm:pt modelId="{FA5941C4-0EAD-4ADC-8C1A-37392973B12B}" type="parTrans" cxnId="{001FAD56-D6D4-4F8D-A783-79C39FD7CE4C}">
      <dgm:prSet/>
      <dgm:spPr/>
      <dgm:t>
        <a:bodyPr/>
        <a:lstStyle/>
        <a:p>
          <a:endParaRPr lang="en-GB"/>
        </a:p>
      </dgm:t>
    </dgm:pt>
    <dgm:pt modelId="{5E03C13F-44A3-4B6E-8BBA-4DB503647FC1}" type="sibTrans" cxnId="{001FAD56-D6D4-4F8D-A783-79C39FD7CE4C}">
      <dgm:prSet/>
      <dgm:spPr/>
      <dgm:t>
        <a:bodyPr/>
        <a:lstStyle/>
        <a:p>
          <a:endParaRPr lang="en-GB"/>
        </a:p>
      </dgm:t>
    </dgm:pt>
    <dgm:pt modelId="{FCFDE7AC-30C7-4C8C-8ED6-A1D7749BEB2F}">
      <dgm:prSet/>
      <dgm:spPr/>
      <dgm:t>
        <a:bodyPr/>
        <a:lstStyle/>
        <a:p>
          <a:r>
            <a:rPr lang="en-GB" dirty="0" smtClean="0"/>
            <a:t>Linkers</a:t>
          </a:r>
          <a:endParaRPr lang="en-GB" dirty="0"/>
        </a:p>
      </dgm:t>
    </dgm:pt>
    <dgm:pt modelId="{567AB068-3044-4D53-B9A6-01DDF9409EA7}" type="parTrans" cxnId="{AC3C80C2-4CEE-4915-B6F5-77224EEAF355}">
      <dgm:prSet/>
      <dgm:spPr/>
      <dgm:t>
        <a:bodyPr/>
        <a:lstStyle/>
        <a:p>
          <a:endParaRPr lang="en-GB"/>
        </a:p>
      </dgm:t>
    </dgm:pt>
    <dgm:pt modelId="{3F907B38-73EF-4E18-8603-D69552B63AC6}" type="sibTrans" cxnId="{AC3C80C2-4CEE-4915-B6F5-77224EEAF355}">
      <dgm:prSet/>
      <dgm:spPr/>
      <dgm:t>
        <a:bodyPr/>
        <a:lstStyle/>
        <a:p>
          <a:endParaRPr lang="en-GB"/>
        </a:p>
      </dgm:t>
    </dgm:pt>
    <dgm:pt modelId="{04761DD5-C28C-4ED2-82C2-12BEF81AAC0F}">
      <dgm:prSet phldrT="[Text]" custT="1"/>
      <dgm:spPr/>
      <dgm:t>
        <a:bodyPr/>
        <a:lstStyle/>
        <a:p>
          <a:r>
            <a:rPr lang="en-GB" sz="1600" dirty="0" smtClean="0"/>
            <a:t>ASW measure</a:t>
          </a:r>
        </a:p>
        <a:p>
          <a:endParaRPr lang="en-GB" sz="1600" dirty="0"/>
        </a:p>
      </dgm:t>
    </dgm:pt>
    <dgm:pt modelId="{0C04D33C-D562-43C5-A682-ED35251AFD0E}" type="parTrans" cxnId="{A7318033-BF3D-47C2-930D-61993C219398}">
      <dgm:prSet/>
      <dgm:spPr/>
      <dgm:t>
        <a:bodyPr/>
        <a:lstStyle/>
        <a:p>
          <a:endParaRPr lang="en-GB"/>
        </a:p>
      </dgm:t>
    </dgm:pt>
    <dgm:pt modelId="{6C32D502-CEE8-4FC8-808C-B0EFFE5656C3}" type="sibTrans" cxnId="{A7318033-BF3D-47C2-930D-61993C219398}">
      <dgm:prSet/>
      <dgm:spPr/>
      <dgm:t>
        <a:bodyPr/>
        <a:lstStyle/>
        <a:p>
          <a:endParaRPr lang="en-GB"/>
        </a:p>
      </dgm:t>
    </dgm:pt>
    <dgm:pt modelId="{2DE6A66B-214D-478C-B494-48C089854245}" type="pres">
      <dgm:prSet presAssocID="{7FF6BD07-0E03-4B84-98DE-930EA9A1577A}" presName="Name0" presStyleCnt="0">
        <dgm:presLayoutVars>
          <dgm:chMax val="7"/>
          <dgm:dir/>
          <dgm:animOne val="branch"/>
        </dgm:presLayoutVars>
      </dgm:prSet>
      <dgm:spPr/>
      <dgm:t>
        <a:bodyPr/>
        <a:lstStyle/>
        <a:p>
          <a:endParaRPr lang="en-GB"/>
        </a:p>
      </dgm:t>
    </dgm:pt>
    <dgm:pt modelId="{D24ED76F-A38D-4464-8DD9-6230521B6E2A}" type="pres">
      <dgm:prSet presAssocID="{5F89D886-AE51-445F-B2F9-2E5D2ECA0FAF}" presName="parTx1" presStyleLbl="node1" presStyleIdx="0" presStyleCnt="3"/>
      <dgm:spPr/>
      <dgm:t>
        <a:bodyPr/>
        <a:lstStyle/>
        <a:p>
          <a:endParaRPr lang="en-GB"/>
        </a:p>
      </dgm:t>
    </dgm:pt>
    <dgm:pt modelId="{3F29B0B2-00DF-4933-9F9B-AEB9E242FA26}" type="pres">
      <dgm:prSet presAssocID="{5F89D886-AE51-445F-B2F9-2E5D2ECA0FAF}" presName="spPre1" presStyleCnt="0"/>
      <dgm:spPr/>
    </dgm:pt>
    <dgm:pt modelId="{7F3D04A7-9C02-409D-96B3-74327FE6E12D}" type="pres">
      <dgm:prSet presAssocID="{5F89D886-AE51-445F-B2F9-2E5D2ECA0FAF}" presName="chLin1" presStyleCnt="0"/>
      <dgm:spPr/>
    </dgm:pt>
    <dgm:pt modelId="{DEDA8FFE-29D2-4A4B-8821-EDD005AACFDC}" type="pres">
      <dgm:prSet presAssocID="{A1BD823E-CA5F-43F8-8287-B0B2BB957CBD}" presName="Name11" presStyleLbl="parChTrans1D1" presStyleIdx="0" presStyleCnt="16"/>
      <dgm:spPr/>
    </dgm:pt>
    <dgm:pt modelId="{5565A860-2B91-4465-A5F0-35C3327C7AAE}" type="pres">
      <dgm:prSet presAssocID="{A1BD823E-CA5F-43F8-8287-B0B2BB957CBD}" presName="Name31" presStyleLbl="parChTrans1D1" presStyleIdx="1" presStyleCnt="16"/>
      <dgm:spPr/>
    </dgm:pt>
    <dgm:pt modelId="{BE3BE0C9-C746-4047-8F03-FA0E8B662591}" type="pres">
      <dgm:prSet presAssocID="{1D0195C7-A26B-4891-A947-6BFE55EAD7B5}" presName="txAndLines1" presStyleCnt="0"/>
      <dgm:spPr/>
    </dgm:pt>
    <dgm:pt modelId="{518D746F-568A-48A7-B88F-77197E6CB26B}" type="pres">
      <dgm:prSet presAssocID="{1D0195C7-A26B-4891-A947-6BFE55EAD7B5}" presName="anchor1" presStyleCnt="0"/>
      <dgm:spPr/>
    </dgm:pt>
    <dgm:pt modelId="{78924BD0-626D-4974-8F2E-953AB001324B}" type="pres">
      <dgm:prSet presAssocID="{1D0195C7-A26B-4891-A947-6BFE55EAD7B5}" presName="backup1" presStyleCnt="0"/>
      <dgm:spPr/>
    </dgm:pt>
    <dgm:pt modelId="{4D0A6672-9789-47C1-AE74-088C78C1B251}" type="pres">
      <dgm:prSet presAssocID="{1D0195C7-A26B-4891-A947-6BFE55EAD7B5}" presName="preLine1" presStyleLbl="parChTrans1D1" presStyleIdx="2" presStyleCnt="16"/>
      <dgm:spPr/>
    </dgm:pt>
    <dgm:pt modelId="{267227BA-CB59-40EE-B80C-604FFE256053}" type="pres">
      <dgm:prSet presAssocID="{1D0195C7-A26B-4891-A947-6BFE55EAD7B5}" presName="desTx1" presStyleLbl="revTx" presStyleIdx="0" presStyleCnt="0" custScaleX="351829" custScaleY="250896">
        <dgm:presLayoutVars>
          <dgm:bulletEnabled val="1"/>
        </dgm:presLayoutVars>
      </dgm:prSet>
      <dgm:spPr/>
      <dgm:t>
        <a:bodyPr/>
        <a:lstStyle/>
        <a:p>
          <a:endParaRPr lang="en-GB"/>
        </a:p>
      </dgm:t>
    </dgm:pt>
    <dgm:pt modelId="{27C26715-8AA0-431E-8B45-B5F65B9AA09E}" type="pres">
      <dgm:prSet presAssocID="{1D0195C7-A26B-4891-A947-6BFE55EAD7B5}" presName="postLine1" presStyleLbl="parChTrans1D1" presStyleIdx="3" presStyleCnt="16"/>
      <dgm:spPr/>
    </dgm:pt>
    <dgm:pt modelId="{72E7241E-E071-4A43-852A-E9479F12FD4B}" type="pres">
      <dgm:prSet presAssocID="{3BC48966-233F-4EE7-B2BB-605A4C1360C4}" presName="Name11" presStyleLbl="parChTrans1D1" presStyleIdx="4" presStyleCnt="16"/>
      <dgm:spPr/>
    </dgm:pt>
    <dgm:pt modelId="{96C82F6D-4E6C-4A11-8AD6-154CE59829B7}" type="pres">
      <dgm:prSet presAssocID="{3BC48966-233F-4EE7-B2BB-605A4C1360C4}" presName="Name31" presStyleLbl="parChTrans1D1" presStyleIdx="5" presStyleCnt="16"/>
      <dgm:spPr/>
    </dgm:pt>
    <dgm:pt modelId="{0E313DDA-F43F-4BCA-8278-770000AD7879}" type="pres">
      <dgm:prSet presAssocID="{529E8508-0F31-4749-8B43-2A24D3127F87}" presName="txAndLines1" presStyleCnt="0"/>
      <dgm:spPr/>
    </dgm:pt>
    <dgm:pt modelId="{11251EDA-D00A-4890-9395-2C5A3B42AA15}" type="pres">
      <dgm:prSet presAssocID="{529E8508-0F31-4749-8B43-2A24D3127F87}" presName="anchor1" presStyleCnt="0"/>
      <dgm:spPr/>
    </dgm:pt>
    <dgm:pt modelId="{3B161470-48A8-45E5-9FD9-9CA8F778E11F}" type="pres">
      <dgm:prSet presAssocID="{529E8508-0F31-4749-8B43-2A24D3127F87}" presName="backup1" presStyleCnt="0"/>
      <dgm:spPr/>
    </dgm:pt>
    <dgm:pt modelId="{AAAC3035-F7EA-4F6F-835A-12A8D6C36AAA}" type="pres">
      <dgm:prSet presAssocID="{529E8508-0F31-4749-8B43-2A24D3127F87}" presName="preLine1" presStyleLbl="parChTrans1D1" presStyleIdx="6" presStyleCnt="16"/>
      <dgm:spPr/>
    </dgm:pt>
    <dgm:pt modelId="{7407E385-F395-4223-9926-206682108E57}" type="pres">
      <dgm:prSet presAssocID="{529E8508-0F31-4749-8B43-2A24D3127F87}" presName="desTx1" presStyleLbl="revTx" presStyleIdx="0" presStyleCnt="0" custScaleY="250896">
        <dgm:presLayoutVars>
          <dgm:bulletEnabled val="1"/>
        </dgm:presLayoutVars>
      </dgm:prSet>
      <dgm:spPr/>
      <dgm:t>
        <a:bodyPr/>
        <a:lstStyle/>
        <a:p>
          <a:endParaRPr lang="en-GB"/>
        </a:p>
      </dgm:t>
    </dgm:pt>
    <dgm:pt modelId="{8CBB1FB3-31F4-44FA-A5C3-E64692121BC9}" type="pres">
      <dgm:prSet presAssocID="{529E8508-0F31-4749-8B43-2A24D3127F87}" presName="postLine1" presStyleLbl="parChTrans1D1" presStyleIdx="7" presStyleCnt="16"/>
      <dgm:spPr/>
    </dgm:pt>
    <dgm:pt modelId="{4C60C7C6-B953-42B7-8762-8BBC0A7740A8}" type="pres">
      <dgm:prSet presAssocID="{5F89D886-AE51-445F-B2F9-2E5D2ECA0FAF}" presName="spPost1" presStyleCnt="0"/>
      <dgm:spPr/>
    </dgm:pt>
    <dgm:pt modelId="{9FA9EC82-A2F6-4E44-8FA5-87350AB27B99}" type="pres">
      <dgm:prSet presAssocID="{FCFDE7AC-30C7-4C8C-8ED6-A1D7749BEB2F}" presName="parTx2" presStyleLbl="node1" presStyleIdx="1" presStyleCnt="3"/>
      <dgm:spPr/>
      <dgm:t>
        <a:bodyPr/>
        <a:lstStyle/>
        <a:p>
          <a:endParaRPr lang="en-GB"/>
        </a:p>
      </dgm:t>
    </dgm:pt>
    <dgm:pt modelId="{FD01D2EB-7446-4A56-9258-EAD23CC9F5D1}" type="pres">
      <dgm:prSet presAssocID="{FCFDE7AC-30C7-4C8C-8ED6-A1D7749BEB2F}" presName="spPre2" presStyleCnt="0"/>
      <dgm:spPr/>
    </dgm:pt>
    <dgm:pt modelId="{EE35467D-8216-4796-A19D-F63D7DE2CFA9}" type="pres">
      <dgm:prSet presAssocID="{FCFDE7AC-30C7-4C8C-8ED6-A1D7749BEB2F}" presName="chLin2" presStyleCnt="0"/>
      <dgm:spPr/>
    </dgm:pt>
    <dgm:pt modelId="{814F8470-CC10-4360-828C-413F155A7131}" type="pres">
      <dgm:prSet presAssocID="{D6D8B964-8206-4768-BD17-115E9EA22550}" presName="Name45" presStyleLbl="parChTrans1D1" presStyleIdx="8" presStyleCnt="16"/>
      <dgm:spPr/>
    </dgm:pt>
    <dgm:pt modelId="{02CF9FA4-34A6-4965-954A-D3A28B190A7E}" type="pres">
      <dgm:prSet presAssocID="{D6D8B964-8206-4768-BD17-115E9EA22550}" presName="Name65" presStyleLbl="parChTrans1D1" presStyleIdx="9" presStyleCnt="16"/>
      <dgm:spPr>
        <a:ln>
          <a:noFill/>
        </a:ln>
      </dgm:spPr>
    </dgm:pt>
    <dgm:pt modelId="{320C8F3E-859F-40F2-AFFA-3B02512EFD32}" type="pres">
      <dgm:prSet presAssocID="{75A37263-C3A6-452B-B5AB-0E55A8EBC963}" presName="txAndLines2" presStyleCnt="0"/>
      <dgm:spPr/>
    </dgm:pt>
    <dgm:pt modelId="{86C83A39-8D66-4990-828D-B217E6D55FE1}" type="pres">
      <dgm:prSet presAssocID="{75A37263-C3A6-452B-B5AB-0E55A8EBC963}" presName="anchor2" presStyleCnt="0"/>
      <dgm:spPr/>
    </dgm:pt>
    <dgm:pt modelId="{E682AFD5-4028-4482-9F96-1495EEFEA5D5}" type="pres">
      <dgm:prSet presAssocID="{75A37263-C3A6-452B-B5AB-0E55A8EBC963}" presName="backup2" presStyleCnt="0"/>
      <dgm:spPr/>
    </dgm:pt>
    <dgm:pt modelId="{7FEC4429-B503-4073-BF4E-CBD758C26CE2}" type="pres">
      <dgm:prSet presAssocID="{75A37263-C3A6-452B-B5AB-0E55A8EBC963}" presName="preLine2" presStyleLbl="parChTrans1D1" presStyleIdx="10" presStyleCnt="16"/>
      <dgm:spPr/>
    </dgm:pt>
    <dgm:pt modelId="{1B441BA2-339F-44D1-BA13-63530D8C975E}" type="pres">
      <dgm:prSet presAssocID="{75A37263-C3A6-452B-B5AB-0E55A8EBC963}" presName="desTx2" presStyleLbl="revTx" presStyleIdx="0" presStyleCnt="0" custScaleX="419747" custScaleY="60733">
        <dgm:presLayoutVars>
          <dgm:bulletEnabled val="1"/>
        </dgm:presLayoutVars>
      </dgm:prSet>
      <dgm:spPr/>
      <dgm:t>
        <a:bodyPr/>
        <a:lstStyle/>
        <a:p>
          <a:endParaRPr lang="en-GB"/>
        </a:p>
      </dgm:t>
    </dgm:pt>
    <dgm:pt modelId="{FD426788-7455-42F9-BE1E-1A48B390DB79}" type="pres">
      <dgm:prSet presAssocID="{75A37263-C3A6-452B-B5AB-0E55A8EBC963}" presName="postLine2" presStyleLbl="parChTrans1D1" presStyleIdx="11" presStyleCnt="16"/>
      <dgm:spPr/>
    </dgm:pt>
    <dgm:pt modelId="{0688DB8D-31DB-48B7-8F0A-BE42844E7629}" type="pres">
      <dgm:prSet presAssocID="{0C04D33C-D562-43C5-A682-ED35251AFD0E}" presName="Name45" presStyleLbl="parChTrans1D1" presStyleIdx="12" presStyleCnt="16"/>
      <dgm:spPr/>
    </dgm:pt>
    <dgm:pt modelId="{D08621C6-532C-4578-B814-EDE2F880DAF4}" type="pres">
      <dgm:prSet presAssocID="{0C04D33C-D562-43C5-A682-ED35251AFD0E}" presName="Name65" presStyleLbl="parChTrans1D1" presStyleIdx="13" presStyleCnt="16"/>
      <dgm:spPr>
        <a:ln>
          <a:noFill/>
        </a:ln>
      </dgm:spPr>
    </dgm:pt>
    <dgm:pt modelId="{80281046-22C5-4FF3-AE89-EDEB6DC4CA4E}" type="pres">
      <dgm:prSet presAssocID="{04761DD5-C28C-4ED2-82C2-12BEF81AAC0F}" presName="txAndLines2" presStyleCnt="0"/>
      <dgm:spPr/>
    </dgm:pt>
    <dgm:pt modelId="{B5A225BE-D657-4DE5-B134-F713B639BA68}" type="pres">
      <dgm:prSet presAssocID="{04761DD5-C28C-4ED2-82C2-12BEF81AAC0F}" presName="anchor2" presStyleCnt="0"/>
      <dgm:spPr/>
    </dgm:pt>
    <dgm:pt modelId="{95C07EAE-62F9-4C20-B32B-0CE4BB22B10A}" type="pres">
      <dgm:prSet presAssocID="{04761DD5-C28C-4ED2-82C2-12BEF81AAC0F}" presName="backup2" presStyleCnt="0"/>
      <dgm:spPr/>
    </dgm:pt>
    <dgm:pt modelId="{1F8A9E76-8A4F-4B2B-80BA-6DD8F0C2A1BC}" type="pres">
      <dgm:prSet presAssocID="{04761DD5-C28C-4ED2-82C2-12BEF81AAC0F}" presName="preLine2" presStyleLbl="parChTrans1D1" presStyleIdx="14" presStyleCnt="16"/>
      <dgm:spPr/>
    </dgm:pt>
    <dgm:pt modelId="{6BD538D6-0603-44B3-8E27-D98B9B6CFDC5}" type="pres">
      <dgm:prSet presAssocID="{04761DD5-C28C-4ED2-82C2-12BEF81AAC0F}" presName="desTx2" presStyleLbl="revTx" presStyleIdx="0" presStyleCnt="0" custScaleY="250896" custLinFactX="-5839" custLinFactY="12716" custLinFactNeighborX="-100000" custLinFactNeighborY="100000">
        <dgm:presLayoutVars>
          <dgm:bulletEnabled val="1"/>
        </dgm:presLayoutVars>
      </dgm:prSet>
      <dgm:spPr/>
      <dgm:t>
        <a:bodyPr/>
        <a:lstStyle/>
        <a:p>
          <a:endParaRPr lang="en-GB"/>
        </a:p>
      </dgm:t>
    </dgm:pt>
    <dgm:pt modelId="{F8CABD0A-2407-4962-BD75-7951D1AE670D}" type="pres">
      <dgm:prSet presAssocID="{04761DD5-C28C-4ED2-82C2-12BEF81AAC0F}" presName="postLine2" presStyleLbl="parChTrans1D1" presStyleIdx="15" presStyleCnt="16"/>
      <dgm:spPr>
        <a:ln>
          <a:noFill/>
        </a:ln>
      </dgm:spPr>
    </dgm:pt>
    <dgm:pt modelId="{64D7BAB3-653A-4F57-8C2C-A38F3178AB4E}" type="pres">
      <dgm:prSet presAssocID="{FCFDE7AC-30C7-4C8C-8ED6-A1D7749BEB2F}" presName="spPost2" presStyleCnt="0"/>
      <dgm:spPr/>
    </dgm:pt>
    <dgm:pt modelId="{B5DF016D-340D-492D-B4DF-9FCCFAD2DFD0}" type="pres">
      <dgm:prSet presAssocID="{92E4D5F0-64C4-49D5-96E5-76A79243D1D2}" presName="parTx3" presStyleLbl="node1" presStyleIdx="2" presStyleCnt="3" custLinFactX="-4478" custLinFactNeighborX="-100000" custLinFactNeighborY="-32567"/>
      <dgm:spPr/>
      <dgm:t>
        <a:bodyPr/>
        <a:lstStyle/>
        <a:p>
          <a:endParaRPr lang="en-GB"/>
        </a:p>
      </dgm:t>
    </dgm:pt>
  </dgm:ptLst>
  <dgm:cxnLst>
    <dgm:cxn modelId="{F910EBFF-11C6-4AD9-8C40-128E8DC835C5}" type="presOf" srcId="{529E8508-0F31-4749-8B43-2A24D3127F87}" destId="{7407E385-F395-4223-9926-206682108E57}" srcOrd="0" destOrd="0" presId="urn:microsoft.com/office/officeart/2009/3/layout/SubStepProcess"/>
    <dgm:cxn modelId="{F6112D57-8329-4B2B-9C72-59E80E79876E}" type="presOf" srcId="{04761DD5-C28C-4ED2-82C2-12BEF81AAC0F}" destId="{6BD538D6-0603-44B3-8E27-D98B9B6CFDC5}" srcOrd="0" destOrd="0" presId="urn:microsoft.com/office/officeart/2009/3/layout/SubStepProcess"/>
    <dgm:cxn modelId="{B0ED7688-3793-4A62-A5F0-739E44DDC56C}" srcId="{7FF6BD07-0E03-4B84-98DE-930EA9A1577A}" destId="{5F89D886-AE51-445F-B2F9-2E5D2ECA0FAF}" srcOrd="0" destOrd="0" parTransId="{50A9B7AF-9C3E-4E2E-B2FE-7EF21D318798}" sibTransId="{BDB3382C-6373-4AD4-BBB4-9648147A1913}"/>
    <dgm:cxn modelId="{C1E28B3B-173E-4702-9D9D-CA3FD8D2CB0F}" type="presOf" srcId="{75A37263-C3A6-452B-B5AB-0E55A8EBC963}" destId="{1B441BA2-339F-44D1-BA13-63530D8C975E}" srcOrd="0" destOrd="0" presId="urn:microsoft.com/office/officeart/2009/3/layout/SubStepProcess"/>
    <dgm:cxn modelId="{98ECA554-6143-46F8-97DC-27B299D223AD}" srcId="{5F89D886-AE51-445F-B2F9-2E5D2ECA0FAF}" destId="{1D0195C7-A26B-4891-A947-6BFE55EAD7B5}" srcOrd="0" destOrd="0" parTransId="{A1BD823E-CA5F-43F8-8287-B0B2BB957CBD}" sibTransId="{009965C0-1D8F-4C26-AE63-D3AD0146A328}"/>
    <dgm:cxn modelId="{001FAD56-D6D4-4F8D-A783-79C39FD7CE4C}" srcId="{7FF6BD07-0E03-4B84-98DE-930EA9A1577A}" destId="{92E4D5F0-64C4-49D5-96E5-76A79243D1D2}" srcOrd="2" destOrd="0" parTransId="{FA5941C4-0EAD-4ADC-8C1A-37392973B12B}" sibTransId="{5E03C13F-44A3-4B6E-8BBA-4DB503647FC1}"/>
    <dgm:cxn modelId="{AC3C80C2-4CEE-4915-B6F5-77224EEAF355}" srcId="{7FF6BD07-0E03-4B84-98DE-930EA9A1577A}" destId="{FCFDE7AC-30C7-4C8C-8ED6-A1D7749BEB2F}" srcOrd="1" destOrd="0" parTransId="{567AB068-3044-4D53-B9A6-01DDF9409EA7}" sibTransId="{3F907B38-73EF-4E18-8603-D69552B63AC6}"/>
    <dgm:cxn modelId="{02698DCB-102C-4CFD-9DA6-226A372E239B}" srcId="{FCFDE7AC-30C7-4C8C-8ED6-A1D7749BEB2F}" destId="{75A37263-C3A6-452B-B5AB-0E55A8EBC963}" srcOrd="0" destOrd="0" parTransId="{D6D8B964-8206-4768-BD17-115E9EA22550}" sibTransId="{8CE2BC94-1FB3-4481-9C33-D3A134A78BFB}"/>
    <dgm:cxn modelId="{A7318033-BF3D-47C2-930D-61993C219398}" srcId="{FCFDE7AC-30C7-4C8C-8ED6-A1D7749BEB2F}" destId="{04761DD5-C28C-4ED2-82C2-12BEF81AAC0F}" srcOrd="1" destOrd="0" parTransId="{0C04D33C-D562-43C5-A682-ED35251AFD0E}" sibTransId="{6C32D502-CEE8-4FC8-808C-B0EFFE5656C3}"/>
    <dgm:cxn modelId="{3145D72B-C469-4451-BA5A-6F4E23AD31FA}" srcId="{5F89D886-AE51-445F-B2F9-2E5D2ECA0FAF}" destId="{529E8508-0F31-4749-8B43-2A24D3127F87}" srcOrd="1" destOrd="0" parTransId="{3BC48966-233F-4EE7-B2BB-605A4C1360C4}" sibTransId="{03F34081-6AA4-475A-A0FD-6C50F634BEDA}"/>
    <dgm:cxn modelId="{F21F6190-23FE-4780-A4B9-71765DEA1D9D}" type="presOf" srcId="{7FF6BD07-0E03-4B84-98DE-930EA9A1577A}" destId="{2DE6A66B-214D-478C-B494-48C089854245}" srcOrd="0" destOrd="0" presId="urn:microsoft.com/office/officeart/2009/3/layout/SubStepProcess"/>
    <dgm:cxn modelId="{A908FE6F-0659-4BA3-A25B-2ED467A29B82}" type="presOf" srcId="{5F89D886-AE51-445F-B2F9-2E5D2ECA0FAF}" destId="{D24ED76F-A38D-4464-8DD9-6230521B6E2A}" srcOrd="0" destOrd="0" presId="urn:microsoft.com/office/officeart/2009/3/layout/SubStepProcess"/>
    <dgm:cxn modelId="{85009EFA-3D43-48B1-90B3-6641A9B04002}" type="presOf" srcId="{1D0195C7-A26B-4891-A947-6BFE55EAD7B5}" destId="{267227BA-CB59-40EE-B80C-604FFE256053}" srcOrd="0" destOrd="0" presId="urn:microsoft.com/office/officeart/2009/3/layout/SubStepProcess"/>
    <dgm:cxn modelId="{2DF633C8-B6DE-4DA7-9B3A-38C4066F5F8D}" type="presOf" srcId="{92E4D5F0-64C4-49D5-96E5-76A79243D1D2}" destId="{B5DF016D-340D-492D-B4DF-9FCCFAD2DFD0}" srcOrd="0" destOrd="0" presId="urn:microsoft.com/office/officeart/2009/3/layout/SubStepProcess"/>
    <dgm:cxn modelId="{A19BD96A-6BF7-414F-A152-AA37FF36D6E0}" type="presOf" srcId="{FCFDE7AC-30C7-4C8C-8ED6-A1D7749BEB2F}" destId="{9FA9EC82-A2F6-4E44-8FA5-87350AB27B99}" srcOrd="0" destOrd="0" presId="urn:microsoft.com/office/officeart/2009/3/layout/SubStepProcess"/>
    <dgm:cxn modelId="{C304B20D-9ADA-4C16-BCA3-6DAE7C9A819A}" type="presParOf" srcId="{2DE6A66B-214D-478C-B494-48C089854245}" destId="{D24ED76F-A38D-4464-8DD9-6230521B6E2A}" srcOrd="0" destOrd="0" presId="urn:microsoft.com/office/officeart/2009/3/layout/SubStepProcess"/>
    <dgm:cxn modelId="{CA81DBC6-C94E-4490-BC2E-FC50E046C494}" type="presParOf" srcId="{2DE6A66B-214D-478C-B494-48C089854245}" destId="{3F29B0B2-00DF-4933-9F9B-AEB9E242FA26}" srcOrd="1" destOrd="0" presId="urn:microsoft.com/office/officeart/2009/3/layout/SubStepProcess"/>
    <dgm:cxn modelId="{80A7A594-96EE-4559-A60A-17AD8ABDC485}" type="presParOf" srcId="{2DE6A66B-214D-478C-B494-48C089854245}" destId="{7F3D04A7-9C02-409D-96B3-74327FE6E12D}" srcOrd="2" destOrd="0" presId="urn:microsoft.com/office/officeart/2009/3/layout/SubStepProcess"/>
    <dgm:cxn modelId="{B1E8CA35-CEE5-41CC-BEDD-860504395E4D}" type="presParOf" srcId="{7F3D04A7-9C02-409D-96B3-74327FE6E12D}" destId="{DEDA8FFE-29D2-4A4B-8821-EDD005AACFDC}" srcOrd="0" destOrd="0" presId="urn:microsoft.com/office/officeart/2009/3/layout/SubStepProcess"/>
    <dgm:cxn modelId="{E6DC1EF3-0A12-4FD3-AED8-83991A6A4737}" type="presParOf" srcId="{7F3D04A7-9C02-409D-96B3-74327FE6E12D}" destId="{5565A860-2B91-4465-A5F0-35C3327C7AAE}" srcOrd="1" destOrd="0" presId="urn:microsoft.com/office/officeart/2009/3/layout/SubStepProcess"/>
    <dgm:cxn modelId="{ABD1C077-8328-42A5-BA3C-03E016F5C2E7}" type="presParOf" srcId="{7F3D04A7-9C02-409D-96B3-74327FE6E12D}" destId="{BE3BE0C9-C746-4047-8F03-FA0E8B662591}" srcOrd="2" destOrd="0" presId="urn:microsoft.com/office/officeart/2009/3/layout/SubStepProcess"/>
    <dgm:cxn modelId="{4BFC09BA-4B10-4FDE-8AC7-F4B9390F837D}" type="presParOf" srcId="{BE3BE0C9-C746-4047-8F03-FA0E8B662591}" destId="{518D746F-568A-48A7-B88F-77197E6CB26B}" srcOrd="0" destOrd="0" presId="urn:microsoft.com/office/officeart/2009/3/layout/SubStepProcess"/>
    <dgm:cxn modelId="{FAF34A40-A818-4A82-9FCA-572CB55F6AB3}" type="presParOf" srcId="{BE3BE0C9-C746-4047-8F03-FA0E8B662591}" destId="{78924BD0-626D-4974-8F2E-953AB001324B}" srcOrd="1" destOrd="0" presId="urn:microsoft.com/office/officeart/2009/3/layout/SubStepProcess"/>
    <dgm:cxn modelId="{7A3F3D9A-AFA1-4D24-B60C-2E3855526A96}" type="presParOf" srcId="{BE3BE0C9-C746-4047-8F03-FA0E8B662591}" destId="{4D0A6672-9789-47C1-AE74-088C78C1B251}" srcOrd="2" destOrd="0" presId="urn:microsoft.com/office/officeart/2009/3/layout/SubStepProcess"/>
    <dgm:cxn modelId="{48A8FE46-75A7-4972-BCEF-9146068A7E96}" type="presParOf" srcId="{BE3BE0C9-C746-4047-8F03-FA0E8B662591}" destId="{267227BA-CB59-40EE-B80C-604FFE256053}" srcOrd="3" destOrd="0" presId="urn:microsoft.com/office/officeart/2009/3/layout/SubStepProcess"/>
    <dgm:cxn modelId="{B51CC884-D2C0-468E-B281-3DEC8FCA43EB}" type="presParOf" srcId="{BE3BE0C9-C746-4047-8F03-FA0E8B662591}" destId="{27C26715-8AA0-431E-8B45-B5F65B9AA09E}" srcOrd="4" destOrd="0" presId="urn:microsoft.com/office/officeart/2009/3/layout/SubStepProcess"/>
    <dgm:cxn modelId="{5C7E806F-957C-49D2-B43D-05665C974ABB}" type="presParOf" srcId="{7F3D04A7-9C02-409D-96B3-74327FE6E12D}" destId="{72E7241E-E071-4A43-852A-E9479F12FD4B}" srcOrd="3" destOrd="0" presId="urn:microsoft.com/office/officeart/2009/3/layout/SubStepProcess"/>
    <dgm:cxn modelId="{C4765E80-2537-4124-8F90-E3ACDF6680AA}" type="presParOf" srcId="{7F3D04A7-9C02-409D-96B3-74327FE6E12D}" destId="{96C82F6D-4E6C-4A11-8AD6-154CE59829B7}" srcOrd="4" destOrd="0" presId="urn:microsoft.com/office/officeart/2009/3/layout/SubStepProcess"/>
    <dgm:cxn modelId="{EDA5C192-981D-4B07-95FE-1CC8197A3365}" type="presParOf" srcId="{7F3D04A7-9C02-409D-96B3-74327FE6E12D}" destId="{0E313DDA-F43F-4BCA-8278-770000AD7879}" srcOrd="5" destOrd="0" presId="urn:microsoft.com/office/officeart/2009/3/layout/SubStepProcess"/>
    <dgm:cxn modelId="{1E682289-B4F1-4EFC-BBD4-888F749C70F4}" type="presParOf" srcId="{0E313DDA-F43F-4BCA-8278-770000AD7879}" destId="{11251EDA-D00A-4890-9395-2C5A3B42AA15}" srcOrd="0" destOrd="0" presId="urn:microsoft.com/office/officeart/2009/3/layout/SubStepProcess"/>
    <dgm:cxn modelId="{E8E41242-615B-4904-9D59-6D5FF27B50AC}" type="presParOf" srcId="{0E313DDA-F43F-4BCA-8278-770000AD7879}" destId="{3B161470-48A8-45E5-9FD9-9CA8F778E11F}" srcOrd="1" destOrd="0" presId="urn:microsoft.com/office/officeart/2009/3/layout/SubStepProcess"/>
    <dgm:cxn modelId="{49F86D78-1D2B-46A5-B037-4890AF86019E}" type="presParOf" srcId="{0E313DDA-F43F-4BCA-8278-770000AD7879}" destId="{AAAC3035-F7EA-4F6F-835A-12A8D6C36AAA}" srcOrd="2" destOrd="0" presId="urn:microsoft.com/office/officeart/2009/3/layout/SubStepProcess"/>
    <dgm:cxn modelId="{A2BC7077-6E52-48A1-AC19-DD6F71A05C6E}" type="presParOf" srcId="{0E313DDA-F43F-4BCA-8278-770000AD7879}" destId="{7407E385-F395-4223-9926-206682108E57}" srcOrd="3" destOrd="0" presId="urn:microsoft.com/office/officeart/2009/3/layout/SubStepProcess"/>
    <dgm:cxn modelId="{1184F3C2-ED75-424C-974C-B9738FE0178F}" type="presParOf" srcId="{0E313DDA-F43F-4BCA-8278-770000AD7879}" destId="{8CBB1FB3-31F4-44FA-A5C3-E64692121BC9}" srcOrd="4" destOrd="0" presId="urn:microsoft.com/office/officeart/2009/3/layout/SubStepProcess"/>
    <dgm:cxn modelId="{5D976C38-9E62-4F3A-A47D-AED7BA0E2AD1}" type="presParOf" srcId="{2DE6A66B-214D-478C-B494-48C089854245}" destId="{4C60C7C6-B953-42B7-8762-8BBC0A7740A8}" srcOrd="3" destOrd="0" presId="urn:microsoft.com/office/officeart/2009/3/layout/SubStepProcess"/>
    <dgm:cxn modelId="{E1374390-AF92-4C1F-872F-8F5C4A806FBD}" type="presParOf" srcId="{2DE6A66B-214D-478C-B494-48C089854245}" destId="{9FA9EC82-A2F6-4E44-8FA5-87350AB27B99}" srcOrd="4" destOrd="0" presId="urn:microsoft.com/office/officeart/2009/3/layout/SubStepProcess"/>
    <dgm:cxn modelId="{2746F18A-DA5F-47A8-938C-713BC9B414C4}" type="presParOf" srcId="{2DE6A66B-214D-478C-B494-48C089854245}" destId="{FD01D2EB-7446-4A56-9258-EAD23CC9F5D1}" srcOrd="5" destOrd="0" presId="urn:microsoft.com/office/officeart/2009/3/layout/SubStepProcess"/>
    <dgm:cxn modelId="{D7ABB94D-4E57-462F-A7A7-49CE18964A6E}" type="presParOf" srcId="{2DE6A66B-214D-478C-B494-48C089854245}" destId="{EE35467D-8216-4796-A19D-F63D7DE2CFA9}" srcOrd="6" destOrd="0" presId="urn:microsoft.com/office/officeart/2009/3/layout/SubStepProcess"/>
    <dgm:cxn modelId="{4F564E9F-7FB9-4F39-B312-D67A275B755F}" type="presParOf" srcId="{EE35467D-8216-4796-A19D-F63D7DE2CFA9}" destId="{814F8470-CC10-4360-828C-413F155A7131}" srcOrd="0" destOrd="0" presId="urn:microsoft.com/office/officeart/2009/3/layout/SubStepProcess"/>
    <dgm:cxn modelId="{74D0E4DE-953B-4998-B224-EE63C89032CB}" type="presParOf" srcId="{EE35467D-8216-4796-A19D-F63D7DE2CFA9}" destId="{02CF9FA4-34A6-4965-954A-D3A28B190A7E}" srcOrd="1" destOrd="0" presId="urn:microsoft.com/office/officeart/2009/3/layout/SubStepProcess"/>
    <dgm:cxn modelId="{DC4B4839-82E6-42EE-B4FD-460668BF611D}" type="presParOf" srcId="{EE35467D-8216-4796-A19D-F63D7DE2CFA9}" destId="{320C8F3E-859F-40F2-AFFA-3B02512EFD32}" srcOrd="2" destOrd="0" presId="urn:microsoft.com/office/officeart/2009/3/layout/SubStepProcess"/>
    <dgm:cxn modelId="{778E3F9C-98A8-49F9-8672-96C18E57A91C}" type="presParOf" srcId="{320C8F3E-859F-40F2-AFFA-3B02512EFD32}" destId="{86C83A39-8D66-4990-828D-B217E6D55FE1}" srcOrd="0" destOrd="0" presId="urn:microsoft.com/office/officeart/2009/3/layout/SubStepProcess"/>
    <dgm:cxn modelId="{2E598C73-869A-4EF6-BE1E-5EED70B672BE}" type="presParOf" srcId="{320C8F3E-859F-40F2-AFFA-3B02512EFD32}" destId="{E682AFD5-4028-4482-9F96-1495EEFEA5D5}" srcOrd="1" destOrd="0" presId="urn:microsoft.com/office/officeart/2009/3/layout/SubStepProcess"/>
    <dgm:cxn modelId="{2ADC4B66-10F1-4417-ADCB-370C4EF810B1}" type="presParOf" srcId="{320C8F3E-859F-40F2-AFFA-3B02512EFD32}" destId="{7FEC4429-B503-4073-BF4E-CBD758C26CE2}" srcOrd="2" destOrd="0" presId="urn:microsoft.com/office/officeart/2009/3/layout/SubStepProcess"/>
    <dgm:cxn modelId="{96F1253A-BA53-473C-9095-62D57854A2E1}" type="presParOf" srcId="{320C8F3E-859F-40F2-AFFA-3B02512EFD32}" destId="{1B441BA2-339F-44D1-BA13-63530D8C975E}" srcOrd="3" destOrd="0" presId="urn:microsoft.com/office/officeart/2009/3/layout/SubStepProcess"/>
    <dgm:cxn modelId="{58C6B70C-1A38-45BC-BC7D-A5FB39DC80C4}" type="presParOf" srcId="{320C8F3E-859F-40F2-AFFA-3B02512EFD32}" destId="{FD426788-7455-42F9-BE1E-1A48B390DB79}" srcOrd="4" destOrd="0" presId="urn:microsoft.com/office/officeart/2009/3/layout/SubStepProcess"/>
    <dgm:cxn modelId="{007EF5B4-5A45-49D8-ACB9-78729B701B4D}" type="presParOf" srcId="{EE35467D-8216-4796-A19D-F63D7DE2CFA9}" destId="{0688DB8D-31DB-48B7-8F0A-BE42844E7629}" srcOrd="3" destOrd="0" presId="urn:microsoft.com/office/officeart/2009/3/layout/SubStepProcess"/>
    <dgm:cxn modelId="{BBDDC53A-1DF9-4174-BA02-658546E448F4}" type="presParOf" srcId="{EE35467D-8216-4796-A19D-F63D7DE2CFA9}" destId="{D08621C6-532C-4578-B814-EDE2F880DAF4}" srcOrd="4" destOrd="0" presId="urn:microsoft.com/office/officeart/2009/3/layout/SubStepProcess"/>
    <dgm:cxn modelId="{08AA3EC7-53E9-4432-84AC-7CFD29D82311}" type="presParOf" srcId="{EE35467D-8216-4796-A19D-F63D7DE2CFA9}" destId="{80281046-22C5-4FF3-AE89-EDEB6DC4CA4E}" srcOrd="5" destOrd="0" presId="urn:microsoft.com/office/officeart/2009/3/layout/SubStepProcess"/>
    <dgm:cxn modelId="{0FC5BD03-4CE2-4040-846E-E3564E225495}" type="presParOf" srcId="{80281046-22C5-4FF3-AE89-EDEB6DC4CA4E}" destId="{B5A225BE-D657-4DE5-B134-F713B639BA68}" srcOrd="0" destOrd="0" presId="urn:microsoft.com/office/officeart/2009/3/layout/SubStepProcess"/>
    <dgm:cxn modelId="{5ED9EDE7-B3FB-462A-8EC8-8555DA78012B}" type="presParOf" srcId="{80281046-22C5-4FF3-AE89-EDEB6DC4CA4E}" destId="{95C07EAE-62F9-4C20-B32B-0CE4BB22B10A}" srcOrd="1" destOrd="0" presId="urn:microsoft.com/office/officeart/2009/3/layout/SubStepProcess"/>
    <dgm:cxn modelId="{0EF2BC49-AE30-458B-BDF4-4690167CAB0E}" type="presParOf" srcId="{80281046-22C5-4FF3-AE89-EDEB6DC4CA4E}" destId="{1F8A9E76-8A4F-4B2B-80BA-6DD8F0C2A1BC}" srcOrd="2" destOrd="0" presId="urn:microsoft.com/office/officeart/2009/3/layout/SubStepProcess"/>
    <dgm:cxn modelId="{D10B8917-42E7-450B-8D58-E9083DC569C6}" type="presParOf" srcId="{80281046-22C5-4FF3-AE89-EDEB6DC4CA4E}" destId="{6BD538D6-0603-44B3-8E27-D98B9B6CFDC5}" srcOrd="3" destOrd="0" presId="urn:microsoft.com/office/officeart/2009/3/layout/SubStepProcess"/>
    <dgm:cxn modelId="{94D43CC6-75AF-45AC-B36A-40228580478C}" type="presParOf" srcId="{80281046-22C5-4FF3-AE89-EDEB6DC4CA4E}" destId="{F8CABD0A-2407-4962-BD75-7951D1AE670D}" srcOrd="4" destOrd="0" presId="urn:microsoft.com/office/officeart/2009/3/layout/SubStepProcess"/>
    <dgm:cxn modelId="{86FFB261-234D-411B-AEF8-A810271EF3EC}" type="presParOf" srcId="{2DE6A66B-214D-478C-B494-48C089854245}" destId="{64D7BAB3-653A-4F57-8C2C-A38F3178AB4E}" srcOrd="7" destOrd="0" presId="urn:microsoft.com/office/officeart/2009/3/layout/SubStepProcess"/>
    <dgm:cxn modelId="{0A55A49B-D2A3-4E5D-A929-1BD5A9232EFF}" type="presParOf" srcId="{2DE6A66B-214D-478C-B494-48C089854245}" destId="{B5DF016D-340D-492D-B4DF-9FCCFAD2DFD0}" srcOrd="8" destOrd="0" presId="urn:microsoft.com/office/officeart/2009/3/layout/SubSte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E71721-A382-4CE2-B5C8-2AAF59EEAEFA}" type="doc">
      <dgm:prSet loTypeId="urn:microsoft.com/office/officeart/2005/8/layout/matrix1" loCatId="matrix" qsTypeId="urn:microsoft.com/office/officeart/2005/8/quickstyle/simple1" qsCatId="simple" csTypeId="urn:microsoft.com/office/officeart/2005/8/colors/accent2_3" csCatId="accent2" phldr="1"/>
      <dgm:spPr/>
      <dgm:t>
        <a:bodyPr/>
        <a:lstStyle/>
        <a:p>
          <a:endParaRPr lang="en-GB"/>
        </a:p>
      </dgm:t>
    </dgm:pt>
    <dgm:pt modelId="{D40EA607-FC4D-491D-955C-5777E688655C}">
      <dgm:prSet phldrT="[Text]"/>
      <dgm:spPr/>
      <dgm:t>
        <a:bodyPr/>
        <a:lstStyle/>
        <a:p>
          <a:r>
            <a:rPr lang="en-GB" b="1" dirty="0" smtClean="0"/>
            <a:t>Starting point for these measures</a:t>
          </a:r>
          <a:r>
            <a:rPr lang="en-GB" dirty="0" smtClean="0"/>
            <a:t>: </a:t>
          </a:r>
        </a:p>
        <a:p>
          <a:r>
            <a:rPr lang="en-GB" dirty="0" smtClean="0"/>
            <a:t>Pricing of linker asset swap transactions </a:t>
          </a:r>
          <a:endParaRPr lang="en-GB" dirty="0"/>
        </a:p>
      </dgm:t>
    </dgm:pt>
    <dgm:pt modelId="{7E358906-BE4E-48FA-AD40-50FB91317BA4}" type="parTrans" cxnId="{1422994C-C2AA-4968-901D-9E5181652985}">
      <dgm:prSet/>
      <dgm:spPr/>
      <dgm:t>
        <a:bodyPr/>
        <a:lstStyle/>
        <a:p>
          <a:endParaRPr lang="en-GB"/>
        </a:p>
      </dgm:t>
    </dgm:pt>
    <dgm:pt modelId="{215F5C72-55A8-495E-A929-20F34ADBF23B}" type="sibTrans" cxnId="{1422994C-C2AA-4968-901D-9E5181652985}">
      <dgm:prSet/>
      <dgm:spPr/>
      <dgm:t>
        <a:bodyPr/>
        <a:lstStyle/>
        <a:p>
          <a:endParaRPr lang="en-GB"/>
        </a:p>
      </dgm:t>
    </dgm:pt>
    <dgm:pt modelId="{D4DAD586-28C4-485C-B77D-3503EDEA72D7}">
      <dgm:prSet phldrT="[Text]" custT="1"/>
      <dgm:spPr/>
      <dgm:t>
        <a:bodyPr/>
        <a:lstStyle/>
        <a:p>
          <a:pPr algn="ctr"/>
          <a:r>
            <a:rPr lang="en-GB" sz="1600" b="1" dirty="0" smtClean="0"/>
            <a:t>ASW spread</a:t>
          </a:r>
        </a:p>
        <a:p>
          <a:pPr algn="l"/>
          <a:r>
            <a:rPr lang="en-GB" sz="1200" dirty="0" smtClean="0"/>
            <a:t>- Comparison of ASW levels of various linkers (as a spread over LIBOR)</a:t>
          </a:r>
        </a:p>
        <a:p>
          <a:pPr algn="l"/>
          <a:r>
            <a:rPr lang="en-GB" sz="1200" dirty="0" smtClean="0"/>
            <a:t>- But cross-market comparisons are difficult because of issuer credit risk  </a:t>
          </a:r>
        </a:p>
        <a:p>
          <a:pPr algn="l"/>
          <a:endParaRPr lang="en-GB" sz="1200" dirty="0" smtClean="0"/>
        </a:p>
        <a:p>
          <a:pPr algn="l"/>
          <a:endParaRPr lang="en-GB" sz="1200" dirty="0"/>
        </a:p>
      </dgm:t>
    </dgm:pt>
    <dgm:pt modelId="{5CF5BA40-B799-4096-A485-B2B49AA8D0EA}" type="parTrans" cxnId="{2AFB141F-BE06-4987-888B-E4C11337C7CE}">
      <dgm:prSet/>
      <dgm:spPr/>
      <dgm:t>
        <a:bodyPr/>
        <a:lstStyle/>
        <a:p>
          <a:endParaRPr lang="en-GB"/>
        </a:p>
      </dgm:t>
    </dgm:pt>
    <dgm:pt modelId="{8CD218DF-E889-4859-A25F-760C4380061F}" type="sibTrans" cxnId="{2AFB141F-BE06-4987-888B-E4C11337C7CE}">
      <dgm:prSet/>
      <dgm:spPr/>
      <dgm:t>
        <a:bodyPr/>
        <a:lstStyle/>
        <a:p>
          <a:endParaRPr lang="en-GB"/>
        </a:p>
      </dgm:t>
    </dgm:pt>
    <dgm:pt modelId="{8D10FB71-B7A5-4E62-9DCF-8F942DBA8FB9}">
      <dgm:prSet phldrT="[Text]" custT="1"/>
      <dgm:spPr/>
      <dgm:t>
        <a:bodyPr/>
        <a:lstStyle/>
        <a:p>
          <a:pPr algn="ctr"/>
          <a:r>
            <a:rPr lang="en-GB" sz="1600" b="1" dirty="0" smtClean="0"/>
            <a:t>IOTA ASW spread</a:t>
          </a:r>
        </a:p>
        <a:p>
          <a:pPr algn="l"/>
          <a:r>
            <a:rPr lang="en-GB" sz="1200" dirty="0" smtClean="0"/>
            <a:t>- Difference between ASW levels of inflation-linked bonds and their comparator conventional bonds</a:t>
          </a:r>
        </a:p>
        <a:p>
          <a:pPr algn="l"/>
          <a:r>
            <a:rPr lang="en-GB" sz="1200" dirty="0" smtClean="0"/>
            <a:t>- This measure removes some of the credit risk component from ASW spread measure. It captures liquidity premium, duration and inflation expectations</a:t>
          </a:r>
        </a:p>
        <a:p>
          <a:pPr algn="l"/>
          <a:r>
            <a:rPr lang="en-GB" sz="1200" dirty="0" smtClean="0"/>
            <a:t>- The higher the IOTA ASW then the cheaper the linker is relative to the nominal bond</a:t>
          </a:r>
          <a:endParaRPr lang="en-GB" sz="1200" dirty="0"/>
        </a:p>
      </dgm:t>
    </dgm:pt>
    <dgm:pt modelId="{29081F0F-CE28-43FE-8A18-C89D5BDB0A66}" type="parTrans" cxnId="{DCF2BF09-4477-4FA8-89B1-273561AB40C9}">
      <dgm:prSet/>
      <dgm:spPr/>
      <dgm:t>
        <a:bodyPr/>
        <a:lstStyle/>
        <a:p>
          <a:endParaRPr lang="en-GB"/>
        </a:p>
      </dgm:t>
    </dgm:pt>
    <dgm:pt modelId="{3841948B-72FD-4216-AB33-BDDA145A41CE}" type="sibTrans" cxnId="{DCF2BF09-4477-4FA8-89B1-273561AB40C9}">
      <dgm:prSet/>
      <dgm:spPr/>
      <dgm:t>
        <a:bodyPr/>
        <a:lstStyle/>
        <a:p>
          <a:endParaRPr lang="en-GB"/>
        </a:p>
      </dgm:t>
    </dgm:pt>
    <dgm:pt modelId="{D5BBC5B3-CD6F-43C1-BEB2-11142B3A56FF}">
      <dgm:prSet phldrT="[Text]" custT="1"/>
      <dgm:spPr/>
      <dgm:t>
        <a:bodyPr/>
        <a:lstStyle/>
        <a:p>
          <a:pPr algn="ctr"/>
          <a:r>
            <a:rPr lang="en-GB" sz="1600" b="1" dirty="0" smtClean="0"/>
            <a:t>Z-spread</a:t>
          </a:r>
        </a:p>
        <a:p>
          <a:pPr algn="l"/>
          <a:r>
            <a:rPr lang="en-GB" sz="1200" dirty="0" smtClean="0"/>
            <a:t>- Purely theoretical: </a:t>
          </a:r>
        </a:p>
        <a:p>
          <a:pPr algn="l"/>
          <a:r>
            <a:rPr lang="en-GB" sz="1200" dirty="0" smtClean="0"/>
            <a:t>- The parallel shift in the LIBOR curve required to equate the present value of the projected inflation-linked cash flows, where inflation swap curve is used to project future cash flow, to the bond’s dirty price.</a:t>
          </a:r>
        </a:p>
        <a:p>
          <a:pPr algn="l"/>
          <a:r>
            <a:rPr lang="en-GB" sz="1200" dirty="0" smtClean="0"/>
            <a:t>- Better indicator of true RV than ASW, as it includes term structure and removes distortions (seasonality, inflation accrual etc.). But </a:t>
          </a:r>
          <a:r>
            <a:rPr lang="en-GB" sz="1200" b="1" dirty="0" smtClean="0"/>
            <a:t>not tradable</a:t>
          </a:r>
          <a:r>
            <a:rPr lang="en-GB" sz="1200" dirty="0" smtClean="0"/>
            <a:t>. </a:t>
          </a:r>
        </a:p>
        <a:p>
          <a:pPr algn="l"/>
          <a:r>
            <a:rPr lang="en-GB" sz="1200" dirty="0" smtClean="0"/>
            <a:t>- </a:t>
          </a:r>
          <a:r>
            <a:rPr lang="en-GB" sz="1200" b="1" dirty="0" smtClean="0"/>
            <a:t>IOTA Z-spread </a:t>
          </a:r>
          <a:r>
            <a:rPr lang="en-GB" sz="1200" dirty="0" smtClean="0"/>
            <a:t>is then defined as the z-spread on the linker minus the Z-spread on the nominal comparator</a:t>
          </a:r>
        </a:p>
        <a:p>
          <a:pPr algn="l"/>
          <a:endParaRPr lang="en-GB" sz="1200" dirty="0" smtClean="0"/>
        </a:p>
        <a:p>
          <a:pPr algn="l"/>
          <a:endParaRPr lang="en-GB" sz="1200" dirty="0" smtClean="0"/>
        </a:p>
        <a:p>
          <a:pPr algn="l"/>
          <a:r>
            <a:rPr lang="en-GB" sz="1200" dirty="0" smtClean="0"/>
            <a:t>r</a:t>
          </a:r>
        </a:p>
      </dgm:t>
    </dgm:pt>
    <dgm:pt modelId="{3BFBA180-23B8-4E61-B69C-976B09703CE6}" type="parTrans" cxnId="{C2D6A2DD-76E8-4EDD-9E2C-598421AF4622}">
      <dgm:prSet/>
      <dgm:spPr/>
      <dgm:t>
        <a:bodyPr/>
        <a:lstStyle/>
        <a:p>
          <a:endParaRPr lang="en-GB"/>
        </a:p>
      </dgm:t>
    </dgm:pt>
    <dgm:pt modelId="{301277B3-AF62-4882-B52B-8A89AE0BF959}" type="sibTrans" cxnId="{C2D6A2DD-76E8-4EDD-9E2C-598421AF4622}">
      <dgm:prSet/>
      <dgm:spPr/>
      <dgm:t>
        <a:bodyPr/>
        <a:lstStyle/>
        <a:p>
          <a:endParaRPr lang="en-GB"/>
        </a:p>
      </dgm:t>
    </dgm:pt>
    <dgm:pt modelId="{A34CA5AF-3B3F-4E2F-8491-B7B14EDFCBB9}">
      <dgm:prSet phldrT="[Text]" custT="1"/>
      <dgm:spPr/>
      <dgm:t>
        <a:bodyPr/>
        <a:lstStyle/>
        <a:p>
          <a:pPr algn="ctr"/>
          <a:r>
            <a:rPr lang="en-GB" sz="1600" b="1" dirty="0" smtClean="0"/>
            <a:t>IOTA breakeven</a:t>
          </a:r>
        </a:p>
        <a:p>
          <a:pPr algn="l"/>
          <a:r>
            <a:rPr lang="en-GB" sz="1200" dirty="0" smtClean="0"/>
            <a:t>- Relative value of inflation swaps vs. </a:t>
          </a:r>
          <a:r>
            <a:rPr lang="en-GB" sz="1200" dirty="0" err="1" smtClean="0"/>
            <a:t>breakevens</a:t>
          </a:r>
          <a:endParaRPr lang="en-GB" sz="1200" dirty="0" smtClean="0"/>
        </a:p>
        <a:p>
          <a:pPr algn="l"/>
          <a:r>
            <a:rPr lang="en-GB" sz="1200" dirty="0" smtClean="0"/>
            <a:t>- The higher the IOTA breakeven, the richer inflation swaps trade relative to cash </a:t>
          </a:r>
          <a:r>
            <a:rPr lang="en-GB" sz="1200" dirty="0" err="1" smtClean="0"/>
            <a:t>breakevens</a:t>
          </a:r>
          <a:endParaRPr lang="en-GB" sz="1200" dirty="0" smtClean="0"/>
        </a:p>
        <a:p>
          <a:pPr algn="l"/>
          <a:endParaRPr lang="en-GB" sz="1200" dirty="0" smtClean="0"/>
        </a:p>
        <a:p>
          <a:pPr algn="l"/>
          <a:endParaRPr lang="en-GB" sz="1200" dirty="0" smtClean="0"/>
        </a:p>
        <a:p>
          <a:pPr algn="ctr"/>
          <a:endParaRPr lang="en-GB" sz="1200" dirty="0"/>
        </a:p>
      </dgm:t>
    </dgm:pt>
    <dgm:pt modelId="{B299AE77-4D79-4823-9FD0-6899A2065665}" type="parTrans" cxnId="{B1DD9D46-0C3A-4FAA-9A75-A1236639ACCE}">
      <dgm:prSet/>
      <dgm:spPr/>
      <dgm:t>
        <a:bodyPr/>
        <a:lstStyle/>
        <a:p>
          <a:endParaRPr lang="en-GB"/>
        </a:p>
      </dgm:t>
    </dgm:pt>
    <dgm:pt modelId="{2BA93D75-A6E0-49CE-9926-947FB4102D3C}" type="sibTrans" cxnId="{B1DD9D46-0C3A-4FAA-9A75-A1236639ACCE}">
      <dgm:prSet/>
      <dgm:spPr/>
      <dgm:t>
        <a:bodyPr/>
        <a:lstStyle/>
        <a:p>
          <a:endParaRPr lang="en-GB"/>
        </a:p>
      </dgm:t>
    </dgm:pt>
    <dgm:pt modelId="{4FB64448-336B-4C47-9EDD-C4083B492125}" type="pres">
      <dgm:prSet presAssocID="{A1E71721-A382-4CE2-B5C8-2AAF59EEAEFA}" presName="diagram" presStyleCnt="0">
        <dgm:presLayoutVars>
          <dgm:chMax val="1"/>
          <dgm:dir/>
          <dgm:animLvl val="ctr"/>
          <dgm:resizeHandles val="exact"/>
        </dgm:presLayoutVars>
      </dgm:prSet>
      <dgm:spPr/>
      <dgm:t>
        <a:bodyPr/>
        <a:lstStyle/>
        <a:p>
          <a:endParaRPr lang="en-GB"/>
        </a:p>
      </dgm:t>
    </dgm:pt>
    <dgm:pt modelId="{B0F58558-18E6-4C1C-9FA7-A2318581394E}" type="pres">
      <dgm:prSet presAssocID="{A1E71721-A382-4CE2-B5C8-2AAF59EEAEFA}" presName="matrix" presStyleCnt="0"/>
      <dgm:spPr/>
    </dgm:pt>
    <dgm:pt modelId="{A98BD1BF-AB27-4564-B2E6-599F01AE839D}" type="pres">
      <dgm:prSet presAssocID="{A1E71721-A382-4CE2-B5C8-2AAF59EEAEFA}" presName="tile1" presStyleLbl="node1" presStyleIdx="0" presStyleCnt="4"/>
      <dgm:spPr/>
      <dgm:t>
        <a:bodyPr/>
        <a:lstStyle/>
        <a:p>
          <a:endParaRPr lang="en-GB"/>
        </a:p>
      </dgm:t>
    </dgm:pt>
    <dgm:pt modelId="{A8594131-E26C-4938-89B4-EC6F0D6C3353}" type="pres">
      <dgm:prSet presAssocID="{A1E71721-A382-4CE2-B5C8-2AAF59EEAEFA}" presName="tile1text" presStyleLbl="node1" presStyleIdx="0" presStyleCnt="4">
        <dgm:presLayoutVars>
          <dgm:chMax val="0"/>
          <dgm:chPref val="0"/>
          <dgm:bulletEnabled val="1"/>
        </dgm:presLayoutVars>
      </dgm:prSet>
      <dgm:spPr/>
      <dgm:t>
        <a:bodyPr/>
        <a:lstStyle/>
        <a:p>
          <a:endParaRPr lang="en-GB"/>
        </a:p>
      </dgm:t>
    </dgm:pt>
    <dgm:pt modelId="{17CFC714-3AE3-4DB7-9F71-4EABC7110113}" type="pres">
      <dgm:prSet presAssocID="{A1E71721-A382-4CE2-B5C8-2AAF59EEAEFA}" presName="tile2" presStyleLbl="node1" presStyleIdx="1" presStyleCnt="4"/>
      <dgm:spPr/>
      <dgm:t>
        <a:bodyPr/>
        <a:lstStyle/>
        <a:p>
          <a:endParaRPr lang="en-GB"/>
        </a:p>
      </dgm:t>
    </dgm:pt>
    <dgm:pt modelId="{9D6D3D01-BBA4-4869-8E5A-05FE73147A22}" type="pres">
      <dgm:prSet presAssocID="{A1E71721-A382-4CE2-B5C8-2AAF59EEAEFA}" presName="tile2text" presStyleLbl="node1" presStyleIdx="1" presStyleCnt="4">
        <dgm:presLayoutVars>
          <dgm:chMax val="0"/>
          <dgm:chPref val="0"/>
          <dgm:bulletEnabled val="1"/>
        </dgm:presLayoutVars>
      </dgm:prSet>
      <dgm:spPr/>
      <dgm:t>
        <a:bodyPr/>
        <a:lstStyle/>
        <a:p>
          <a:endParaRPr lang="en-GB"/>
        </a:p>
      </dgm:t>
    </dgm:pt>
    <dgm:pt modelId="{9022D5E7-5D1D-4EC5-81D7-C89B4A4238D8}" type="pres">
      <dgm:prSet presAssocID="{A1E71721-A382-4CE2-B5C8-2AAF59EEAEFA}" presName="tile3" presStyleLbl="node1" presStyleIdx="2" presStyleCnt="4"/>
      <dgm:spPr/>
      <dgm:t>
        <a:bodyPr/>
        <a:lstStyle/>
        <a:p>
          <a:endParaRPr lang="en-GB"/>
        </a:p>
      </dgm:t>
    </dgm:pt>
    <dgm:pt modelId="{C7C05CDF-521C-455C-AAF7-AE6B7B22C6BB}" type="pres">
      <dgm:prSet presAssocID="{A1E71721-A382-4CE2-B5C8-2AAF59EEAEFA}" presName="tile3text" presStyleLbl="node1" presStyleIdx="2" presStyleCnt="4">
        <dgm:presLayoutVars>
          <dgm:chMax val="0"/>
          <dgm:chPref val="0"/>
          <dgm:bulletEnabled val="1"/>
        </dgm:presLayoutVars>
      </dgm:prSet>
      <dgm:spPr/>
      <dgm:t>
        <a:bodyPr/>
        <a:lstStyle/>
        <a:p>
          <a:endParaRPr lang="en-GB"/>
        </a:p>
      </dgm:t>
    </dgm:pt>
    <dgm:pt modelId="{0BD7E79F-4393-4EBA-AC7D-A05067A8826B}" type="pres">
      <dgm:prSet presAssocID="{A1E71721-A382-4CE2-B5C8-2AAF59EEAEFA}" presName="tile4" presStyleLbl="node1" presStyleIdx="3" presStyleCnt="4"/>
      <dgm:spPr/>
      <dgm:t>
        <a:bodyPr/>
        <a:lstStyle/>
        <a:p>
          <a:endParaRPr lang="en-GB"/>
        </a:p>
      </dgm:t>
    </dgm:pt>
    <dgm:pt modelId="{24F71929-9F70-43BE-A612-4F3FE8E5DC20}" type="pres">
      <dgm:prSet presAssocID="{A1E71721-A382-4CE2-B5C8-2AAF59EEAEFA}" presName="tile4text" presStyleLbl="node1" presStyleIdx="3" presStyleCnt="4">
        <dgm:presLayoutVars>
          <dgm:chMax val="0"/>
          <dgm:chPref val="0"/>
          <dgm:bulletEnabled val="1"/>
        </dgm:presLayoutVars>
      </dgm:prSet>
      <dgm:spPr/>
      <dgm:t>
        <a:bodyPr/>
        <a:lstStyle/>
        <a:p>
          <a:endParaRPr lang="en-GB"/>
        </a:p>
      </dgm:t>
    </dgm:pt>
    <dgm:pt modelId="{172B5267-8F7D-41BB-A3E4-B316D0E1AE15}" type="pres">
      <dgm:prSet presAssocID="{A1E71721-A382-4CE2-B5C8-2AAF59EEAEFA}" presName="centerTile" presStyleLbl="fgShp" presStyleIdx="0" presStyleCnt="1" custScaleY="87474">
        <dgm:presLayoutVars>
          <dgm:chMax val="0"/>
          <dgm:chPref val="0"/>
        </dgm:presLayoutVars>
      </dgm:prSet>
      <dgm:spPr/>
      <dgm:t>
        <a:bodyPr/>
        <a:lstStyle/>
        <a:p>
          <a:endParaRPr lang="en-GB"/>
        </a:p>
      </dgm:t>
    </dgm:pt>
  </dgm:ptLst>
  <dgm:cxnLst>
    <dgm:cxn modelId="{D9971D7C-88C7-48E7-803D-E7A237536BF0}" type="presOf" srcId="{D5BBC5B3-CD6F-43C1-BEB2-11142B3A56FF}" destId="{9022D5E7-5D1D-4EC5-81D7-C89B4A4238D8}" srcOrd="0" destOrd="0" presId="urn:microsoft.com/office/officeart/2005/8/layout/matrix1"/>
    <dgm:cxn modelId="{8882570B-A032-41C8-B6EC-CC8BEA2B7CEC}" type="presOf" srcId="{D40EA607-FC4D-491D-955C-5777E688655C}" destId="{172B5267-8F7D-41BB-A3E4-B316D0E1AE15}" srcOrd="0" destOrd="0" presId="urn:microsoft.com/office/officeart/2005/8/layout/matrix1"/>
    <dgm:cxn modelId="{1422994C-C2AA-4968-901D-9E5181652985}" srcId="{A1E71721-A382-4CE2-B5C8-2AAF59EEAEFA}" destId="{D40EA607-FC4D-491D-955C-5777E688655C}" srcOrd="0" destOrd="0" parTransId="{7E358906-BE4E-48FA-AD40-50FB91317BA4}" sibTransId="{215F5C72-55A8-495E-A929-20F34ADBF23B}"/>
    <dgm:cxn modelId="{13C3A328-C3AA-474E-AAAF-E5EB96823BAF}" type="presOf" srcId="{8D10FB71-B7A5-4E62-9DCF-8F942DBA8FB9}" destId="{9D6D3D01-BBA4-4869-8E5A-05FE73147A22}" srcOrd="1" destOrd="0" presId="urn:microsoft.com/office/officeart/2005/8/layout/matrix1"/>
    <dgm:cxn modelId="{56E26A4D-0BE5-4E49-A11A-D401D53F769D}" type="presOf" srcId="{A34CA5AF-3B3F-4E2F-8491-B7B14EDFCBB9}" destId="{0BD7E79F-4393-4EBA-AC7D-A05067A8826B}" srcOrd="0" destOrd="0" presId="urn:microsoft.com/office/officeart/2005/8/layout/matrix1"/>
    <dgm:cxn modelId="{910849EE-8B42-42C5-BAD0-D8B8A1D203A7}" type="presOf" srcId="{8D10FB71-B7A5-4E62-9DCF-8F942DBA8FB9}" destId="{17CFC714-3AE3-4DB7-9F71-4EABC7110113}" srcOrd="0" destOrd="0" presId="urn:microsoft.com/office/officeart/2005/8/layout/matrix1"/>
    <dgm:cxn modelId="{DCF2BF09-4477-4FA8-89B1-273561AB40C9}" srcId="{D40EA607-FC4D-491D-955C-5777E688655C}" destId="{8D10FB71-B7A5-4E62-9DCF-8F942DBA8FB9}" srcOrd="1" destOrd="0" parTransId="{29081F0F-CE28-43FE-8A18-C89D5BDB0A66}" sibTransId="{3841948B-72FD-4216-AB33-BDDA145A41CE}"/>
    <dgm:cxn modelId="{DBFD69A6-F3DC-45F8-8CD6-6CDA03C2EEA3}" type="presOf" srcId="{D5BBC5B3-CD6F-43C1-BEB2-11142B3A56FF}" destId="{C7C05CDF-521C-455C-AAF7-AE6B7B22C6BB}" srcOrd="1" destOrd="0" presId="urn:microsoft.com/office/officeart/2005/8/layout/matrix1"/>
    <dgm:cxn modelId="{A6E7AC8C-374E-4B53-9EE9-C862D7934E38}" type="presOf" srcId="{A1E71721-A382-4CE2-B5C8-2AAF59EEAEFA}" destId="{4FB64448-336B-4C47-9EDD-C4083B492125}" srcOrd="0" destOrd="0" presId="urn:microsoft.com/office/officeart/2005/8/layout/matrix1"/>
    <dgm:cxn modelId="{40313397-C3C3-4E61-B257-DF911A10CA4B}" type="presOf" srcId="{D4DAD586-28C4-485C-B77D-3503EDEA72D7}" destId="{A98BD1BF-AB27-4564-B2E6-599F01AE839D}" srcOrd="0" destOrd="0" presId="urn:microsoft.com/office/officeart/2005/8/layout/matrix1"/>
    <dgm:cxn modelId="{23E1BE49-EE85-4020-A367-C0117362411B}" type="presOf" srcId="{D4DAD586-28C4-485C-B77D-3503EDEA72D7}" destId="{A8594131-E26C-4938-89B4-EC6F0D6C3353}" srcOrd="1" destOrd="0" presId="urn:microsoft.com/office/officeart/2005/8/layout/matrix1"/>
    <dgm:cxn modelId="{59730A3C-ACFA-4A29-B34C-98C43DA451B7}" type="presOf" srcId="{A34CA5AF-3B3F-4E2F-8491-B7B14EDFCBB9}" destId="{24F71929-9F70-43BE-A612-4F3FE8E5DC20}" srcOrd="1" destOrd="0" presId="urn:microsoft.com/office/officeart/2005/8/layout/matrix1"/>
    <dgm:cxn modelId="{B1DD9D46-0C3A-4FAA-9A75-A1236639ACCE}" srcId="{D40EA607-FC4D-491D-955C-5777E688655C}" destId="{A34CA5AF-3B3F-4E2F-8491-B7B14EDFCBB9}" srcOrd="3" destOrd="0" parTransId="{B299AE77-4D79-4823-9FD0-6899A2065665}" sibTransId="{2BA93D75-A6E0-49CE-9926-947FB4102D3C}"/>
    <dgm:cxn modelId="{C2D6A2DD-76E8-4EDD-9E2C-598421AF4622}" srcId="{D40EA607-FC4D-491D-955C-5777E688655C}" destId="{D5BBC5B3-CD6F-43C1-BEB2-11142B3A56FF}" srcOrd="2" destOrd="0" parTransId="{3BFBA180-23B8-4E61-B69C-976B09703CE6}" sibTransId="{301277B3-AF62-4882-B52B-8A89AE0BF959}"/>
    <dgm:cxn modelId="{2AFB141F-BE06-4987-888B-E4C11337C7CE}" srcId="{D40EA607-FC4D-491D-955C-5777E688655C}" destId="{D4DAD586-28C4-485C-B77D-3503EDEA72D7}" srcOrd="0" destOrd="0" parTransId="{5CF5BA40-B799-4096-A485-B2B49AA8D0EA}" sibTransId="{8CD218DF-E889-4859-A25F-760C4380061F}"/>
    <dgm:cxn modelId="{2AE1DB1B-C40C-4B88-9D9A-B812EA52922F}" type="presParOf" srcId="{4FB64448-336B-4C47-9EDD-C4083B492125}" destId="{B0F58558-18E6-4C1C-9FA7-A2318581394E}" srcOrd="0" destOrd="0" presId="urn:microsoft.com/office/officeart/2005/8/layout/matrix1"/>
    <dgm:cxn modelId="{67B0F729-C2C3-4891-9B19-BD88868C8069}" type="presParOf" srcId="{B0F58558-18E6-4C1C-9FA7-A2318581394E}" destId="{A98BD1BF-AB27-4564-B2E6-599F01AE839D}" srcOrd="0" destOrd="0" presId="urn:microsoft.com/office/officeart/2005/8/layout/matrix1"/>
    <dgm:cxn modelId="{4E93DA7E-DB0A-4BA1-B4FA-DAAF841865EB}" type="presParOf" srcId="{B0F58558-18E6-4C1C-9FA7-A2318581394E}" destId="{A8594131-E26C-4938-89B4-EC6F0D6C3353}" srcOrd="1" destOrd="0" presId="urn:microsoft.com/office/officeart/2005/8/layout/matrix1"/>
    <dgm:cxn modelId="{912F55D0-B252-4272-AD2D-147F5E1D4843}" type="presParOf" srcId="{B0F58558-18E6-4C1C-9FA7-A2318581394E}" destId="{17CFC714-3AE3-4DB7-9F71-4EABC7110113}" srcOrd="2" destOrd="0" presId="urn:microsoft.com/office/officeart/2005/8/layout/matrix1"/>
    <dgm:cxn modelId="{C7840504-B1DA-41BB-BDC1-BB3F8DB71077}" type="presParOf" srcId="{B0F58558-18E6-4C1C-9FA7-A2318581394E}" destId="{9D6D3D01-BBA4-4869-8E5A-05FE73147A22}" srcOrd="3" destOrd="0" presId="urn:microsoft.com/office/officeart/2005/8/layout/matrix1"/>
    <dgm:cxn modelId="{B994AFF2-ED64-4063-A4B5-3EC03D8EC1A5}" type="presParOf" srcId="{B0F58558-18E6-4C1C-9FA7-A2318581394E}" destId="{9022D5E7-5D1D-4EC5-81D7-C89B4A4238D8}" srcOrd="4" destOrd="0" presId="urn:microsoft.com/office/officeart/2005/8/layout/matrix1"/>
    <dgm:cxn modelId="{3E15390F-C49F-4E1A-841C-14C50396B1AD}" type="presParOf" srcId="{B0F58558-18E6-4C1C-9FA7-A2318581394E}" destId="{C7C05CDF-521C-455C-AAF7-AE6B7B22C6BB}" srcOrd="5" destOrd="0" presId="urn:microsoft.com/office/officeart/2005/8/layout/matrix1"/>
    <dgm:cxn modelId="{96425F53-E41F-492A-8BEC-5A5564EBEC65}" type="presParOf" srcId="{B0F58558-18E6-4C1C-9FA7-A2318581394E}" destId="{0BD7E79F-4393-4EBA-AC7D-A05067A8826B}" srcOrd="6" destOrd="0" presId="urn:microsoft.com/office/officeart/2005/8/layout/matrix1"/>
    <dgm:cxn modelId="{28D30CCE-AF37-4311-9FAC-229626535E3F}" type="presParOf" srcId="{B0F58558-18E6-4C1C-9FA7-A2318581394E}" destId="{24F71929-9F70-43BE-A612-4F3FE8E5DC20}" srcOrd="7" destOrd="0" presId="urn:microsoft.com/office/officeart/2005/8/layout/matrix1"/>
    <dgm:cxn modelId="{A7E543D7-FC74-4C9F-810E-F2E312C49D43}" type="presParOf" srcId="{4FB64448-336B-4C47-9EDD-C4083B492125}" destId="{172B5267-8F7D-41BB-A3E4-B316D0E1AE15}"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2DFEA82-8D23-4154-9A26-4E5672A6C16D}" type="doc">
      <dgm:prSet loTypeId="urn:microsoft.com/office/officeart/2005/8/layout/radial6" loCatId="cycle" qsTypeId="urn:microsoft.com/office/officeart/2005/8/quickstyle/simple1" qsCatId="simple" csTypeId="urn:microsoft.com/office/officeart/2005/8/colors/accent2_2" csCatId="accent2" phldr="1"/>
      <dgm:spPr/>
      <dgm:t>
        <a:bodyPr/>
        <a:lstStyle/>
        <a:p>
          <a:endParaRPr lang="en-GB"/>
        </a:p>
      </dgm:t>
    </dgm:pt>
    <dgm:pt modelId="{0CC0D531-A8F8-4FF4-BDA9-EABE3E7F2108}">
      <dgm:prSet phldrT="[Text]"/>
      <dgm:spPr>
        <a:solidFill>
          <a:schemeClr val="accent2">
            <a:lumMod val="60000"/>
            <a:lumOff val="40000"/>
          </a:schemeClr>
        </a:solidFill>
      </dgm:spPr>
      <dgm:t>
        <a:bodyPr/>
        <a:lstStyle/>
        <a:p>
          <a:r>
            <a:rPr lang="en-GB" dirty="0" smtClean="0"/>
            <a:t>Positions</a:t>
          </a:r>
          <a:endParaRPr lang="en-GB" dirty="0"/>
        </a:p>
      </dgm:t>
    </dgm:pt>
    <dgm:pt modelId="{DF2D2E8C-56CC-4434-967F-CB91111BC3C5}" type="parTrans" cxnId="{F0FFC20E-1FC4-4EBF-8384-322895578089}">
      <dgm:prSet/>
      <dgm:spPr/>
      <dgm:t>
        <a:bodyPr/>
        <a:lstStyle/>
        <a:p>
          <a:endParaRPr lang="en-GB"/>
        </a:p>
      </dgm:t>
    </dgm:pt>
    <dgm:pt modelId="{68E61128-E8D9-4825-875A-26C7E7729411}" type="sibTrans" cxnId="{F0FFC20E-1FC4-4EBF-8384-322895578089}">
      <dgm:prSet/>
      <dgm:spPr/>
      <dgm:t>
        <a:bodyPr/>
        <a:lstStyle/>
        <a:p>
          <a:endParaRPr lang="en-GB"/>
        </a:p>
      </dgm:t>
    </dgm:pt>
    <dgm:pt modelId="{04BB3B25-C505-467F-9FD3-737D0C9DB5B4}">
      <dgm:prSet phldrT="[Text]" custT="1"/>
      <dgm:spPr/>
      <dgm:t>
        <a:bodyPr/>
        <a:lstStyle/>
        <a:p>
          <a:r>
            <a:rPr lang="en-GB" sz="2800" dirty="0" smtClean="0"/>
            <a:t>B/Es</a:t>
          </a:r>
          <a:endParaRPr lang="en-GB" sz="2800" dirty="0"/>
        </a:p>
      </dgm:t>
    </dgm:pt>
    <dgm:pt modelId="{6479EF63-3525-4E2C-BB37-6C90A5EFF859}" type="parTrans" cxnId="{7AB222E5-E500-4873-B0D3-C06517325575}">
      <dgm:prSet/>
      <dgm:spPr/>
      <dgm:t>
        <a:bodyPr/>
        <a:lstStyle/>
        <a:p>
          <a:endParaRPr lang="en-GB"/>
        </a:p>
      </dgm:t>
    </dgm:pt>
    <dgm:pt modelId="{F6981613-0D5D-4035-AA5A-42E6BC27E074}" type="sibTrans" cxnId="{7AB222E5-E500-4873-B0D3-C06517325575}">
      <dgm:prSet/>
      <dgm:spPr/>
      <dgm:t>
        <a:bodyPr/>
        <a:lstStyle/>
        <a:p>
          <a:endParaRPr lang="en-GB"/>
        </a:p>
      </dgm:t>
    </dgm:pt>
    <dgm:pt modelId="{56904970-41F9-43AD-9D8C-65117EF15E74}">
      <dgm:prSet phldrT="[Text]" custT="1"/>
      <dgm:spPr>
        <a:solidFill>
          <a:srgbClr val="CCD1DA"/>
        </a:solidFill>
      </dgm:spPr>
      <dgm:t>
        <a:bodyPr/>
        <a:lstStyle/>
        <a:p>
          <a:r>
            <a:rPr lang="en-GB" sz="1600" b="1" dirty="0" smtClean="0">
              <a:solidFill>
                <a:schemeClr val="tx1"/>
              </a:solidFill>
            </a:rPr>
            <a:t>Short</a:t>
          </a:r>
          <a:r>
            <a:rPr lang="en-GB" sz="1600" dirty="0" smtClean="0">
              <a:solidFill>
                <a:schemeClr val="tx1"/>
              </a:solidFill>
            </a:rPr>
            <a:t>:</a:t>
          </a:r>
        </a:p>
        <a:p>
          <a:r>
            <a:rPr lang="en-GB" sz="1600" dirty="0" smtClean="0">
              <a:solidFill>
                <a:schemeClr val="tx1"/>
              </a:solidFill>
            </a:rPr>
            <a:t>Buy nominal</a:t>
          </a:r>
        </a:p>
        <a:p>
          <a:r>
            <a:rPr lang="en-GB" sz="1600" dirty="0" smtClean="0">
              <a:solidFill>
                <a:schemeClr val="tx1"/>
              </a:solidFill>
            </a:rPr>
            <a:t>Sell linker</a:t>
          </a:r>
        </a:p>
        <a:p>
          <a:r>
            <a:rPr lang="en-GB" sz="1600" dirty="0" smtClean="0">
              <a:solidFill>
                <a:schemeClr val="tx1"/>
              </a:solidFill>
            </a:rPr>
            <a:t>Pay inflation</a:t>
          </a:r>
          <a:endParaRPr lang="en-GB" sz="1600" dirty="0">
            <a:solidFill>
              <a:schemeClr val="tx1"/>
            </a:solidFill>
          </a:endParaRPr>
        </a:p>
      </dgm:t>
    </dgm:pt>
    <dgm:pt modelId="{91C011AF-D7D2-47D8-87C8-E5D7BCE60193}" type="parTrans" cxnId="{9C7C3890-F061-4798-9EEF-360588F25B1D}">
      <dgm:prSet/>
      <dgm:spPr/>
      <dgm:t>
        <a:bodyPr/>
        <a:lstStyle/>
        <a:p>
          <a:endParaRPr lang="en-GB"/>
        </a:p>
      </dgm:t>
    </dgm:pt>
    <dgm:pt modelId="{AE3F6BEE-C866-4046-B4B5-0E4D376B3CA1}" type="sibTrans" cxnId="{9C7C3890-F061-4798-9EEF-360588F25B1D}">
      <dgm:prSet/>
      <dgm:spPr>
        <a:solidFill>
          <a:schemeClr val="accent3"/>
        </a:solidFill>
      </dgm:spPr>
      <dgm:t>
        <a:bodyPr/>
        <a:lstStyle/>
        <a:p>
          <a:endParaRPr lang="en-GB"/>
        </a:p>
      </dgm:t>
    </dgm:pt>
    <dgm:pt modelId="{94066BA3-B0B9-485A-9210-4EC57E4E19FC}">
      <dgm:prSet phldrT="[Text]" custT="1"/>
      <dgm:spPr>
        <a:solidFill>
          <a:srgbClr val="CCD1DA"/>
        </a:solidFill>
      </dgm:spPr>
      <dgm:t>
        <a:bodyPr/>
        <a:lstStyle/>
        <a:p>
          <a:r>
            <a:rPr lang="en-GB" sz="1400" b="1" dirty="0" smtClean="0">
              <a:solidFill>
                <a:sysClr val="windowText" lastClr="000000"/>
              </a:solidFill>
            </a:rPr>
            <a:t>Short</a:t>
          </a:r>
          <a:r>
            <a:rPr lang="en-GB" sz="1400" dirty="0" smtClean="0">
              <a:solidFill>
                <a:sysClr val="windowText" lastClr="000000"/>
              </a:solidFill>
            </a:rPr>
            <a:t>:</a:t>
          </a:r>
        </a:p>
        <a:p>
          <a:r>
            <a:rPr lang="en-GB" sz="1400" dirty="0" smtClean="0">
              <a:solidFill>
                <a:sysClr val="windowText" lastClr="000000"/>
              </a:solidFill>
            </a:rPr>
            <a:t>Pay inflation</a:t>
          </a:r>
        </a:p>
        <a:p>
          <a:r>
            <a:rPr lang="en-GB" sz="1400" dirty="0" smtClean="0">
              <a:solidFill>
                <a:sysClr val="windowText" lastClr="000000"/>
              </a:solidFill>
            </a:rPr>
            <a:t>Pay floating</a:t>
          </a:r>
        </a:p>
        <a:p>
          <a:r>
            <a:rPr lang="en-GB" sz="1400" dirty="0" smtClean="0">
              <a:solidFill>
                <a:sysClr val="windowText" lastClr="000000"/>
              </a:solidFill>
            </a:rPr>
            <a:t>Receive fixed</a:t>
          </a:r>
        </a:p>
      </dgm:t>
    </dgm:pt>
    <dgm:pt modelId="{F9DFA4CA-EDFB-4A66-9AA4-6E7A50100D24}" type="parTrans" cxnId="{1C7A53B5-4D24-45F3-9BB2-5A9868191C30}">
      <dgm:prSet/>
      <dgm:spPr/>
      <dgm:t>
        <a:bodyPr/>
        <a:lstStyle/>
        <a:p>
          <a:endParaRPr lang="en-GB"/>
        </a:p>
      </dgm:t>
    </dgm:pt>
    <dgm:pt modelId="{F7B1CD1C-07CF-4BDB-8A5C-9AA73C641D50}" type="sibTrans" cxnId="{1C7A53B5-4D24-45F3-9BB2-5A9868191C30}">
      <dgm:prSet/>
      <dgm:spPr/>
      <dgm:t>
        <a:bodyPr/>
        <a:lstStyle/>
        <a:p>
          <a:endParaRPr lang="en-GB"/>
        </a:p>
      </dgm:t>
    </dgm:pt>
    <dgm:pt modelId="{4567F4C1-9C45-4340-9BE2-692E4771715E}">
      <dgm:prSet phldrT="[Text]" custT="1"/>
      <dgm:spPr/>
      <dgm:t>
        <a:bodyPr/>
        <a:lstStyle/>
        <a:p>
          <a:r>
            <a:rPr lang="en-GB" sz="2400" dirty="0" smtClean="0"/>
            <a:t>Inflation swaps</a:t>
          </a:r>
          <a:endParaRPr lang="en-GB" sz="2400" dirty="0"/>
        </a:p>
      </dgm:t>
    </dgm:pt>
    <dgm:pt modelId="{5B3CAA84-2928-47FC-889D-1A0493058C77}" type="parTrans" cxnId="{42FD498A-5E38-4FC2-9BE1-8C60BFBB6FD0}">
      <dgm:prSet/>
      <dgm:spPr/>
      <dgm:t>
        <a:bodyPr/>
        <a:lstStyle/>
        <a:p>
          <a:endParaRPr lang="en-GB"/>
        </a:p>
      </dgm:t>
    </dgm:pt>
    <dgm:pt modelId="{6D95FDFF-F550-441D-9831-F811A3601DCB}" type="sibTrans" cxnId="{42FD498A-5E38-4FC2-9BE1-8C60BFBB6FD0}">
      <dgm:prSet/>
      <dgm:spPr/>
      <dgm:t>
        <a:bodyPr/>
        <a:lstStyle/>
        <a:p>
          <a:endParaRPr lang="en-GB"/>
        </a:p>
      </dgm:t>
    </dgm:pt>
    <dgm:pt modelId="{DEACEF05-5EAF-4A6E-9A63-108D5F4CA25A}">
      <dgm:prSet custT="1"/>
      <dgm:spPr>
        <a:solidFill>
          <a:srgbClr val="CCD1DA"/>
        </a:solidFill>
      </dgm:spPr>
      <dgm:t>
        <a:bodyPr/>
        <a:lstStyle/>
        <a:p>
          <a:r>
            <a:rPr lang="en-GB" sz="1400" b="1" dirty="0" smtClean="0">
              <a:solidFill>
                <a:sysClr val="windowText" lastClr="000000"/>
              </a:solidFill>
            </a:rPr>
            <a:t>Long</a:t>
          </a:r>
          <a:r>
            <a:rPr lang="en-GB" sz="1400" dirty="0" smtClean="0">
              <a:solidFill>
                <a:sysClr val="windowText" lastClr="000000"/>
              </a:solidFill>
            </a:rPr>
            <a:t>:</a:t>
          </a:r>
        </a:p>
        <a:p>
          <a:r>
            <a:rPr lang="en-GB" sz="1400" dirty="0" smtClean="0">
              <a:solidFill>
                <a:sysClr val="windowText" lastClr="000000"/>
              </a:solidFill>
            </a:rPr>
            <a:t>Receive inflation</a:t>
          </a:r>
        </a:p>
        <a:p>
          <a:r>
            <a:rPr lang="en-GB" sz="1400" dirty="0" smtClean="0">
              <a:solidFill>
                <a:sysClr val="windowText" lastClr="000000"/>
              </a:solidFill>
            </a:rPr>
            <a:t>Receive floating</a:t>
          </a:r>
        </a:p>
        <a:p>
          <a:r>
            <a:rPr lang="en-GB" sz="1400" dirty="0" smtClean="0">
              <a:solidFill>
                <a:sysClr val="windowText" lastClr="000000"/>
              </a:solidFill>
            </a:rPr>
            <a:t>Pay fixed</a:t>
          </a:r>
        </a:p>
      </dgm:t>
    </dgm:pt>
    <dgm:pt modelId="{C8780998-A256-46A1-8228-5A8747100D32}" type="parTrans" cxnId="{52D47A7E-8772-4D08-835E-669734CE200B}">
      <dgm:prSet/>
      <dgm:spPr/>
      <dgm:t>
        <a:bodyPr/>
        <a:lstStyle/>
        <a:p>
          <a:endParaRPr lang="en-GB"/>
        </a:p>
      </dgm:t>
    </dgm:pt>
    <dgm:pt modelId="{50CCE75B-F490-4A85-8880-5103E2C8DA54}" type="sibTrans" cxnId="{52D47A7E-8772-4D08-835E-669734CE200B}">
      <dgm:prSet/>
      <dgm:spPr>
        <a:solidFill>
          <a:schemeClr val="accent3"/>
        </a:solidFill>
      </dgm:spPr>
      <dgm:t>
        <a:bodyPr/>
        <a:lstStyle/>
        <a:p>
          <a:endParaRPr lang="en-GB"/>
        </a:p>
      </dgm:t>
    </dgm:pt>
    <dgm:pt modelId="{A12D2496-EAA9-44B1-BDB2-F57372E3CD4E}">
      <dgm:prSet custT="1"/>
      <dgm:spPr>
        <a:solidFill>
          <a:srgbClr val="CCD1DA"/>
        </a:solidFill>
      </dgm:spPr>
      <dgm:t>
        <a:bodyPr/>
        <a:lstStyle/>
        <a:p>
          <a:r>
            <a:rPr lang="en-GB" sz="1600" b="1" dirty="0" smtClean="0">
              <a:solidFill>
                <a:schemeClr val="tx1"/>
              </a:solidFill>
            </a:rPr>
            <a:t>Long</a:t>
          </a:r>
          <a:r>
            <a:rPr lang="en-GB" sz="1600" dirty="0" smtClean="0">
              <a:solidFill>
                <a:schemeClr val="tx1"/>
              </a:solidFill>
            </a:rPr>
            <a:t>:</a:t>
          </a:r>
        </a:p>
        <a:p>
          <a:r>
            <a:rPr lang="en-GB" sz="1600" dirty="0" smtClean="0">
              <a:solidFill>
                <a:schemeClr val="tx1"/>
              </a:solidFill>
            </a:rPr>
            <a:t>Buy linker</a:t>
          </a:r>
        </a:p>
        <a:p>
          <a:r>
            <a:rPr lang="en-GB" sz="1600" dirty="0" smtClean="0">
              <a:solidFill>
                <a:schemeClr val="tx1"/>
              </a:solidFill>
            </a:rPr>
            <a:t>Sell nominal</a:t>
          </a:r>
        </a:p>
        <a:p>
          <a:r>
            <a:rPr lang="en-GB" sz="1600" dirty="0" smtClean="0">
              <a:solidFill>
                <a:schemeClr val="tx1"/>
              </a:solidFill>
            </a:rPr>
            <a:t>Receive inflation</a:t>
          </a:r>
          <a:endParaRPr lang="en-GB" sz="1600" dirty="0">
            <a:solidFill>
              <a:schemeClr val="tx1"/>
            </a:solidFill>
          </a:endParaRPr>
        </a:p>
      </dgm:t>
    </dgm:pt>
    <dgm:pt modelId="{131220B0-9DB1-454D-9A12-F5EF658A778B}" type="parTrans" cxnId="{1E26254C-1278-4D40-A101-54249D35AA80}">
      <dgm:prSet/>
      <dgm:spPr/>
      <dgm:t>
        <a:bodyPr/>
        <a:lstStyle/>
        <a:p>
          <a:endParaRPr lang="en-GB"/>
        </a:p>
      </dgm:t>
    </dgm:pt>
    <dgm:pt modelId="{324016EC-3611-4CCF-B238-FB9EBDCEC98C}" type="sibTrans" cxnId="{1E26254C-1278-4D40-A101-54249D35AA80}">
      <dgm:prSet/>
      <dgm:spPr/>
      <dgm:t>
        <a:bodyPr/>
        <a:lstStyle/>
        <a:p>
          <a:endParaRPr lang="en-GB"/>
        </a:p>
      </dgm:t>
    </dgm:pt>
    <dgm:pt modelId="{DCF8E613-6EF4-4CEE-B683-6569AE5D87ED}" type="pres">
      <dgm:prSet presAssocID="{A2DFEA82-8D23-4154-9A26-4E5672A6C16D}" presName="Name0" presStyleCnt="0">
        <dgm:presLayoutVars>
          <dgm:chMax val="1"/>
          <dgm:dir/>
          <dgm:animLvl val="ctr"/>
          <dgm:resizeHandles val="exact"/>
        </dgm:presLayoutVars>
      </dgm:prSet>
      <dgm:spPr/>
      <dgm:t>
        <a:bodyPr/>
        <a:lstStyle/>
        <a:p>
          <a:endParaRPr lang="en-GB"/>
        </a:p>
      </dgm:t>
    </dgm:pt>
    <dgm:pt modelId="{10DD0D76-5210-44B2-8BE7-7FF72EFFC489}" type="pres">
      <dgm:prSet presAssocID="{0CC0D531-A8F8-4FF4-BDA9-EABE3E7F2108}" presName="centerShape" presStyleLbl="node0" presStyleIdx="0" presStyleCnt="1"/>
      <dgm:spPr/>
      <dgm:t>
        <a:bodyPr/>
        <a:lstStyle/>
        <a:p>
          <a:endParaRPr lang="en-GB"/>
        </a:p>
      </dgm:t>
    </dgm:pt>
    <dgm:pt modelId="{30A4113D-0BF7-4505-B1E7-09CA14F06A40}" type="pres">
      <dgm:prSet presAssocID="{04BB3B25-C505-467F-9FD3-737D0C9DB5B4}" presName="node" presStyleLbl="node1" presStyleIdx="0" presStyleCnt="6" custScaleX="141588" custScaleY="132103">
        <dgm:presLayoutVars>
          <dgm:bulletEnabled val="1"/>
        </dgm:presLayoutVars>
      </dgm:prSet>
      <dgm:spPr/>
      <dgm:t>
        <a:bodyPr/>
        <a:lstStyle/>
        <a:p>
          <a:endParaRPr lang="en-GB"/>
        </a:p>
      </dgm:t>
    </dgm:pt>
    <dgm:pt modelId="{0B115F29-2115-465F-B147-F71BDF70A46E}" type="pres">
      <dgm:prSet presAssocID="{04BB3B25-C505-467F-9FD3-737D0C9DB5B4}" presName="dummy" presStyleCnt="0"/>
      <dgm:spPr/>
    </dgm:pt>
    <dgm:pt modelId="{9721EF37-5899-484A-AE1F-521C68549CE4}" type="pres">
      <dgm:prSet presAssocID="{F6981613-0D5D-4035-AA5A-42E6BC27E074}" presName="sibTrans" presStyleLbl="sibTrans2D1" presStyleIdx="0" presStyleCnt="6"/>
      <dgm:spPr/>
      <dgm:t>
        <a:bodyPr/>
        <a:lstStyle/>
        <a:p>
          <a:endParaRPr lang="en-GB"/>
        </a:p>
      </dgm:t>
    </dgm:pt>
    <dgm:pt modelId="{94CA4DC5-74EC-4BC7-AF0D-D9417B34E268}" type="pres">
      <dgm:prSet presAssocID="{56904970-41F9-43AD-9D8C-65117EF15E74}" presName="node" presStyleLbl="node1" presStyleIdx="1" presStyleCnt="6" custScaleX="141588" custScaleY="132103">
        <dgm:presLayoutVars>
          <dgm:bulletEnabled val="1"/>
        </dgm:presLayoutVars>
      </dgm:prSet>
      <dgm:spPr/>
      <dgm:t>
        <a:bodyPr/>
        <a:lstStyle/>
        <a:p>
          <a:endParaRPr lang="en-GB"/>
        </a:p>
      </dgm:t>
    </dgm:pt>
    <dgm:pt modelId="{2885F049-66C6-41B7-B139-510522B90884}" type="pres">
      <dgm:prSet presAssocID="{56904970-41F9-43AD-9D8C-65117EF15E74}" presName="dummy" presStyleCnt="0"/>
      <dgm:spPr/>
    </dgm:pt>
    <dgm:pt modelId="{F08BB50C-7146-4165-B8B8-B01C7AB83A13}" type="pres">
      <dgm:prSet presAssocID="{AE3F6BEE-C866-4046-B4B5-0E4D376B3CA1}" presName="sibTrans" presStyleLbl="sibTrans2D1" presStyleIdx="1" presStyleCnt="6"/>
      <dgm:spPr/>
      <dgm:t>
        <a:bodyPr/>
        <a:lstStyle/>
        <a:p>
          <a:endParaRPr lang="en-GB"/>
        </a:p>
      </dgm:t>
    </dgm:pt>
    <dgm:pt modelId="{127E5E61-7316-4957-B76F-D2A4618A423C}" type="pres">
      <dgm:prSet presAssocID="{94066BA3-B0B9-485A-9210-4EC57E4E19FC}" presName="node" presStyleLbl="node1" presStyleIdx="2" presStyleCnt="6" custScaleX="141588" custScaleY="132103">
        <dgm:presLayoutVars>
          <dgm:bulletEnabled val="1"/>
        </dgm:presLayoutVars>
      </dgm:prSet>
      <dgm:spPr/>
      <dgm:t>
        <a:bodyPr/>
        <a:lstStyle/>
        <a:p>
          <a:endParaRPr lang="en-GB"/>
        </a:p>
      </dgm:t>
    </dgm:pt>
    <dgm:pt modelId="{6A5DA2E3-FEE9-4F9F-82F2-1DE8B3EB83B1}" type="pres">
      <dgm:prSet presAssocID="{94066BA3-B0B9-485A-9210-4EC57E4E19FC}" presName="dummy" presStyleCnt="0"/>
      <dgm:spPr/>
    </dgm:pt>
    <dgm:pt modelId="{86DD6F0A-477B-40BC-AD1B-B1E60301DD5B}" type="pres">
      <dgm:prSet presAssocID="{F7B1CD1C-07CF-4BDB-8A5C-9AA73C641D50}" presName="sibTrans" presStyleLbl="sibTrans2D1" presStyleIdx="2" presStyleCnt="6"/>
      <dgm:spPr/>
      <dgm:t>
        <a:bodyPr/>
        <a:lstStyle/>
        <a:p>
          <a:endParaRPr lang="en-GB"/>
        </a:p>
      </dgm:t>
    </dgm:pt>
    <dgm:pt modelId="{4C5BE2FC-B077-4F12-97DE-3D54CD27F0E1}" type="pres">
      <dgm:prSet presAssocID="{4567F4C1-9C45-4340-9BE2-692E4771715E}" presName="node" presStyleLbl="node1" presStyleIdx="3" presStyleCnt="6" custScaleX="141588" custScaleY="132103">
        <dgm:presLayoutVars>
          <dgm:bulletEnabled val="1"/>
        </dgm:presLayoutVars>
      </dgm:prSet>
      <dgm:spPr/>
      <dgm:t>
        <a:bodyPr/>
        <a:lstStyle/>
        <a:p>
          <a:endParaRPr lang="en-GB"/>
        </a:p>
      </dgm:t>
    </dgm:pt>
    <dgm:pt modelId="{BB5250E2-4910-44AC-B091-1E34D924D6FA}" type="pres">
      <dgm:prSet presAssocID="{4567F4C1-9C45-4340-9BE2-692E4771715E}" presName="dummy" presStyleCnt="0"/>
      <dgm:spPr/>
    </dgm:pt>
    <dgm:pt modelId="{BB7440AB-70F8-491F-813F-C07BC575978F}" type="pres">
      <dgm:prSet presAssocID="{6D95FDFF-F550-441D-9831-F811A3601DCB}" presName="sibTrans" presStyleLbl="sibTrans2D1" presStyleIdx="3" presStyleCnt="6"/>
      <dgm:spPr/>
      <dgm:t>
        <a:bodyPr/>
        <a:lstStyle/>
        <a:p>
          <a:endParaRPr lang="en-GB"/>
        </a:p>
      </dgm:t>
    </dgm:pt>
    <dgm:pt modelId="{50D8BC94-4BAB-49B0-B6A5-153E3188C075}" type="pres">
      <dgm:prSet presAssocID="{DEACEF05-5EAF-4A6E-9A63-108D5F4CA25A}" presName="node" presStyleLbl="node1" presStyleIdx="4" presStyleCnt="6" custScaleX="141588" custScaleY="132103">
        <dgm:presLayoutVars>
          <dgm:bulletEnabled val="1"/>
        </dgm:presLayoutVars>
      </dgm:prSet>
      <dgm:spPr/>
      <dgm:t>
        <a:bodyPr/>
        <a:lstStyle/>
        <a:p>
          <a:endParaRPr lang="en-GB"/>
        </a:p>
      </dgm:t>
    </dgm:pt>
    <dgm:pt modelId="{D559DEAB-A64A-4D0B-81B4-12802BEB1494}" type="pres">
      <dgm:prSet presAssocID="{DEACEF05-5EAF-4A6E-9A63-108D5F4CA25A}" presName="dummy" presStyleCnt="0"/>
      <dgm:spPr/>
    </dgm:pt>
    <dgm:pt modelId="{CB68BDC7-2CE6-44B4-AC09-F26DAD7D838B}" type="pres">
      <dgm:prSet presAssocID="{50CCE75B-F490-4A85-8880-5103E2C8DA54}" presName="sibTrans" presStyleLbl="sibTrans2D1" presStyleIdx="4" presStyleCnt="6"/>
      <dgm:spPr/>
      <dgm:t>
        <a:bodyPr/>
        <a:lstStyle/>
        <a:p>
          <a:endParaRPr lang="en-GB"/>
        </a:p>
      </dgm:t>
    </dgm:pt>
    <dgm:pt modelId="{82A97CCF-FDEF-4176-9D23-C97F7DE6909C}" type="pres">
      <dgm:prSet presAssocID="{A12D2496-EAA9-44B1-BDB2-F57372E3CD4E}" presName="node" presStyleLbl="node1" presStyleIdx="5" presStyleCnt="6" custScaleX="141588" custScaleY="132103">
        <dgm:presLayoutVars>
          <dgm:bulletEnabled val="1"/>
        </dgm:presLayoutVars>
      </dgm:prSet>
      <dgm:spPr/>
      <dgm:t>
        <a:bodyPr/>
        <a:lstStyle/>
        <a:p>
          <a:endParaRPr lang="en-GB"/>
        </a:p>
      </dgm:t>
    </dgm:pt>
    <dgm:pt modelId="{B338FCE4-29AF-46B7-B6A8-1DAB6A3302CD}" type="pres">
      <dgm:prSet presAssocID="{A12D2496-EAA9-44B1-BDB2-F57372E3CD4E}" presName="dummy" presStyleCnt="0"/>
      <dgm:spPr/>
    </dgm:pt>
    <dgm:pt modelId="{C5ED0124-035A-4EB7-AC6C-888217F70B06}" type="pres">
      <dgm:prSet presAssocID="{324016EC-3611-4CCF-B238-FB9EBDCEC98C}" presName="sibTrans" presStyleLbl="sibTrans2D1" presStyleIdx="5" presStyleCnt="6"/>
      <dgm:spPr/>
      <dgm:t>
        <a:bodyPr/>
        <a:lstStyle/>
        <a:p>
          <a:endParaRPr lang="en-GB"/>
        </a:p>
      </dgm:t>
    </dgm:pt>
  </dgm:ptLst>
  <dgm:cxnLst>
    <dgm:cxn modelId="{42FD498A-5E38-4FC2-9BE1-8C60BFBB6FD0}" srcId="{0CC0D531-A8F8-4FF4-BDA9-EABE3E7F2108}" destId="{4567F4C1-9C45-4340-9BE2-692E4771715E}" srcOrd="3" destOrd="0" parTransId="{5B3CAA84-2928-47FC-889D-1A0493058C77}" sibTransId="{6D95FDFF-F550-441D-9831-F811A3601DCB}"/>
    <dgm:cxn modelId="{23FF062A-69C7-4021-BE18-FA5FAFB6199C}" type="presOf" srcId="{4567F4C1-9C45-4340-9BE2-692E4771715E}" destId="{4C5BE2FC-B077-4F12-97DE-3D54CD27F0E1}" srcOrd="0" destOrd="0" presId="urn:microsoft.com/office/officeart/2005/8/layout/radial6"/>
    <dgm:cxn modelId="{054EE26D-97B4-45F4-A445-A9A676B7D745}" type="presOf" srcId="{0CC0D531-A8F8-4FF4-BDA9-EABE3E7F2108}" destId="{10DD0D76-5210-44B2-8BE7-7FF72EFFC489}" srcOrd="0" destOrd="0" presId="urn:microsoft.com/office/officeart/2005/8/layout/radial6"/>
    <dgm:cxn modelId="{2D3822AF-B76E-4A38-ADD2-5EE8A8B623A9}" type="presOf" srcId="{04BB3B25-C505-467F-9FD3-737D0C9DB5B4}" destId="{30A4113D-0BF7-4505-B1E7-09CA14F06A40}" srcOrd="0" destOrd="0" presId="urn:microsoft.com/office/officeart/2005/8/layout/radial6"/>
    <dgm:cxn modelId="{BFF1C6BF-DCBF-417A-97D1-66AED3F573AF}" type="presOf" srcId="{94066BA3-B0B9-485A-9210-4EC57E4E19FC}" destId="{127E5E61-7316-4957-B76F-D2A4618A423C}" srcOrd="0" destOrd="0" presId="urn:microsoft.com/office/officeart/2005/8/layout/radial6"/>
    <dgm:cxn modelId="{BE12EA2D-EF59-490A-9ABB-B2E1BC10ECA7}" type="presOf" srcId="{DEACEF05-5EAF-4A6E-9A63-108D5F4CA25A}" destId="{50D8BC94-4BAB-49B0-B6A5-153E3188C075}" srcOrd="0" destOrd="0" presId="urn:microsoft.com/office/officeart/2005/8/layout/radial6"/>
    <dgm:cxn modelId="{18259783-F45B-47A6-BD78-560E0BC35BB9}" type="presOf" srcId="{6D95FDFF-F550-441D-9831-F811A3601DCB}" destId="{BB7440AB-70F8-491F-813F-C07BC575978F}" srcOrd="0" destOrd="0" presId="urn:microsoft.com/office/officeart/2005/8/layout/radial6"/>
    <dgm:cxn modelId="{E579229E-40C5-4514-B2A7-BC000885A0CC}" type="presOf" srcId="{A12D2496-EAA9-44B1-BDB2-F57372E3CD4E}" destId="{82A97CCF-FDEF-4176-9D23-C97F7DE6909C}" srcOrd="0" destOrd="0" presId="urn:microsoft.com/office/officeart/2005/8/layout/radial6"/>
    <dgm:cxn modelId="{498C53BC-07A6-4675-B2EF-401C873B9DFC}" type="presOf" srcId="{F6981613-0D5D-4035-AA5A-42E6BC27E074}" destId="{9721EF37-5899-484A-AE1F-521C68549CE4}" srcOrd="0" destOrd="0" presId="urn:microsoft.com/office/officeart/2005/8/layout/radial6"/>
    <dgm:cxn modelId="{41A0274E-7E41-4493-9B04-79BD66F1A1DC}" type="presOf" srcId="{A2DFEA82-8D23-4154-9A26-4E5672A6C16D}" destId="{DCF8E613-6EF4-4CEE-B683-6569AE5D87ED}" srcOrd="0" destOrd="0" presId="urn:microsoft.com/office/officeart/2005/8/layout/radial6"/>
    <dgm:cxn modelId="{86FB57C1-F8E0-4BC3-AD4D-E23DDA40563D}" type="presOf" srcId="{F7B1CD1C-07CF-4BDB-8A5C-9AA73C641D50}" destId="{86DD6F0A-477B-40BC-AD1B-B1E60301DD5B}" srcOrd="0" destOrd="0" presId="urn:microsoft.com/office/officeart/2005/8/layout/radial6"/>
    <dgm:cxn modelId="{BF7C01DF-6455-4BDD-AED8-A3F97A61B60D}" type="presOf" srcId="{50CCE75B-F490-4A85-8880-5103E2C8DA54}" destId="{CB68BDC7-2CE6-44B4-AC09-F26DAD7D838B}" srcOrd="0" destOrd="0" presId="urn:microsoft.com/office/officeart/2005/8/layout/radial6"/>
    <dgm:cxn modelId="{ACFDE72F-0F29-4375-8A3C-4EEA7FC36B65}" type="presOf" srcId="{324016EC-3611-4CCF-B238-FB9EBDCEC98C}" destId="{C5ED0124-035A-4EB7-AC6C-888217F70B06}" srcOrd="0" destOrd="0" presId="urn:microsoft.com/office/officeart/2005/8/layout/radial6"/>
    <dgm:cxn modelId="{7AB222E5-E500-4873-B0D3-C06517325575}" srcId="{0CC0D531-A8F8-4FF4-BDA9-EABE3E7F2108}" destId="{04BB3B25-C505-467F-9FD3-737D0C9DB5B4}" srcOrd="0" destOrd="0" parTransId="{6479EF63-3525-4E2C-BB37-6C90A5EFF859}" sibTransId="{F6981613-0D5D-4035-AA5A-42E6BC27E074}"/>
    <dgm:cxn modelId="{8EC4EDB5-B809-43B0-87B8-8D9648C8F2A7}" type="presOf" srcId="{56904970-41F9-43AD-9D8C-65117EF15E74}" destId="{94CA4DC5-74EC-4BC7-AF0D-D9417B34E268}" srcOrd="0" destOrd="0" presId="urn:microsoft.com/office/officeart/2005/8/layout/radial6"/>
    <dgm:cxn modelId="{1E26254C-1278-4D40-A101-54249D35AA80}" srcId="{0CC0D531-A8F8-4FF4-BDA9-EABE3E7F2108}" destId="{A12D2496-EAA9-44B1-BDB2-F57372E3CD4E}" srcOrd="5" destOrd="0" parTransId="{131220B0-9DB1-454D-9A12-F5EF658A778B}" sibTransId="{324016EC-3611-4CCF-B238-FB9EBDCEC98C}"/>
    <dgm:cxn modelId="{1C7A53B5-4D24-45F3-9BB2-5A9868191C30}" srcId="{0CC0D531-A8F8-4FF4-BDA9-EABE3E7F2108}" destId="{94066BA3-B0B9-485A-9210-4EC57E4E19FC}" srcOrd="2" destOrd="0" parTransId="{F9DFA4CA-EDFB-4A66-9AA4-6E7A50100D24}" sibTransId="{F7B1CD1C-07CF-4BDB-8A5C-9AA73C641D50}"/>
    <dgm:cxn modelId="{52D47A7E-8772-4D08-835E-669734CE200B}" srcId="{0CC0D531-A8F8-4FF4-BDA9-EABE3E7F2108}" destId="{DEACEF05-5EAF-4A6E-9A63-108D5F4CA25A}" srcOrd="4" destOrd="0" parTransId="{C8780998-A256-46A1-8228-5A8747100D32}" sibTransId="{50CCE75B-F490-4A85-8880-5103E2C8DA54}"/>
    <dgm:cxn modelId="{0A8D8F08-C692-4AA3-AC59-436DE0E9D747}" type="presOf" srcId="{AE3F6BEE-C866-4046-B4B5-0E4D376B3CA1}" destId="{F08BB50C-7146-4165-B8B8-B01C7AB83A13}" srcOrd="0" destOrd="0" presId="urn:microsoft.com/office/officeart/2005/8/layout/radial6"/>
    <dgm:cxn modelId="{F0FFC20E-1FC4-4EBF-8384-322895578089}" srcId="{A2DFEA82-8D23-4154-9A26-4E5672A6C16D}" destId="{0CC0D531-A8F8-4FF4-BDA9-EABE3E7F2108}" srcOrd="0" destOrd="0" parTransId="{DF2D2E8C-56CC-4434-967F-CB91111BC3C5}" sibTransId="{68E61128-E8D9-4825-875A-26C7E7729411}"/>
    <dgm:cxn modelId="{9C7C3890-F061-4798-9EEF-360588F25B1D}" srcId="{0CC0D531-A8F8-4FF4-BDA9-EABE3E7F2108}" destId="{56904970-41F9-43AD-9D8C-65117EF15E74}" srcOrd="1" destOrd="0" parTransId="{91C011AF-D7D2-47D8-87C8-E5D7BCE60193}" sibTransId="{AE3F6BEE-C866-4046-B4B5-0E4D376B3CA1}"/>
    <dgm:cxn modelId="{3DAF1F52-0173-4852-A937-F51D4F730554}" type="presParOf" srcId="{DCF8E613-6EF4-4CEE-B683-6569AE5D87ED}" destId="{10DD0D76-5210-44B2-8BE7-7FF72EFFC489}" srcOrd="0" destOrd="0" presId="urn:microsoft.com/office/officeart/2005/8/layout/radial6"/>
    <dgm:cxn modelId="{3CC538B2-4499-4377-AA2D-2A445279532B}" type="presParOf" srcId="{DCF8E613-6EF4-4CEE-B683-6569AE5D87ED}" destId="{30A4113D-0BF7-4505-B1E7-09CA14F06A40}" srcOrd="1" destOrd="0" presId="urn:microsoft.com/office/officeart/2005/8/layout/radial6"/>
    <dgm:cxn modelId="{3459102E-462F-450B-86A6-24F1A9EF0282}" type="presParOf" srcId="{DCF8E613-6EF4-4CEE-B683-6569AE5D87ED}" destId="{0B115F29-2115-465F-B147-F71BDF70A46E}" srcOrd="2" destOrd="0" presId="urn:microsoft.com/office/officeart/2005/8/layout/radial6"/>
    <dgm:cxn modelId="{4C394E8B-BB75-4FE8-B10F-90737B3141BF}" type="presParOf" srcId="{DCF8E613-6EF4-4CEE-B683-6569AE5D87ED}" destId="{9721EF37-5899-484A-AE1F-521C68549CE4}" srcOrd="3" destOrd="0" presId="urn:microsoft.com/office/officeart/2005/8/layout/radial6"/>
    <dgm:cxn modelId="{E29BAAE3-76E1-414F-8795-5A0D80BE2E43}" type="presParOf" srcId="{DCF8E613-6EF4-4CEE-B683-6569AE5D87ED}" destId="{94CA4DC5-74EC-4BC7-AF0D-D9417B34E268}" srcOrd="4" destOrd="0" presId="urn:microsoft.com/office/officeart/2005/8/layout/radial6"/>
    <dgm:cxn modelId="{881DA625-78F8-40E8-9134-29D08DBDB5F9}" type="presParOf" srcId="{DCF8E613-6EF4-4CEE-B683-6569AE5D87ED}" destId="{2885F049-66C6-41B7-B139-510522B90884}" srcOrd="5" destOrd="0" presId="urn:microsoft.com/office/officeart/2005/8/layout/radial6"/>
    <dgm:cxn modelId="{1BE02977-1840-4855-875A-B7F187F4BBC0}" type="presParOf" srcId="{DCF8E613-6EF4-4CEE-B683-6569AE5D87ED}" destId="{F08BB50C-7146-4165-B8B8-B01C7AB83A13}" srcOrd="6" destOrd="0" presId="urn:microsoft.com/office/officeart/2005/8/layout/radial6"/>
    <dgm:cxn modelId="{A7C035BB-71D2-44D0-9CA3-99AE676DE657}" type="presParOf" srcId="{DCF8E613-6EF4-4CEE-B683-6569AE5D87ED}" destId="{127E5E61-7316-4957-B76F-D2A4618A423C}" srcOrd="7" destOrd="0" presId="urn:microsoft.com/office/officeart/2005/8/layout/radial6"/>
    <dgm:cxn modelId="{1732F47A-29D0-4F53-A01A-7DF2805C88B2}" type="presParOf" srcId="{DCF8E613-6EF4-4CEE-B683-6569AE5D87ED}" destId="{6A5DA2E3-FEE9-4F9F-82F2-1DE8B3EB83B1}" srcOrd="8" destOrd="0" presId="urn:microsoft.com/office/officeart/2005/8/layout/radial6"/>
    <dgm:cxn modelId="{C039F86B-0FAA-4A0E-A334-E17E0CA00DEA}" type="presParOf" srcId="{DCF8E613-6EF4-4CEE-B683-6569AE5D87ED}" destId="{86DD6F0A-477B-40BC-AD1B-B1E60301DD5B}" srcOrd="9" destOrd="0" presId="urn:microsoft.com/office/officeart/2005/8/layout/radial6"/>
    <dgm:cxn modelId="{9FA1FD87-DBB4-4FBC-B8B1-61A74DAD57C8}" type="presParOf" srcId="{DCF8E613-6EF4-4CEE-B683-6569AE5D87ED}" destId="{4C5BE2FC-B077-4F12-97DE-3D54CD27F0E1}" srcOrd="10" destOrd="0" presId="urn:microsoft.com/office/officeart/2005/8/layout/radial6"/>
    <dgm:cxn modelId="{79DFA746-799A-4CBF-AAAD-C43D6FBD4A4A}" type="presParOf" srcId="{DCF8E613-6EF4-4CEE-B683-6569AE5D87ED}" destId="{BB5250E2-4910-44AC-B091-1E34D924D6FA}" srcOrd="11" destOrd="0" presId="urn:microsoft.com/office/officeart/2005/8/layout/radial6"/>
    <dgm:cxn modelId="{3C68A99C-0336-43D3-8A1E-71D0E119A26D}" type="presParOf" srcId="{DCF8E613-6EF4-4CEE-B683-6569AE5D87ED}" destId="{BB7440AB-70F8-491F-813F-C07BC575978F}" srcOrd="12" destOrd="0" presId="urn:microsoft.com/office/officeart/2005/8/layout/radial6"/>
    <dgm:cxn modelId="{09DF7DF9-F126-4BC2-96A5-0A9A9F788274}" type="presParOf" srcId="{DCF8E613-6EF4-4CEE-B683-6569AE5D87ED}" destId="{50D8BC94-4BAB-49B0-B6A5-153E3188C075}" srcOrd="13" destOrd="0" presId="urn:microsoft.com/office/officeart/2005/8/layout/radial6"/>
    <dgm:cxn modelId="{A8C6F7DA-8D01-47EC-8541-FE1DDAFA11E0}" type="presParOf" srcId="{DCF8E613-6EF4-4CEE-B683-6569AE5D87ED}" destId="{D559DEAB-A64A-4D0B-81B4-12802BEB1494}" srcOrd="14" destOrd="0" presId="urn:microsoft.com/office/officeart/2005/8/layout/radial6"/>
    <dgm:cxn modelId="{79517542-E0AD-4FD6-ABFD-74D3A4B9AE62}" type="presParOf" srcId="{DCF8E613-6EF4-4CEE-B683-6569AE5D87ED}" destId="{CB68BDC7-2CE6-44B4-AC09-F26DAD7D838B}" srcOrd="15" destOrd="0" presId="urn:microsoft.com/office/officeart/2005/8/layout/radial6"/>
    <dgm:cxn modelId="{361AE3EB-32B8-4598-94C9-CB03B1AA618F}" type="presParOf" srcId="{DCF8E613-6EF4-4CEE-B683-6569AE5D87ED}" destId="{82A97CCF-FDEF-4176-9D23-C97F7DE6909C}" srcOrd="16" destOrd="0" presId="urn:microsoft.com/office/officeart/2005/8/layout/radial6"/>
    <dgm:cxn modelId="{01EB0796-9C45-4EA6-BBD8-9B306E6E38A2}" type="presParOf" srcId="{DCF8E613-6EF4-4CEE-B683-6569AE5D87ED}" destId="{B338FCE4-29AF-46B7-B6A8-1DAB6A3302CD}" srcOrd="17" destOrd="0" presId="urn:microsoft.com/office/officeart/2005/8/layout/radial6"/>
    <dgm:cxn modelId="{BE4E7A64-2BFF-4695-88CB-5760174FBC9F}" type="presParOf" srcId="{DCF8E613-6EF4-4CEE-B683-6569AE5D87ED}" destId="{C5ED0124-035A-4EB7-AC6C-888217F70B06}" srcOrd="18"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38292E5-78F0-4B0F-B911-69469C92670C}" type="doc">
      <dgm:prSet loTypeId="urn:microsoft.com/office/officeart/2005/8/layout/hList9" loCatId="list" qsTypeId="urn:microsoft.com/office/officeart/2005/8/quickstyle/simple1" qsCatId="simple" csTypeId="urn:microsoft.com/office/officeart/2005/8/colors/accent2_3" csCatId="accent2" phldr="1"/>
      <dgm:spPr/>
      <dgm:t>
        <a:bodyPr/>
        <a:lstStyle/>
        <a:p>
          <a:endParaRPr lang="en-GB"/>
        </a:p>
      </dgm:t>
    </dgm:pt>
    <dgm:pt modelId="{1FB955E5-ACDB-4233-A530-33F0051C36B0}">
      <dgm:prSet phldrT="[Text]" custT="1"/>
      <dgm:spPr/>
      <dgm:t>
        <a:bodyPr/>
        <a:lstStyle/>
        <a:p>
          <a:r>
            <a:rPr lang="en-GB" sz="1200" dirty="0" smtClean="0"/>
            <a:t>Inflation swaps</a:t>
          </a:r>
          <a:endParaRPr lang="en-GB" sz="1200" dirty="0"/>
        </a:p>
      </dgm:t>
    </dgm:pt>
    <dgm:pt modelId="{8EE9F3DA-6AAC-4AA6-BA54-2E5B6479E107}" type="parTrans" cxnId="{C9B83CCF-170D-45ED-AB57-82AD2E333C57}">
      <dgm:prSet/>
      <dgm:spPr/>
      <dgm:t>
        <a:bodyPr/>
        <a:lstStyle/>
        <a:p>
          <a:endParaRPr lang="en-GB"/>
        </a:p>
      </dgm:t>
    </dgm:pt>
    <dgm:pt modelId="{D3FC9175-13D2-4954-82AE-563FFA9CA9CC}" type="sibTrans" cxnId="{C9B83CCF-170D-45ED-AB57-82AD2E333C57}">
      <dgm:prSet/>
      <dgm:spPr/>
      <dgm:t>
        <a:bodyPr/>
        <a:lstStyle/>
        <a:p>
          <a:endParaRPr lang="en-GB"/>
        </a:p>
      </dgm:t>
    </dgm:pt>
    <dgm:pt modelId="{6EF7ED4F-4107-4E97-934E-53A64404DFA3}">
      <dgm:prSet phldrT="[Text]"/>
      <dgm:spPr/>
      <dgm:t>
        <a:bodyPr/>
        <a:lstStyle/>
        <a:p>
          <a:r>
            <a:rPr lang="en-GB" dirty="0" err="1" smtClean="0"/>
            <a:t>Richening</a:t>
          </a:r>
          <a:r>
            <a:rPr lang="en-GB" dirty="0" smtClean="0"/>
            <a:t> = swap rate increasing</a:t>
          </a:r>
          <a:endParaRPr lang="en-GB" dirty="0"/>
        </a:p>
      </dgm:t>
    </dgm:pt>
    <dgm:pt modelId="{0480234C-91E7-49B1-B85C-18E3231B3D8E}" type="parTrans" cxnId="{C7C1B2E5-E4E6-46F8-83E3-E250E63F1C88}">
      <dgm:prSet/>
      <dgm:spPr/>
      <dgm:t>
        <a:bodyPr/>
        <a:lstStyle/>
        <a:p>
          <a:endParaRPr lang="en-GB"/>
        </a:p>
      </dgm:t>
    </dgm:pt>
    <dgm:pt modelId="{722581D6-4581-4431-9695-9A262E7152C9}" type="sibTrans" cxnId="{C7C1B2E5-E4E6-46F8-83E3-E250E63F1C88}">
      <dgm:prSet/>
      <dgm:spPr/>
      <dgm:t>
        <a:bodyPr/>
        <a:lstStyle/>
        <a:p>
          <a:endParaRPr lang="en-GB"/>
        </a:p>
      </dgm:t>
    </dgm:pt>
    <dgm:pt modelId="{C46A8C52-6CC9-49D5-82A7-A04E2143F4B3}">
      <dgm:prSet phldrT="[Text]"/>
      <dgm:spPr/>
      <dgm:t>
        <a:bodyPr/>
        <a:lstStyle/>
        <a:p>
          <a:r>
            <a:rPr lang="en-GB" dirty="0" smtClean="0"/>
            <a:t>Cheapening = swap rates falling </a:t>
          </a:r>
          <a:endParaRPr lang="en-GB" dirty="0"/>
        </a:p>
      </dgm:t>
    </dgm:pt>
    <dgm:pt modelId="{8E669378-3BE0-4340-A76B-9F5730B7EDE7}" type="parTrans" cxnId="{8C073634-CA02-48C6-A612-1286E3CAC9C4}">
      <dgm:prSet/>
      <dgm:spPr/>
      <dgm:t>
        <a:bodyPr/>
        <a:lstStyle/>
        <a:p>
          <a:endParaRPr lang="en-GB"/>
        </a:p>
      </dgm:t>
    </dgm:pt>
    <dgm:pt modelId="{0DC2285B-9FE3-409D-81EE-A386939CF4C8}" type="sibTrans" cxnId="{8C073634-CA02-48C6-A612-1286E3CAC9C4}">
      <dgm:prSet/>
      <dgm:spPr/>
      <dgm:t>
        <a:bodyPr/>
        <a:lstStyle/>
        <a:p>
          <a:endParaRPr lang="en-GB"/>
        </a:p>
      </dgm:t>
    </dgm:pt>
    <dgm:pt modelId="{AB177CF3-E133-4A07-9D55-8FDF8AEF4050}">
      <dgm:prSet phldrT="[Text]" custT="1"/>
      <dgm:spPr>
        <a:solidFill>
          <a:schemeClr val="accent2"/>
        </a:solidFill>
      </dgm:spPr>
      <dgm:t>
        <a:bodyPr/>
        <a:lstStyle/>
        <a:p>
          <a:r>
            <a:rPr lang="en-GB" sz="1400" dirty="0" smtClean="0"/>
            <a:t>Linkers</a:t>
          </a:r>
          <a:endParaRPr lang="en-GB" sz="1400" dirty="0"/>
        </a:p>
      </dgm:t>
    </dgm:pt>
    <dgm:pt modelId="{AABE1EF9-B751-4EED-B149-26FCF15566FB}" type="parTrans" cxnId="{B035E0D1-E8D9-402E-BA67-01AD3C99F8D5}">
      <dgm:prSet/>
      <dgm:spPr/>
      <dgm:t>
        <a:bodyPr/>
        <a:lstStyle/>
        <a:p>
          <a:endParaRPr lang="en-GB"/>
        </a:p>
      </dgm:t>
    </dgm:pt>
    <dgm:pt modelId="{84AAB9CE-3579-493B-ABBE-08B966DC3108}" type="sibTrans" cxnId="{B035E0D1-E8D9-402E-BA67-01AD3C99F8D5}">
      <dgm:prSet/>
      <dgm:spPr/>
      <dgm:t>
        <a:bodyPr/>
        <a:lstStyle/>
        <a:p>
          <a:endParaRPr lang="en-GB"/>
        </a:p>
      </dgm:t>
    </dgm:pt>
    <dgm:pt modelId="{AD596D7F-B06A-4A8D-9556-7E1A22E125FF}">
      <dgm:prSet phldrT="[Text]"/>
      <dgm:spPr/>
      <dgm:t>
        <a:bodyPr/>
        <a:lstStyle/>
        <a:p>
          <a:r>
            <a:rPr lang="en-GB" dirty="0" err="1" smtClean="0"/>
            <a:t>Richening</a:t>
          </a:r>
          <a:r>
            <a:rPr lang="en-GB" dirty="0" smtClean="0"/>
            <a:t> = real rates falling</a:t>
          </a:r>
          <a:endParaRPr lang="en-GB" dirty="0"/>
        </a:p>
      </dgm:t>
    </dgm:pt>
    <dgm:pt modelId="{83469CE1-6974-44BF-B026-C11934BD43DD}" type="parTrans" cxnId="{D0B6971B-F63C-4758-B67C-1C7C1B63BDD3}">
      <dgm:prSet/>
      <dgm:spPr/>
      <dgm:t>
        <a:bodyPr/>
        <a:lstStyle/>
        <a:p>
          <a:endParaRPr lang="en-GB"/>
        </a:p>
      </dgm:t>
    </dgm:pt>
    <dgm:pt modelId="{84572DFE-D086-4457-B36B-517379E1EA35}" type="sibTrans" cxnId="{D0B6971B-F63C-4758-B67C-1C7C1B63BDD3}">
      <dgm:prSet/>
      <dgm:spPr/>
      <dgm:t>
        <a:bodyPr/>
        <a:lstStyle/>
        <a:p>
          <a:endParaRPr lang="en-GB"/>
        </a:p>
      </dgm:t>
    </dgm:pt>
    <dgm:pt modelId="{FFCBFE89-CD0E-4D6D-8BF7-7E3C3CE5E10B}">
      <dgm:prSet phldrT="[Text]"/>
      <dgm:spPr/>
      <dgm:t>
        <a:bodyPr/>
        <a:lstStyle/>
        <a:p>
          <a:r>
            <a:rPr lang="en-GB" dirty="0" smtClean="0"/>
            <a:t>Cheapening = real rates rising </a:t>
          </a:r>
          <a:endParaRPr lang="en-GB" dirty="0"/>
        </a:p>
      </dgm:t>
    </dgm:pt>
    <dgm:pt modelId="{F8C68299-6A55-4BE2-BABF-B737EC081DF3}" type="parTrans" cxnId="{1338884A-D8CF-4ED0-951D-EAF1EB5F2412}">
      <dgm:prSet/>
      <dgm:spPr/>
      <dgm:t>
        <a:bodyPr/>
        <a:lstStyle/>
        <a:p>
          <a:endParaRPr lang="en-GB"/>
        </a:p>
      </dgm:t>
    </dgm:pt>
    <dgm:pt modelId="{0AFAA157-C0F7-482F-BB1D-5244763202A1}" type="sibTrans" cxnId="{1338884A-D8CF-4ED0-951D-EAF1EB5F2412}">
      <dgm:prSet/>
      <dgm:spPr/>
      <dgm:t>
        <a:bodyPr/>
        <a:lstStyle/>
        <a:p>
          <a:endParaRPr lang="en-GB"/>
        </a:p>
      </dgm:t>
    </dgm:pt>
    <dgm:pt modelId="{5884B3C8-2297-4862-A066-3B744C2D6BCD}" type="pres">
      <dgm:prSet presAssocID="{A38292E5-78F0-4B0F-B911-69469C92670C}" presName="list" presStyleCnt="0">
        <dgm:presLayoutVars>
          <dgm:dir/>
          <dgm:animLvl val="lvl"/>
        </dgm:presLayoutVars>
      </dgm:prSet>
      <dgm:spPr/>
      <dgm:t>
        <a:bodyPr/>
        <a:lstStyle/>
        <a:p>
          <a:endParaRPr lang="en-GB"/>
        </a:p>
      </dgm:t>
    </dgm:pt>
    <dgm:pt modelId="{0629C337-C241-4224-AAB4-4371B6286C5F}" type="pres">
      <dgm:prSet presAssocID="{1FB955E5-ACDB-4233-A530-33F0051C36B0}" presName="posSpace" presStyleCnt="0"/>
      <dgm:spPr/>
    </dgm:pt>
    <dgm:pt modelId="{A0CBCC32-825C-42AC-8182-D364D2B9EBFD}" type="pres">
      <dgm:prSet presAssocID="{1FB955E5-ACDB-4233-A530-33F0051C36B0}" presName="vertFlow" presStyleCnt="0"/>
      <dgm:spPr/>
    </dgm:pt>
    <dgm:pt modelId="{101496A8-DACA-477D-8332-0FF4159A46D7}" type="pres">
      <dgm:prSet presAssocID="{1FB955E5-ACDB-4233-A530-33F0051C36B0}" presName="topSpace" presStyleCnt="0"/>
      <dgm:spPr/>
    </dgm:pt>
    <dgm:pt modelId="{CCE0A5F1-8AD6-45EF-BE17-E3ACFFC502E4}" type="pres">
      <dgm:prSet presAssocID="{1FB955E5-ACDB-4233-A530-33F0051C36B0}" presName="firstComp" presStyleCnt="0"/>
      <dgm:spPr/>
    </dgm:pt>
    <dgm:pt modelId="{3BD22B61-36E1-4CB9-B97E-ABEB81970888}" type="pres">
      <dgm:prSet presAssocID="{1FB955E5-ACDB-4233-A530-33F0051C36B0}" presName="firstChild" presStyleLbl="bgAccFollowNode1" presStyleIdx="0" presStyleCnt="4"/>
      <dgm:spPr/>
      <dgm:t>
        <a:bodyPr/>
        <a:lstStyle/>
        <a:p>
          <a:endParaRPr lang="en-GB"/>
        </a:p>
      </dgm:t>
    </dgm:pt>
    <dgm:pt modelId="{ED2A9A5C-4899-4898-8DCE-38EF8BF1B814}" type="pres">
      <dgm:prSet presAssocID="{1FB955E5-ACDB-4233-A530-33F0051C36B0}" presName="firstChildTx" presStyleLbl="bgAccFollowNode1" presStyleIdx="0" presStyleCnt="4">
        <dgm:presLayoutVars>
          <dgm:bulletEnabled val="1"/>
        </dgm:presLayoutVars>
      </dgm:prSet>
      <dgm:spPr/>
      <dgm:t>
        <a:bodyPr/>
        <a:lstStyle/>
        <a:p>
          <a:endParaRPr lang="en-GB"/>
        </a:p>
      </dgm:t>
    </dgm:pt>
    <dgm:pt modelId="{54356898-E1A7-48E2-9130-BD29DB995475}" type="pres">
      <dgm:prSet presAssocID="{C46A8C52-6CC9-49D5-82A7-A04E2143F4B3}" presName="comp" presStyleCnt="0"/>
      <dgm:spPr/>
    </dgm:pt>
    <dgm:pt modelId="{3D16F121-2B45-4225-B8C0-94077F62D72B}" type="pres">
      <dgm:prSet presAssocID="{C46A8C52-6CC9-49D5-82A7-A04E2143F4B3}" presName="child" presStyleLbl="bgAccFollowNode1" presStyleIdx="1" presStyleCnt="4"/>
      <dgm:spPr/>
      <dgm:t>
        <a:bodyPr/>
        <a:lstStyle/>
        <a:p>
          <a:endParaRPr lang="en-GB"/>
        </a:p>
      </dgm:t>
    </dgm:pt>
    <dgm:pt modelId="{684522F2-227A-4649-918E-8E8C7C91C03C}" type="pres">
      <dgm:prSet presAssocID="{C46A8C52-6CC9-49D5-82A7-A04E2143F4B3}" presName="childTx" presStyleLbl="bgAccFollowNode1" presStyleIdx="1" presStyleCnt="4">
        <dgm:presLayoutVars>
          <dgm:bulletEnabled val="1"/>
        </dgm:presLayoutVars>
      </dgm:prSet>
      <dgm:spPr/>
      <dgm:t>
        <a:bodyPr/>
        <a:lstStyle/>
        <a:p>
          <a:endParaRPr lang="en-GB"/>
        </a:p>
      </dgm:t>
    </dgm:pt>
    <dgm:pt modelId="{589CDA05-D5B7-4EE7-9588-84189B1872AC}" type="pres">
      <dgm:prSet presAssocID="{1FB955E5-ACDB-4233-A530-33F0051C36B0}" presName="negSpace" presStyleCnt="0"/>
      <dgm:spPr/>
    </dgm:pt>
    <dgm:pt modelId="{BB1DEB5C-C59F-41D6-831B-C06772E89DEB}" type="pres">
      <dgm:prSet presAssocID="{1FB955E5-ACDB-4233-A530-33F0051C36B0}" presName="circle" presStyleLbl="node1" presStyleIdx="0" presStyleCnt="2" custLinFactNeighborX="300" custLinFactNeighborY="-1594"/>
      <dgm:spPr/>
      <dgm:t>
        <a:bodyPr/>
        <a:lstStyle/>
        <a:p>
          <a:endParaRPr lang="en-GB"/>
        </a:p>
      </dgm:t>
    </dgm:pt>
    <dgm:pt modelId="{2D66277A-7BC7-4C13-93DB-B716FD377163}" type="pres">
      <dgm:prSet presAssocID="{D3FC9175-13D2-4954-82AE-563FFA9CA9CC}" presName="transSpace" presStyleCnt="0"/>
      <dgm:spPr/>
    </dgm:pt>
    <dgm:pt modelId="{A1C1E833-70EB-4FE9-84B3-0836678A7E20}" type="pres">
      <dgm:prSet presAssocID="{AB177CF3-E133-4A07-9D55-8FDF8AEF4050}" presName="posSpace" presStyleCnt="0"/>
      <dgm:spPr/>
    </dgm:pt>
    <dgm:pt modelId="{8827A7F6-5584-4580-BD69-F1B9E8A9434A}" type="pres">
      <dgm:prSet presAssocID="{AB177CF3-E133-4A07-9D55-8FDF8AEF4050}" presName="vertFlow" presStyleCnt="0"/>
      <dgm:spPr/>
    </dgm:pt>
    <dgm:pt modelId="{994EA3CF-6440-4A18-AFF7-C49D835684ED}" type="pres">
      <dgm:prSet presAssocID="{AB177CF3-E133-4A07-9D55-8FDF8AEF4050}" presName="topSpace" presStyleCnt="0"/>
      <dgm:spPr/>
    </dgm:pt>
    <dgm:pt modelId="{877DCFBE-5A2E-47D7-A168-7F9336E2E9B6}" type="pres">
      <dgm:prSet presAssocID="{AB177CF3-E133-4A07-9D55-8FDF8AEF4050}" presName="firstComp" presStyleCnt="0"/>
      <dgm:spPr/>
    </dgm:pt>
    <dgm:pt modelId="{3DA37D2F-DBFC-4207-8379-F878BDC453B3}" type="pres">
      <dgm:prSet presAssocID="{AB177CF3-E133-4A07-9D55-8FDF8AEF4050}" presName="firstChild" presStyleLbl="bgAccFollowNode1" presStyleIdx="2" presStyleCnt="4" custLinFactNeighborX="-11130"/>
      <dgm:spPr/>
      <dgm:t>
        <a:bodyPr/>
        <a:lstStyle/>
        <a:p>
          <a:endParaRPr lang="en-GB"/>
        </a:p>
      </dgm:t>
    </dgm:pt>
    <dgm:pt modelId="{3E340C8C-BC13-48D7-A5C8-B4ADB6AEC20F}" type="pres">
      <dgm:prSet presAssocID="{AB177CF3-E133-4A07-9D55-8FDF8AEF4050}" presName="firstChildTx" presStyleLbl="bgAccFollowNode1" presStyleIdx="2" presStyleCnt="4">
        <dgm:presLayoutVars>
          <dgm:bulletEnabled val="1"/>
        </dgm:presLayoutVars>
      </dgm:prSet>
      <dgm:spPr/>
      <dgm:t>
        <a:bodyPr/>
        <a:lstStyle/>
        <a:p>
          <a:endParaRPr lang="en-GB"/>
        </a:p>
      </dgm:t>
    </dgm:pt>
    <dgm:pt modelId="{9809ED28-0FFC-486A-970F-7830A0F96454}" type="pres">
      <dgm:prSet presAssocID="{FFCBFE89-CD0E-4D6D-8BF7-7E3C3CE5E10B}" presName="comp" presStyleCnt="0"/>
      <dgm:spPr/>
    </dgm:pt>
    <dgm:pt modelId="{7C5257CC-2562-4D82-9AB6-BE50B37860D1}" type="pres">
      <dgm:prSet presAssocID="{FFCBFE89-CD0E-4D6D-8BF7-7E3C3CE5E10B}" presName="child" presStyleLbl="bgAccFollowNode1" presStyleIdx="3" presStyleCnt="4" custLinFactNeighborX="-11130"/>
      <dgm:spPr/>
      <dgm:t>
        <a:bodyPr/>
        <a:lstStyle/>
        <a:p>
          <a:endParaRPr lang="en-GB"/>
        </a:p>
      </dgm:t>
    </dgm:pt>
    <dgm:pt modelId="{37AAF77B-98D6-4301-B320-6096362E2B0D}" type="pres">
      <dgm:prSet presAssocID="{FFCBFE89-CD0E-4D6D-8BF7-7E3C3CE5E10B}" presName="childTx" presStyleLbl="bgAccFollowNode1" presStyleIdx="3" presStyleCnt="4">
        <dgm:presLayoutVars>
          <dgm:bulletEnabled val="1"/>
        </dgm:presLayoutVars>
      </dgm:prSet>
      <dgm:spPr/>
      <dgm:t>
        <a:bodyPr/>
        <a:lstStyle/>
        <a:p>
          <a:endParaRPr lang="en-GB"/>
        </a:p>
      </dgm:t>
    </dgm:pt>
    <dgm:pt modelId="{D8684280-29E4-4B66-A18A-809EEF2A3FFC}" type="pres">
      <dgm:prSet presAssocID="{AB177CF3-E133-4A07-9D55-8FDF8AEF4050}" presName="negSpace" presStyleCnt="0"/>
      <dgm:spPr/>
    </dgm:pt>
    <dgm:pt modelId="{2815975D-B595-426F-AB52-FC13A2978E26}" type="pres">
      <dgm:prSet presAssocID="{AB177CF3-E133-4A07-9D55-8FDF8AEF4050}" presName="circle" presStyleLbl="node1" presStyleIdx="1" presStyleCnt="2" custLinFactNeighborX="-6369"/>
      <dgm:spPr/>
      <dgm:t>
        <a:bodyPr/>
        <a:lstStyle/>
        <a:p>
          <a:endParaRPr lang="en-GB"/>
        </a:p>
      </dgm:t>
    </dgm:pt>
  </dgm:ptLst>
  <dgm:cxnLst>
    <dgm:cxn modelId="{D0B6971B-F63C-4758-B67C-1C7C1B63BDD3}" srcId="{AB177CF3-E133-4A07-9D55-8FDF8AEF4050}" destId="{AD596D7F-B06A-4A8D-9556-7E1A22E125FF}" srcOrd="0" destOrd="0" parTransId="{83469CE1-6974-44BF-B026-C11934BD43DD}" sibTransId="{84572DFE-D086-4457-B36B-517379E1EA35}"/>
    <dgm:cxn modelId="{B035E0D1-E8D9-402E-BA67-01AD3C99F8D5}" srcId="{A38292E5-78F0-4B0F-B911-69469C92670C}" destId="{AB177CF3-E133-4A07-9D55-8FDF8AEF4050}" srcOrd="1" destOrd="0" parTransId="{AABE1EF9-B751-4EED-B149-26FCF15566FB}" sibTransId="{84AAB9CE-3579-493B-ABBE-08B966DC3108}"/>
    <dgm:cxn modelId="{1E5EDECC-642C-4404-9431-9ACF233A2C1E}" type="presOf" srcId="{C46A8C52-6CC9-49D5-82A7-A04E2143F4B3}" destId="{3D16F121-2B45-4225-B8C0-94077F62D72B}" srcOrd="0" destOrd="0" presId="urn:microsoft.com/office/officeart/2005/8/layout/hList9"/>
    <dgm:cxn modelId="{C9B83CCF-170D-45ED-AB57-82AD2E333C57}" srcId="{A38292E5-78F0-4B0F-B911-69469C92670C}" destId="{1FB955E5-ACDB-4233-A530-33F0051C36B0}" srcOrd="0" destOrd="0" parTransId="{8EE9F3DA-6AAC-4AA6-BA54-2E5B6479E107}" sibTransId="{D3FC9175-13D2-4954-82AE-563FFA9CA9CC}"/>
    <dgm:cxn modelId="{428713D2-7166-47FD-A512-CD95B4D62A1F}" type="presOf" srcId="{6EF7ED4F-4107-4E97-934E-53A64404DFA3}" destId="{3BD22B61-36E1-4CB9-B97E-ABEB81970888}" srcOrd="0" destOrd="0" presId="urn:microsoft.com/office/officeart/2005/8/layout/hList9"/>
    <dgm:cxn modelId="{E7588487-79F9-4232-93A0-46C64F1EE726}" type="presOf" srcId="{A38292E5-78F0-4B0F-B911-69469C92670C}" destId="{5884B3C8-2297-4862-A066-3B744C2D6BCD}" srcOrd="0" destOrd="0" presId="urn:microsoft.com/office/officeart/2005/8/layout/hList9"/>
    <dgm:cxn modelId="{D6FA03E3-0953-467E-8EFB-BE3A4607D9A8}" type="presOf" srcId="{AB177CF3-E133-4A07-9D55-8FDF8AEF4050}" destId="{2815975D-B595-426F-AB52-FC13A2978E26}" srcOrd="0" destOrd="0" presId="urn:microsoft.com/office/officeart/2005/8/layout/hList9"/>
    <dgm:cxn modelId="{80CCACEA-03EB-4B4E-9289-7CF7496BE5C9}" type="presOf" srcId="{FFCBFE89-CD0E-4D6D-8BF7-7E3C3CE5E10B}" destId="{37AAF77B-98D6-4301-B320-6096362E2B0D}" srcOrd="1" destOrd="0" presId="urn:microsoft.com/office/officeart/2005/8/layout/hList9"/>
    <dgm:cxn modelId="{8D6F03F7-C0A1-4078-928D-B1756513742A}" type="presOf" srcId="{6EF7ED4F-4107-4E97-934E-53A64404DFA3}" destId="{ED2A9A5C-4899-4898-8DCE-38EF8BF1B814}" srcOrd="1" destOrd="0" presId="urn:microsoft.com/office/officeart/2005/8/layout/hList9"/>
    <dgm:cxn modelId="{1A01DD6C-FEF1-4424-8C95-9F95DC609478}" type="presOf" srcId="{1FB955E5-ACDB-4233-A530-33F0051C36B0}" destId="{BB1DEB5C-C59F-41D6-831B-C06772E89DEB}" srcOrd="0" destOrd="0" presId="urn:microsoft.com/office/officeart/2005/8/layout/hList9"/>
    <dgm:cxn modelId="{DF62F19B-F00A-46F4-BE4F-2BB80BC56A59}" type="presOf" srcId="{FFCBFE89-CD0E-4D6D-8BF7-7E3C3CE5E10B}" destId="{7C5257CC-2562-4D82-9AB6-BE50B37860D1}" srcOrd="0" destOrd="0" presId="urn:microsoft.com/office/officeart/2005/8/layout/hList9"/>
    <dgm:cxn modelId="{1338884A-D8CF-4ED0-951D-EAF1EB5F2412}" srcId="{AB177CF3-E133-4A07-9D55-8FDF8AEF4050}" destId="{FFCBFE89-CD0E-4D6D-8BF7-7E3C3CE5E10B}" srcOrd="1" destOrd="0" parTransId="{F8C68299-6A55-4BE2-BABF-B737EC081DF3}" sibTransId="{0AFAA157-C0F7-482F-BB1D-5244763202A1}"/>
    <dgm:cxn modelId="{AC8BC08C-232D-4348-9466-9B4B03020B7D}" type="presOf" srcId="{AD596D7F-B06A-4A8D-9556-7E1A22E125FF}" destId="{3E340C8C-BC13-48D7-A5C8-B4ADB6AEC20F}" srcOrd="1" destOrd="0" presId="urn:microsoft.com/office/officeart/2005/8/layout/hList9"/>
    <dgm:cxn modelId="{8C073634-CA02-48C6-A612-1286E3CAC9C4}" srcId="{1FB955E5-ACDB-4233-A530-33F0051C36B0}" destId="{C46A8C52-6CC9-49D5-82A7-A04E2143F4B3}" srcOrd="1" destOrd="0" parTransId="{8E669378-3BE0-4340-A76B-9F5730B7EDE7}" sibTransId="{0DC2285B-9FE3-409D-81EE-A386939CF4C8}"/>
    <dgm:cxn modelId="{C7C1B2E5-E4E6-46F8-83E3-E250E63F1C88}" srcId="{1FB955E5-ACDB-4233-A530-33F0051C36B0}" destId="{6EF7ED4F-4107-4E97-934E-53A64404DFA3}" srcOrd="0" destOrd="0" parTransId="{0480234C-91E7-49B1-B85C-18E3231B3D8E}" sibTransId="{722581D6-4581-4431-9695-9A262E7152C9}"/>
    <dgm:cxn modelId="{91234FE1-AC08-460A-BBE1-1FF316C63FDA}" type="presOf" srcId="{AD596D7F-B06A-4A8D-9556-7E1A22E125FF}" destId="{3DA37D2F-DBFC-4207-8379-F878BDC453B3}" srcOrd="0" destOrd="0" presId="urn:microsoft.com/office/officeart/2005/8/layout/hList9"/>
    <dgm:cxn modelId="{D44B00E3-C500-461B-937A-A6959706A830}" type="presOf" srcId="{C46A8C52-6CC9-49D5-82A7-A04E2143F4B3}" destId="{684522F2-227A-4649-918E-8E8C7C91C03C}" srcOrd="1" destOrd="0" presId="urn:microsoft.com/office/officeart/2005/8/layout/hList9"/>
    <dgm:cxn modelId="{5E14F1F7-2119-4DB6-97DC-0EE717F99074}" type="presParOf" srcId="{5884B3C8-2297-4862-A066-3B744C2D6BCD}" destId="{0629C337-C241-4224-AAB4-4371B6286C5F}" srcOrd="0" destOrd="0" presId="urn:microsoft.com/office/officeart/2005/8/layout/hList9"/>
    <dgm:cxn modelId="{3113B790-8905-476E-9669-DA849ABC9403}" type="presParOf" srcId="{5884B3C8-2297-4862-A066-3B744C2D6BCD}" destId="{A0CBCC32-825C-42AC-8182-D364D2B9EBFD}" srcOrd="1" destOrd="0" presId="urn:microsoft.com/office/officeart/2005/8/layout/hList9"/>
    <dgm:cxn modelId="{35EDC436-4DD2-49F3-909F-7EEF7FB04CF7}" type="presParOf" srcId="{A0CBCC32-825C-42AC-8182-D364D2B9EBFD}" destId="{101496A8-DACA-477D-8332-0FF4159A46D7}" srcOrd="0" destOrd="0" presId="urn:microsoft.com/office/officeart/2005/8/layout/hList9"/>
    <dgm:cxn modelId="{FEBD4554-285A-400F-8AD0-F2FA195D488C}" type="presParOf" srcId="{A0CBCC32-825C-42AC-8182-D364D2B9EBFD}" destId="{CCE0A5F1-8AD6-45EF-BE17-E3ACFFC502E4}" srcOrd="1" destOrd="0" presId="urn:microsoft.com/office/officeart/2005/8/layout/hList9"/>
    <dgm:cxn modelId="{94DCF965-5F49-49AF-AE24-C730CDC927D1}" type="presParOf" srcId="{CCE0A5F1-8AD6-45EF-BE17-E3ACFFC502E4}" destId="{3BD22B61-36E1-4CB9-B97E-ABEB81970888}" srcOrd="0" destOrd="0" presId="urn:microsoft.com/office/officeart/2005/8/layout/hList9"/>
    <dgm:cxn modelId="{012D850D-24F1-4426-B5FD-DFE19E6C06D4}" type="presParOf" srcId="{CCE0A5F1-8AD6-45EF-BE17-E3ACFFC502E4}" destId="{ED2A9A5C-4899-4898-8DCE-38EF8BF1B814}" srcOrd="1" destOrd="0" presId="urn:microsoft.com/office/officeart/2005/8/layout/hList9"/>
    <dgm:cxn modelId="{D90D9C20-8294-45BD-8F26-9AA1BCB6757B}" type="presParOf" srcId="{A0CBCC32-825C-42AC-8182-D364D2B9EBFD}" destId="{54356898-E1A7-48E2-9130-BD29DB995475}" srcOrd="2" destOrd="0" presId="urn:microsoft.com/office/officeart/2005/8/layout/hList9"/>
    <dgm:cxn modelId="{44AC1AE7-FD0A-4938-B697-389C6608861B}" type="presParOf" srcId="{54356898-E1A7-48E2-9130-BD29DB995475}" destId="{3D16F121-2B45-4225-B8C0-94077F62D72B}" srcOrd="0" destOrd="0" presId="urn:microsoft.com/office/officeart/2005/8/layout/hList9"/>
    <dgm:cxn modelId="{B8B7BB57-7D46-4858-BCEA-B976E33FB5F3}" type="presParOf" srcId="{54356898-E1A7-48E2-9130-BD29DB995475}" destId="{684522F2-227A-4649-918E-8E8C7C91C03C}" srcOrd="1" destOrd="0" presId="urn:microsoft.com/office/officeart/2005/8/layout/hList9"/>
    <dgm:cxn modelId="{AF960EC5-5EDD-46E8-BDFF-78A7FA51A1D0}" type="presParOf" srcId="{5884B3C8-2297-4862-A066-3B744C2D6BCD}" destId="{589CDA05-D5B7-4EE7-9588-84189B1872AC}" srcOrd="2" destOrd="0" presId="urn:microsoft.com/office/officeart/2005/8/layout/hList9"/>
    <dgm:cxn modelId="{2C0C5A5A-989F-4850-BB92-85E0BD8D1A43}" type="presParOf" srcId="{5884B3C8-2297-4862-A066-3B744C2D6BCD}" destId="{BB1DEB5C-C59F-41D6-831B-C06772E89DEB}" srcOrd="3" destOrd="0" presId="urn:microsoft.com/office/officeart/2005/8/layout/hList9"/>
    <dgm:cxn modelId="{6F51BE66-BECE-4329-9241-908460238CD7}" type="presParOf" srcId="{5884B3C8-2297-4862-A066-3B744C2D6BCD}" destId="{2D66277A-7BC7-4C13-93DB-B716FD377163}" srcOrd="4" destOrd="0" presId="urn:microsoft.com/office/officeart/2005/8/layout/hList9"/>
    <dgm:cxn modelId="{8AC14029-36C3-4186-BC63-153BD8064F4E}" type="presParOf" srcId="{5884B3C8-2297-4862-A066-3B744C2D6BCD}" destId="{A1C1E833-70EB-4FE9-84B3-0836678A7E20}" srcOrd="5" destOrd="0" presId="urn:microsoft.com/office/officeart/2005/8/layout/hList9"/>
    <dgm:cxn modelId="{DF38E882-3114-4CE8-B224-F05A73C94F74}" type="presParOf" srcId="{5884B3C8-2297-4862-A066-3B744C2D6BCD}" destId="{8827A7F6-5584-4580-BD69-F1B9E8A9434A}" srcOrd="6" destOrd="0" presId="urn:microsoft.com/office/officeart/2005/8/layout/hList9"/>
    <dgm:cxn modelId="{74882296-632C-4D25-BBD1-DEF575F92979}" type="presParOf" srcId="{8827A7F6-5584-4580-BD69-F1B9E8A9434A}" destId="{994EA3CF-6440-4A18-AFF7-C49D835684ED}" srcOrd="0" destOrd="0" presId="urn:microsoft.com/office/officeart/2005/8/layout/hList9"/>
    <dgm:cxn modelId="{7F195352-CBC1-4E7C-A5E9-774178CF6571}" type="presParOf" srcId="{8827A7F6-5584-4580-BD69-F1B9E8A9434A}" destId="{877DCFBE-5A2E-47D7-A168-7F9336E2E9B6}" srcOrd="1" destOrd="0" presId="urn:microsoft.com/office/officeart/2005/8/layout/hList9"/>
    <dgm:cxn modelId="{B1478522-F1AC-457F-9801-C06F81FC35F1}" type="presParOf" srcId="{877DCFBE-5A2E-47D7-A168-7F9336E2E9B6}" destId="{3DA37D2F-DBFC-4207-8379-F878BDC453B3}" srcOrd="0" destOrd="0" presId="urn:microsoft.com/office/officeart/2005/8/layout/hList9"/>
    <dgm:cxn modelId="{5F774CAF-A7C2-4074-ABF1-9BBC1351FB79}" type="presParOf" srcId="{877DCFBE-5A2E-47D7-A168-7F9336E2E9B6}" destId="{3E340C8C-BC13-48D7-A5C8-B4ADB6AEC20F}" srcOrd="1" destOrd="0" presId="urn:microsoft.com/office/officeart/2005/8/layout/hList9"/>
    <dgm:cxn modelId="{71C5E70E-2AE7-4062-800A-4B8182D96495}" type="presParOf" srcId="{8827A7F6-5584-4580-BD69-F1B9E8A9434A}" destId="{9809ED28-0FFC-486A-970F-7830A0F96454}" srcOrd="2" destOrd="0" presId="urn:microsoft.com/office/officeart/2005/8/layout/hList9"/>
    <dgm:cxn modelId="{B1ED0339-1161-4B6A-B822-9F47C7882590}" type="presParOf" srcId="{9809ED28-0FFC-486A-970F-7830A0F96454}" destId="{7C5257CC-2562-4D82-9AB6-BE50B37860D1}" srcOrd="0" destOrd="0" presId="urn:microsoft.com/office/officeart/2005/8/layout/hList9"/>
    <dgm:cxn modelId="{AE62C595-208B-40DB-8AFE-AA8DC80E94A8}" type="presParOf" srcId="{9809ED28-0FFC-486A-970F-7830A0F96454}" destId="{37AAF77B-98D6-4301-B320-6096362E2B0D}" srcOrd="1" destOrd="0" presId="urn:microsoft.com/office/officeart/2005/8/layout/hList9"/>
    <dgm:cxn modelId="{4D9CB6D4-46B3-41FF-A4E6-B8CEB389BBAA}" type="presParOf" srcId="{5884B3C8-2297-4862-A066-3B744C2D6BCD}" destId="{D8684280-29E4-4B66-A18A-809EEF2A3FFC}" srcOrd="7" destOrd="0" presId="urn:microsoft.com/office/officeart/2005/8/layout/hList9"/>
    <dgm:cxn modelId="{4953B3FD-FF19-4842-9CB5-6EC58DE3F5B8}" type="presParOf" srcId="{5884B3C8-2297-4862-A066-3B744C2D6BCD}" destId="{2815975D-B595-426F-AB52-FC13A2978E26}" srcOrd="8" destOrd="0" presId="urn:microsoft.com/office/officeart/2005/8/layout/hList9"/>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651B97A-D8F5-46ED-9D9E-DEF8A98BA410}" type="doc">
      <dgm:prSet loTypeId="urn:microsoft.com/office/officeart/2005/8/layout/hList9" loCatId="list" qsTypeId="urn:microsoft.com/office/officeart/2005/8/quickstyle/simple1" qsCatId="simple" csTypeId="urn:microsoft.com/office/officeart/2005/8/colors/accent2_3" csCatId="accent2" phldr="1"/>
      <dgm:spPr/>
      <dgm:t>
        <a:bodyPr/>
        <a:lstStyle/>
        <a:p>
          <a:endParaRPr lang="en-GB"/>
        </a:p>
      </dgm:t>
    </dgm:pt>
    <dgm:pt modelId="{A5071B18-9666-4691-AE52-85E75135274E}">
      <dgm:prSet phldrT="[Text]" custT="1"/>
      <dgm:spPr/>
      <dgm:t>
        <a:bodyPr/>
        <a:lstStyle/>
        <a:p>
          <a:r>
            <a:rPr lang="en-GB" sz="1800" dirty="0" smtClean="0"/>
            <a:t>B/Es</a:t>
          </a:r>
          <a:endParaRPr lang="en-GB" sz="1800" dirty="0"/>
        </a:p>
      </dgm:t>
    </dgm:pt>
    <dgm:pt modelId="{5BC9A2E7-515E-494E-8FD7-AE9808FDA642}" type="parTrans" cxnId="{89A0471A-ECD4-4691-9CD0-919E88138A0B}">
      <dgm:prSet/>
      <dgm:spPr/>
      <dgm:t>
        <a:bodyPr/>
        <a:lstStyle/>
        <a:p>
          <a:endParaRPr lang="en-GB" sz="1600"/>
        </a:p>
      </dgm:t>
    </dgm:pt>
    <dgm:pt modelId="{430E659F-DD1C-408E-812D-1C2C32330F62}" type="sibTrans" cxnId="{89A0471A-ECD4-4691-9CD0-919E88138A0B}">
      <dgm:prSet/>
      <dgm:spPr/>
      <dgm:t>
        <a:bodyPr/>
        <a:lstStyle/>
        <a:p>
          <a:endParaRPr lang="en-GB" sz="1600"/>
        </a:p>
      </dgm:t>
    </dgm:pt>
    <dgm:pt modelId="{7B1D8F45-4C44-4E5E-8477-BE7289176236}">
      <dgm:prSet phldrT="[Text]" custT="1"/>
      <dgm:spPr/>
      <dgm:t>
        <a:bodyPr/>
        <a:lstStyle/>
        <a:p>
          <a:r>
            <a:rPr lang="en-GB" sz="1400" dirty="0" err="1" smtClean="0"/>
            <a:t>Richening</a:t>
          </a:r>
          <a:r>
            <a:rPr lang="en-GB" sz="1400" dirty="0" smtClean="0"/>
            <a:t> = B/Es increasing</a:t>
          </a:r>
          <a:endParaRPr lang="en-GB" sz="1400" dirty="0"/>
        </a:p>
      </dgm:t>
    </dgm:pt>
    <dgm:pt modelId="{CD07733E-19B6-40DF-9B85-BAA9807E9897}" type="parTrans" cxnId="{F30DCB5F-E776-46AE-A3D1-E62389A5A3D8}">
      <dgm:prSet/>
      <dgm:spPr/>
      <dgm:t>
        <a:bodyPr/>
        <a:lstStyle/>
        <a:p>
          <a:endParaRPr lang="en-GB" sz="1600"/>
        </a:p>
      </dgm:t>
    </dgm:pt>
    <dgm:pt modelId="{E4F471E4-C2F5-4CCB-8D09-14ED267EDC6C}" type="sibTrans" cxnId="{F30DCB5F-E776-46AE-A3D1-E62389A5A3D8}">
      <dgm:prSet/>
      <dgm:spPr/>
      <dgm:t>
        <a:bodyPr/>
        <a:lstStyle/>
        <a:p>
          <a:endParaRPr lang="en-GB" sz="1600"/>
        </a:p>
      </dgm:t>
    </dgm:pt>
    <dgm:pt modelId="{B2445996-7C1B-4856-A1E1-A392ECE258E8}">
      <dgm:prSet phldrT="[Text]" custT="1"/>
      <dgm:spPr/>
      <dgm:t>
        <a:bodyPr/>
        <a:lstStyle/>
        <a:p>
          <a:r>
            <a:rPr lang="en-GB" sz="1400" dirty="0" smtClean="0"/>
            <a:t>Cheapening = B/Es falling </a:t>
          </a:r>
          <a:endParaRPr lang="en-GB" sz="1400" dirty="0"/>
        </a:p>
      </dgm:t>
    </dgm:pt>
    <dgm:pt modelId="{2E96A6C3-3814-4DDA-822D-F2CA25C59025}" type="parTrans" cxnId="{5E3430BC-8392-4B32-BEDF-2E146AD164FD}">
      <dgm:prSet/>
      <dgm:spPr/>
      <dgm:t>
        <a:bodyPr/>
        <a:lstStyle/>
        <a:p>
          <a:endParaRPr lang="en-GB" sz="1600"/>
        </a:p>
      </dgm:t>
    </dgm:pt>
    <dgm:pt modelId="{5D6635F0-8ADF-4228-A85C-0686F8404B70}" type="sibTrans" cxnId="{5E3430BC-8392-4B32-BEDF-2E146AD164FD}">
      <dgm:prSet/>
      <dgm:spPr/>
      <dgm:t>
        <a:bodyPr/>
        <a:lstStyle/>
        <a:p>
          <a:endParaRPr lang="en-GB" sz="1600"/>
        </a:p>
      </dgm:t>
    </dgm:pt>
    <dgm:pt modelId="{C61F3350-712E-482B-AE30-5AD5A0991262}" type="pres">
      <dgm:prSet presAssocID="{E651B97A-D8F5-46ED-9D9E-DEF8A98BA410}" presName="list" presStyleCnt="0">
        <dgm:presLayoutVars>
          <dgm:dir/>
          <dgm:animLvl val="lvl"/>
        </dgm:presLayoutVars>
      </dgm:prSet>
      <dgm:spPr/>
      <dgm:t>
        <a:bodyPr/>
        <a:lstStyle/>
        <a:p>
          <a:endParaRPr lang="en-GB"/>
        </a:p>
      </dgm:t>
    </dgm:pt>
    <dgm:pt modelId="{C6C860BD-7BC9-4598-8663-1DA268092BEF}" type="pres">
      <dgm:prSet presAssocID="{A5071B18-9666-4691-AE52-85E75135274E}" presName="posSpace" presStyleCnt="0"/>
      <dgm:spPr/>
    </dgm:pt>
    <dgm:pt modelId="{66A273FB-9AF9-44AE-80D1-D517374B25A5}" type="pres">
      <dgm:prSet presAssocID="{A5071B18-9666-4691-AE52-85E75135274E}" presName="vertFlow" presStyleCnt="0"/>
      <dgm:spPr/>
    </dgm:pt>
    <dgm:pt modelId="{5CCB14DE-9CD7-4F46-BB36-205DF2F4E516}" type="pres">
      <dgm:prSet presAssocID="{A5071B18-9666-4691-AE52-85E75135274E}" presName="topSpace" presStyleCnt="0"/>
      <dgm:spPr/>
    </dgm:pt>
    <dgm:pt modelId="{FA7EF9DF-D478-4D3F-B42A-58E8B0F514E5}" type="pres">
      <dgm:prSet presAssocID="{A5071B18-9666-4691-AE52-85E75135274E}" presName="firstComp" presStyleCnt="0"/>
      <dgm:spPr/>
    </dgm:pt>
    <dgm:pt modelId="{1DD03C69-5CAC-4718-A99E-D39548460370}" type="pres">
      <dgm:prSet presAssocID="{A5071B18-9666-4691-AE52-85E75135274E}" presName="firstChild" presStyleLbl="bgAccFollowNode1" presStyleIdx="0" presStyleCnt="2"/>
      <dgm:spPr/>
      <dgm:t>
        <a:bodyPr/>
        <a:lstStyle/>
        <a:p>
          <a:endParaRPr lang="en-GB"/>
        </a:p>
      </dgm:t>
    </dgm:pt>
    <dgm:pt modelId="{AA24AB95-81E3-432A-A5C6-1A63BEC9AFA0}" type="pres">
      <dgm:prSet presAssocID="{A5071B18-9666-4691-AE52-85E75135274E}" presName="firstChildTx" presStyleLbl="bgAccFollowNode1" presStyleIdx="0" presStyleCnt="2">
        <dgm:presLayoutVars>
          <dgm:bulletEnabled val="1"/>
        </dgm:presLayoutVars>
      </dgm:prSet>
      <dgm:spPr/>
      <dgm:t>
        <a:bodyPr/>
        <a:lstStyle/>
        <a:p>
          <a:endParaRPr lang="en-GB"/>
        </a:p>
      </dgm:t>
    </dgm:pt>
    <dgm:pt modelId="{A9A5283F-4E4D-4E11-A03B-EE15348F8EBA}" type="pres">
      <dgm:prSet presAssocID="{B2445996-7C1B-4856-A1E1-A392ECE258E8}" presName="comp" presStyleCnt="0"/>
      <dgm:spPr/>
    </dgm:pt>
    <dgm:pt modelId="{782FE454-12EA-41EB-A96C-DA5DB0F1F317}" type="pres">
      <dgm:prSet presAssocID="{B2445996-7C1B-4856-A1E1-A392ECE258E8}" presName="child" presStyleLbl="bgAccFollowNode1" presStyleIdx="1" presStyleCnt="2"/>
      <dgm:spPr/>
      <dgm:t>
        <a:bodyPr/>
        <a:lstStyle/>
        <a:p>
          <a:endParaRPr lang="en-GB"/>
        </a:p>
      </dgm:t>
    </dgm:pt>
    <dgm:pt modelId="{23CBDE70-81F4-4D2C-B8E8-D33E069F8DBC}" type="pres">
      <dgm:prSet presAssocID="{B2445996-7C1B-4856-A1E1-A392ECE258E8}" presName="childTx" presStyleLbl="bgAccFollowNode1" presStyleIdx="1" presStyleCnt="2">
        <dgm:presLayoutVars>
          <dgm:bulletEnabled val="1"/>
        </dgm:presLayoutVars>
      </dgm:prSet>
      <dgm:spPr/>
      <dgm:t>
        <a:bodyPr/>
        <a:lstStyle/>
        <a:p>
          <a:endParaRPr lang="en-GB"/>
        </a:p>
      </dgm:t>
    </dgm:pt>
    <dgm:pt modelId="{A8D9C0D9-07AC-4E4C-9332-34340A92BD7B}" type="pres">
      <dgm:prSet presAssocID="{A5071B18-9666-4691-AE52-85E75135274E}" presName="negSpace" presStyleCnt="0"/>
      <dgm:spPr/>
    </dgm:pt>
    <dgm:pt modelId="{4313D9D0-93E6-49EE-828A-147F07BE161C}" type="pres">
      <dgm:prSet presAssocID="{A5071B18-9666-4691-AE52-85E75135274E}" presName="circle" presStyleLbl="node1" presStyleIdx="0" presStyleCnt="1" custLinFactNeighborX="1404"/>
      <dgm:spPr/>
      <dgm:t>
        <a:bodyPr/>
        <a:lstStyle/>
        <a:p>
          <a:endParaRPr lang="en-GB"/>
        </a:p>
      </dgm:t>
    </dgm:pt>
  </dgm:ptLst>
  <dgm:cxnLst>
    <dgm:cxn modelId="{BCA6817F-0EF9-433E-A7F9-FBFAC18CD355}" type="presOf" srcId="{E651B97A-D8F5-46ED-9D9E-DEF8A98BA410}" destId="{C61F3350-712E-482B-AE30-5AD5A0991262}" srcOrd="0" destOrd="0" presId="urn:microsoft.com/office/officeart/2005/8/layout/hList9"/>
    <dgm:cxn modelId="{5310E604-5C58-4F1C-B0DF-C87F1CC3313F}" type="presOf" srcId="{A5071B18-9666-4691-AE52-85E75135274E}" destId="{4313D9D0-93E6-49EE-828A-147F07BE161C}" srcOrd="0" destOrd="0" presId="urn:microsoft.com/office/officeart/2005/8/layout/hList9"/>
    <dgm:cxn modelId="{5E3430BC-8392-4B32-BEDF-2E146AD164FD}" srcId="{A5071B18-9666-4691-AE52-85E75135274E}" destId="{B2445996-7C1B-4856-A1E1-A392ECE258E8}" srcOrd="1" destOrd="0" parTransId="{2E96A6C3-3814-4DDA-822D-F2CA25C59025}" sibTransId="{5D6635F0-8ADF-4228-A85C-0686F8404B70}"/>
    <dgm:cxn modelId="{834C0C10-76A0-445F-BD50-E59295BB49FF}" type="presOf" srcId="{7B1D8F45-4C44-4E5E-8477-BE7289176236}" destId="{AA24AB95-81E3-432A-A5C6-1A63BEC9AFA0}" srcOrd="1" destOrd="0" presId="urn:microsoft.com/office/officeart/2005/8/layout/hList9"/>
    <dgm:cxn modelId="{89A0471A-ECD4-4691-9CD0-919E88138A0B}" srcId="{E651B97A-D8F5-46ED-9D9E-DEF8A98BA410}" destId="{A5071B18-9666-4691-AE52-85E75135274E}" srcOrd="0" destOrd="0" parTransId="{5BC9A2E7-515E-494E-8FD7-AE9808FDA642}" sibTransId="{430E659F-DD1C-408E-812D-1C2C32330F62}"/>
    <dgm:cxn modelId="{F30DCB5F-E776-46AE-A3D1-E62389A5A3D8}" srcId="{A5071B18-9666-4691-AE52-85E75135274E}" destId="{7B1D8F45-4C44-4E5E-8477-BE7289176236}" srcOrd="0" destOrd="0" parTransId="{CD07733E-19B6-40DF-9B85-BAA9807E9897}" sibTransId="{E4F471E4-C2F5-4CCB-8D09-14ED267EDC6C}"/>
    <dgm:cxn modelId="{DE84D2C4-361C-43D9-9345-B4314AE28F64}" type="presOf" srcId="{B2445996-7C1B-4856-A1E1-A392ECE258E8}" destId="{23CBDE70-81F4-4D2C-B8E8-D33E069F8DBC}" srcOrd="1" destOrd="0" presId="urn:microsoft.com/office/officeart/2005/8/layout/hList9"/>
    <dgm:cxn modelId="{EBE844DF-9441-4FAB-B1B4-C819F8984937}" type="presOf" srcId="{B2445996-7C1B-4856-A1E1-A392ECE258E8}" destId="{782FE454-12EA-41EB-A96C-DA5DB0F1F317}" srcOrd="0" destOrd="0" presId="urn:microsoft.com/office/officeart/2005/8/layout/hList9"/>
    <dgm:cxn modelId="{95F9CB53-FCD0-401E-9EB1-E29AA4E7947B}" type="presOf" srcId="{7B1D8F45-4C44-4E5E-8477-BE7289176236}" destId="{1DD03C69-5CAC-4718-A99E-D39548460370}" srcOrd="0" destOrd="0" presId="urn:microsoft.com/office/officeart/2005/8/layout/hList9"/>
    <dgm:cxn modelId="{0129C2D9-ADB9-4BB4-9BC7-ED0518817D0B}" type="presParOf" srcId="{C61F3350-712E-482B-AE30-5AD5A0991262}" destId="{C6C860BD-7BC9-4598-8663-1DA268092BEF}" srcOrd="0" destOrd="0" presId="urn:microsoft.com/office/officeart/2005/8/layout/hList9"/>
    <dgm:cxn modelId="{260C8D1A-1C26-478A-A476-423CC69E6B59}" type="presParOf" srcId="{C61F3350-712E-482B-AE30-5AD5A0991262}" destId="{66A273FB-9AF9-44AE-80D1-D517374B25A5}" srcOrd="1" destOrd="0" presId="urn:microsoft.com/office/officeart/2005/8/layout/hList9"/>
    <dgm:cxn modelId="{D8439FF1-BC4A-4A67-8524-0F449C3DBBE6}" type="presParOf" srcId="{66A273FB-9AF9-44AE-80D1-D517374B25A5}" destId="{5CCB14DE-9CD7-4F46-BB36-205DF2F4E516}" srcOrd="0" destOrd="0" presId="urn:microsoft.com/office/officeart/2005/8/layout/hList9"/>
    <dgm:cxn modelId="{94B7871D-FDBE-4C22-9DDA-001C2A50D535}" type="presParOf" srcId="{66A273FB-9AF9-44AE-80D1-D517374B25A5}" destId="{FA7EF9DF-D478-4D3F-B42A-58E8B0F514E5}" srcOrd="1" destOrd="0" presId="urn:microsoft.com/office/officeart/2005/8/layout/hList9"/>
    <dgm:cxn modelId="{9C63755D-5716-4D77-868A-1C56ACB8421D}" type="presParOf" srcId="{FA7EF9DF-D478-4D3F-B42A-58E8B0F514E5}" destId="{1DD03C69-5CAC-4718-A99E-D39548460370}" srcOrd="0" destOrd="0" presId="urn:microsoft.com/office/officeart/2005/8/layout/hList9"/>
    <dgm:cxn modelId="{5489D311-1664-4339-A87F-0911E18E6D64}" type="presParOf" srcId="{FA7EF9DF-D478-4D3F-B42A-58E8B0F514E5}" destId="{AA24AB95-81E3-432A-A5C6-1A63BEC9AFA0}" srcOrd="1" destOrd="0" presId="urn:microsoft.com/office/officeart/2005/8/layout/hList9"/>
    <dgm:cxn modelId="{3A2ED3A7-65CF-44EE-8C4E-8D7181919A64}" type="presParOf" srcId="{66A273FB-9AF9-44AE-80D1-D517374B25A5}" destId="{A9A5283F-4E4D-4E11-A03B-EE15348F8EBA}" srcOrd="2" destOrd="0" presId="urn:microsoft.com/office/officeart/2005/8/layout/hList9"/>
    <dgm:cxn modelId="{BC26FF39-6910-4223-B4E1-0603D649FFCB}" type="presParOf" srcId="{A9A5283F-4E4D-4E11-A03B-EE15348F8EBA}" destId="{782FE454-12EA-41EB-A96C-DA5DB0F1F317}" srcOrd="0" destOrd="0" presId="urn:microsoft.com/office/officeart/2005/8/layout/hList9"/>
    <dgm:cxn modelId="{B4AAEB37-B0C1-4806-9479-C280113FE429}" type="presParOf" srcId="{A9A5283F-4E4D-4E11-A03B-EE15348F8EBA}" destId="{23CBDE70-81F4-4D2C-B8E8-D33E069F8DBC}" srcOrd="1" destOrd="0" presId="urn:microsoft.com/office/officeart/2005/8/layout/hList9"/>
    <dgm:cxn modelId="{37309C7C-A523-428B-B905-97FE1A3F6751}" type="presParOf" srcId="{C61F3350-712E-482B-AE30-5AD5A0991262}" destId="{A8D9C0D9-07AC-4E4C-9332-34340A92BD7B}" srcOrd="2" destOrd="0" presId="urn:microsoft.com/office/officeart/2005/8/layout/hList9"/>
    <dgm:cxn modelId="{9A9CAE26-4764-4EF8-9FB7-70342DAA5EDC}" type="presParOf" srcId="{C61F3350-712E-482B-AE30-5AD5A0991262}" destId="{4313D9D0-93E6-49EE-828A-147F07BE161C}" srcOrd="3" destOrd="0" presId="urn:microsoft.com/office/officeart/2005/8/layout/hList9"/>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DC21824-FC16-4C18-910B-7F90F86C17FD}"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GB"/>
        </a:p>
      </dgm:t>
    </dgm:pt>
    <dgm:pt modelId="{0C5481E0-0676-4510-A1A3-969A50C2C781}">
      <dgm:prSet phldrT="[Text]"/>
      <dgm:spPr>
        <a:solidFill>
          <a:schemeClr val="tx1">
            <a:lumMod val="65000"/>
            <a:lumOff val="35000"/>
          </a:schemeClr>
        </a:solidFill>
      </dgm:spPr>
      <dgm:t>
        <a:bodyPr/>
        <a:lstStyle/>
        <a:p>
          <a:r>
            <a:rPr lang="en-GB" b="1" dirty="0" smtClean="0"/>
            <a:t>CPI vs RPI</a:t>
          </a:r>
          <a:endParaRPr lang="en-GB" b="1" dirty="0"/>
        </a:p>
      </dgm:t>
    </dgm:pt>
    <dgm:pt modelId="{95B6B0FB-FF69-4F02-8BAC-D32D59D309DE}" type="parTrans" cxnId="{B0452F68-1E95-4C97-882A-7EA4024078DD}">
      <dgm:prSet/>
      <dgm:spPr>
        <a:ln>
          <a:solidFill>
            <a:schemeClr val="bg1"/>
          </a:solidFill>
        </a:ln>
      </dgm:spPr>
      <dgm:t>
        <a:bodyPr/>
        <a:lstStyle/>
        <a:p>
          <a:endParaRPr lang="en-GB"/>
        </a:p>
      </dgm:t>
    </dgm:pt>
    <dgm:pt modelId="{40A3250A-7C1C-4347-B757-4157CF60E1CD}" type="sibTrans" cxnId="{B0452F68-1E95-4C97-882A-7EA4024078DD}">
      <dgm:prSet/>
      <dgm:spPr/>
      <dgm:t>
        <a:bodyPr/>
        <a:lstStyle/>
        <a:p>
          <a:endParaRPr lang="en-GB"/>
        </a:p>
      </dgm:t>
    </dgm:pt>
    <dgm:pt modelId="{A929277B-4C86-4C84-9A2B-8DBFCB780AE5}">
      <dgm:prSet phldrT="[Text]"/>
      <dgm:spPr>
        <a:solidFill>
          <a:schemeClr val="tx1">
            <a:lumMod val="65000"/>
            <a:lumOff val="35000"/>
          </a:schemeClr>
        </a:solidFill>
      </dgm:spPr>
      <dgm:t>
        <a:bodyPr/>
        <a:lstStyle/>
        <a:p>
          <a:r>
            <a:rPr lang="en-GB" b="1" dirty="0" smtClean="0"/>
            <a:t>Swap roll</a:t>
          </a:r>
          <a:endParaRPr lang="en-GB" b="1" dirty="0"/>
        </a:p>
      </dgm:t>
    </dgm:pt>
    <dgm:pt modelId="{AD89BC52-C0F2-4CD5-8EE7-73F3EA3FB567}" type="parTrans" cxnId="{DF36CDBF-CF15-498C-8233-5609DB1770E9}">
      <dgm:prSet/>
      <dgm:spPr>
        <a:ln>
          <a:solidFill>
            <a:schemeClr val="bg1"/>
          </a:solidFill>
        </a:ln>
      </dgm:spPr>
      <dgm:t>
        <a:bodyPr/>
        <a:lstStyle/>
        <a:p>
          <a:endParaRPr lang="en-GB"/>
        </a:p>
      </dgm:t>
    </dgm:pt>
    <dgm:pt modelId="{BD2985CB-31C5-4FC7-B995-5AA5B44EDFD2}" type="sibTrans" cxnId="{DF36CDBF-CF15-498C-8233-5609DB1770E9}">
      <dgm:prSet/>
      <dgm:spPr/>
      <dgm:t>
        <a:bodyPr/>
        <a:lstStyle/>
        <a:p>
          <a:endParaRPr lang="en-GB"/>
        </a:p>
      </dgm:t>
    </dgm:pt>
    <dgm:pt modelId="{8040FA23-EB54-4A50-A92D-FF875C6F7644}">
      <dgm:prSet phldrT="[Text]" custT="1"/>
      <dgm:spPr>
        <a:noFill/>
      </dgm:spPr>
      <dgm:t>
        <a:bodyPr/>
        <a:lstStyle/>
        <a:p>
          <a:r>
            <a:rPr lang="en-GB" sz="1400" dirty="0" smtClean="0"/>
            <a:t> Monthly index roll leads to jumps in short-dated swap rates </a:t>
          </a:r>
          <a:endParaRPr lang="en-GB" sz="1400" dirty="0"/>
        </a:p>
      </dgm:t>
    </dgm:pt>
    <dgm:pt modelId="{35DD1114-3F56-4BF4-9733-467406716C6D}" type="parTrans" cxnId="{7E83019F-39C0-47D1-BE88-8EE0DD8E6594}">
      <dgm:prSet/>
      <dgm:spPr/>
      <dgm:t>
        <a:bodyPr/>
        <a:lstStyle/>
        <a:p>
          <a:endParaRPr lang="en-GB"/>
        </a:p>
      </dgm:t>
    </dgm:pt>
    <dgm:pt modelId="{8143BED2-3664-47F3-BD54-88103C6F1E84}" type="sibTrans" cxnId="{7E83019F-39C0-47D1-BE88-8EE0DD8E6594}">
      <dgm:prSet/>
      <dgm:spPr/>
      <dgm:t>
        <a:bodyPr/>
        <a:lstStyle/>
        <a:p>
          <a:endParaRPr lang="en-GB"/>
        </a:p>
      </dgm:t>
    </dgm:pt>
    <dgm:pt modelId="{9486D338-C274-4412-BA3F-53FB76213A37}">
      <dgm:prSet phldrT="[Text]"/>
      <dgm:spPr>
        <a:solidFill>
          <a:schemeClr val="tx1">
            <a:lumMod val="65000"/>
            <a:lumOff val="35000"/>
          </a:schemeClr>
        </a:solidFill>
      </dgm:spPr>
      <dgm:t>
        <a:bodyPr/>
        <a:lstStyle/>
        <a:p>
          <a:r>
            <a:rPr lang="en-GB" b="1" dirty="0" smtClean="0"/>
            <a:t>8-month linkers</a:t>
          </a:r>
          <a:endParaRPr lang="en-GB" b="1" dirty="0"/>
        </a:p>
      </dgm:t>
    </dgm:pt>
    <dgm:pt modelId="{0C69FDD0-454E-47E0-9A8E-F1E85B040DA6}" type="sibTrans" cxnId="{232F5FB6-BB22-4B77-AAB5-339E5C282EE3}">
      <dgm:prSet/>
      <dgm:spPr/>
      <dgm:t>
        <a:bodyPr/>
        <a:lstStyle/>
        <a:p>
          <a:endParaRPr lang="en-GB"/>
        </a:p>
      </dgm:t>
    </dgm:pt>
    <dgm:pt modelId="{76AF0C54-B929-4024-888E-8B9443FBD754}" type="parTrans" cxnId="{232F5FB6-BB22-4B77-AAB5-339E5C282EE3}">
      <dgm:prSet/>
      <dgm:spPr>
        <a:ln>
          <a:solidFill>
            <a:schemeClr val="tx1">
              <a:lumMod val="50000"/>
              <a:lumOff val="50000"/>
            </a:schemeClr>
          </a:solidFill>
        </a:ln>
      </dgm:spPr>
      <dgm:t>
        <a:bodyPr/>
        <a:lstStyle/>
        <a:p>
          <a:endParaRPr lang="en-GB"/>
        </a:p>
      </dgm:t>
    </dgm:pt>
    <dgm:pt modelId="{EDF1D5BA-325C-4C79-8369-D1221B846CEF}">
      <dgm:prSet phldrT="[Text]"/>
      <dgm:spPr>
        <a:solidFill>
          <a:schemeClr val="tx1">
            <a:lumMod val="65000"/>
            <a:lumOff val="35000"/>
          </a:schemeClr>
        </a:solidFill>
      </dgm:spPr>
      <dgm:t>
        <a:bodyPr/>
        <a:lstStyle/>
        <a:p>
          <a:r>
            <a:rPr lang="en-GB" b="1" dirty="0" smtClean="0"/>
            <a:t>Spot rates</a:t>
          </a:r>
          <a:endParaRPr lang="en-GB" dirty="0"/>
        </a:p>
      </dgm:t>
    </dgm:pt>
    <dgm:pt modelId="{A71B2748-C3EB-4499-9F55-B20F8289CC4A}" type="parTrans" cxnId="{026EE59B-2D31-48C9-9B02-FFF542418D9D}">
      <dgm:prSet/>
      <dgm:spPr>
        <a:ln>
          <a:solidFill>
            <a:schemeClr val="bg1"/>
          </a:solidFill>
        </a:ln>
      </dgm:spPr>
      <dgm:t>
        <a:bodyPr/>
        <a:lstStyle/>
        <a:p>
          <a:endParaRPr lang="en-GB"/>
        </a:p>
      </dgm:t>
    </dgm:pt>
    <dgm:pt modelId="{438118CD-DA42-4922-AFBF-4B19132EB0C8}" type="sibTrans" cxnId="{026EE59B-2D31-48C9-9B02-FFF542418D9D}">
      <dgm:prSet/>
      <dgm:spPr/>
      <dgm:t>
        <a:bodyPr/>
        <a:lstStyle/>
        <a:p>
          <a:endParaRPr lang="en-GB"/>
        </a:p>
      </dgm:t>
    </dgm:pt>
    <dgm:pt modelId="{3630A24C-DA5F-4998-B6A1-B50366938FD3}">
      <dgm:prSet phldrT="[Text]" custT="1"/>
      <dgm:spPr/>
      <dgm:t>
        <a:bodyPr/>
        <a:lstStyle/>
        <a:p>
          <a:r>
            <a:rPr lang="en-GB" sz="1400" dirty="0" smtClean="0"/>
            <a:t>Interpretation of spot zero coupon swap rates</a:t>
          </a:r>
          <a:endParaRPr lang="en-GB" sz="1400" dirty="0"/>
        </a:p>
      </dgm:t>
    </dgm:pt>
    <dgm:pt modelId="{372D212B-FE03-4C86-A256-4C5AB8CCB8FC}" type="parTrans" cxnId="{3CD9C442-DECD-4864-9AAE-4823402BDC00}">
      <dgm:prSet/>
      <dgm:spPr/>
      <dgm:t>
        <a:bodyPr/>
        <a:lstStyle/>
        <a:p>
          <a:endParaRPr lang="en-GB"/>
        </a:p>
      </dgm:t>
    </dgm:pt>
    <dgm:pt modelId="{9CD918C5-9544-4D3D-A8A3-206DD7D57B68}" type="sibTrans" cxnId="{3CD9C442-DECD-4864-9AAE-4823402BDC00}">
      <dgm:prSet/>
      <dgm:spPr/>
      <dgm:t>
        <a:bodyPr/>
        <a:lstStyle/>
        <a:p>
          <a:endParaRPr lang="en-GB"/>
        </a:p>
      </dgm:t>
    </dgm:pt>
    <dgm:pt modelId="{8761A034-88E3-4C89-8732-0FE0496E4D80}">
      <dgm:prSet phldrT="[Text]" custT="1"/>
      <dgm:spPr/>
      <dgm:t>
        <a:bodyPr/>
        <a:lstStyle/>
        <a:p>
          <a:r>
            <a:rPr lang="en-GB" sz="1400" dirty="0" smtClean="0"/>
            <a:t> Inflation data releases lead to a mechanical re-pricing of 8m linkers when there are large data surprises</a:t>
          </a:r>
          <a:endParaRPr lang="en-GB" sz="1400" dirty="0"/>
        </a:p>
      </dgm:t>
    </dgm:pt>
    <dgm:pt modelId="{018F0E78-44C8-4172-9FBF-230160C37894}" type="parTrans" cxnId="{21B166FB-0A17-4E02-9408-41C70051AC09}">
      <dgm:prSet/>
      <dgm:spPr/>
      <dgm:t>
        <a:bodyPr/>
        <a:lstStyle/>
        <a:p>
          <a:endParaRPr lang="en-GB"/>
        </a:p>
      </dgm:t>
    </dgm:pt>
    <dgm:pt modelId="{C918ACAF-B949-455C-BAFF-0D50C72D7FC6}" type="sibTrans" cxnId="{21B166FB-0A17-4E02-9408-41C70051AC09}">
      <dgm:prSet/>
      <dgm:spPr/>
      <dgm:t>
        <a:bodyPr/>
        <a:lstStyle/>
        <a:p>
          <a:endParaRPr lang="en-GB"/>
        </a:p>
      </dgm:t>
    </dgm:pt>
    <dgm:pt modelId="{A6550D9C-C795-45CD-B7A0-0FD47A6D78C7}">
      <dgm:prSet phldrT="[Text]" custT="1"/>
      <dgm:spPr/>
      <dgm:t>
        <a:bodyPr/>
        <a:lstStyle/>
        <a:p>
          <a:r>
            <a:rPr lang="en-GB" sz="1400" dirty="0" smtClean="0"/>
            <a:t> UK measures are linked to RPI so market reaction to inflation data releases depends on RPI print</a:t>
          </a:r>
          <a:endParaRPr lang="en-GB" sz="1400" b="1" dirty="0"/>
        </a:p>
      </dgm:t>
    </dgm:pt>
    <dgm:pt modelId="{54D18AA3-1B13-48D6-9644-CD6714994A26}" type="parTrans" cxnId="{C8E5F6D9-0A57-4F66-8087-535A062459D1}">
      <dgm:prSet/>
      <dgm:spPr/>
      <dgm:t>
        <a:bodyPr/>
        <a:lstStyle/>
        <a:p>
          <a:endParaRPr lang="en-GB"/>
        </a:p>
      </dgm:t>
    </dgm:pt>
    <dgm:pt modelId="{C2173D03-3376-473D-9C07-22FC820D4388}" type="sibTrans" cxnId="{C8E5F6D9-0A57-4F66-8087-535A062459D1}">
      <dgm:prSet/>
      <dgm:spPr/>
      <dgm:t>
        <a:bodyPr/>
        <a:lstStyle/>
        <a:p>
          <a:endParaRPr lang="en-GB"/>
        </a:p>
      </dgm:t>
    </dgm:pt>
    <dgm:pt modelId="{34F79667-0D3E-4ED1-B40A-523A288D4911}" type="pres">
      <dgm:prSet presAssocID="{BDC21824-FC16-4C18-910B-7F90F86C17FD}" presName="composite" presStyleCnt="0">
        <dgm:presLayoutVars>
          <dgm:chMax val="5"/>
          <dgm:dir/>
          <dgm:animLvl val="ctr"/>
          <dgm:resizeHandles val="exact"/>
        </dgm:presLayoutVars>
      </dgm:prSet>
      <dgm:spPr/>
      <dgm:t>
        <a:bodyPr/>
        <a:lstStyle/>
        <a:p>
          <a:endParaRPr lang="en-GB"/>
        </a:p>
      </dgm:t>
    </dgm:pt>
    <dgm:pt modelId="{47B295B3-3D66-4CF3-80C5-8C7936DD57FD}" type="pres">
      <dgm:prSet presAssocID="{BDC21824-FC16-4C18-910B-7F90F86C17FD}" presName="cycle" presStyleCnt="0"/>
      <dgm:spPr/>
    </dgm:pt>
    <dgm:pt modelId="{6ACE144B-C940-4E94-8C3E-DFA9A4C33DA7}" type="pres">
      <dgm:prSet presAssocID="{BDC21824-FC16-4C18-910B-7F90F86C17FD}" presName="centerShape" presStyleCnt="0"/>
      <dgm:spPr/>
    </dgm:pt>
    <dgm:pt modelId="{B64C190B-BCE2-47A9-80E3-774D79A0ABF4}" type="pres">
      <dgm:prSet presAssocID="{BDC21824-FC16-4C18-910B-7F90F86C17FD}" presName="connSite" presStyleLbl="node1" presStyleIdx="0" presStyleCnt="5"/>
      <dgm:spPr/>
    </dgm:pt>
    <dgm:pt modelId="{DBC46EFA-A530-4626-B789-DC2DC1CF793C}" type="pres">
      <dgm:prSet presAssocID="{BDC21824-FC16-4C18-910B-7F90F86C17FD}" presName="visible" presStyleLbl="node1" presStyleIdx="0" presStyleCnt="5" custScaleX="120141" custScaleY="105558" custLinFactNeighborX="-72231" custLinFactNeighborY="-3671"/>
      <dgm:spPr>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a:noFill/>
        </a:ln>
      </dgm:spPr>
      <dgm:t>
        <a:bodyPr/>
        <a:lstStyle/>
        <a:p>
          <a:endParaRPr lang="en-GB"/>
        </a:p>
      </dgm:t>
    </dgm:pt>
    <dgm:pt modelId="{5C4A3D5E-0319-4A34-A3A6-BA21BA9D39AD}" type="pres">
      <dgm:prSet presAssocID="{95B6B0FB-FF69-4F02-8BAC-D32D59D309DE}" presName="Name25" presStyleLbl="parChTrans1D1" presStyleIdx="0" presStyleCnt="4"/>
      <dgm:spPr/>
      <dgm:t>
        <a:bodyPr/>
        <a:lstStyle/>
        <a:p>
          <a:endParaRPr lang="en-GB"/>
        </a:p>
      </dgm:t>
    </dgm:pt>
    <dgm:pt modelId="{08D1C225-E65B-4935-8EF4-1C70ECB8F0C8}" type="pres">
      <dgm:prSet presAssocID="{0C5481E0-0676-4510-A1A3-969A50C2C781}" presName="node" presStyleCnt="0"/>
      <dgm:spPr/>
    </dgm:pt>
    <dgm:pt modelId="{8B69E2E2-E2BF-4802-BA3D-9D20F9E43FAC}" type="pres">
      <dgm:prSet presAssocID="{0C5481E0-0676-4510-A1A3-969A50C2C781}" presName="parentNode" presStyleLbl="node1" presStyleIdx="1" presStyleCnt="5" custScaleX="112058" custScaleY="112058" custLinFactX="-41724" custLinFactNeighborX="-100000" custLinFactNeighborY="5040">
        <dgm:presLayoutVars>
          <dgm:chMax val="1"/>
          <dgm:bulletEnabled val="1"/>
        </dgm:presLayoutVars>
      </dgm:prSet>
      <dgm:spPr/>
      <dgm:t>
        <a:bodyPr/>
        <a:lstStyle/>
        <a:p>
          <a:endParaRPr lang="en-GB"/>
        </a:p>
      </dgm:t>
    </dgm:pt>
    <dgm:pt modelId="{BF233B6D-5CFD-4EE1-BB6B-54E5928850A1}" type="pres">
      <dgm:prSet presAssocID="{0C5481E0-0676-4510-A1A3-969A50C2C781}" presName="childNode" presStyleLbl="revTx" presStyleIdx="0" presStyleCnt="4">
        <dgm:presLayoutVars>
          <dgm:bulletEnabled val="1"/>
        </dgm:presLayoutVars>
      </dgm:prSet>
      <dgm:spPr/>
      <dgm:t>
        <a:bodyPr/>
        <a:lstStyle/>
        <a:p>
          <a:endParaRPr lang="en-GB"/>
        </a:p>
      </dgm:t>
    </dgm:pt>
    <dgm:pt modelId="{B5178AB8-DBA9-4D4F-9431-416F45E7DB0E}" type="pres">
      <dgm:prSet presAssocID="{76AF0C54-B929-4024-888E-8B9443FBD754}" presName="Name25" presStyleLbl="parChTrans1D1" presStyleIdx="1" presStyleCnt="4"/>
      <dgm:spPr/>
      <dgm:t>
        <a:bodyPr/>
        <a:lstStyle/>
        <a:p>
          <a:endParaRPr lang="en-GB"/>
        </a:p>
      </dgm:t>
    </dgm:pt>
    <dgm:pt modelId="{CA97D07C-0B99-436B-9426-0431BB7A7E4F}" type="pres">
      <dgm:prSet presAssocID="{9486D338-C274-4412-BA3F-53FB76213A37}" presName="node" presStyleCnt="0"/>
      <dgm:spPr/>
    </dgm:pt>
    <dgm:pt modelId="{F9870020-B332-438C-A821-23B561E50855}" type="pres">
      <dgm:prSet presAssocID="{9486D338-C274-4412-BA3F-53FB76213A37}" presName="parentNode" presStyleLbl="node1" presStyleIdx="2" presStyleCnt="5" custScaleX="111649" custScaleY="111649" custLinFactNeighborX="-88019" custLinFactNeighborY="13682">
        <dgm:presLayoutVars>
          <dgm:chMax val="1"/>
          <dgm:bulletEnabled val="1"/>
        </dgm:presLayoutVars>
      </dgm:prSet>
      <dgm:spPr/>
      <dgm:t>
        <a:bodyPr/>
        <a:lstStyle/>
        <a:p>
          <a:endParaRPr lang="en-GB"/>
        </a:p>
      </dgm:t>
    </dgm:pt>
    <dgm:pt modelId="{BC01DB1A-9D32-4242-8568-8FFF520FD7C6}" type="pres">
      <dgm:prSet presAssocID="{9486D338-C274-4412-BA3F-53FB76213A37}" presName="childNode" presStyleLbl="revTx" presStyleIdx="1" presStyleCnt="4">
        <dgm:presLayoutVars>
          <dgm:bulletEnabled val="1"/>
        </dgm:presLayoutVars>
      </dgm:prSet>
      <dgm:spPr/>
      <dgm:t>
        <a:bodyPr/>
        <a:lstStyle/>
        <a:p>
          <a:endParaRPr lang="en-GB"/>
        </a:p>
      </dgm:t>
    </dgm:pt>
    <dgm:pt modelId="{CB05E14F-2FF3-4465-8917-776A772D443E}" type="pres">
      <dgm:prSet presAssocID="{AD89BC52-C0F2-4CD5-8EE7-73F3EA3FB567}" presName="Name25" presStyleLbl="parChTrans1D1" presStyleIdx="2" presStyleCnt="4"/>
      <dgm:spPr/>
      <dgm:t>
        <a:bodyPr/>
        <a:lstStyle/>
        <a:p>
          <a:endParaRPr lang="en-GB"/>
        </a:p>
      </dgm:t>
    </dgm:pt>
    <dgm:pt modelId="{F8E781CA-B2CE-4EE2-ACF8-5C971AFE2FC0}" type="pres">
      <dgm:prSet presAssocID="{A929277B-4C86-4C84-9A2B-8DBFCB780AE5}" presName="node" presStyleCnt="0"/>
      <dgm:spPr/>
    </dgm:pt>
    <dgm:pt modelId="{BA026AC8-97D9-4FD2-B380-3CA619FC22CE}" type="pres">
      <dgm:prSet presAssocID="{A929277B-4C86-4C84-9A2B-8DBFCB780AE5}" presName="parentNode" presStyleLbl="node1" presStyleIdx="3" presStyleCnt="5" custScaleX="110005" custScaleY="110005" custLinFactNeighborX="-88127" custLinFactNeighborY="4246">
        <dgm:presLayoutVars>
          <dgm:chMax val="1"/>
          <dgm:bulletEnabled val="1"/>
        </dgm:presLayoutVars>
      </dgm:prSet>
      <dgm:spPr/>
      <dgm:t>
        <a:bodyPr/>
        <a:lstStyle/>
        <a:p>
          <a:endParaRPr lang="en-GB"/>
        </a:p>
      </dgm:t>
    </dgm:pt>
    <dgm:pt modelId="{F9E290FD-9AAB-40AD-B848-74021275FE04}" type="pres">
      <dgm:prSet presAssocID="{A929277B-4C86-4C84-9A2B-8DBFCB780AE5}" presName="childNode" presStyleLbl="revTx" presStyleIdx="2" presStyleCnt="4">
        <dgm:presLayoutVars>
          <dgm:bulletEnabled val="1"/>
        </dgm:presLayoutVars>
      </dgm:prSet>
      <dgm:spPr/>
      <dgm:t>
        <a:bodyPr/>
        <a:lstStyle/>
        <a:p>
          <a:endParaRPr lang="en-GB"/>
        </a:p>
      </dgm:t>
    </dgm:pt>
    <dgm:pt modelId="{13B43F67-8121-4E29-B209-6047B4196B60}" type="pres">
      <dgm:prSet presAssocID="{A71B2748-C3EB-4499-9F55-B20F8289CC4A}" presName="Name25" presStyleLbl="parChTrans1D1" presStyleIdx="3" presStyleCnt="4"/>
      <dgm:spPr/>
      <dgm:t>
        <a:bodyPr/>
        <a:lstStyle/>
        <a:p>
          <a:endParaRPr lang="en-GB"/>
        </a:p>
      </dgm:t>
    </dgm:pt>
    <dgm:pt modelId="{808EE365-5F36-4A3C-8DD8-F4CEE7D1E2BF}" type="pres">
      <dgm:prSet presAssocID="{EDF1D5BA-325C-4C79-8369-D1221B846CEF}" presName="node" presStyleCnt="0"/>
      <dgm:spPr/>
    </dgm:pt>
    <dgm:pt modelId="{6E8811CD-6336-4E81-A1DA-9CC368FBDD9E}" type="pres">
      <dgm:prSet presAssocID="{EDF1D5BA-325C-4C79-8369-D1221B846CEF}" presName="parentNode" presStyleLbl="node1" presStyleIdx="4" presStyleCnt="5" custScaleX="113274" custScaleY="113274" custLinFactX="-28259" custLinFactNeighborX="-100000" custLinFactNeighborY="-13226">
        <dgm:presLayoutVars>
          <dgm:chMax val="1"/>
          <dgm:bulletEnabled val="1"/>
        </dgm:presLayoutVars>
      </dgm:prSet>
      <dgm:spPr/>
      <dgm:t>
        <a:bodyPr/>
        <a:lstStyle/>
        <a:p>
          <a:endParaRPr lang="en-GB"/>
        </a:p>
      </dgm:t>
    </dgm:pt>
    <dgm:pt modelId="{5E2DAF67-BEFD-4ECC-B279-59E16480F2FB}" type="pres">
      <dgm:prSet presAssocID="{EDF1D5BA-325C-4C79-8369-D1221B846CEF}" presName="childNode" presStyleLbl="revTx" presStyleIdx="3" presStyleCnt="4">
        <dgm:presLayoutVars>
          <dgm:bulletEnabled val="1"/>
        </dgm:presLayoutVars>
      </dgm:prSet>
      <dgm:spPr/>
      <dgm:t>
        <a:bodyPr/>
        <a:lstStyle/>
        <a:p>
          <a:endParaRPr lang="en-GB"/>
        </a:p>
      </dgm:t>
    </dgm:pt>
  </dgm:ptLst>
  <dgm:cxnLst>
    <dgm:cxn modelId="{FDD69244-4C9B-406E-B55C-2C13B0956C3E}" type="presOf" srcId="{3630A24C-DA5F-4998-B6A1-B50366938FD3}" destId="{5E2DAF67-BEFD-4ECC-B279-59E16480F2FB}" srcOrd="0" destOrd="0" presId="urn:microsoft.com/office/officeart/2005/8/layout/radial2"/>
    <dgm:cxn modelId="{C8E5F6D9-0A57-4F66-8087-535A062459D1}" srcId="{0C5481E0-0676-4510-A1A3-969A50C2C781}" destId="{A6550D9C-C795-45CD-B7A0-0FD47A6D78C7}" srcOrd="0" destOrd="0" parTransId="{54D18AA3-1B13-48D6-9644-CD6714994A26}" sibTransId="{C2173D03-3376-473D-9C07-22FC820D4388}"/>
    <dgm:cxn modelId="{026EE59B-2D31-48C9-9B02-FFF542418D9D}" srcId="{BDC21824-FC16-4C18-910B-7F90F86C17FD}" destId="{EDF1D5BA-325C-4C79-8369-D1221B846CEF}" srcOrd="3" destOrd="0" parTransId="{A71B2748-C3EB-4499-9F55-B20F8289CC4A}" sibTransId="{438118CD-DA42-4922-AFBF-4B19132EB0C8}"/>
    <dgm:cxn modelId="{794C64B5-914F-43E0-A281-7C662AEFAFFD}" type="presOf" srcId="{76AF0C54-B929-4024-888E-8B9443FBD754}" destId="{B5178AB8-DBA9-4D4F-9431-416F45E7DB0E}" srcOrd="0" destOrd="0" presId="urn:microsoft.com/office/officeart/2005/8/layout/radial2"/>
    <dgm:cxn modelId="{D978A04B-2E21-4504-BC53-32EB57C076FA}" type="presOf" srcId="{0C5481E0-0676-4510-A1A3-969A50C2C781}" destId="{8B69E2E2-E2BF-4802-BA3D-9D20F9E43FAC}" srcOrd="0" destOrd="0" presId="urn:microsoft.com/office/officeart/2005/8/layout/radial2"/>
    <dgm:cxn modelId="{DF36CDBF-CF15-498C-8233-5609DB1770E9}" srcId="{BDC21824-FC16-4C18-910B-7F90F86C17FD}" destId="{A929277B-4C86-4C84-9A2B-8DBFCB780AE5}" srcOrd="2" destOrd="0" parTransId="{AD89BC52-C0F2-4CD5-8EE7-73F3EA3FB567}" sibTransId="{BD2985CB-31C5-4FC7-B995-5AA5B44EDFD2}"/>
    <dgm:cxn modelId="{E4151AAB-3288-435D-9CEF-5887F29AF6CB}" type="presOf" srcId="{8040FA23-EB54-4A50-A92D-FF875C6F7644}" destId="{F9E290FD-9AAB-40AD-B848-74021275FE04}" srcOrd="0" destOrd="0" presId="urn:microsoft.com/office/officeart/2005/8/layout/radial2"/>
    <dgm:cxn modelId="{7E83019F-39C0-47D1-BE88-8EE0DD8E6594}" srcId="{A929277B-4C86-4C84-9A2B-8DBFCB780AE5}" destId="{8040FA23-EB54-4A50-A92D-FF875C6F7644}" srcOrd="0" destOrd="0" parTransId="{35DD1114-3F56-4BF4-9733-467406716C6D}" sibTransId="{8143BED2-3664-47F3-BD54-88103C6F1E84}"/>
    <dgm:cxn modelId="{E096D73F-6D9D-4F0B-9E84-A89DCE7578FF}" type="presOf" srcId="{AD89BC52-C0F2-4CD5-8EE7-73F3EA3FB567}" destId="{CB05E14F-2FF3-4465-8917-776A772D443E}" srcOrd="0" destOrd="0" presId="urn:microsoft.com/office/officeart/2005/8/layout/radial2"/>
    <dgm:cxn modelId="{FA58896C-4C07-420B-996A-33372B39BF72}" type="presOf" srcId="{A6550D9C-C795-45CD-B7A0-0FD47A6D78C7}" destId="{BF233B6D-5CFD-4EE1-BB6B-54E5928850A1}" srcOrd="0" destOrd="0" presId="urn:microsoft.com/office/officeart/2005/8/layout/radial2"/>
    <dgm:cxn modelId="{E9A00A68-AB26-4F9A-A976-95D99293C442}" type="presOf" srcId="{A929277B-4C86-4C84-9A2B-8DBFCB780AE5}" destId="{BA026AC8-97D9-4FD2-B380-3CA619FC22CE}" srcOrd="0" destOrd="0" presId="urn:microsoft.com/office/officeart/2005/8/layout/radial2"/>
    <dgm:cxn modelId="{B0452F68-1E95-4C97-882A-7EA4024078DD}" srcId="{BDC21824-FC16-4C18-910B-7F90F86C17FD}" destId="{0C5481E0-0676-4510-A1A3-969A50C2C781}" srcOrd="0" destOrd="0" parTransId="{95B6B0FB-FF69-4F02-8BAC-D32D59D309DE}" sibTransId="{40A3250A-7C1C-4347-B757-4157CF60E1CD}"/>
    <dgm:cxn modelId="{2354438A-D4AD-4203-9BFC-83B34F9632A3}" type="presOf" srcId="{95B6B0FB-FF69-4F02-8BAC-D32D59D309DE}" destId="{5C4A3D5E-0319-4A34-A3A6-BA21BA9D39AD}" srcOrd="0" destOrd="0" presId="urn:microsoft.com/office/officeart/2005/8/layout/radial2"/>
    <dgm:cxn modelId="{BBF4B0D5-0D8F-4FB8-934D-339DDCA7AE18}" type="presOf" srcId="{BDC21824-FC16-4C18-910B-7F90F86C17FD}" destId="{34F79667-0D3E-4ED1-B40A-523A288D4911}" srcOrd="0" destOrd="0" presId="urn:microsoft.com/office/officeart/2005/8/layout/radial2"/>
    <dgm:cxn modelId="{232F5FB6-BB22-4B77-AAB5-339E5C282EE3}" srcId="{BDC21824-FC16-4C18-910B-7F90F86C17FD}" destId="{9486D338-C274-4412-BA3F-53FB76213A37}" srcOrd="1" destOrd="0" parTransId="{76AF0C54-B929-4024-888E-8B9443FBD754}" sibTransId="{0C69FDD0-454E-47E0-9A8E-F1E85B040DA6}"/>
    <dgm:cxn modelId="{58E522B5-1970-4B1F-8938-7CEAA4C506C3}" type="presOf" srcId="{9486D338-C274-4412-BA3F-53FB76213A37}" destId="{F9870020-B332-438C-A821-23B561E50855}" srcOrd="0" destOrd="0" presId="urn:microsoft.com/office/officeart/2005/8/layout/radial2"/>
    <dgm:cxn modelId="{21B166FB-0A17-4E02-9408-41C70051AC09}" srcId="{9486D338-C274-4412-BA3F-53FB76213A37}" destId="{8761A034-88E3-4C89-8732-0FE0496E4D80}" srcOrd="0" destOrd="0" parTransId="{018F0E78-44C8-4172-9FBF-230160C37894}" sibTransId="{C918ACAF-B949-455C-BAFF-0D50C72D7FC6}"/>
    <dgm:cxn modelId="{3CD9C442-DECD-4864-9AAE-4823402BDC00}" srcId="{EDF1D5BA-325C-4C79-8369-D1221B846CEF}" destId="{3630A24C-DA5F-4998-B6A1-B50366938FD3}" srcOrd="0" destOrd="0" parTransId="{372D212B-FE03-4C86-A256-4C5AB8CCB8FC}" sibTransId="{9CD918C5-9544-4D3D-A8A3-206DD7D57B68}"/>
    <dgm:cxn modelId="{EA6C9DDB-0C6F-4AE8-B2C0-A5089C6558E7}" type="presOf" srcId="{A71B2748-C3EB-4499-9F55-B20F8289CC4A}" destId="{13B43F67-8121-4E29-B209-6047B4196B60}" srcOrd="0" destOrd="0" presId="urn:microsoft.com/office/officeart/2005/8/layout/radial2"/>
    <dgm:cxn modelId="{78580936-A13C-4C2E-BA52-81D807679A34}" type="presOf" srcId="{8761A034-88E3-4C89-8732-0FE0496E4D80}" destId="{BC01DB1A-9D32-4242-8568-8FFF520FD7C6}" srcOrd="0" destOrd="0" presId="urn:microsoft.com/office/officeart/2005/8/layout/radial2"/>
    <dgm:cxn modelId="{0532B599-81F4-4D6B-A4B2-24BAECEF3FA3}" type="presOf" srcId="{EDF1D5BA-325C-4C79-8369-D1221B846CEF}" destId="{6E8811CD-6336-4E81-A1DA-9CC368FBDD9E}" srcOrd="0" destOrd="0" presId="urn:microsoft.com/office/officeart/2005/8/layout/radial2"/>
    <dgm:cxn modelId="{9AD12C6E-F5E4-4528-9DA5-8B1AA69759A7}" type="presParOf" srcId="{34F79667-0D3E-4ED1-B40A-523A288D4911}" destId="{47B295B3-3D66-4CF3-80C5-8C7936DD57FD}" srcOrd="0" destOrd="0" presId="urn:microsoft.com/office/officeart/2005/8/layout/radial2"/>
    <dgm:cxn modelId="{2EC09752-BAE4-46F5-8A12-A615C0402EE0}" type="presParOf" srcId="{47B295B3-3D66-4CF3-80C5-8C7936DD57FD}" destId="{6ACE144B-C940-4E94-8C3E-DFA9A4C33DA7}" srcOrd="0" destOrd="0" presId="urn:microsoft.com/office/officeart/2005/8/layout/radial2"/>
    <dgm:cxn modelId="{B2431FF1-C365-46A6-B757-537809A3F25F}" type="presParOf" srcId="{6ACE144B-C940-4E94-8C3E-DFA9A4C33DA7}" destId="{B64C190B-BCE2-47A9-80E3-774D79A0ABF4}" srcOrd="0" destOrd="0" presId="urn:microsoft.com/office/officeart/2005/8/layout/radial2"/>
    <dgm:cxn modelId="{D7F0F89B-B42F-4C5F-8F69-D4463741FA40}" type="presParOf" srcId="{6ACE144B-C940-4E94-8C3E-DFA9A4C33DA7}" destId="{DBC46EFA-A530-4626-B789-DC2DC1CF793C}" srcOrd="1" destOrd="0" presId="urn:microsoft.com/office/officeart/2005/8/layout/radial2"/>
    <dgm:cxn modelId="{B670F21D-3ED8-4E01-ACBE-A93D32D9E693}" type="presParOf" srcId="{47B295B3-3D66-4CF3-80C5-8C7936DD57FD}" destId="{5C4A3D5E-0319-4A34-A3A6-BA21BA9D39AD}" srcOrd="1" destOrd="0" presId="urn:microsoft.com/office/officeart/2005/8/layout/radial2"/>
    <dgm:cxn modelId="{CF8889CA-CFF8-4F11-BEFA-83CE01693C72}" type="presParOf" srcId="{47B295B3-3D66-4CF3-80C5-8C7936DD57FD}" destId="{08D1C225-E65B-4935-8EF4-1C70ECB8F0C8}" srcOrd="2" destOrd="0" presId="urn:microsoft.com/office/officeart/2005/8/layout/radial2"/>
    <dgm:cxn modelId="{49428FC1-641D-4B5B-B216-828BF5ED4265}" type="presParOf" srcId="{08D1C225-E65B-4935-8EF4-1C70ECB8F0C8}" destId="{8B69E2E2-E2BF-4802-BA3D-9D20F9E43FAC}" srcOrd="0" destOrd="0" presId="urn:microsoft.com/office/officeart/2005/8/layout/radial2"/>
    <dgm:cxn modelId="{FF059773-9616-42D0-BE1D-2312A3D900DF}" type="presParOf" srcId="{08D1C225-E65B-4935-8EF4-1C70ECB8F0C8}" destId="{BF233B6D-5CFD-4EE1-BB6B-54E5928850A1}" srcOrd="1" destOrd="0" presId="urn:microsoft.com/office/officeart/2005/8/layout/radial2"/>
    <dgm:cxn modelId="{DEE22245-1167-4D29-BB60-9E5FF280FF63}" type="presParOf" srcId="{47B295B3-3D66-4CF3-80C5-8C7936DD57FD}" destId="{B5178AB8-DBA9-4D4F-9431-416F45E7DB0E}" srcOrd="3" destOrd="0" presId="urn:microsoft.com/office/officeart/2005/8/layout/radial2"/>
    <dgm:cxn modelId="{FDE2EBC7-80BF-4E83-8C11-424EA4B182A6}" type="presParOf" srcId="{47B295B3-3D66-4CF3-80C5-8C7936DD57FD}" destId="{CA97D07C-0B99-436B-9426-0431BB7A7E4F}" srcOrd="4" destOrd="0" presId="urn:microsoft.com/office/officeart/2005/8/layout/radial2"/>
    <dgm:cxn modelId="{04ED6E83-A6EB-4955-9A99-64C003B770A3}" type="presParOf" srcId="{CA97D07C-0B99-436B-9426-0431BB7A7E4F}" destId="{F9870020-B332-438C-A821-23B561E50855}" srcOrd="0" destOrd="0" presId="urn:microsoft.com/office/officeart/2005/8/layout/radial2"/>
    <dgm:cxn modelId="{77315E85-A6A3-404D-9C20-307E63CCE413}" type="presParOf" srcId="{CA97D07C-0B99-436B-9426-0431BB7A7E4F}" destId="{BC01DB1A-9D32-4242-8568-8FFF520FD7C6}" srcOrd="1" destOrd="0" presId="urn:microsoft.com/office/officeart/2005/8/layout/radial2"/>
    <dgm:cxn modelId="{F53CF17C-0159-4527-BBCE-E15981BD6467}" type="presParOf" srcId="{47B295B3-3D66-4CF3-80C5-8C7936DD57FD}" destId="{CB05E14F-2FF3-4465-8917-776A772D443E}" srcOrd="5" destOrd="0" presId="urn:microsoft.com/office/officeart/2005/8/layout/radial2"/>
    <dgm:cxn modelId="{399DA21E-8724-4730-AF49-D77B7C57F01F}" type="presParOf" srcId="{47B295B3-3D66-4CF3-80C5-8C7936DD57FD}" destId="{F8E781CA-B2CE-4EE2-ACF8-5C971AFE2FC0}" srcOrd="6" destOrd="0" presId="urn:microsoft.com/office/officeart/2005/8/layout/radial2"/>
    <dgm:cxn modelId="{25FEC445-A8CA-4870-9AB0-2552CB8A4A26}" type="presParOf" srcId="{F8E781CA-B2CE-4EE2-ACF8-5C971AFE2FC0}" destId="{BA026AC8-97D9-4FD2-B380-3CA619FC22CE}" srcOrd="0" destOrd="0" presId="urn:microsoft.com/office/officeart/2005/8/layout/radial2"/>
    <dgm:cxn modelId="{CBFCAF81-153F-4F61-A7FB-B69516603A29}" type="presParOf" srcId="{F8E781CA-B2CE-4EE2-ACF8-5C971AFE2FC0}" destId="{F9E290FD-9AAB-40AD-B848-74021275FE04}" srcOrd="1" destOrd="0" presId="urn:microsoft.com/office/officeart/2005/8/layout/radial2"/>
    <dgm:cxn modelId="{BD3FBFAC-7442-454F-AE62-DD566FF30338}" type="presParOf" srcId="{47B295B3-3D66-4CF3-80C5-8C7936DD57FD}" destId="{13B43F67-8121-4E29-B209-6047B4196B60}" srcOrd="7" destOrd="0" presId="urn:microsoft.com/office/officeart/2005/8/layout/radial2"/>
    <dgm:cxn modelId="{08C134BD-4FD5-4690-97EF-FC633F7C11EB}" type="presParOf" srcId="{47B295B3-3D66-4CF3-80C5-8C7936DD57FD}" destId="{808EE365-5F36-4A3C-8DD8-F4CEE7D1E2BF}" srcOrd="8" destOrd="0" presId="urn:microsoft.com/office/officeart/2005/8/layout/radial2"/>
    <dgm:cxn modelId="{3EFE1977-FA09-49BA-9DC5-EC5DFF60DA75}" type="presParOf" srcId="{808EE365-5F36-4A3C-8DD8-F4CEE7D1E2BF}" destId="{6E8811CD-6336-4E81-A1DA-9CC368FBDD9E}" srcOrd="0" destOrd="0" presId="urn:microsoft.com/office/officeart/2005/8/layout/radial2"/>
    <dgm:cxn modelId="{E1E1132C-AEB4-464C-AF9A-F615040B8726}" type="presParOf" srcId="{808EE365-5F36-4A3C-8DD8-F4CEE7D1E2BF}" destId="{5E2DAF67-BEFD-4ECC-B279-59E16480F2FB}"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940BF-ED45-4F27-A69F-34B5FB65642F}">
      <dsp:nvSpPr>
        <dsp:cNvPr id="0" name=""/>
        <dsp:cNvSpPr/>
      </dsp:nvSpPr>
      <dsp:spPr>
        <a:xfrm>
          <a:off x="0" y="0"/>
          <a:ext cx="5048428" cy="944721"/>
        </a:xfrm>
        <a:prstGeom prst="roundRect">
          <a:avLst>
            <a:gd name="adj" fmla="val 10000"/>
          </a:avLst>
        </a:prstGeom>
        <a:solidFill>
          <a:schemeClr val="accent2">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GB" sz="1800" kern="1200" dirty="0" smtClean="0"/>
            <a:t>Background and market structure</a:t>
          </a:r>
          <a:endParaRPr lang="en-GB" sz="1800" kern="1200" dirty="0"/>
        </a:p>
        <a:p>
          <a:pPr marL="114300" lvl="1" indent="-114300" algn="l" defTabSz="622300">
            <a:lnSpc>
              <a:spcPct val="90000"/>
            </a:lnSpc>
            <a:spcBef>
              <a:spcPct val="0"/>
            </a:spcBef>
            <a:spcAft>
              <a:spcPct val="15000"/>
            </a:spcAft>
            <a:buChar char="••"/>
          </a:pPr>
          <a:r>
            <a:rPr lang="en-GB" sz="1400" kern="1200" dirty="0" smtClean="0"/>
            <a:t>Why do we care, key market players, market size</a:t>
          </a:r>
          <a:endParaRPr lang="en-GB" sz="1400" kern="1200" dirty="0"/>
        </a:p>
      </dsp:txBody>
      <dsp:txXfrm>
        <a:off x="27670" y="27670"/>
        <a:ext cx="3949171" cy="889381"/>
      </dsp:txXfrm>
    </dsp:sp>
    <dsp:sp modelId="{22749249-8DB6-4F0D-9460-06653DCA6EEC}">
      <dsp:nvSpPr>
        <dsp:cNvPr id="0" name=""/>
        <dsp:cNvSpPr/>
      </dsp:nvSpPr>
      <dsp:spPr>
        <a:xfrm>
          <a:off x="422805" y="1116488"/>
          <a:ext cx="5048428" cy="944721"/>
        </a:xfrm>
        <a:prstGeom prst="roundRect">
          <a:avLst>
            <a:gd name="adj" fmla="val 10000"/>
          </a:avLst>
        </a:prstGeom>
        <a:solidFill>
          <a:schemeClr val="accent2">
            <a:shade val="50000"/>
            <a:hueOff val="344951"/>
            <a:satOff val="-30425"/>
            <a:lumOff val="291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GB" sz="1800" kern="1200" dirty="0" smtClean="0"/>
            <a:t>Inflation-linked products</a:t>
          </a:r>
          <a:endParaRPr lang="en-GB" sz="1800" kern="1200" dirty="0"/>
        </a:p>
        <a:p>
          <a:pPr marL="114300" lvl="1" indent="-114300" algn="l" defTabSz="622300">
            <a:lnSpc>
              <a:spcPct val="90000"/>
            </a:lnSpc>
            <a:spcBef>
              <a:spcPct val="0"/>
            </a:spcBef>
            <a:spcAft>
              <a:spcPct val="15000"/>
            </a:spcAft>
            <a:buChar char="••"/>
          </a:pPr>
          <a:r>
            <a:rPr lang="en-GB" sz="1400" kern="1200" dirty="0" smtClean="0"/>
            <a:t>Product features, including inflation indices</a:t>
          </a:r>
          <a:endParaRPr lang="en-GB" sz="1400" kern="1200" dirty="0"/>
        </a:p>
        <a:p>
          <a:pPr marL="114300" lvl="1" indent="-114300" algn="l" defTabSz="622300">
            <a:lnSpc>
              <a:spcPct val="90000"/>
            </a:lnSpc>
            <a:spcBef>
              <a:spcPct val="0"/>
            </a:spcBef>
            <a:spcAft>
              <a:spcPct val="15000"/>
            </a:spcAft>
            <a:buChar char="••"/>
          </a:pPr>
          <a:r>
            <a:rPr lang="en-GB" sz="1400" kern="1200" dirty="0" smtClean="0"/>
            <a:t>Linkers, </a:t>
          </a:r>
          <a:r>
            <a:rPr lang="en-GB" sz="1400" kern="1200" dirty="0" err="1" smtClean="0"/>
            <a:t>breakevens</a:t>
          </a:r>
          <a:r>
            <a:rPr lang="en-GB" sz="1400" kern="1200" dirty="0" smtClean="0"/>
            <a:t>, swaps, options, ASWs</a:t>
          </a:r>
          <a:endParaRPr lang="en-GB" sz="1400" kern="1200" dirty="0"/>
        </a:p>
      </dsp:txBody>
      <dsp:txXfrm>
        <a:off x="450475" y="1144158"/>
        <a:ext cx="3956213" cy="889381"/>
      </dsp:txXfrm>
    </dsp:sp>
    <dsp:sp modelId="{D12D1C80-58D6-4C38-AE46-877CEB300A72}">
      <dsp:nvSpPr>
        <dsp:cNvPr id="0" name=""/>
        <dsp:cNvSpPr/>
      </dsp:nvSpPr>
      <dsp:spPr>
        <a:xfrm>
          <a:off x="839301" y="2232977"/>
          <a:ext cx="5048428" cy="944721"/>
        </a:xfrm>
        <a:prstGeom prst="roundRect">
          <a:avLst>
            <a:gd name="adj" fmla="val 10000"/>
          </a:avLst>
        </a:prstGeom>
        <a:solidFill>
          <a:schemeClr val="accent2">
            <a:shade val="50000"/>
            <a:hueOff val="689902"/>
            <a:satOff val="-60850"/>
            <a:lumOff val="5828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GB" sz="1800" kern="1200" dirty="0" smtClean="0"/>
            <a:t>Trading aspects</a:t>
          </a:r>
        </a:p>
        <a:p>
          <a:pPr lvl="0" algn="l" defTabSz="800100">
            <a:lnSpc>
              <a:spcPct val="90000"/>
            </a:lnSpc>
            <a:spcBef>
              <a:spcPct val="0"/>
            </a:spcBef>
            <a:spcAft>
              <a:spcPct val="35000"/>
            </a:spcAft>
          </a:pPr>
          <a:r>
            <a:rPr lang="en-GB" sz="1400" kern="1200" dirty="0" smtClean="0"/>
            <a:t>Liquidity, trading strategies, pricing technicalities</a:t>
          </a:r>
          <a:endParaRPr lang="en-GB" sz="1800" kern="1200" dirty="0" smtClean="0"/>
        </a:p>
      </dsp:txBody>
      <dsp:txXfrm>
        <a:off x="866971" y="2260647"/>
        <a:ext cx="3962523" cy="889381"/>
      </dsp:txXfrm>
    </dsp:sp>
    <dsp:sp modelId="{24AE3027-5957-48FF-9D5F-B2DCBF548D31}">
      <dsp:nvSpPr>
        <dsp:cNvPr id="0" name=""/>
        <dsp:cNvSpPr/>
      </dsp:nvSpPr>
      <dsp:spPr>
        <a:xfrm>
          <a:off x="1262107" y="3349465"/>
          <a:ext cx="5048428" cy="944721"/>
        </a:xfrm>
        <a:prstGeom prst="roundRect">
          <a:avLst>
            <a:gd name="adj" fmla="val 10000"/>
          </a:avLst>
        </a:prstGeom>
        <a:solidFill>
          <a:schemeClr val="accent2">
            <a:shade val="50000"/>
            <a:hueOff val="344951"/>
            <a:satOff val="-30425"/>
            <a:lumOff val="291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GB" sz="1800" kern="1200" dirty="0" smtClean="0"/>
            <a:t>Factors </a:t>
          </a:r>
        </a:p>
        <a:p>
          <a:pPr lvl="0" algn="l" defTabSz="800100">
            <a:lnSpc>
              <a:spcPct val="90000"/>
            </a:lnSpc>
            <a:spcBef>
              <a:spcPct val="0"/>
            </a:spcBef>
            <a:spcAft>
              <a:spcPct val="35000"/>
            </a:spcAft>
          </a:pPr>
          <a:r>
            <a:rPr lang="en-GB" sz="1400" kern="1200" dirty="0" smtClean="0"/>
            <a:t>Key drivers, impact of market stress</a:t>
          </a:r>
          <a:endParaRPr lang="en-GB" sz="1400" kern="1200" dirty="0"/>
        </a:p>
      </dsp:txBody>
      <dsp:txXfrm>
        <a:off x="1289777" y="3377135"/>
        <a:ext cx="3956213" cy="889381"/>
      </dsp:txXfrm>
    </dsp:sp>
    <dsp:sp modelId="{DDEB971C-3D90-4673-A348-B8475372D82E}">
      <dsp:nvSpPr>
        <dsp:cNvPr id="0" name=""/>
        <dsp:cNvSpPr/>
      </dsp:nvSpPr>
      <dsp:spPr>
        <a:xfrm>
          <a:off x="4434359" y="723570"/>
          <a:ext cx="614068" cy="614068"/>
        </a:xfrm>
        <a:prstGeom prst="downArrow">
          <a:avLst>
            <a:gd name="adj1" fmla="val 55000"/>
            <a:gd name="adj2" fmla="val 45000"/>
          </a:avLst>
        </a:prstGeom>
        <a:solidFill>
          <a:schemeClr val="accent2">
            <a:alpha val="90000"/>
            <a:tint val="55000"/>
            <a:hueOff val="0"/>
            <a:satOff val="0"/>
            <a:lumOff val="0"/>
            <a:alphaOff val="0"/>
          </a:schemeClr>
        </a:solidFill>
        <a:ln w="25400"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GB" sz="2900" kern="1200"/>
        </a:p>
      </dsp:txBody>
      <dsp:txXfrm>
        <a:off x="4572524" y="723570"/>
        <a:ext cx="337738" cy="462086"/>
      </dsp:txXfrm>
    </dsp:sp>
    <dsp:sp modelId="{B1E4AEDB-D33C-4426-9F99-BE3998579722}">
      <dsp:nvSpPr>
        <dsp:cNvPr id="0" name=""/>
        <dsp:cNvSpPr/>
      </dsp:nvSpPr>
      <dsp:spPr>
        <a:xfrm>
          <a:off x="4857165" y="1840059"/>
          <a:ext cx="614068" cy="614068"/>
        </a:xfrm>
        <a:prstGeom prst="downArrow">
          <a:avLst>
            <a:gd name="adj1" fmla="val 55000"/>
            <a:gd name="adj2" fmla="val 45000"/>
          </a:avLst>
        </a:prstGeom>
        <a:solidFill>
          <a:schemeClr val="accent2">
            <a:alpha val="90000"/>
            <a:tint val="55000"/>
            <a:hueOff val="0"/>
            <a:satOff val="0"/>
            <a:lumOff val="0"/>
            <a:alphaOff val="0"/>
          </a:schemeClr>
        </a:solidFill>
        <a:ln w="25400"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GB" sz="2900" kern="1200"/>
        </a:p>
      </dsp:txBody>
      <dsp:txXfrm>
        <a:off x="4995330" y="1840059"/>
        <a:ext cx="337738" cy="462086"/>
      </dsp:txXfrm>
    </dsp:sp>
    <dsp:sp modelId="{D2AD73D6-F474-4795-8C80-4479CAA98FAB}">
      <dsp:nvSpPr>
        <dsp:cNvPr id="0" name=""/>
        <dsp:cNvSpPr/>
      </dsp:nvSpPr>
      <dsp:spPr>
        <a:xfrm>
          <a:off x="5273660" y="2956547"/>
          <a:ext cx="614068" cy="614068"/>
        </a:xfrm>
        <a:prstGeom prst="downArrow">
          <a:avLst>
            <a:gd name="adj1" fmla="val 55000"/>
            <a:gd name="adj2" fmla="val 45000"/>
          </a:avLst>
        </a:prstGeom>
        <a:solidFill>
          <a:schemeClr val="accent2">
            <a:alpha val="90000"/>
            <a:tint val="55000"/>
            <a:hueOff val="0"/>
            <a:satOff val="0"/>
            <a:lumOff val="0"/>
            <a:alphaOff val="0"/>
          </a:schemeClr>
        </a:solidFill>
        <a:ln w="25400"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GB" sz="2900" kern="1200"/>
        </a:p>
      </dsp:txBody>
      <dsp:txXfrm>
        <a:off x="5411825" y="2956547"/>
        <a:ext cx="337738" cy="4620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821526-0B3B-4BB2-A743-5628C234CD25}">
      <dsp:nvSpPr>
        <dsp:cNvPr id="0" name=""/>
        <dsp:cNvSpPr/>
      </dsp:nvSpPr>
      <dsp:spPr>
        <a:xfrm>
          <a:off x="2722207" y="-128188"/>
          <a:ext cx="2066907" cy="2067221"/>
        </a:xfrm>
        <a:prstGeom prst="circularArrow">
          <a:avLst>
            <a:gd name="adj1" fmla="val 10980"/>
            <a:gd name="adj2" fmla="val 1142322"/>
            <a:gd name="adj3" fmla="val 4500000"/>
            <a:gd name="adj4" fmla="val 10800000"/>
            <a:gd name="adj5" fmla="val 125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204718-2678-4110-BEE1-58942ED94460}">
      <dsp:nvSpPr>
        <dsp:cNvPr id="0" name=""/>
        <dsp:cNvSpPr/>
      </dsp:nvSpPr>
      <dsp:spPr>
        <a:xfrm>
          <a:off x="4529775" y="137662"/>
          <a:ext cx="2763525" cy="827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GB" sz="1600" kern="1200" dirty="0" smtClean="0"/>
            <a:t>For a 5y5y inflation swap trade, we would want to take a view on the ratio of inflation in 5 years’ time to inflation in 10 years’ time</a:t>
          </a:r>
          <a:endParaRPr lang="en-GB" sz="1600" kern="1200" dirty="0"/>
        </a:p>
      </dsp:txBody>
      <dsp:txXfrm>
        <a:off x="4529775" y="137662"/>
        <a:ext cx="2763525" cy="827060"/>
      </dsp:txXfrm>
    </dsp:sp>
    <dsp:sp modelId="{C5AC6C2C-9940-491A-AEB1-ED562D781825}">
      <dsp:nvSpPr>
        <dsp:cNvPr id="0" name=""/>
        <dsp:cNvSpPr/>
      </dsp:nvSpPr>
      <dsp:spPr>
        <a:xfrm>
          <a:off x="3179056" y="618143"/>
          <a:ext cx="1148540" cy="574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GB" sz="2400" kern="1200" dirty="0" smtClean="0"/>
            <a:t>Theory</a:t>
          </a:r>
          <a:endParaRPr lang="en-GB" sz="2400" kern="1200" dirty="0"/>
        </a:p>
      </dsp:txBody>
      <dsp:txXfrm>
        <a:off x="3179056" y="618143"/>
        <a:ext cx="1148540" cy="574132"/>
      </dsp:txXfrm>
    </dsp:sp>
    <dsp:sp modelId="{6C2D67B8-62ED-4847-83AF-4836B485E2FF}">
      <dsp:nvSpPr>
        <dsp:cNvPr id="0" name=""/>
        <dsp:cNvSpPr/>
      </dsp:nvSpPr>
      <dsp:spPr>
        <a:xfrm>
          <a:off x="2148131" y="1059583"/>
          <a:ext cx="2066907" cy="2067221"/>
        </a:xfrm>
        <a:prstGeom prst="leftCircularArrow">
          <a:avLst>
            <a:gd name="adj1" fmla="val 10980"/>
            <a:gd name="adj2" fmla="val 1142322"/>
            <a:gd name="adj3" fmla="val 6300000"/>
            <a:gd name="adj4" fmla="val 18900000"/>
            <a:gd name="adj5" fmla="val 125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B23992-2611-4EC8-9706-D6D805117944}">
      <dsp:nvSpPr>
        <dsp:cNvPr id="0" name=""/>
        <dsp:cNvSpPr/>
      </dsp:nvSpPr>
      <dsp:spPr>
        <a:xfrm>
          <a:off x="255059" y="1775493"/>
          <a:ext cx="2018657" cy="897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GB" sz="1600" kern="1200" dirty="0" smtClean="0"/>
            <a:t>Autocorrelation and mean reversion in inflation series</a:t>
          </a:r>
          <a:endParaRPr lang="en-GB" sz="1600" kern="1200" dirty="0"/>
        </a:p>
        <a:p>
          <a:pPr marL="171450" lvl="1" indent="-171450" algn="l" defTabSz="711200">
            <a:lnSpc>
              <a:spcPct val="90000"/>
            </a:lnSpc>
            <a:spcBef>
              <a:spcPct val="0"/>
            </a:spcBef>
            <a:spcAft>
              <a:spcPct val="15000"/>
            </a:spcAft>
            <a:buChar char="••"/>
          </a:pPr>
          <a:r>
            <a:rPr lang="en-GB" sz="1600" kern="1200" dirty="0" smtClean="0"/>
            <a:t>Starting base index for forward-starting structures is </a:t>
          </a:r>
          <a:r>
            <a:rPr lang="en-GB" sz="1600" u="sng" kern="1200" dirty="0" smtClean="0"/>
            <a:t>uncertain</a:t>
          </a:r>
        </a:p>
      </dsp:txBody>
      <dsp:txXfrm>
        <a:off x="255059" y="1775493"/>
        <a:ext cx="2018657" cy="897790"/>
      </dsp:txXfrm>
    </dsp:sp>
    <dsp:sp modelId="{35C4C876-F201-4A55-96F5-589258CBDDDF}">
      <dsp:nvSpPr>
        <dsp:cNvPr id="0" name=""/>
        <dsp:cNvSpPr/>
      </dsp:nvSpPr>
      <dsp:spPr>
        <a:xfrm>
          <a:off x="2607309" y="1812785"/>
          <a:ext cx="1148540" cy="574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GB" sz="2400" kern="1200" dirty="0" smtClean="0"/>
            <a:t>Practice</a:t>
          </a:r>
          <a:endParaRPr lang="en-GB" sz="2400" kern="1200" dirty="0"/>
        </a:p>
      </dsp:txBody>
      <dsp:txXfrm>
        <a:off x="2607309" y="1812785"/>
        <a:ext cx="1148540" cy="574132"/>
      </dsp:txXfrm>
    </dsp:sp>
    <dsp:sp modelId="{F59B101A-C050-4F2F-BE36-2D45A67FB4C9}">
      <dsp:nvSpPr>
        <dsp:cNvPr id="0" name=""/>
        <dsp:cNvSpPr/>
      </dsp:nvSpPr>
      <dsp:spPr>
        <a:xfrm>
          <a:off x="2869313" y="2389489"/>
          <a:ext cx="1775793" cy="1776505"/>
        </a:xfrm>
        <a:prstGeom prst="blockArc">
          <a:avLst>
            <a:gd name="adj1" fmla="val 13500000"/>
            <a:gd name="adj2" fmla="val 10800000"/>
            <a:gd name="adj3" fmla="val 1274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CD5B5B-1E35-4DF2-A6C0-45556D467E65}">
      <dsp:nvSpPr>
        <dsp:cNvPr id="0" name=""/>
        <dsp:cNvSpPr/>
      </dsp:nvSpPr>
      <dsp:spPr>
        <a:xfrm>
          <a:off x="4859893" y="2459158"/>
          <a:ext cx="2262494" cy="1215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171450" lvl="1" indent="-171450" algn="l" defTabSz="711200">
            <a:lnSpc>
              <a:spcPct val="90000"/>
            </a:lnSpc>
            <a:spcBef>
              <a:spcPct val="0"/>
            </a:spcBef>
            <a:spcAft>
              <a:spcPct val="15000"/>
            </a:spcAft>
            <a:buChar char="••"/>
          </a:pPr>
          <a:endParaRPr lang="en-GB" sz="1600" kern="1200" dirty="0"/>
        </a:p>
        <a:p>
          <a:pPr marL="171450" lvl="1" indent="-171450" algn="l" defTabSz="711200">
            <a:lnSpc>
              <a:spcPct val="90000"/>
            </a:lnSpc>
            <a:spcBef>
              <a:spcPct val="0"/>
            </a:spcBef>
            <a:spcAft>
              <a:spcPct val="15000"/>
            </a:spcAft>
            <a:buChar char="••"/>
          </a:pPr>
          <a:r>
            <a:rPr lang="en-GB" sz="1600" kern="1200" dirty="0" smtClean="0"/>
            <a:t>Traders typically construct synthetic forward inflation swaps from 2 spot swap rates</a:t>
          </a:r>
          <a:endParaRPr lang="en-GB" sz="1600" kern="1200" dirty="0"/>
        </a:p>
        <a:p>
          <a:pPr marL="171450" lvl="1" indent="-171450" algn="l" defTabSz="711200">
            <a:lnSpc>
              <a:spcPct val="90000"/>
            </a:lnSpc>
            <a:spcBef>
              <a:spcPct val="0"/>
            </a:spcBef>
            <a:spcAft>
              <a:spcPct val="15000"/>
            </a:spcAft>
            <a:buChar char="••"/>
          </a:pPr>
          <a:r>
            <a:rPr lang="en-GB" sz="1600" kern="1200" dirty="0" smtClean="0"/>
            <a:t>5y5y inflation swaps are commonly traded as 2*10y – 5y</a:t>
          </a:r>
          <a:endParaRPr lang="en-GB" sz="1600" kern="1200" dirty="0"/>
        </a:p>
      </dsp:txBody>
      <dsp:txXfrm>
        <a:off x="4859893" y="2459158"/>
        <a:ext cx="2262494" cy="1215009"/>
      </dsp:txXfrm>
    </dsp:sp>
    <dsp:sp modelId="{B49FD7C5-5BE2-44A7-99F5-312887972422}">
      <dsp:nvSpPr>
        <dsp:cNvPr id="0" name=""/>
        <dsp:cNvSpPr/>
      </dsp:nvSpPr>
      <dsp:spPr>
        <a:xfrm>
          <a:off x="3181773" y="3009146"/>
          <a:ext cx="1148540" cy="574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smtClean="0"/>
            <a:t>Synthetic forwards</a:t>
          </a:r>
          <a:endParaRPr lang="en-GB" sz="2000" kern="1200" dirty="0"/>
        </a:p>
      </dsp:txBody>
      <dsp:txXfrm>
        <a:off x="3181773" y="3009146"/>
        <a:ext cx="1148540" cy="5741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4ED76F-A38D-4464-8DD9-6230521B6E2A}">
      <dsp:nvSpPr>
        <dsp:cNvPr id="0" name=""/>
        <dsp:cNvSpPr/>
      </dsp:nvSpPr>
      <dsp:spPr>
        <a:xfrm>
          <a:off x="2663" y="1397182"/>
          <a:ext cx="1393073" cy="1393073"/>
        </a:xfrm>
        <a:prstGeom prst="ellipse">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GB" sz="1800" kern="1200" dirty="0" smtClean="0"/>
            <a:t>Inflation swaps</a:t>
          </a:r>
          <a:endParaRPr lang="en-GB" sz="1800" kern="1200" dirty="0"/>
        </a:p>
      </dsp:txBody>
      <dsp:txXfrm>
        <a:off x="206674" y="1601193"/>
        <a:ext cx="985051" cy="985051"/>
      </dsp:txXfrm>
    </dsp:sp>
    <dsp:sp modelId="{DEDA8FFE-29D2-4A4B-8821-EDD005AACFDC}">
      <dsp:nvSpPr>
        <dsp:cNvPr id="0" name=""/>
        <dsp:cNvSpPr/>
      </dsp:nvSpPr>
      <dsp:spPr>
        <a:xfrm rot="17605394">
          <a:off x="1183433" y="1611858"/>
          <a:ext cx="842109" cy="0"/>
        </a:xfrm>
        <a:custGeom>
          <a:avLst/>
          <a:gdLst/>
          <a:ahLst/>
          <a:cxnLst/>
          <a:rect l="0" t="0" r="0" b="0"/>
          <a:pathLst>
            <a:path>
              <a:moveTo>
                <a:pt x="0" y="0"/>
              </a:moveTo>
              <a:lnTo>
                <a:pt x="842109" y="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65A860-2B91-4465-A5F0-35C3327C7AAE}">
      <dsp:nvSpPr>
        <dsp:cNvPr id="0" name=""/>
        <dsp:cNvSpPr/>
      </dsp:nvSpPr>
      <dsp:spPr>
        <a:xfrm rot="14794606">
          <a:off x="2998212" y="1611858"/>
          <a:ext cx="842109" cy="0"/>
        </a:xfrm>
        <a:custGeom>
          <a:avLst/>
          <a:gdLst/>
          <a:ahLst/>
          <a:cxnLst/>
          <a:rect l="0" t="0" r="0" b="0"/>
          <a:pathLst>
            <a:path>
              <a:moveTo>
                <a:pt x="0" y="0"/>
              </a:moveTo>
              <a:lnTo>
                <a:pt x="842109" y="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0A6672-9789-47C1-AE74-088C78C1B251}">
      <dsp:nvSpPr>
        <dsp:cNvPr id="0" name=""/>
        <dsp:cNvSpPr/>
      </dsp:nvSpPr>
      <dsp:spPr>
        <a:xfrm>
          <a:off x="1771866" y="1225501"/>
          <a:ext cx="162802" cy="0"/>
        </a:xfrm>
        <a:prstGeom prst="line">
          <a:avLst/>
        </a:pr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7227BA-CB59-40EE-B80C-604FFE256053}">
      <dsp:nvSpPr>
        <dsp:cNvPr id="0" name=""/>
        <dsp:cNvSpPr/>
      </dsp:nvSpPr>
      <dsp:spPr>
        <a:xfrm>
          <a:off x="1934669" y="978529"/>
          <a:ext cx="1154417" cy="49394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GB" sz="1600" kern="1200" dirty="0" smtClean="0"/>
            <a:t>IOTA </a:t>
          </a:r>
          <a:r>
            <a:rPr lang="en-GB" sz="1400" kern="1200" dirty="0" smtClean="0"/>
            <a:t>breakeven </a:t>
          </a:r>
        </a:p>
        <a:p>
          <a:pPr lvl="0" algn="ctr" defTabSz="711200">
            <a:lnSpc>
              <a:spcPct val="90000"/>
            </a:lnSpc>
            <a:spcBef>
              <a:spcPct val="0"/>
            </a:spcBef>
            <a:spcAft>
              <a:spcPct val="35000"/>
            </a:spcAft>
          </a:pPr>
          <a:r>
            <a:rPr lang="en-GB" sz="1400" kern="1200" dirty="0" smtClean="0"/>
            <a:t>(</a:t>
          </a:r>
          <a:r>
            <a:rPr lang="en-GB" sz="1600" kern="1200" dirty="0" smtClean="0"/>
            <a:t>traded</a:t>
          </a:r>
          <a:r>
            <a:rPr lang="en-GB" sz="1400" kern="1200" dirty="0" smtClean="0"/>
            <a:t>)</a:t>
          </a:r>
          <a:endParaRPr lang="en-GB" sz="1400" kern="1200" dirty="0"/>
        </a:p>
      </dsp:txBody>
      <dsp:txXfrm>
        <a:off x="1934669" y="978529"/>
        <a:ext cx="1154417" cy="493942"/>
      </dsp:txXfrm>
    </dsp:sp>
    <dsp:sp modelId="{27C26715-8AA0-431E-8B45-B5F65B9AA09E}">
      <dsp:nvSpPr>
        <dsp:cNvPr id="0" name=""/>
        <dsp:cNvSpPr/>
      </dsp:nvSpPr>
      <dsp:spPr>
        <a:xfrm>
          <a:off x="3089086" y="1225501"/>
          <a:ext cx="162802" cy="0"/>
        </a:xfrm>
        <a:prstGeom prst="line">
          <a:avLst/>
        </a:pr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E7241E-E071-4A43-852A-E9479F12FD4B}">
      <dsp:nvSpPr>
        <dsp:cNvPr id="0" name=""/>
        <dsp:cNvSpPr/>
      </dsp:nvSpPr>
      <dsp:spPr>
        <a:xfrm rot="1994873">
          <a:off x="1404363" y="2230788"/>
          <a:ext cx="400911" cy="0"/>
        </a:xfrm>
        <a:custGeom>
          <a:avLst/>
          <a:gdLst/>
          <a:ahLst/>
          <a:cxnLst/>
          <a:rect l="0" t="0" r="0" b="0"/>
          <a:pathLst>
            <a:path>
              <a:moveTo>
                <a:pt x="0" y="0"/>
              </a:moveTo>
              <a:lnTo>
                <a:pt x="400911" y="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C82F6D-4E6C-4A11-8AD6-154CE59829B7}">
      <dsp:nvSpPr>
        <dsp:cNvPr id="0" name=""/>
        <dsp:cNvSpPr/>
      </dsp:nvSpPr>
      <dsp:spPr>
        <a:xfrm rot="8805127">
          <a:off x="3218481" y="2230788"/>
          <a:ext cx="400911" cy="0"/>
        </a:xfrm>
        <a:custGeom>
          <a:avLst/>
          <a:gdLst/>
          <a:ahLst/>
          <a:cxnLst/>
          <a:rect l="0" t="0" r="0" b="0"/>
          <a:pathLst>
            <a:path>
              <a:moveTo>
                <a:pt x="0" y="0"/>
              </a:moveTo>
              <a:lnTo>
                <a:pt x="400911" y="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AC3035-F7EA-4F6F-835A-12A8D6C36AAA}">
      <dsp:nvSpPr>
        <dsp:cNvPr id="0" name=""/>
        <dsp:cNvSpPr/>
      </dsp:nvSpPr>
      <dsp:spPr>
        <a:xfrm>
          <a:off x="1772460" y="2340690"/>
          <a:ext cx="162671" cy="0"/>
        </a:xfrm>
        <a:prstGeom prst="line">
          <a:avLst/>
        </a:pr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07E385-F395-4223-9926-206682108E57}">
      <dsp:nvSpPr>
        <dsp:cNvPr id="0" name=""/>
        <dsp:cNvSpPr/>
      </dsp:nvSpPr>
      <dsp:spPr>
        <a:xfrm>
          <a:off x="1935132" y="1472472"/>
          <a:ext cx="1153490" cy="173643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GB" sz="1600" kern="1200" dirty="0" smtClean="0"/>
            <a:t>Z-spread</a:t>
          </a:r>
        </a:p>
        <a:p>
          <a:pPr lvl="0" algn="ctr" defTabSz="711200">
            <a:lnSpc>
              <a:spcPct val="90000"/>
            </a:lnSpc>
            <a:spcBef>
              <a:spcPct val="0"/>
            </a:spcBef>
            <a:spcAft>
              <a:spcPct val="35000"/>
            </a:spcAft>
          </a:pPr>
          <a:r>
            <a:rPr lang="en-GB" sz="1600" kern="1200" dirty="0" smtClean="0"/>
            <a:t>(not traded)</a:t>
          </a:r>
          <a:endParaRPr lang="en-GB" sz="1600" kern="1200" dirty="0"/>
        </a:p>
      </dsp:txBody>
      <dsp:txXfrm>
        <a:off x="1935132" y="1472472"/>
        <a:ext cx="1153490" cy="1736436"/>
      </dsp:txXfrm>
    </dsp:sp>
    <dsp:sp modelId="{8CBB1FB3-31F4-44FA-A5C3-E64692121BC9}">
      <dsp:nvSpPr>
        <dsp:cNvPr id="0" name=""/>
        <dsp:cNvSpPr/>
      </dsp:nvSpPr>
      <dsp:spPr>
        <a:xfrm>
          <a:off x="3088623" y="2340690"/>
          <a:ext cx="162671" cy="0"/>
        </a:xfrm>
        <a:prstGeom prst="line">
          <a:avLst/>
        </a:pr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A9EC82-A2F6-4E44-8FA5-87350AB27B99}">
      <dsp:nvSpPr>
        <dsp:cNvPr id="0" name=""/>
        <dsp:cNvSpPr/>
      </dsp:nvSpPr>
      <dsp:spPr>
        <a:xfrm>
          <a:off x="3628018" y="1397182"/>
          <a:ext cx="1393073" cy="1393073"/>
        </a:xfrm>
        <a:prstGeom prst="ellipse">
          <a:avLst/>
        </a:prstGeom>
        <a:solidFill>
          <a:schemeClr val="accent2">
            <a:shade val="80000"/>
            <a:hueOff val="312223"/>
            <a:satOff val="-27488"/>
            <a:lumOff val="187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GB" sz="1800" kern="1200" dirty="0" smtClean="0"/>
            <a:t>Linkers</a:t>
          </a:r>
          <a:endParaRPr lang="en-GB" sz="1800" kern="1200" dirty="0"/>
        </a:p>
      </dsp:txBody>
      <dsp:txXfrm>
        <a:off x="3832029" y="1601193"/>
        <a:ext cx="985051" cy="985051"/>
      </dsp:txXfrm>
    </dsp:sp>
    <dsp:sp modelId="{814F8470-CC10-4360-828C-413F155A7131}">
      <dsp:nvSpPr>
        <dsp:cNvPr id="0" name=""/>
        <dsp:cNvSpPr/>
      </dsp:nvSpPr>
      <dsp:spPr>
        <a:xfrm rot="18654419">
          <a:off x="4927388" y="1611858"/>
          <a:ext cx="1022414" cy="0"/>
        </a:xfrm>
        <a:custGeom>
          <a:avLst/>
          <a:gdLst/>
          <a:ahLst/>
          <a:cxnLst/>
          <a:rect l="0" t="0" r="0" b="0"/>
          <a:pathLst>
            <a:path>
              <a:moveTo>
                <a:pt x="0" y="0"/>
              </a:moveTo>
              <a:lnTo>
                <a:pt x="1022414" y="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CF9FA4-34A6-4965-954A-D3A28B190A7E}">
      <dsp:nvSpPr>
        <dsp:cNvPr id="0" name=""/>
        <dsp:cNvSpPr/>
      </dsp:nvSpPr>
      <dsp:spPr>
        <a:xfrm rot="16713479">
          <a:off x="7038072" y="1409969"/>
          <a:ext cx="373091" cy="0"/>
        </a:xfrm>
        <a:custGeom>
          <a:avLst/>
          <a:gdLst/>
          <a:ahLst/>
          <a:cxnLst/>
          <a:rect l="0" t="0" r="0" b="0"/>
          <a:pathLst>
            <a:path>
              <a:moveTo>
                <a:pt x="0" y="0"/>
              </a:moveTo>
              <a:lnTo>
                <a:pt x="373091" y="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7FEC4429-B503-4073-BF4E-CBD758C26CE2}">
      <dsp:nvSpPr>
        <dsp:cNvPr id="0" name=""/>
        <dsp:cNvSpPr/>
      </dsp:nvSpPr>
      <dsp:spPr>
        <a:xfrm>
          <a:off x="5773351" y="1225501"/>
          <a:ext cx="162692" cy="0"/>
        </a:xfrm>
        <a:prstGeom prst="line">
          <a:avLst/>
        </a:pr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441BA2-339F-44D1-BA13-63530D8C975E}">
      <dsp:nvSpPr>
        <dsp:cNvPr id="0" name=""/>
        <dsp:cNvSpPr/>
      </dsp:nvSpPr>
      <dsp:spPr>
        <a:xfrm>
          <a:off x="5936044" y="1175425"/>
          <a:ext cx="1153640" cy="10015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GB" sz="1600" kern="1200" dirty="0" smtClean="0"/>
            <a:t>ASW IOTA measure</a:t>
          </a:r>
          <a:endParaRPr lang="en-GB" sz="1600" kern="1200" dirty="0"/>
        </a:p>
      </dsp:txBody>
      <dsp:txXfrm>
        <a:off x="5936044" y="1175425"/>
        <a:ext cx="1153640" cy="100151"/>
      </dsp:txXfrm>
    </dsp:sp>
    <dsp:sp modelId="{FD426788-7455-42F9-BE1E-1A48B390DB79}">
      <dsp:nvSpPr>
        <dsp:cNvPr id="0" name=""/>
        <dsp:cNvSpPr/>
      </dsp:nvSpPr>
      <dsp:spPr>
        <a:xfrm>
          <a:off x="7089684" y="1225501"/>
          <a:ext cx="162692" cy="0"/>
        </a:xfrm>
        <a:prstGeom prst="line">
          <a:avLst/>
        </a:pr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88DB8D-31DB-48B7-8F0A-BE42844E7629}">
      <dsp:nvSpPr>
        <dsp:cNvPr id="0" name=""/>
        <dsp:cNvSpPr/>
      </dsp:nvSpPr>
      <dsp:spPr>
        <a:xfrm rot="3469360">
          <a:off x="4874517" y="2554467"/>
          <a:ext cx="872937" cy="0"/>
        </a:xfrm>
        <a:custGeom>
          <a:avLst/>
          <a:gdLst/>
          <a:ahLst/>
          <a:cxnLst/>
          <a:rect l="0" t="0" r="0" b="0"/>
          <a:pathLst>
            <a:path>
              <a:moveTo>
                <a:pt x="0" y="0"/>
              </a:moveTo>
              <a:lnTo>
                <a:pt x="872937" y="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8621C6-532C-4578-B814-EDE2F880DAF4}">
      <dsp:nvSpPr>
        <dsp:cNvPr id="0" name=""/>
        <dsp:cNvSpPr/>
      </dsp:nvSpPr>
      <dsp:spPr>
        <a:xfrm rot="5846618">
          <a:off x="6520728" y="2352579"/>
          <a:ext cx="1152345" cy="0"/>
        </a:xfrm>
        <a:custGeom>
          <a:avLst/>
          <a:gdLst/>
          <a:ahLst/>
          <a:cxnLst/>
          <a:rect l="0" t="0" r="0" b="0"/>
          <a:pathLst>
            <a:path>
              <a:moveTo>
                <a:pt x="0" y="0"/>
              </a:moveTo>
              <a:lnTo>
                <a:pt x="1152345" y="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1F8A9E76-8A4F-4B2B-80BA-6DD8F0C2A1BC}">
      <dsp:nvSpPr>
        <dsp:cNvPr id="0" name=""/>
        <dsp:cNvSpPr/>
      </dsp:nvSpPr>
      <dsp:spPr>
        <a:xfrm>
          <a:off x="5543423" y="2923896"/>
          <a:ext cx="162671" cy="0"/>
        </a:xfrm>
        <a:prstGeom prst="line">
          <a:avLst/>
        </a:pr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D538D6-0603-44B3-8E27-D98B9B6CFDC5}">
      <dsp:nvSpPr>
        <dsp:cNvPr id="0" name=""/>
        <dsp:cNvSpPr/>
      </dsp:nvSpPr>
      <dsp:spPr>
        <a:xfrm>
          <a:off x="5706095" y="2055677"/>
          <a:ext cx="1153490" cy="173643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GB" sz="1600" kern="1200" dirty="0" smtClean="0"/>
            <a:t>ASW measure</a:t>
          </a:r>
        </a:p>
        <a:p>
          <a:pPr lvl="0" algn="ctr" defTabSz="711200">
            <a:lnSpc>
              <a:spcPct val="90000"/>
            </a:lnSpc>
            <a:spcBef>
              <a:spcPct val="0"/>
            </a:spcBef>
            <a:spcAft>
              <a:spcPct val="35000"/>
            </a:spcAft>
          </a:pPr>
          <a:endParaRPr lang="en-GB" sz="1600" kern="1200" dirty="0"/>
        </a:p>
      </dsp:txBody>
      <dsp:txXfrm>
        <a:off x="5706095" y="2055677"/>
        <a:ext cx="1153490" cy="1736436"/>
      </dsp:txXfrm>
    </dsp:sp>
    <dsp:sp modelId="{F8CABD0A-2407-4962-BD75-7951D1AE670D}">
      <dsp:nvSpPr>
        <dsp:cNvPr id="0" name=""/>
        <dsp:cNvSpPr/>
      </dsp:nvSpPr>
      <dsp:spPr>
        <a:xfrm>
          <a:off x="6859585" y="2923896"/>
          <a:ext cx="162671" cy="0"/>
        </a:xfrm>
        <a:prstGeom prst="line">
          <a:avLst/>
        </a:pr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B5DF016D-340D-492D-B4DF-9FCCFAD2DFD0}">
      <dsp:nvSpPr>
        <dsp:cNvPr id="0" name=""/>
        <dsp:cNvSpPr/>
      </dsp:nvSpPr>
      <dsp:spPr>
        <a:xfrm>
          <a:off x="7189995" y="943500"/>
          <a:ext cx="1393073" cy="1393073"/>
        </a:xfrm>
        <a:prstGeom prst="ellipse">
          <a:avLst/>
        </a:prstGeom>
        <a:solidFill>
          <a:schemeClr val="accent2">
            <a:shade val="80000"/>
            <a:hueOff val="624446"/>
            <a:satOff val="-54977"/>
            <a:lumOff val="375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GB" sz="1800" kern="1200" dirty="0" smtClean="0"/>
            <a:t>Nominals</a:t>
          </a:r>
          <a:endParaRPr lang="en-GB" sz="1800" kern="1200" dirty="0"/>
        </a:p>
      </dsp:txBody>
      <dsp:txXfrm>
        <a:off x="7394006" y="1147511"/>
        <a:ext cx="985051" cy="9850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8BD1BF-AB27-4564-B2E6-599F01AE839D}">
      <dsp:nvSpPr>
        <dsp:cNvPr id="0" name=""/>
        <dsp:cNvSpPr/>
      </dsp:nvSpPr>
      <dsp:spPr>
        <a:xfrm rot="16200000">
          <a:off x="912018" y="-912018"/>
          <a:ext cx="2243137" cy="4067175"/>
        </a:xfrm>
        <a:prstGeom prst="round1Rect">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GB" sz="1600" b="1" kern="1200" dirty="0" smtClean="0"/>
            <a:t>ASW spread</a:t>
          </a:r>
        </a:p>
        <a:p>
          <a:pPr lvl="0" algn="l" defTabSz="711200">
            <a:lnSpc>
              <a:spcPct val="90000"/>
            </a:lnSpc>
            <a:spcBef>
              <a:spcPct val="0"/>
            </a:spcBef>
            <a:spcAft>
              <a:spcPct val="35000"/>
            </a:spcAft>
          </a:pPr>
          <a:r>
            <a:rPr lang="en-GB" sz="1200" kern="1200" dirty="0" smtClean="0"/>
            <a:t>- Comparison of ASW levels of various linkers (as a spread over LIBOR)</a:t>
          </a:r>
        </a:p>
        <a:p>
          <a:pPr lvl="0" algn="l" defTabSz="711200">
            <a:lnSpc>
              <a:spcPct val="90000"/>
            </a:lnSpc>
            <a:spcBef>
              <a:spcPct val="0"/>
            </a:spcBef>
            <a:spcAft>
              <a:spcPct val="35000"/>
            </a:spcAft>
          </a:pPr>
          <a:r>
            <a:rPr lang="en-GB" sz="1200" kern="1200" dirty="0" smtClean="0"/>
            <a:t>- But cross-market comparisons are difficult because of issuer credit risk  </a:t>
          </a:r>
        </a:p>
        <a:p>
          <a:pPr lvl="0" algn="l" defTabSz="711200">
            <a:lnSpc>
              <a:spcPct val="90000"/>
            </a:lnSpc>
            <a:spcBef>
              <a:spcPct val="0"/>
            </a:spcBef>
            <a:spcAft>
              <a:spcPct val="35000"/>
            </a:spcAft>
          </a:pPr>
          <a:endParaRPr lang="en-GB" sz="1200" kern="1200" dirty="0" smtClean="0"/>
        </a:p>
        <a:p>
          <a:pPr lvl="0" algn="l" defTabSz="711200">
            <a:lnSpc>
              <a:spcPct val="90000"/>
            </a:lnSpc>
            <a:spcBef>
              <a:spcPct val="0"/>
            </a:spcBef>
            <a:spcAft>
              <a:spcPct val="35000"/>
            </a:spcAft>
          </a:pPr>
          <a:endParaRPr lang="en-GB" sz="1200" kern="1200" dirty="0"/>
        </a:p>
      </dsp:txBody>
      <dsp:txXfrm rot="5400000">
        <a:off x="-1" y="1"/>
        <a:ext cx="4067175" cy="1682353"/>
      </dsp:txXfrm>
    </dsp:sp>
    <dsp:sp modelId="{17CFC714-3AE3-4DB7-9F71-4EABC7110113}">
      <dsp:nvSpPr>
        <dsp:cNvPr id="0" name=""/>
        <dsp:cNvSpPr/>
      </dsp:nvSpPr>
      <dsp:spPr>
        <a:xfrm>
          <a:off x="4067175" y="0"/>
          <a:ext cx="4067175" cy="2243137"/>
        </a:xfrm>
        <a:prstGeom prst="round1Rect">
          <a:avLst/>
        </a:prstGeom>
        <a:solidFill>
          <a:schemeClr val="accent2">
            <a:shade val="80000"/>
            <a:hueOff val="208149"/>
            <a:satOff val="-18326"/>
            <a:lumOff val="1251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GB" sz="1600" b="1" kern="1200" dirty="0" smtClean="0"/>
            <a:t>IOTA ASW spread</a:t>
          </a:r>
        </a:p>
        <a:p>
          <a:pPr lvl="0" algn="l" defTabSz="711200">
            <a:lnSpc>
              <a:spcPct val="90000"/>
            </a:lnSpc>
            <a:spcBef>
              <a:spcPct val="0"/>
            </a:spcBef>
            <a:spcAft>
              <a:spcPct val="35000"/>
            </a:spcAft>
          </a:pPr>
          <a:r>
            <a:rPr lang="en-GB" sz="1200" kern="1200" dirty="0" smtClean="0"/>
            <a:t>- Difference between ASW levels of inflation-linked bonds and their comparator conventional bonds</a:t>
          </a:r>
        </a:p>
        <a:p>
          <a:pPr lvl="0" algn="l" defTabSz="711200">
            <a:lnSpc>
              <a:spcPct val="90000"/>
            </a:lnSpc>
            <a:spcBef>
              <a:spcPct val="0"/>
            </a:spcBef>
            <a:spcAft>
              <a:spcPct val="35000"/>
            </a:spcAft>
          </a:pPr>
          <a:r>
            <a:rPr lang="en-GB" sz="1200" kern="1200" dirty="0" smtClean="0"/>
            <a:t>- This measure removes some of the credit risk component from ASW spread measure. It captures liquidity premium, duration and inflation expectations</a:t>
          </a:r>
        </a:p>
        <a:p>
          <a:pPr lvl="0" algn="l" defTabSz="711200">
            <a:lnSpc>
              <a:spcPct val="90000"/>
            </a:lnSpc>
            <a:spcBef>
              <a:spcPct val="0"/>
            </a:spcBef>
            <a:spcAft>
              <a:spcPct val="35000"/>
            </a:spcAft>
          </a:pPr>
          <a:r>
            <a:rPr lang="en-GB" sz="1200" kern="1200" dirty="0" smtClean="0"/>
            <a:t>- The higher the IOTA ASW then the cheaper the linker is relative to the nominal bond</a:t>
          </a:r>
          <a:endParaRPr lang="en-GB" sz="1200" kern="1200" dirty="0"/>
        </a:p>
      </dsp:txBody>
      <dsp:txXfrm>
        <a:off x="4067175" y="0"/>
        <a:ext cx="4067175" cy="1682353"/>
      </dsp:txXfrm>
    </dsp:sp>
    <dsp:sp modelId="{9022D5E7-5D1D-4EC5-81D7-C89B4A4238D8}">
      <dsp:nvSpPr>
        <dsp:cNvPr id="0" name=""/>
        <dsp:cNvSpPr/>
      </dsp:nvSpPr>
      <dsp:spPr>
        <a:xfrm rot="10800000">
          <a:off x="0" y="2243137"/>
          <a:ext cx="4067175" cy="2243137"/>
        </a:xfrm>
        <a:prstGeom prst="round1Rect">
          <a:avLst/>
        </a:prstGeom>
        <a:solidFill>
          <a:schemeClr val="accent2">
            <a:shade val="80000"/>
            <a:hueOff val="416298"/>
            <a:satOff val="-36651"/>
            <a:lumOff val="250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GB" sz="1600" b="1" kern="1200" dirty="0" smtClean="0"/>
            <a:t>Z-spread</a:t>
          </a:r>
        </a:p>
        <a:p>
          <a:pPr lvl="0" algn="l" defTabSz="711200">
            <a:lnSpc>
              <a:spcPct val="90000"/>
            </a:lnSpc>
            <a:spcBef>
              <a:spcPct val="0"/>
            </a:spcBef>
            <a:spcAft>
              <a:spcPct val="35000"/>
            </a:spcAft>
          </a:pPr>
          <a:r>
            <a:rPr lang="en-GB" sz="1200" kern="1200" dirty="0" smtClean="0"/>
            <a:t>- Purely theoretical: </a:t>
          </a:r>
        </a:p>
        <a:p>
          <a:pPr lvl="0" algn="l" defTabSz="711200">
            <a:lnSpc>
              <a:spcPct val="90000"/>
            </a:lnSpc>
            <a:spcBef>
              <a:spcPct val="0"/>
            </a:spcBef>
            <a:spcAft>
              <a:spcPct val="35000"/>
            </a:spcAft>
          </a:pPr>
          <a:r>
            <a:rPr lang="en-GB" sz="1200" kern="1200" dirty="0" smtClean="0"/>
            <a:t>- The parallel shift in the LIBOR curve required to equate the present value of the projected inflation-linked cash flows, where inflation swap curve is used to project future cash flow, to the bond’s dirty price.</a:t>
          </a:r>
        </a:p>
        <a:p>
          <a:pPr lvl="0" algn="l" defTabSz="711200">
            <a:lnSpc>
              <a:spcPct val="90000"/>
            </a:lnSpc>
            <a:spcBef>
              <a:spcPct val="0"/>
            </a:spcBef>
            <a:spcAft>
              <a:spcPct val="35000"/>
            </a:spcAft>
          </a:pPr>
          <a:r>
            <a:rPr lang="en-GB" sz="1200" kern="1200" dirty="0" smtClean="0"/>
            <a:t>- Better indicator of true RV than ASW, as it includes term structure and removes distortions (seasonality, inflation accrual etc.). But </a:t>
          </a:r>
          <a:r>
            <a:rPr lang="en-GB" sz="1200" b="1" kern="1200" dirty="0" smtClean="0"/>
            <a:t>not tradable</a:t>
          </a:r>
          <a:r>
            <a:rPr lang="en-GB" sz="1200" kern="1200" dirty="0" smtClean="0"/>
            <a:t>. </a:t>
          </a:r>
        </a:p>
        <a:p>
          <a:pPr lvl="0" algn="l" defTabSz="711200">
            <a:lnSpc>
              <a:spcPct val="90000"/>
            </a:lnSpc>
            <a:spcBef>
              <a:spcPct val="0"/>
            </a:spcBef>
            <a:spcAft>
              <a:spcPct val="35000"/>
            </a:spcAft>
          </a:pPr>
          <a:r>
            <a:rPr lang="en-GB" sz="1200" kern="1200" dirty="0" smtClean="0"/>
            <a:t>- </a:t>
          </a:r>
          <a:r>
            <a:rPr lang="en-GB" sz="1200" b="1" kern="1200" dirty="0" smtClean="0"/>
            <a:t>IOTA Z-spread </a:t>
          </a:r>
          <a:r>
            <a:rPr lang="en-GB" sz="1200" kern="1200" dirty="0" smtClean="0"/>
            <a:t>is then defined as the z-spread on the linker minus the Z-spread on the nominal comparator</a:t>
          </a:r>
        </a:p>
        <a:p>
          <a:pPr lvl="0" algn="l" defTabSz="711200">
            <a:lnSpc>
              <a:spcPct val="90000"/>
            </a:lnSpc>
            <a:spcBef>
              <a:spcPct val="0"/>
            </a:spcBef>
            <a:spcAft>
              <a:spcPct val="35000"/>
            </a:spcAft>
          </a:pPr>
          <a:endParaRPr lang="en-GB" sz="1200" kern="1200" dirty="0" smtClean="0"/>
        </a:p>
        <a:p>
          <a:pPr lvl="0" algn="l" defTabSz="711200">
            <a:lnSpc>
              <a:spcPct val="90000"/>
            </a:lnSpc>
            <a:spcBef>
              <a:spcPct val="0"/>
            </a:spcBef>
            <a:spcAft>
              <a:spcPct val="35000"/>
            </a:spcAft>
          </a:pPr>
          <a:endParaRPr lang="en-GB" sz="1200" kern="1200" dirty="0" smtClean="0"/>
        </a:p>
        <a:p>
          <a:pPr lvl="0" algn="l" defTabSz="711200">
            <a:lnSpc>
              <a:spcPct val="90000"/>
            </a:lnSpc>
            <a:spcBef>
              <a:spcPct val="0"/>
            </a:spcBef>
            <a:spcAft>
              <a:spcPct val="35000"/>
            </a:spcAft>
          </a:pPr>
          <a:r>
            <a:rPr lang="en-GB" sz="1200" kern="1200" dirty="0" smtClean="0"/>
            <a:t>r</a:t>
          </a:r>
        </a:p>
      </dsp:txBody>
      <dsp:txXfrm rot="10800000">
        <a:off x="0" y="2803921"/>
        <a:ext cx="4067175" cy="1682353"/>
      </dsp:txXfrm>
    </dsp:sp>
    <dsp:sp modelId="{0BD7E79F-4393-4EBA-AC7D-A05067A8826B}">
      <dsp:nvSpPr>
        <dsp:cNvPr id="0" name=""/>
        <dsp:cNvSpPr/>
      </dsp:nvSpPr>
      <dsp:spPr>
        <a:xfrm rot="5400000">
          <a:off x="4979193" y="1331118"/>
          <a:ext cx="2243137" cy="4067175"/>
        </a:xfrm>
        <a:prstGeom prst="round1Rect">
          <a:avLst/>
        </a:prstGeom>
        <a:solidFill>
          <a:schemeClr val="accent2">
            <a:shade val="80000"/>
            <a:hueOff val="624446"/>
            <a:satOff val="-54977"/>
            <a:lumOff val="375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GB" sz="1600" b="1" kern="1200" dirty="0" smtClean="0"/>
            <a:t>IOTA breakeven</a:t>
          </a:r>
        </a:p>
        <a:p>
          <a:pPr lvl="0" algn="l" defTabSz="711200">
            <a:lnSpc>
              <a:spcPct val="90000"/>
            </a:lnSpc>
            <a:spcBef>
              <a:spcPct val="0"/>
            </a:spcBef>
            <a:spcAft>
              <a:spcPct val="35000"/>
            </a:spcAft>
          </a:pPr>
          <a:r>
            <a:rPr lang="en-GB" sz="1200" kern="1200" dirty="0" smtClean="0"/>
            <a:t>- Relative value of inflation swaps vs. </a:t>
          </a:r>
          <a:r>
            <a:rPr lang="en-GB" sz="1200" kern="1200" dirty="0" err="1" smtClean="0"/>
            <a:t>breakevens</a:t>
          </a:r>
          <a:endParaRPr lang="en-GB" sz="1200" kern="1200" dirty="0" smtClean="0"/>
        </a:p>
        <a:p>
          <a:pPr lvl="0" algn="l" defTabSz="711200">
            <a:lnSpc>
              <a:spcPct val="90000"/>
            </a:lnSpc>
            <a:spcBef>
              <a:spcPct val="0"/>
            </a:spcBef>
            <a:spcAft>
              <a:spcPct val="35000"/>
            </a:spcAft>
          </a:pPr>
          <a:r>
            <a:rPr lang="en-GB" sz="1200" kern="1200" dirty="0" smtClean="0"/>
            <a:t>- The higher the IOTA breakeven, the richer inflation swaps trade relative to cash </a:t>
          </a:r>
          <a:r>
            <a:rPr lang="en-GB" sz="1200" kern="1200" dirty="0" err="1" smtClean="0"/>
            <a:t>breakevens</a:t>
          </a:r>
          <a:endParaRPr lang="en-GB" sz="1200" kern="1200" dirty="0" smtClean="0"/>
        </a:p>
        <a:p>
          <a:pPr lvl="0" algn="l" defTabSz="711200">
            <a:lnSpc>
              <a:spcPct val="90000"/>
            </a:lnSpc>
            <a:spcBef>
              <a:spcPct val="0"/>
            </a:spcBef>
            <a:spcAft>
              <a:spcPct val="35000"/>
            </a:spcAft>
          </a:pPr>
          <a:endParaRPr lang="en-GB" sz="1200" kern="1200" dirty="0" smtClean="0"/>
        </a:p>
        <a:p>
          <a:pPr lvl="0" algn="l" defTabSz="711200">
            <a:lnSpc>
              <a:spcPct val="90000"/>
            </a:lnSpc>
            <a:spcBef>
              <a:spcPct val="0"/>
            </a:spcBef>
            <a:spcAft>
              <a:spcPct val="35000"/>
            </a:spcAft>
          </a:pPr>
          <a:endParaRPr lang="en-GB" sz="1200" kern="1200" dirty="0" smtClean="0"/>
        </a:p>
        <a:p>
          <a:pPr lvl="0" algn="ctr" defTabSz="711200">
            <a:lnSpc>
              <a:spcPct val="90000"/>
            </a:lnSpc>
            <a:spcBef>
              <a:spcPct val="0"/>
            </a:spcBef>
            <a:spcAft>
              <a:spcPct val="35000"/>
            </a:spcAft>
          </a:pPr>
          <a:endParaRPr lang="en-GB" sz="1200" kern="1200" dirty="0"/>
        </a:p>
      </dsp:txBody>
      <dsp:txXfrm rot="-5400000">
        <a:off x="4067174" y="2803921"/>
        <a:ext cx="4067175" cy="1682353"/>
      </dsp:txXfrm>
    </dsp:sp>
    <dsp:sp modelId="{172B5267-8F7D-41BB-A3E4-B316D0E1AE15}">
      <dsp:nvSpPr>
        <dsp:cNvPr id="0" name=""/>
        <dsp:cNvSpPr/>
      </dsp:nvSpPr>
      <dsp:spPr>
        <a:xfrm>
          <a:off x="2847022" y="1752596"/>
          <a:ext cx="2440305" cy="981081"/>
        </a:xfrm>
        <a:prstGeom prst="roundRect">
          <a:avLst/>
        </a:prstGeom>
        <a:solidFill>
          <a:schemeClr val="accent2">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GB" sz="1300" b="1" kern="1200" dirty="0" smtClean="0"/>
            <a:t>Starting point for these measures</a:t>
          </a:r>
          <a:r>
            <a:rPr lang="en-GB" sz="1300" kern="1200" dirty="0" smtClean="0"/>
            <a:t>: </a:t>
          </a:r>
        </a:p>
        <a:p>
          <a:pPr lvl="0" algn="ctr" defTabSz="577850">
            <a:lnSpc>
              <a:spcPct val="90000"/>
            </a:lnSpc>
            <a:spcBef>
              <a:spcPct val="0"/>
            </a:spcBef>
            <a:spcAft>
              <a:spcPct val="35000"/>
            </a:spcAft>
          </a:pPr>
          <a:r>
            <a:rPr lang="en-GB" sz="1300" kern="1200" dirty="0" smtClean="0"/>
            <a:t>Pricing of linker asset swap transactions </a:t>
          </a:r>
          <a:endParaRPr lang="en-GB" sz="1300" kern="1200" dirty="0"/>
        </a:p>
      </dsp:txBody>
      <dsp:txXfrm>
        <a:off x="2894914" y="1800488"/>
        <a:ext cx="2344521" cy="8852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ED0124-035A-4EB7-AC6C-888217F70B06}">
      <dsp:nvSpPr>
        <dsp:cNvPr id="0" name=""/>
        <dsp:cNvSpPr/>
      </dsp:nvSpPr>
      <dsp:spPr>
        <a:xfrm>
          <a:off x="941947" y="530050"/>
          <a:ext cx="3643447" cy="3643447"/>
        </a:xfrm>
        <a:prstGeom prst="blockArc">
          <a:avLst>
            <a:gd name="adj1" fmla="val 12600000"/>
            <a:gd name="adj2" fmla="val 16200000"/>
            <a:gd name="adj3" fmla="val 451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68BDC7-2CE6-44B4-AC09-F26DAD7D838B}">
      <dsp:nvSpPr>
        <dsp:cNvPr id="0" name=""/>
        <dsp:cNvSpPr/>
      </dsp:nvSpPr>
      <dsp:spPr>
        <a:xfrm>
          <a:off x="941947" y="530050"/>
          <a:ext cx="3643447" cy="3643447"/>
        </a:xfrm>
        <a:prstGeom prst="blockArc">
          <a:avLst>
            <a:gd name="adj1" fmla="val 9000000"/>
            <a:gd name="adj2" fmla="val 12600000"/>
            <a:gd name="adj3" fmla="val 4510"/>
          </a:avLst>
        </a:prstGeom>
        <a:solidFill>
          <a:schemeClr val="accent3"/>
        </a:solidFill>
        <a:ln>
          <a:noFill/>
        </a:ln>
        <a:effectLst/>
      </dsp:spPr>
      <dsp:style>
        <a:lnRef idx="0">
          <a:scrgbClr r="0" g="0" b="0"/>
        </a:lnRef>
        <a:fillRef idx="1">
          <a:scrgbClr r="0" g="0" b="0"/>
        </a:fillRef>
        <a:effectRef idx="0">
          <a:scrgbClr r="0" g="0" b="0"/>
        </a:effectRef>
        <a:fontRef idx="minor">
          <a:schemeClr val="lt1"/>
        </a:fontRef>
      </dsp:style>
    </dsp:sp>
    <dsp:sp modelId="{BB7440AB-70F8-491F-813F-C07BC575978F}">
      <dsp:nvSpPr>
        <dsp:cNvPr id="0" name=""/>
        <dsp:cNvSpPr/>
      </dsp:nvSpPr>
      <dsp:spPr>
        <a:xfrm>
          <a:off x="941947" y="530050"/>
          <a:ext cx="3643447" cy="3643447"/>
        </a:xfrm>
        <a:prstGeom prst="blockArc">
          <a:avLst>
            <a:gd name="adj1" fmla="val 5400000"/>
            <a:gd name="adj2" fmla="val 9000000"/>
            <a:gd name="adj3" fmla="val 451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6DD6F0A-477B-40BC-AD1B-B1E60301DD5B}">
      <dsp:nvSpPr>
        <dsp:cNvPr id="0" name=""/>
        <dsp:cNvSpPr/>
      </dsp:nvSpPr>
      <dsp:spPr>
        <a:xfrm>
          <a:off x="941947" y="530050"/>
          <a:ext cx="3643447" cy="3643447"/>
        </a:xfrm>
        <a:prstGeom prst="blockArc">
          <a:avLst>
            <a:gd name="adj1" fmla="val 1800000"/>
            <a:gd name="adj2" fmla="val 5400000"/>
            <a:gd name="adj3" fmla="val 451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08BB50C-7146-4165-B8B8-B01C7AB83A13}">
      <dsp:nvSpPr>
        <dsp:cNvPr id="0" name=""/>
        <dsp:cNvSpPr/>
      </dsp:nvSpPr>
      <dsp:spPr>
        <a:xfrm>
          <a:off x="941947" y="530050"/>
          <a:ext cx="3643447" cy="3643447"/>
        </a:xfrm>
        <a:prstGeom prst="blockArc">
          <a:avLst>
            <a:gd name="adj1" fmla="val 19800000"/>
            <a:gd name="adj2" fmla="val 1800000"/>
            <a:gd name="adj3" fmla="val 4510"/>
          </a:avLst>
        </a:prstGeom>
        <a:solidFill>
          <a:schemeClr val="accent3"/>
        </a:solidFill>
        <a:ln>
          <a:noFill/>
        </a:ln>
        <a:effectLst/>
      </dsp:spPr>
      <dsp:style>
        <a:lnRef idx="0">
          <a:scrgbClr r="0" g="0" b="0"/>
        </a:lnRef>
        <a:fillRef idx="1">
          <a:scrgbClr r="0" g="0" b="0"/>
        </a:fillRef>
        <a:effectRef idx="0">
          <a:scrgbClr r="0" g="0" b="0"/>
        </a:effectRef>
        <a:fontRef idx="minor">
          <a:schemeClr val="lt1"/>
        </a:fontRef>
      </dsp:style>
    </dsp:sp>
    <dsp:sp modelId="{9721EF37-5899-484A-AE1F-521C68549CE4}">
      <dsp:nvSpPr>
        <dsp:cNvPr id="0" name=""/>
        <dsp:cNvSpPr/>
      </dsp:nvSpPr>
      <dsp:spPr>
        <a:xfrm>
          <a:off x="941947" y="530050"/>
          <a:ext cx="3643447" cy="3643447"/>
        </a:xfrm>
        <a:prstGeom prst="blockArc">
          <a:avLst>
            <a:gd name="adj1" fmla="val 16200000"/>
            <a:gd name="adj2" fmla="val 19800000"/>
            <a:gd name="adj3" fmla="val 451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0DD0D76-5210-44B2-8BE7-7FF72EFFC489}">
      <dsp:nvSpPr>
        <dsp:cNvPr id="0" name=""/>
        <dsp:cNvSpPr/>
      </dsp:nvSpPr>
      <dsp:spPr>
        <a:xfrm>
          <a:off x="1948603" y="1536707"/>
          <a:ext cx="1630134" cy="1630134"/>
        </a:xfrm>
        <a:prstGeom prst="ellipse">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GB" sz="2100" kern="1200" dirty="0" smtClean="0"/>
            <a:t>Positions</a:t>
          </a:r>
          <a:endParaRPr lang="en-GB" sz="2100" kern="1200" dirty="0"/>
        </a:p>
      </dsp:txBody>
      <dsp:txXfrm>
        <a:off x="2187331" y="1775435"/>
        <a:ext cx="1152678" cy="1152678"/>
      </dsp:txXfrm>
    </dsp:sp>
    <dsp:sp modelId="{30A4113D-0BF7-4505-B1E7-09CA14F06A40}">
      <dsp:nvSpPr>
        <dsp:cNvPr id="0" name=""/>
        <dsp:cNvSpPr/>
      </dsp:nvSpPr>
      <dsp:spPr>
        <a:xfrm>
          <a:off x="1955845" y="-182579"/>
          <a:ext cx="1615651" cy="1507419"/>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GB" sz="2800" kern="1200" dirty="0" smtClean="0"/>
            <a:t>B/Es</a:t>
          </a:r>
          <a:endParaRPr lang="en-GB" sz="2800" kern="1200" dirty="0"/>
        </a:p>
      </dsp:txBody>
      <dsp:txXfrm>
        <a:off x="2192452" y="38177"/>
        <a:ext cx="1142437" cy="1065907"/>
      </dsp:txXfrm>
    </dsp:sp>
    <dsp:sp modelId="{94CA4DC5-74EC-4BC7-AF0D-D9417B34E268}">
      <dsp:nvSpPr>
        <dsp:cNvPr id="0" name=""/>
        <dsp:cNvSpPr/>
      </dsp:nvSpPr>
      <dsp:spPr>
        <a:xfrm>
          <a:off x="3497928" y="707742"/>
          <a:ext cx="1615651" cy="1507419"/>
        </a:xfrm>
        <a:prstGeom prst="ellipse">
          <a:avLst/>
        </a:prstGeom>
        <a:solidFill>
          <a:srgbClr val="CCD1D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GB" sz="1600" b="1" kern="1200" dirty="0" smtClean="0">
              <a:solidFill>
                <a:schemeClr val="tx1"/>
              </a:solidFill>
            </a:rPr>
            <a:t>Short</a:t>
          </a:r>
          <a:r>
            <a:rPr lang="en-GB" sz="1600" kern="1200" dirty="0" smtClean="0">
              <a:solidFill>
                <a:schemeClr val="tx1"/>
              </a:solidFill>
            </a:rPr>
            <a:t>:</a:t>
          </a:r>
        </a:p>
        <a:p>
          <a:pPr lvl="0" algn="ctr" defTabSz="711200">
            <a:lnSpc>
              <a:spcPct val="90000"/>
            </a:lnSpc>
            <a:spcBef>
              <a:spcPct val="0"/>
            </a:spcBef>
            <a:spcAft>
              <a:spcPct val="35000"/>
            </a:spcAft>
          </a:pPr>
          <a:r>
            <a:rPr lang="en-GB" sz="1600" kern="1200" dirty="0" smtClean="0">
              <a:solidFill>
                <a:schemeClr val="tx1"/>
              </a:solidFill>
            </a:rPr>
            <a:t>Buy nominal</a:t>
          </a:r>
        </a:p>
        <a:p>
          <a:pPr lvl="0" algn="ctr" defTabSz="711200">
            <a:lnSpc>
              <a:spcPct val="90000"/>
            </a:lnSpc>
            <a:spcBef>
              <a:spcPct val="0"/>
            </a:spcBef>
            <a:spcAft>
              <a:spcPct val="35000"/>
            </a:spcAft>
          </a:pPr>
          <a:r>
            <a:rPr lang="en-GB" sz="1600" kern="1200" dirty="0" smtClean="0">
              <a:solidFill>
                <a:schemeClr val="tx1"/>
              </a:solidFill>
            </a:rPr>
            <a:t>Sell linker</a:t>
          </a:r>
        </a:p>
        <a:p>
          <a:pPr lvl="0" algn="ctr" defTabSz="711200">
            <a:lnSpc>
              <a:spcPct val="90000"/>
            </a:lnSpc>
            <a:spcBef>
              <a:spcPct val="0"/>
            </a:spcBef>
            <a:spcAft>
              <a:spcPct val="35000"/>
            </a:spcAft>
          </a:pPr>
          <a:r>
            <a:rPr lang="en-GB" sz="1600" kern="1200" dirty="0" smtClean="0">
              <a:solidFill>
                <a:schemeClr val="tx1"/>
              </a:solidFill>
            </a:rPr>
            <a:t>Pay inflation</a:t>
          </a:r>
          <a:endParaRPr lang="en-GB" sz="1600" kern="1200" dirty="0">
            <a:solidFill>
              <a:schemeClr val="tx1"/>
            </a:solidFill>
          </a:endParaRPr>
        </a:p>
      </dsp:txBody>
      <dsp:txXfrm>
        <a:off x="3734535" y="928498"/>
        <a:ext cx="1142437" cy="1065907"/>
      </dsp:txXfrm>
    </dsp:sp>
    <dsp:sp modelId="{127E5E61-7316-4957-B76F-D2A4618A423C}">
      <dsp:nvSpPr>
        <dsp:cNvPr id="0" name=""/>
        <dsp:cNvSpPr/>
      </dsp:nvSpPr>
      <dsp:spPr>
        <a:xfrm>
          <a:off x="3497928" y="2488387"/>
          <a:ext cx="1615651" cy="1507419"/>
        </a:xfrm>
        <a:prstGeom prst="ellipse">
          <a:avLst/>
        </a:prstGeom>
        <a:solidFill>
          <a:srgbClr val="CCD1D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b="1" kern="1200" dirty="0" smtClean="0">
              <a:solidFill>
                <a:sysClr val="windowText" lastClr="000000"/>
              </a:solidFill>
            </a:rPr>
            <a:t>Short</a:t>
          </a:r>
          <a:r>
            <a:rPr lang="en-GB" sz="1400" kern="1200" dirty="0" smtClean="0">
              <a:solidFill>
                <a:sysClr val="windowText" lastClr="000000"/>
              </a:solidFill>
            </a:rPr>
            <a:t>:</a:t>
          </a:r>
        </a:p>
        <a:p>
          <a:pPr lvl="0" algn="ctr" defTabSz="622300">
            <a:lnSpc>
              <a:spcPct val="90000"/>
            </a:lnSpc>
            <a:spcBef>
              <a:spcPct val="0"/>
            </a:spcBef>
            <a:spcAft>
              <a:spcPct val="35000"/>
            </a:spcAft>
          </a:pPr>
          <a:r>
            <a:rPr lang="en-GB" sz="1400" kern="1200" dirty="0" smtClean="0">
              <a:solidFill>
                <a:sysClr val="windowText" lastClr="000000"/>
              </a:solidFill>
            </a:rPr>
            <a:t>Pay inflation</a:t>
          </a:r>
        </a:p>
        <a:p>
          <a:pPr lvl="0" algn="ctr" defTabSz="622300">
            <a:lnSpc>
              <a:spcPct val="90000"/>
            </a:lnSpc>
            <a:spcBef>
              <a:spcPct val="0"/>
            </a:spcBef>
            <a:spcAft>
              <a:spcPct val="35000"/>
            </a:spcAft>
          </a:pPr>
          <a:r>
            <a:rPr lang="en-GB" sz="1400" kern="1200" dirty="0" smtClean="0">
              <a:solidFill>
                <a:sysClr val="windowText" lastClr="000000"/>
              </a:solidFill>
            </a:rPr>
            <a:t>Pay floating</a:t>
          </a:r>
        </a:p>
        <a:p>
          <a:pPr lvl="0" algn="ctr" defTabSz="622300">
            <a:lnSpc>
              <a:spcPct val="90000"/>
            </a:lnSpc>
            <a:spcBef>
              <a:spcPct val="0"/>
            </a:spcBef>
            <a:spcAft>
              <a:spcPct val="35000"/>
            </a:spcAft>
          </a:pPr>
          <a:r>
            <a:rPr lang="en-GB" sz="1400" kern="1200" dirty="0" smtClean="0">
              <a:solidFill>
                <a:sysClr val="windowText" lastClr="000000"/>
              </a:solidFill>
            </a:rPr>
            <a:t>Receive fixed</a:t>
          </a:r>
        </a:p>
      </dsp:txBody>
      <dsp:txXfrm>
        <a:off x="3734535" y="2709143"/>
        <a:ext cx="1142437" cy="1065907"/>
      </dsp:txXfrm>
    </dsp:sp>
    <dsp:sp modelId="{4C5BE2FC-B077-4F12-97DE-3D54CD27F0E1}">
      <dsp:nvSpPr>
        <dsp:cNvPr id="0" name=""/>
        <dsp:cNvSpPr/>
      </dsp:nvSpPr>
      <dsp:spPr>
        <a:xfrm>
          <a:off x="1955845" y="3378709"/>
          <a:ext cx="1615651" cy="1507419"/>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GB" sz="2400" kern="1200" dirty="0" smtClean="0"/>
            <a:t>Inflation swaps</a:t>
          </a:r>
          <a:endParaRPr lang="en-GB" sz="2400" kern="1200" dirty="0"/>
        </a:p>
      </dsp:txBody>
      <dsp:txXfrm>
        <a:off x="2192452" y="3599465"/>
        <a:ext cx="1142437" cy="1065907"/>
      </dsp:txXfrm>
    </dsp:sp>
    <dsp:sp modelId="{50D8BC94-4BAB-49B0-B6A5-153E3188C075}">
      <dsp:nvSpPr>
        <dsp:cNvPr id="0" name=""/>
        <dsp:cNvSpPr/>
      </dsp:nvSpPr>
      <dsp:spPr>
        <a:xfrm>
          <a:off x="413761" y="2488387"/>
          <a:ext cx="1615651" cy="1507419"/>
        </a:xfrm>
        <a:prstGeom prst="ellipse">
          <a:avLst/>
        </a:prstGeom>
        <a:solidFill>
          <a:srgbClr val="CCD1D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b="1" kern="1200" dirty="0" smtClean="0">
              <a:solidFill>
                <a:sysClr val="windowText" lastClr="000000"/>
              </a:solidFill>
            </a:rPr>
            <a:t>Long</a:t>
          </a:r>
          <a:r>
            <a:rPr lang="en-GB" sz="1400" kern="1200" dirty="0" smtClean="0">
              <a:solidFill>
                <a:sysClr val="windowText" lastClr="000000"/>
              </a:solidFill>
            </a:rPr>
            <a:t>:</a:t>
          </a:r>
        </a:p>
        <a:p>
          <a:pPr lvl="0" algn="ctr" defTabSz="622300">
            <a:lnSpc>
              <a:spcPct val="90000"/>
            </a:lnSpc>
            <a:spcBef>
              <a:spcPct val="0"/>
            </a:spcBef>
            <a:spcAft>
              <a:spcPct val="35000"/>
            </a:spcAft>
          </a:pPr>
          <a:r>
            <a:rPr lang="en-GB" sz="1400" kern="1200" dirty="0" smtClean="0">
              <a:solidFill>
                <a:sysClr val="windowText" lastClr="000000"/>
              </a:solidFill>
            </a:rPr>
            <a:t>Receive inflation</a:t>
          </a:r>
        </a:p>
        <a:p>
          <a:pPr lvl="0" algn="ctr" defTabSz="622300">
            <a:lnSpc>
              <a:spcPct val="90000"/>
            </a:lnSpc>
            <a:spcBef>
              <a:spcPct val="0"/>
            </a:spcBef>
            <a:spcAft>
              <a:spcPct val="35000"/>
            </a:spcAft>
          </a:pPr>
          <a:r>
            <a:rPr lang="en-GB" sz="1400" kern="1200" dirty="0" smtClean="0">
              <a:solidFill>
                <a:sysClr val="windowText" lastClr="000000"/>
              </a:solidFill>
            </a:rPr>
            <a:t>Receive floating</a:t>
          </a:r>
        </a:p>
        <a:p>
          <a:pPr lvl="0" algn="ctr" defTabSz="622300">
            <a:lnSpc>
              <a:spcPct val="90000"/>
            </a:lnSpc>
            <a:spcBef>
              <a:spcPct val="0"/>
            </a:spcBef>
            <a:spcAft>
              <a:spcPct val="35000"/>
            </a:spcAft>
          </a:pPr>
          <a:r>
            <a:rPr lang="en-GB" sz="1400" kern="1200" dirty="0" smtClean="0">
              <a:solidFill>
                <a:sysClr val="windowText" lastClr="000000"/>
              </a:solidFill>
            </a:rPr>
            <a:t>Pay fixed</a:t>
          </a:r>
        </a:p>
      </dsp:txBody>
      <dsp:txXfrm>
        <a:off x="650368" y="2709143"/>
        <a:ext cx="1142437" cy="1065907"/>
      </dsp:txXfrm>
    </dsp:sp>
    <dsp:sp modelId="{82A97CCF-FDEF-4176-9D23-C97F7DE6909C}">
      <dsp:nvSpPr>
        <dsp:cNvPr id="0" name=""/>
        <dsp:cNvSpPr/>
      </dsp:nvSpPr>
      <dsp:spPr>
        <a:xfrm>
          <a:off x="413761" y="707742"/>
          <a:ext cx="1615651" cy="1507419"/>
        </a:xfrm>
        <a:prstGeom prst="ellipse">
          <a:avLst/>
        </a:prstGeom>
        <a:solidFill>
          <a:srgbClr val="CCD1D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GB" sz="1600" b="1" kern="1200" dirty="0" smtClean="0">
              <a:solidFill>
                <a:schemeClr val="tx1"/>
              </a:solidFill>
            </a:rPr>
            <a:t>Long</a:t>
          </a:r>
          <a:r>
            <a:rPr lang="en-GB" sz="1600" kern="1200" dirty="0" smtClean="0">
              <a:solidFill>
                <a:schemeClr val="tx1"/>
              </a:solidFill>
            </a:rPr>
            <a:t>:</a:t>
          </a:r>
        </a:p>
        <a:p>
          <a:pPr lvl="0" algn="ctr" defTabSz="711200">
            <a:lnSpc>
              <a:spcPct val="90000"/>
            </a:lnSpc>
            <a:spcBef>
              <a:spcPct val="0"/>
            </a:spcBef>
            <a:spcAft>
              <a:spcPct val="35000"/>
            </a:spcAft>
          </a:pPr>
          <a:r>
            <a:rPr lang="en-GB" sz="1600" kern="1200" dirty="0" smtClean="0">
              <a:solidFill>
                <a:schemeClr val="tx1"/>
              </a:solidFill>
            </a:rPr>
            <a:t>Buy linker</a:t>
          </a:r>
        </a:p>
        <a:p>
          <a:pPr lvl="0" algn="ctr" defTabSz="711200">
            <a:lnSpc>
              <a:spcPct val="90000"/>
            </a:lnSpc>
            <a:spcBef>
              <a:spcPct val="0"/>
            </a:spcBef>
            <a:spcAft>
              <a:spcPct val="35000"/>
            </a:spcAft>
          </a:pPr>
          <a:r>
            <a:rPr lang="en-GB" sz="1600" kern="1200" dirty="0" smtClean="0">
              <a:solidFill>
                <a:schemeClr val="tx1"/>
              </a:solidFill>
            </a:rPr>
            <a:t>Sell nominal</a:t>
          </a:r>
        </a:p>
        <a:p>
          <a:pPr lvl="0" algn="ctr" defTabSz="711200">
            <a:lnSpc>
              <a:spcPct val="90000"/>
            </a:lnSpc>
            <a:spcBef>
              <a:spcPct val="0"/>
            </a:spcBef>
            <a:spcAft>
              <a:spcPct val="35000"/>
            </a:spcAft>
          </a:pPr>
          <a:r>
            <a:rPr lang="en-GB" sz="1600" kern="1200" dirty="0" smtClean="0">
              <a:solidFill>
                <a:schemeClr val="tx1"/>
              </a:solidFill>
            </a:rPr>
            <a:t>Receive inflation</a:t>
          </a:r>
          <a:endParaRPr lang="en-GB" sz="1600" kern="1200" dirty="0">
            <a:solidFill>
              <a:schemeClr val="tx1"/>
            </a:solidFill>
          </a:endParaRPr>
        </a:p>
      </dsp:txBody>
      <dsp:txXfrm>
        <a:off x="650368" y="928498"/>
        <a:ext cx="1142437" cy="10659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D22B61-36E1-4CB9-B97E-ABEB81970888}">
      <dsp:nvSpPr>
        <dsp:cNvPr id="0" name=""/>
        <dsp:cNvSpPr/>
      </dsp:nvSpPr>
      <dsp:spPr>
        <a:xfrm>
          <a:off x="685717" y="1423651"/>
          <a:ext cx="1284214" cy="856571"/>
        </a:xfrm>
        <a:prstGeom prst="rect">
          <a:avLst/>
        </a:prstGeom>
        <a:solidFill>
          <a:schemeClr val="accent2">
            <a:alpha val="90000"/>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99568" rIns="99568" bIns="99568" numCol="1" spcCol="1270" anchor="ctr" anchorCtr="0">
          <a:noAutofit/>
        </a:bodyPr>
        <a:lstStyle/>
        <a:p>
          <a:pPr lvl="0" algn="l" defTabSz="622300">
            <a:lnSpc>
              <a:spcPct val="90000"/>
            </a:lnSpc>
            <a:spcBef>
              <a:spcPct val="0"/>
            </a:spcBef>
            <a:spcAft>
              <a:spcPct val="35000"/>
            </a:spcAft>
          </a:pPr>
          <a:r>
            <a:rPr lang="en-GB" sz="1400" kern="1200" dirty="0" err="1" smtClean="0"/>
            <a:t>Richening</a:t>
          </a:r>
          <a:r>
            <a:rPr lang="en-GB" sz="1400" kern="1200" dirty="0" smtClean="0"/>
            <a:t> = swap rate increasing</a:t>
          </a:r>
          <a:endParaRPr lang="en-GB" sz="1400" kern="1200" dirty="0"/>
        </a:p>
      </dsp:txBody>
      <dsp:txXfrm>
        <a:off x="891191" y="1423651"/>
        <a:ext cx="1078740" cy="856571"/>
      </dsp:txXfrm>
    </dsp:sp>
    <dsp:sp modelId="{3D16F121-2B45-4225-B8C0-94077F62D72B}">
      <dsp:nvSpPr>
        <dsp:cNvPr id="0" name=""/>
        <dsp:cNvSpPr/>
      </dsp:nvSpPr>
      <dsp:spPr>
        <a:xfrm>
          <a:off x="685717" y="2280222"/>
          <a:ext cx="1284214" cy="856571"/>
        </a:xfrm>
        <a:prstGeom prst="rect">
          <a:avLst/>
        </a:prstGeom>
        <a:solidFill>
          <a:schemeClr val="accent2">
            <a:alpha val="90000"/>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99568" rIns="99568" bIns="99568" numCol="1" spcCol="1270" anchor="ctr" anchorCtr="0">
          <a:noAutofit/>
        </a:bodyPr>
        <a:lstStyle/>
        <a:p>
          <a:pPr lvl="0" algn="l" defTabSz="622300">
            <a:lnSpc>
              <a:spcPct val="90000"/>
            </a:lnSpc>
            <a:spcBef>
              <a:spcPct val="0"/>
            </a:spcBef>
            <a:spcAft>
              <a:spcPct val="35000"/>
            </a:spcAft>
          </a:pPr>
          <a:r>
            <a:rPr lang="en-GB" sz="1400" kern="1200" dirty="0" smtClean="0"/>
            <a:t>Cheapening = swap rates falling </a:t>
          </a:r>
          <a:endParaRPr lang="en-GB" sz="1400" kern="1200" dirty="0"/>
        </a:p>
      </dsp:txBody>
      <dsp:txXfrm>
        <a:off x="891191" y="2280222"/>
        <a:ext cx="1078740" cy="856571"/>
      </dsp:txXfrm>
    </dsp:sp>
    <dsp:sp modelId="{BB1DEB5C-C59F-41D6-831B-C06772E89DEB}">
      <dsp:nvSpPr>
        <dsp:cNvPr id="0" name=""/>
        <dsp:cNvSpPr/>
      </dsp:nvSpPr>
      <dsp:spPr>
        <a:xfrm>
          <a:off x="4655" y="1067547"/>
          <a:ext cx="856143" cy="856143"/>
        </a:xfrm>
        <a:prstGeom prst="ellipse">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GB" sz="1200" kern="1200" dirty="0" smtClean="0"/>
            <a:t>Inflation swaps</a:t>
          </a:r>
          <a:endParaRPr lang="en-GB" sz="1200" kern="1200" dirty="0"/>
        </a:p>
      </dsp:txBody>
      <dsp:txXfrm>
        <a:off x="130034" y="1192926"/>
        <a:ext cx="605385" cy="605385"/>
      </dsp:txXfrm>
    </dsp:sp>
    <dsp:sp modelId="{3DA37D2F-DBFC-4207-8379-F878BDC453B3}">
      <dsp:nvSpPr>
        <dsp:cNvPr id="0" name=""/>
        <dsp:cNvSpPr/>
      </dsp:nvSpPr>
      <dsp:spPr>
        <a:xfrm>
          <a:off x="2683142" y="1423651"/>
          <a:ext cx="1284214" cy="856571"/>
        </a:xfrm>
        <a:prstGeom prst="rect">
          <a:avLst/>
        </a:prstGeom>
        <a:solidFill>
          <a:schemeClr val="accent2">
            <a:alpha val="90000"/>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99568" rIns="99568" bIns="99568" numCol="1" spcCol="1270" anchor="ctr" anchorCtr="0">
          <a:noAutofit/>
        </a:bodyPr>
        <a:lstStyle/>
        <a:p>
          <a:pPr lvl="0" algn="l" defTabSz="622300">
            <a:lnSpc>
              <a:spcPct val="90000"/>
            </a:lnSpc>
            <a:spcBef>
              <a:spcPct val="0"/>
            </a:spcBef>
            <a:spcAft>
              <a:spcPct val="35000"/>
            </a:spcAft>
          </a:pPr>
          <a:r>
            <a:rPr lang="en-GB" sz="1400" kern="1200" dirty="0" err="1" smtClean="0"/>
            <a:t>Richening</a:t>
          </a:r>
          <a:r>
            <a:rPr lang="en-GB" sz="1400" kern="1200" dirty="0" smtClean="0"/>
            <a:t> = real rates falling</a:t>
          </a:r>
          <a:endParaRPr lang="en-GB" sz="1400" kern="1200" dirty="0"/>
        </a:p>
      </dsp:txBody>
      <dsp:txXfrm>
        <a:off x="2888616" y="1423651"/>
        <a:ext cx="1078740" cy="856571"/>
      </dsp:txXfrm>
    </dsp:sp>
    <dsp:sp modelId="{7C5257CC-2562-4D82-9AB6-BE50B37860D1}">
      <dsp:nvSpPr>
        <dsp:cNvPr id="0" name=""/>
        <dsp:cNvSpPr/>
      </dsp:nvSpPr>
      <dsp:spPr>
        <a:xfrm>
          <a:off x="2683142" y="2280222"/>
          <a:ext cx="1284214" cy="856571"/>
        </a:xfrm>
        <a:prstGeom prst="rect">
          <a:avLst/>
        </a:prstGeom>
        <a:solidFill>
          <a:schemeClr val="accent2">
            <a:alpha val="90000"/>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99568" rIns="99568" bIns="99568" numCol="1" spcCol="1270" anchor="ctr" anchorCtr="0">
          <a:noAutofit/>
        </a:bodyPr>
        <a:lstStyle/>
        <a:p>
          <a:pPr lvl="0" algn="l" defTabSz="622300">
            <a:lnSpc>
              <a:spcPct val="90000"/>
            </a:lnSpc>
            <a:spcBef>
              <a:spcPct val="0"/>
            </a:spcBef>
            <a:spcAft>
              <a:spcPct val="35000"/>
            </a:spcAft>
          </a:pPr>
          <a:r>
            <a:rPr lang="en-GB" sz="1400" kern="1200" dirty="0" smtClean="0"/>
            <a:t>Cheapening = real rates rising </a:t>
          </a:r>
          <a:endParaRPr lang="en-GB" sz="1400" kern="1200" dirty="0"/>
        </a:p>
      </dsp:txBody>
      <dsp:txXfrm>
        <a:off x="2888616" y="2280222"/>
        <a:ext cx="1078740" cy="856571"/>
      </dsp:txXfrm>
    </dsp:sp>
    <dsp:sp modelId="{2815975D-B595-426F-AB52-FC13A2978E26}">
      <dsp:nvSpPr>
        <dsp:cNvPr id="0" name=""/>
        <dsp:cNvSpPr/>
      </dsp:nvSpPr>
      <dsp:spPr>
        <a:xfrm>
          <a:off x="2015746" y="1081194"/>
          <a:ext cx="856143" cy="856143"/>
        </a:xfrm>
        <a:prstGeom prst="ellips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en-GB" sz="1400" kern="1200" dirty="0" smtClean="0"/>
            <a:t>Linkers</a:t>
          </a:r>
          <a:endParaRPr lang="en-GB" sz="1400" kern="1200" dirty="0"/>
        </a:p>
      </dsp:txBody>
      <dsp:txXfrm>
        <a:off x="2141125" y="1206573"/>
        <a:ext cx="605385" cy="605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D03C69-5CAC-4718-A99E-D39548460370}">
      <dsp:nvSpPr>
        <dsp:cNvPr id="0" name=""/>
        <dsp:cNvSpPr/>
      </dsp:nvSpPr>
      <dsp:spPr>
        <a:xfrm>
          <a:off x="773773" y="386295"/>
          <a:ext cx="1447468" cy="965461"/>
        </a:xfrm>
        <a:prstGeom prst="rect">
          <a:avLst/>
        </a:prstGeom>
        <a:solidFill>
          <a:schemeClr val="accent2">
            <a:alpha val="90000"/>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99568" rIns="99568" bIns="99568" numCol="1" spcCol="1270" anchor="ctr" anchorCtr="0">
          <a:noAutofit/>
        </a:bodyPr>
        <a:lstStyle/>
        <a:p>
          <a:pPr lvl="0" algn="l" defTabSz="622300">
            <a:lnSpc>
              <a:spcPct val="90000"/>
            </a:lnSpc>
            <a:spcBef>
              <a:spcPct val="0"/>
            </a:spcBef>
            <a:spcAft>
              <a:spcPct val="35000"/>
            </a:spcAft>
          </a:pPr>
          <a:r>
            <a:rPr lang="en-GB" sz="1400" kern="1200" dirty="0" err="1" smtClean="0"/>
            <a:t>Richening</a:t>
          </a:r>
          <a:r>
            <a:rPr lang="en-GB" sz="1400" kern="1200" dirty="0" smtClean="0"/>
            <a:t> = B/Es increasing</a:t>
          </a:r>
          <a:endParaRPr lang="en-GB" sz="1400" kern="1200" dirty="0"/>
        </a:p>
      </dsp:txBody>
      <dsp:txXfrm>
        <a:off x="1005368" y="386295"/>
        <a:ext cx="1215873" cy="965461"/>
      </dsp:txXfrm>
    </dsp:sp>
    <dsp:sp modelId="{782FE454-12EA-41EB-A96C-DA5DB0F1F317}">
      <dsp:nvSpPr>
        <dsp:cNvPr id="0" name=""/>
        <dsp:cNvSpPr/>
      </dsp:nvSpPr>
      <dsp:spPr>
        <a:xfrm>
          <a:off x="773773" y="1351756"/>
          <a:ext cx="1447468" cy="965461"/>
        </a:xfrm>
        <a:prstGeom prst="rect">
          <a:avLst/>
        </a:prstGeom>
        <a:solidFill>
          <a:schemeClr val="accent2">
            <a:alpha val="90000"/>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99568" rIns="99568" bIns="99568" numCol="1" spcCol="1270" anchor="ctr" anchorCtr="0">
          <a:noAutofit/>
        </a:bodyPr>
        <a:lstStyle/>
        <a:p>
          <a:pPr lvl="0" algn="l" defTabSz="622300">
            <a:lnSpc>
              <a:spcPct val="90000"/>
            </a:lnSpc>
            <a:spcBef>
              <a:spcPct val="0"/>
            </a:spcBef>
            <a:spcAft>
              <a:spcPct val="35000"/>
            </a:spcAft>
          </a:pPr>
          <a:r>
            <a:rPr lang="en-GB" sz="1400" kern="1200" dirty="0" smtClean="0"/>
            <a:t>Cheapening = B/Es falling </a:t>
          </a:r>
          <a:endParaRPr lang="en-GB" sz="1400" kern="1200" dirty="0"/>
        </a:p>
      </dsp:txBody>
      <dsp:txXfrm>
        <a:off x="1005368" y="1351756"/>
        <a:ext cx="1215873" cy="965461"/>
      </dsp:txXfrm>
    </dsp:sp>
    <dsp:sp modelId="{4313D9D0-93E6-49EE-828A-147F07BE161C}">
      <dsp:nvSpPr>
        <dsp:cNvPr id="0" name=""/>
        <dsp:cNvSpPr/>
      </dsp:nvSpPr>
      <dsp:spPr>
        <a:xfrm>
          <a:off x="32952" y="303"/>
          <a:ext cx="964978" cy="964978"/>
        </a:xfrm>
        <a:prstGeom prst="ellipse">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GB" sz="1800" kern="1200" dirty="0" smtClean="0"/>
            <a:t>B/Es</a:t>
          </a:r>
          <a:endParaRPr lang="en-GB" sz="1800" kern="1200" dirty="0"/>
        </a:p>
      </dsp:txBody>
      <dsp:txXfrm>
        <a:off x="174270" y="141621"/>
        <a:ext cx="682342" cy="6823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B43F67-8121-4E29-B209-6047B4196B60}">
      <dsp:nvSpPr>
        <dsp:cNvPr id="0" name=""/>
        <dsp:cNvSpPr/>
      </dsp:nvSpPr>
      <dsp:spPr>
        <a:xfrm rot="6101173">
          <a:off x="1795682" y="3080695"/>
          <a:ext cx="504256" cy="41660"/>
        </a:xfrm>
        <a:custGeom>
          <a:avLst/>
          <a:gdLst/>
          <a:ahLst/>
          <a:cxnLst/>
          <a:rect l="0" t="0" r="0" b="0"/>
          <a:pathLst>
            <a:path>
              <a:moveTo>
                <a:pt x="0" y="20830"/>
              </a:moveTo>
              <a:lnTo>
                <a:pt x="504256" y="20830"/>
              </a:lnTo>
            </a:path>
          </a:pathLst>
        </a:custGeom>
        <a:noFill/>
        <a:ln w="254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CB05E14F-2FF3-4465-8917-776A772D443E}">
      <dsp:nvSpPr>
        <dsp:cNvPr id="0" name=""/>
        <dsp:cNvSpPr/>
      </dsp:nvSpPr>
      <dsp:spPr>
        <a:xfrm rot="13436595">
          <a:off x="2486562" y="2683836"/>
          <a:ext cx="371046" cy="41660"/>
        </a:xfrm>
        <a:custGeom>
          <a:avLst/>
          <a:gdLst/>
          <a:ahLst/>
          <a:cxnLst/>
          <a:rect l="0" t="0" r="0" b="0"/>
          <a:pathLst>
            <a:path>
              <a:moveTo>
                <a:pt x="0" y="20830"/>
              </a:moveTo>
              <a:lnTo>
                <a:pt x="371046" y="20830"/>
              </a:lnTo>
            </a:path>
          </a:pathLst>
        </a:custGeom>
        <a:noFill/>
        <a:ln w="254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B5178AB8-DBA9-4D4F-9431-416F45E7DB0E}">
      <dsp:nvSpPr>
        <dsp:cNvPr id="0" name=""/>
        <dsp:cNvSpPr/>
      </dsp:nvSpPr>
      <dsp:spPr>
        <a:xfrm rot="8669759">
          <a:off x="2441554" y="1946906"/>
          <a:ext cx="401430" cy="41660"/>
        </a:xfrm>
        <a:custGeom>
          <a:avLst/>
          <a:gdLst/>
          <a:ahLst/>
          <a:cxnLst/>
          <a:rect l="0" t="0" r="0" b="0"/>
          <a:pathLst>
            <a:path>
              <a:moveTo>
                <a:pt x="0" y="20830"/>
              </a:moveTo>
              <a:lnTo>
                <a:pt x="401430" y="20830"/>
              </a:lnTo>
            </a:path>
          </a:pathLst>
        </a:custGeom>
        <a:noFill/>
        <a:ln w="25400" cap="flat" cmpd="sng" algn="ctr">
          <a:solidFill>
            <a:schemeClr val="tx1">
              <a:lumMod val="50000"/>
              <a:lumOff val="50000"/>
            </a:schemeClr>
          </a:solidFill>
          <a:prstDash val="solid"/>
        </a:ln>
        <a:effectLst/>
      </dsp:spPr>
      <dsp:style>
        <a:lnRef idx="2">
          <a:scrgbClr r="0" g="0" b="0"/>
        </a:lnRef>
        <a:fillRef idx="0">
          <a:scrgbClr r="0" g="0" b="0"/>
        </a:fillRef>
        <a:effectRef idx="0">
          <a:scrgbClr r="0" g="0" b="0"/>
        </a:effectRef>
        <a:fontRef idx="minor"/>
      </dsp:style>
    </dsp:sp>
    <dsp:sp modelId="{5C4A3D5E-0319-4A34-A3A6-BA21BA9D39AD}">
      <dsp:nvSpPr>
        <dsp:cNvPr id="0" name=""/>
        <dsp:cNvSpPr/>
      </dsp:nvSpPr>
      <dsp:spPr>
        <a:xfrm rot="15278304">
          <a:off x="1671884" y="1367288"/>
          <a:ext cx="612278" cy="41660"/>
        </a:xfrm>
        <a:custGeom>
          <a:avLst/>
          <a:gdLst/>
          <a:ahLst/>
          <a:cxnLst/>
          <a:rect l="0" t="0" r="0" b="0"/>
          <a:pathLst>
            <a:path>
              <a:moveTo>
                <a:pt x="0" y="20830"/>
              </a:moveTo>
              <a:lnTo>
                <a:pt x="612278" y="20830"/>
              </a:lnTo>
            </a:path>
          </a:pathLst>
        </a:custGeom>
        <a:noFill/>
        <a:ln w="254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DBC46EFA-A530-4626-B789-DC2DC1CF793C}">
      <dsp:nvSpPr>
        <dsp:cNvPr id="0" name=""/>
        <dsp:cNvSpPr/>
      </dsp:nvSpPr>
      <dsp:spPr>
        <a:xfrm>
          <a:off x="6228" y="1324400"/>
          <a:ext cx="2010307" cy="1766291"/>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69E2E2-E2BF-4802-BA3D-9D20F9E43FAC}">
      <dsp:nvSpPr>
        <dsp:cNvPr id="0" name=""/>
        <dsp:cNvSpPr/>
      </dsp:nvSpPr>
      <dsp:spPr>
        <a:xfrm>
          <a:off x="1185391" y="-12019"/>
          <a:ext cx="1125033" cy="1125033"/>
        </a:xfrm>
        <a:prstGeom prst="ellipse">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b="1" kern="1200" dirty="0" smtClean="0"/>
            <a:t>CPI vs RPI</a:t>
          </a:r>
          <a:endParaRPr lang="en-GB" sz="1800" b="1" kern="1200" dirty="0"/>
        </a:p>
      </dsp:txBody>
      <dsp:txXfrm>
        <a:off x="1350148" y="152738"/>
        <a:ext cx="795519" cy="795519"/>
      </dsp:txXfrm>
    </dsp:sp>
    <dsp:sp modelId="{BF233B6D-5CFD-4EE1-BB6B-54E5928850A1}">
      <dsp:nvSpPr>
        <dsp:cNvPr id="0" name=""/>
        <dsp:cNvSpPr/>
      </dsp:nvSpPr>
      <dsp:spPr>
        <a:xfrm>
          <a:off x="2259497" y="-12019"/>
          <a:ext cx="1687549" cy="1125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a:lnSpc>
              <a:spcPct val="90000"/>
            </a:lnSpc>
            <a:spcBef>
              <a:spcPct val="0"/>
            </a:spcBef>
            <a:spcAft>
              <a:spcPct val="15000"/>
            </a:spcAft>
            <a:buChar char="••"/>
          </a:pPr>
          <a:r>
            <a:rPr lang="en-GB" sz="1400" kern="1200" dirty="0" smtClean="0"/>
            <a:t> UK measures are linked to RPI so market reaction to inflation data releases depends on RPI print</a:t>
          </a:r>
          <a:endParaRPr lang="en-GB" sz="1400" b="1" kern="1200" dirty="0"/>
        </a:p>
      </dsp:txBody>
      <dsp:txXfrm>
        <a:off x="2259497" y="-12019"/>
        <a:ext cx="1687549" cy="1125033"/>
      </dsp:txXfrm>
    </dsp:sp>
    <dsp:sp modelId="{F9870020-B332-438C-A821-23B561E50855}">
      <dsp:nvSpPr>
        <dsp:cNvPr id="0" name=""/>
        <dsp:cNvSpPr/>
      </dsp:nvSpPr>
      <dsp:spPr>
        <a:xfrm>
          <a:off x="2374668" y="1198346"/>
          <a:ext cx="1120926" cy="1120926"/>
        </a:xfrm>
        <a:prstGeom prst="ellipse">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b="1" kern="1200" dirty="0" smtClean="0"/>
            <a:t>8-month linkers</a:t>
          </a:r>
          <a:endParaRPr lang="en-GB" sz="1800" b="1" kern="1200" dirty="0"/>
        </a:p>
      </dsp:txBody>
      <dsp:txXfrm>
        <a:off x="2538824" y="1362502"/>
        <a:ext cx="792614" cy="792614"/>
      </dsp:txXfrm>
    </dsp:sp>
    <dsp:sp modelId="{BC01DB1A-9D32-4242-8568-8FFF520FD7C6}">
      <dsp:nvSpPr>
        <dsp:cNvPr id="0" name=""/>
        <dsp:cNvSpPr/>
      </dsp:nvSpPr>
      <dsp:spPr>
        <a:xfrm>
          <a:off x="3449801" y="1198346"/>
          <a:ext cx="1681390" cy="1120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a:lnSpc>
              <a:spcPct val="90000"/>
            </a:lnSpc>
            <a:spcBef>
              <a:spcPct val="0"/>
            </a:spcBef>
            <a:spcAft>
              <a:spcPct val="15000"/>
            </a:spcAft>
            <a:buChar char="••"/>
          </a:pPr>
          <a:r>
            <a:rPr lang="en-GB" sz="1400" kern="1200" dirty="0" smtClean="0"/>
            <a:t> Inflation data releases lead to a mechanical re-pricing of 8m linkers when there are large data surprises</a:t>
          </a:r>
          <a:endParaRPr lang="en-GB" sz="1400" kern="1200" dirty="0"/>
        </a:p>
      </dsp:txBody>
      <dsp:txXfrm>
        <a:off x="3449801" y="1198346"/>
        <a:ext cx="1681390" cy="1120926"/>
      </dsp:txXfrm>
    </dsp:sp>
    <dsp:sp modelId="{BA026AC8-97D9-4FD2-B380-3CA619FC22CE}">
      <dsp:nvSpPr>
        <dsp:cNvPr id="0" name=""/>
        <dsp:cNvSpPr/>
      </dsp:nvSpPr>
      <dsp:spPr>
        <a:xfrm>
          <a:off x="2383899" y="2406916"/>
          <a:ext cx="1104421" cy="1104421"/>
        </a:xfrm>
        <a:prstGeom prst="ellipse">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b="1" kern="1200" dirty="0" smtClean="0"/>
            <a:t>Swap roll</a:t>
          </a:r>
          <a:endParaRPr lang="en-GB" sz="1800" b="1" kern="1200" dirty="0"/>
        </a:p>
      </dsp:txBody>
      <dsp:txXfrm>
        <a:off x="2545638" y="2568655"/>
        <a:ext cx="780943" cy="780943"/>
      </dsp:txXfrm>
    </dsp:sp>
    <dsp:sp modelId="{F9E290FD-9AAB-40AD-B848-74021275FE04}">
      <dsp:nvSpPr>
        <dsp:cNvPr id="0" name=""/>
        <dsp:cNvSpPr/>
      </dsp:nvSpPr>
      <dsp:spPr>
        <a:xfrm>
          <a:off x="3463159" y="2406916"/>
          <a:ext cx="1656632" cy="1104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a:lnSpc>
              <a:spcPct val="90000"/>
            </a:lnSpc>
            <a:spcBef>
              <a:spcPct val="0"/>
            </a:spcBef>
            <a:spcAft>
              <a:spcPct val="15000"/>
            </a:spcAft>
            <a:buChar char="••"/>
          </a:pPr>
          <a:r>
            <a:rPr lang="en-GB" sz="1400" kern="1200" dirty="0" smtClean="0"/>
            <a:t> Monthly index roll leads to jumps in short-dated swap rates </a:t>
          </a:r>
          <a:endParaRPr lang="en-GB" sz="1400" kern="1200" dirty="0"/>
        </a:p>
      </dsp:txBody>
      <dsp:txXfrm>
        <a:off x="3463159" y="2406916"/>
        <a:ext cx="1656632" cy="1104421"/>
      </dsp:txXfrm>
    </dsp:sp>
    <dsp:sp modelId="{6E8811CD-6336-4E81-A1DA-9CC368FBDD9E}">
      <dsp:nvSpPr>
        <dsp:cNvPr id="0" name=""/>
        <dsp:cNvSpPr/>
      </dsp:nvSpPr>
      <dsp:spPr>
        <a:xfrm>
          <a:off x="1312946" y="3336641"/>
          <a:ext cx="1137241" cy="1137241"/>
        </a:xfrm>
        <a:prstGeom prst="ellipse">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b="1" kern="1200" dirty="0" smtClean="0"/>
            <a:t>Spot rates</a:t>
          </a:r>
          <a:endParaRPr lang="en-GB" sz="1800" kern="1200" dirty="0"/>
        </a:p>
      </dsp:txBody>
      <dsp:txXfrm>
        <a:off x="1479491" y="3503186"/>
        <a:ext cx="804151" cy="804151"/>
      </dsp:txXfrm>
    </dsp:sp>
    <dsp:sp modelId="{5E2DAF67-BEFD-4ECC-B279-59E16480F2FB}">
      <dsp:nvSpPr>
        <dsp:cNvPr id="0" name=""/>
        <dsp:cNvSpPr/>
      </dsp:nvSpPr>
      <dsp:spPr>
        <a:xfrm>
          <a:off x="2384000" y="3336641"/>
          <a:ext cx="1705862" cy="11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a:lnSpc>
              <a:spcPct val="90000"/>
            </a:lnSpc>
            <a:spcBef>
              <a:spcPct val="0"/>
            </a:spcBef>
            <a:spcAft>
              <a:spcPct val="15000"/>
            </a:spcAft>
            <a:buChar char="••"/>
          </a:pPr>
          <a:r>
            <a:rPr lang="en-GB" sz="1400" kern="1200" dirty="0" smtClean="0"/>
            <a:t>Interpretation of spot zero coupon swap rates</a:t>
          </a:r>
          <a:endParaRPr lang="en-GB" sz="1400" kern="1200" dirty="0"/>
        </a:p>
      </dsp:txBody>
      <dsp:txXfrm>
        <a:off x="2384000" y="3336641"/>
        <a:ext cx="1705862" cy="113724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22" name="Rectangle 2"/>
          <p:cNvSpPr>
            <a:spLocks noGrp="1" noChangeArrowheads="1"/>
          </p:cNvSpPr>
          <p:nvPr>
            <p:ph type="hdr" sz="quarter"/>
          </p:nvPr>
        </p:nvSpPr>
        <p:spPr bwMode="auto">
          <a:xfrm>
            <a:off x="0" y="1"/>
            <a:ext cx="2949302" cy="496665"/>
          </a:xfrm>
          <a:prstGeom prst="rect">
            <a:avLst/>
          </a:prstGeom>
          <a:noFill/>
          <a:ln w="9525">
            <a:noFill/>
            <a:miter lim="800000"/>
            <a:headEnd/>
            <a:tailEnd/>
          </a:ln>
          <a:effectLst/>
        </p:spPr>
        <p:txBody>
          <a:bodyPr vert="horz" wrap="square" lIns="95700" tIns="47850" rIns="95700" bIns="47850" numCol="1" anchor="t" anchorCtr="0" compatLnSpc="1">
            <a:prstTxWarp prst="textNoShape">
              <a:avLst/>
            </a:prstTxWarp>
          </a:bodyPr>
          <a:lstStyle>
            <a:lvl1pPr algn="l" defTabSz="957118">
              <a:defRPr sz="1300"/>
            </a:lvl1pPr>
          </a:lstStyle>
          <a:p>
            <a:endParaRPr lang="en-GB"/>
          </a:p>
        </p:txBody>
      </p:sp>
      <p:sp>
        <p:nvSpPr>
          <p:cNvPr id="286723" name="Rectangle 3"/>
          <p:cNvSpPr>
            <a:spLocks noGrp="1" noChangeArrowheads="1"/>
          </p:cNvSpPr>
          <p:nvPr>
            <p:ph type="dt" sz="quarter" idx="1"/>
          </p:nvPr>
        </p:nvSpPr>
        <p:spPr bwMode="auto">
          <a:xfrm>
            <a:off x="3856312" y="1"/>
            <a:ext cx="2949302" cy="496665"/>
          </a:xfrm>
          <a:prstGeom prst="rect">
            <a:avLst/>
          </a:prstGeom>
          <a:noFill/>
          <a:ln w="9525">
            <a:noFill/>
            <a:miter lim="800000"/>
            <a:headEnd/>
            <a:tailEnd/>
          </a:ln>
          <a:effectLst/>
        </p:spPr>
        <p:txBody>
          <a:bodyPr vert="horz" wrap="square" lIns="95700" tIns="47850" rIns="95700" bIns="47850" numCol="1" anchor="t" anchorCtr="0" compatLnSpc="1">
            <a:prstTxWarp prst="textNoShape">
              <a:avLst/>
            </a:prstTxWarp>
          </a:bodyPr>
          <a:lstStyle>
            <a:lvl1pPr algn="r" defTabSz="957118">
              <a:defRPr sz="1300"/>
            </a:lvl1pPr>
          </a:lstStyle>
          <a:p>
            <a:endParaRPr lang="en-GB"/>
          </a:p>
        </p:txBody>
      </p:sp>
      <p:sp>
        <p:nvSpPr>
          <p:cNvPr id="286724" name="Rectangle 4"/>
          <p:cNvSpPr>
            <a:spLocks noGrp="1" noChangeArrowheads="1"/>
          </p:cNvSpPr>
          <p:nvPr>
            <p:ph type="ftr" sz="quarter" idx="2"/>
          </p:nvPr>
        </p:nvSpPr>
        <p:spPr bwMode="auto">
          <a:xfrm>
            <a:off x="0" y="9447435"/>
            <a:ext cx="2949302" cy="496665"/>
          </a:xfrm>
          <a:prstGeom prst="rect">
            <a:avLst/>
          </a:prstGeom>
          <a:noFill/>
          <a:ln w="9525">
            <a:noFill/>
            <a:miter lim="800000"/>
            <a:headEnd/>
            <a:tailEnd/>
          </a:ln>
          <a:effectLst/>
        </p:spPr>
        <p:txBody>
          <a:bodyPr vert="horz" wrap="square" lIns="95700" tIns="47850" rIns="95700" bIns="47850" numCol="1" anchor="b" anchorCtr="0" compatLnSpc="1">
            <a:prstTxWarp prst="textNoShape">
              <a:avLst/>
            </a:prstTxWarp>
          </a:bodyPr>
          <a:lstStyle>
            <a:lvl1pPr algn="l" defTabSz="957118">
              <a:defRPr sz="1300"/>
            </a:lvl1pPr>
          </a:lstStyle>
          <a:p>
            <a:endParaRPr lang="en-GB"/>
          </a:p>
        </p:txBody>
      </p:sp>
      <p:sp>
        <p:nvSpPr>
          <p:cNvPr id="286725" name="Rectangle 5"/>
          <p:cNvSpPr>
            <a:spLocks noGrp="1" noChangeArrowheads="1"/>
          </p:cNvSpPr>
          <p:nvPr>
            <p:ph type="sldNum" sz="quarter" idx="3"/>
          </p:nvPr>
        </p:nvSpPr>
        <p:spPr bwMode="auto">
          <a:xfrm>
            <a:off x="3856312" y="9447435"/>
            <a:ext cx="2949302" cy="496665"/>
          </a:xfrm>
          <a:prstGeom prst="rect">
            <a:avLst/>
          </a:prstGeom>
          <a:noFill/>
          <a:ln w="9525">
            <a:noFill/>
            <a:miter lim="800000"/>
            <a:headEnd/>
            <a:tailEnd/>
          </a:ln>
          <a:effectLst/>
        </p:spPr>
        <p:txBody>
          <a:bodyPr vert="horz" wrap="square" lIns="95700" tIns="47850" rIns="95700" bIns="47850" numCol="1" anchor="b" anchorCtr="0" compatLnSpc="1">
            <a:prstTxWarp prst="textNoShape">
              <a:avLst/>
            </a:prstTxWarp>
          </a:bodyPr>
          <a:lstStyle>
            <a:lvl1pPr algn="r" defTabSz="957118">
              <a:defRPr sz="1300"/>
            </a:lvl1pPr>
          </a:lstStyle>
          <a:p>
            <a:fld id="{1262CEDA-D91A-4F5E-ADB8-91256B92F8B9}" type="slidenum">
              <a:rPr lang="en-GB"/>
              <a:pPr/>
              <a:t>‹#›</a:t>
            </a:fld>
            <a:endParaRPr lang="en-GB"/>
          </a:p>
        </p:txBody>
      </p:sp>
    </p:spTree>
    <p:extLst>
      <p:ext uri="{BB962C8B-B14F-4D97-AF65-F5344CB8AC3E}">
        <p14:creationId xmlns:p14="http://schemas.microsoft.com/office/powerpoint/2010/main" val="5344514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bwMode="auto">
          <a:xfrm>
            <a:off x="0" y="1"/>
            <a:ext cx="2949302" cy="496665"/>
          </a:xfrm>
          <a:prstGeom prst="rect">
            <a:avLst/>
          </a:prstGeom>
          <a:noFill/>
          <a:ln w="9525">
            <a:noFill/>
            <a:miter lim="800000"/>
            <a:headEnd/>
            <a:tailEnd/>
          </a:ln>
          <a:effectLst/>
        </p:spPr>
        <p:txBody>
          <a:bodyPr vert="horz" wrap="square" lIns="95700" tIns="47850" rIns="95700" bIns="47850" numCol="1" anchor="t" anchorCtr="0" compatLnSpc="1">
            <a:prstTxWarp prst="textNoShape">
              <a:avLst/>
            </a:prstTxWarp>
          </a:bodyPr>
          <a:lstStyle>
            <a:lvl1pPr algn="l" defTabSz="957118" eaLnBrk="0" hangingPunct="0">
              <a:spcBef>
                <a:spcPct val="0"/>
              </a:spcBef>
              <a:buFontTx/>
              <a:buNone/>
              <a:defRPr sz="1300"/>
            </a:lvl1pPr>
          </a:lstStyle>
          <a:p>
            <a:endParaRPr lang="en-GB"/>
          </a:p>
        </p:txBody>
      </p:sp>
      <p:sp>
        <p:nvSpPr>
          <p:cNvPr id="216067" name="Rectangle 3"/>
          <p:cNvSpPr>
            <a:spLocks noGrp="1" noChangeArrowheads="1"/>
          </p:cNvSpPr>
          <p:nvPr>
            <p:ph type="dt" idx="1"/>
          </p:nvPr>
        </p:nvSpPr>
        <p:spPr bwMode="auto">
          <a:xfrm>
            <a:off x="3854790" y="1"/>
            <a:ext cx="2949302" cy="496665"/>
          </a:xfrm>
          <a:prstGeom prst="rect">
            <a:avLst/>
          </a:prstGeom>
          <a:noFill/>
          <a:ln w="9525">
            <a:noFill/>
            <a:miter lim="800000"/>
            <a:headEnd/>
            <a:tailEnd/>
          </a:ln>
          <a:effectLst/>
        </p:spPr>
        <p:txBody>
          <a:bodyPr vert="horz" wrap="square" lIns="95700" tIns="47850" rIns="95700" bIns="47850" numCol="1" anchor="t" anchorCtr="0" compatLnSpc="1">
            <a:prstTxWarp prst="textNoShape">
              <a:avLst/>
            </a:prstTxWarp>
          </a:bodyPr>
          <a:lstStyle>
            <a:lvl1pPr algn="r" defTabSz="957118" eaLnBrk="0" hangingPunct="0">
              <a:spcBef>
                <a:spcPct val="0"/>
              </a:spcBef>
              <a:buFontTx/>
              <a:buNone/>
              <a:defRPr sz="1300"/>
            </a:lvl1pPr>
          </a:lstStyle>
          <a:p>
            <a:endParaRPr lang="en-GB"/>
          </a:p>
        </p:txBody>
      </p:sp>
      <p:sp>
        <p:nvSpPr>
          <p:cNvPr id="216068" name="Rectangle 4"/>
          <p:cNvSpPr>
            <a:spLocks noGrp="1" noRot="1" noChangeAspect="1" noChangeArrowheads="1" noTextEdit="1"/>
          </p:cNvSpPr>
          <p:nvPr>
            <p:ph type="sldImg" idx="2"/>
          </p:nvPr>
        </p:nvSpPr>
        <p:spPr bwMode="auto">
          <a:xfrm>
            <a:off x="917575" y="746125"/>
            <a:ext cx="4970463" cy="3729038"/>
          </a:xfrm>
          <a:prstGeom prst="rect">
            <a:avLst/>
          </a:prstGeom>
          <a:noFill/>
          <a:ln w="9525">
            <a:solidFill>
              <a:srgbClr val="000000"/>
            </a:solidFill>
            <a:miter lim="800000"/>
            <a:headEnd/>
            <a:tailEnd/>
          </a:ln>
          <a:effectLst/>
        </p:spPr>
      </p:sp>
      <p:sp>
        <p:nvSpPr>
          <p:cNvPr id="216069" name="Rectangle 5"/>
          <p:cNvSpPr>
            <a:spLocks noGrp="1" noChangeArrowheads="1"/>
          </p:cNvSpPr>
          <p:nvPr>
            <p:ph type="body" sz="quarter" idx="3"/>
          </p:nvPr>
        </p:nvSpPr>
        <p:spPr bwMode="auto">
          <a:xfrm>
            <a:off x="680258" y="4722946"/>
            <a:ext cx="5445099" cy="4474614"/>
          </a:xfrm>
          <a:prstGeom prst="rect">
            <a:avLst/>
          </a:prstGeom>
          <a:noFill/>
          <a:ln w="9525">
            <a:noFill/>
            <a:miter lim="800000"/>
            <a:headEnd/>
            <a:tailEnd/>
          </a:ln>
          <a:effectLst/>
        </p:spPr>
        <p:txBody>
          <a:bodyPr vert="horz" wrap="square" lIns="95700" tIns="47850" rIns="95700" bIns="4785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216070" name="Rectangle 6"/>
          <p:cNvSpPr>
            <a:spLocks noGrp="1" noChangeArrowheads="1"/>
          </p:cNvSpPr>
          <p:nvPr>
            <p:ph type="ftr" sz="quarter" idx="4"/>
          </p:nvPr>
        </p:nvSpPr>
        <p:spPr bwMode="auto">
          <a:xfrm>
            <a:off x="0" y="9445893"/>
            <a:ext cx="2949302" cy="496665"/>
          </a:xfrm>
          <a:prstGeom prst="rect">
            <a:avLst/>
          </a:prstGeom>
          <a:noFill/>
          <a:ln w="9525">
            <a:noFill/>
            <a:miter lim="800000"/>
            <a:headEnd/>
            <a:tailEnd/>
          </a:ln>
          <a:effectLst/>
        </p:spPr>
        <p:txBody>
          <a:bodyPr vert="horz" wrap="square" lIns="95700" tIns="47850" rIns="95700" bIns="47850" numCol="1" anchor="b" anchorCtr="0" compatLnSpc="1">
            <a:prstTxWarp prst="textNoShape">
              <a:avLst/>
            </a:prstTxWarp>
          </a:bodyPr>
          <a:lstStyle>
            <a:lvl1pPr algn="l" defTabSz="957118" eaLnBrk="0" hangingPunct="0">
              <a:spcBef>
                <a:spcPct val="0"/>
              </a:spcBef>
              <a:buFontTx/>
              <a:buNone/>
              <a:defRPr sz="1300"/>
            </a:lvl1pPr>
          </a:lstStyle>
          <a:p>
            <a:endParaRPr lang="en-GB"/>
          </a:p>
        </p:txBody>
      </p:sp>
      <p:sp>
        <p:nvSpPr>
          <p:cNvPr id="216071" name="Rectangle 7"/>
          <p:cNvSpPr>
            <a:spLocks noGrp="1" noChangeArrowheads="1"/>
          </p:cNvSpPr>
          <p:nvPr>
            <p:ph type="sldNum" sz="quarter" idx="5"/>
          </p:nvPr>
        </p:nvSpPr>
        <p:spPr bwMode="auto">
          <a:xfrm>
            <a:off x="3854790" y="9445893"/>
            <a:ext cx="2949302" cy="496665"/>
          </a:xfrm>
          <a:prstGeom prst="rect">
            <a:avLst/>
          </a:prstGeom>
          <a:noFill/>
          <a:ln w="9525">
            <a:noFill/>
            <a:miter lim="800000"/>
            <a:headEnd/>
            <a:tailEnd/>
          </a:ln>
          <a:effectLst/>
        </p:spPr>
        <p:txBody>
          <a:bodyPr vert="horz" wrap="square" lIns="95700" tIns="47850" rIns="95700" bIns="47850" numCol="1" anchor="b" anchorCtr="0" compatLnSpc="1">
            <a:prstTxWarp prst="textNoShape">
              <a:avLst/>
            </a:prstTxWarp>
          </a:bodyPr>
          <a:lstStyle>
            <a:lvl1pPr algn="r" defTabSz="957118" eaLnBrk="0" hangingPunct="0">
              <a:spcBef>
                <a:spcPct val="0"/>
              </a:spcBef>
              <a:buFontTx/>
              <a:buNone/>
              <a:defRPr sz="1300"/>
            </a:lvl1pPr>
          </a:lstStyle>
          <a:p>
            <a:fld id="{C49C7A71-AB58-4506-90BD-262BDB99E1CC}" type="slidenum">
              <a:rPr lang="en-GB"/>
              <a:pPr/>
              <a:t>‹#›</a:t>
            </a:fld>
            <a:endParaRPr lang="en-GB"/>
          </a:p>
        </p:txBody>
      </p:sp>
    </p:spTree>
    <p:extLst>
      <p:ext uri="{BB962C8B-B14F-4D97-AF65-F5344CB8AC3E}">
        <p14:creationId xmlns:p14="http://schemas.microsoft.com/office/powerpoint/2010/main" val="29220679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Arial" charset="0"/>
                <a:ea typeface="+mn-ea"/>
                <a:cs typeface="Arial" charset="0"/>
              </a:rPr>
              <a:t>15:50</a:t>
            </a:r>
          </a:p>
          <a:p>
            <a:r>
              <a:rPr lang="en-GB" sz="1200" kern="1200" dirty="0" smtClean="0">
                <a:solidFill>
                  <a:schemeClr val="tx1"/>
                </a:solidFill>
                <a:effectLst/>
                <a:latin typeface="Arial" charset="0"/>
                <a:ea typeface="+mn-ea"/>
                <a:cs typeface="Arial" charset="0"/>
              </a:rPr>
              <a:t>TS: Two potential thoughts from me – one on liquidity (if you weren’t covering already) and anything on common most common strategies + indicators of when to trade would be interesting</a:t>
            </a:r>
          </a:p>
          <a:p>
            <a:r>
              <a:rPr lang="en-GB" sz="1200" kern="1200" dirty="0" smtClean="0">
                <a:solidFill>
                  <a:schemeClr val="tx1"/>
                </a:solidFill>
                <a:effectLst/>
                <a:latin typeface="Arial" charset="0"/>
                <a:ea typeface="+mn-ea"/>
                <a:cs typeface="Arial" charset="0"/>
              </a:rPr>
              <a:t> </a:t>
            </a:r>
          </a:p>
          <a:p>
            <a:pPr rtl="0" fontAlgn="ctr"/>
            <a:r>
              <a:rPr lang="en-GB" sz="1200" kern="1200" dirty="0" smtClean="0">
                <a:solidFill>
                  <a:schemeClr val="tx1"/>
                </a:solidFill>
                <a:effectLst/>
                <a:latin typeface="Arial" charset="0"/>
                <a:ea typeface="+mn-ea"/>
                <a:cs typeface="Arial" charset="0"/>
              </a:rPr>
              <a:t>What inflation index are they generally linked to?</a:t>
            </a:r>
            <a:endParaRPr lang="en-GB" dirty="0" smtClean="0">
              <a:effectLst/>
            </a:endParaRPr>
          </a:p>
          <a:p>
            <a:pPr rtl="0" fontAlgn="ctr"/>
            <a:r>
              <a:rPr lang="en-GB" sz="1200" kern="1200" dirty="0" smtClean="0">
                <a:solidFill>
                  <a:schemeClr val="tx1"/>
                </a:solidFill>
                <a:effectLst/>
                <a:latin typeface="Arial" charset="0"/>
                <a:ea typeface="+mn-ea"/>
                <a:cs typeface="Arial" charset="0"/>
              </a:rPr>
              <a:t>What is market liquidity like (on the run / off the run)? Different countries?</a:t>
            </a:r>
            <a:endParaRPr lang="en-GB" dirty="0" smtClean="0">
              <a:effectLst/>
            </a:endParaRPr>
          </a:p>
          <a:p>
            <a:pPr rtl="0" fontAlgn="ctr"/>
            <a:r>
              <a:rPr lang="en-GB" sz="1200" kern="1200" dirty="0" smtClean="0">
                <a:solidFill>
                  <a:schemeClr val="tx1"/>
                </a:solidFill>
                <a:effectLst/>
                <a:latin typeface="Arial" charset="0"/>
                <a:ea typeface="+mn-ea"/>
                <a:cs typeface="Arial" charset="0"/>
              </a:rPr>
              <a:t>Who buys in different markets / maturities?</a:t>
            </a:r>
            <a:endParaRPr lang="en-GB" dirty="0" smtClean="0">
              <a:effectLst/>
            </a:endParaRPr>
          </a:p>
          <a:p>
            <a:pPr rtl="0" fontAlgn="ctr"/>
            <a:r>
              <a:rPr lang="en-GB" sz="1200" kern="1200" dirty="0" smtClean="0">
                <a:solidFill>
                  <a:schemeClr val="tx1"/>
                </a:solidFill>
                <a:effectLst/>
                <a:latin typeface="Arial" charset="0"/>
                <a:ea typeface="+mn-ea"/>
                <a:cs typeface="Arial" charset="0"/>
              </a:rPr>
              <a:t>What is the size of the market? Is it bigger / smaller than it used to be?</a:t>
            </a:r>
            <a:endParaRPr lang="en-GB" dirty="0" smtClean="0">
              <a:effectLst/>
            </a:endParaRPr>
          </a:p>
          <a:p>
            <a:pPr rtl="0" fontAlgn="ctr"/>
            <a:r>
              <a:rPr lang="en-GB" sz="1200" kern="1200" dirty="0" smtClean="0">
                <a:solidFill>
                  <a:schemeClr val="tx1"/>
                </a:solidFill>
                <a:effectLst/>
                <a:latin typeface="Arial" charset="0"/>
                <a:ea typeface="+mn-ea"/>
                <a:cs typeface="Arial" charset="0"/>
              </a:rPr>
              <a:t>How does this market affect forward inflation </a:t>
            </a:r>
            <a:r>
              <a:rPr lang="en-GB" sz="1200" kern="1200" dirty="0" err="1" smtClean="0">
                <a:solidFill>
                  <a:schemeClr val="tx1"/>
                </a:solidFill>
                <a:effectLst/>
                <a:latin typeface="Arial" charset="0"/>
                <a:ea typeface="+mn-ea"/>
                <a:cs typeface="Arial" charset="0"/>
              </a:rPr>
              <a:t>breakevens</a:t>
            </a:r>
            <a:r>
              <a:rPr lang="en-GB" sz="1200" kern="1200" dirty="0" smtClean="0">
                <a:solidFill>
                  <a:schemeClr val="tx1"/>
                </a:solidFill>
                <a:effectLst/>
                <a:latin typeface="Arial" charset="0"/>
                <a:ea typeface="+mn-ea"/>
                <a:cs typeface="Arial" charset="0"/>
              </a:rPr>
              <a:t>?</a:t>
            </a:r>
            <a:endParaRPr lang="en-GB" dirty="0" smtClean="0">
              <a:effectLst/>
            </a:endParaRPr>
          </a:p>
          <a:p>
            <a:pPr rtl="0" fontAlgn="ctr"/>
            <a:r>
              <a:rPr lang="en-GB" sz="1200" kern="1200" dirty="0" smtClean="0">
                <a:solidFill>
                  <a:schemeClr val="tx1"/>
                </a:solidFill>
                <a:effectLst/>
                <a:latin typeface="Arial" charset="0"/>
                <a:ea typeface="+mn-ea"/>
                <a:cs typeface="Arial" charset="0"/>
              </a:rPr>
              <a:t>What is the market reaction to stress?</a:t>
            </a:r>
            <a:endParaRPr lang="en-GB" dirty="0" smtClean="0">
              <a:effectLst/>
            </a:endParaRPr>
          </a:p>
          <a:p>
            <a:pPr rtl="0" fontAlgn="ctr"/>
            <a:r>
              <a:rPr lang="en-GB" sz="1200" kern="1200" dirty="0" smtClean="0">
                <a:solidFill>
                  <a:schemeClr val="tx1"/>
                </a:solidFill>
                <a:effectLst/>
                <a:latin typeface="Arial" charset="0"/>
                <a:ea typeface="+mn-ea"/>
                <a:cs typeface="Arial" charset="0"/>
              </a:rPr>
              <a:t>Are there many derivatives traded based on this market (options / futures esp.)? Similar questions to above about liquidity etc.  </a:t>
            </a:r>
            <a:endParaRPr lang="en-GB" dirty="0" smtClean="0">
              <a:effectLst/>
            </a:endParaRPr>
          </a:p>
          <a:p>
            <a:pPr rtl="0" fontAlgn="ctr"/>
            <a:r>
              <a:rPr lang="en-GB" sz="1200" kern="1200" dirty="0" smtClean="0">
                <a:solidFill>
                  <a:schemeClr val="tx1"/>
                </a:solidFill>
                <a:effectLst/>
                <a:latin typeface="Arial" charset="0"/>
                <a:ea typeface="+mn-ea"/>
                <a:cs typeface="Arial" charset="0"/>
              </a:rPr>
              <a:t>A bit on the market structure.</a:t>
            </a:r>
            <a:endParaRPr lang="en-GB" dirty="0" smtClean="0">
              <a:effectLst/>
            </a:endParaRPr>
          </a:p>
          <a:p>
            <a:pPr rtl="0" fontAlgn="ctr"/>
            <a:r>
              <a:rPr lang="en-GB" sz="1200" kern="1200" dirty="0" smtClean="0">
                <a:solidFill>
                  <a:schemeClr val="tx1"/>
                </a:solidFill>
                <a:effectLst/>
                <a:latin typeface="Arial" charset="0"/>
                <a:ea typeface="+mn-ea"/>
                <a:cs typeface="Arial" charset="0"/>
              </a:rPr>
              <a:t>What are the current main market discussions / flavours de jour </a:t>
            </a:r>
            <a:r>
              <a:rPr lang="en-GB" sz="1200" kern="1200" dirty="0" err="1" smtClean="0">
                <a:solidFill>
                  <a:schemeClr val="tx1"/>
                </a:solidFill>
                <a:effectLst/>
                <a:latin typeface="Arial" charset="0"/>
                <a:ea typeface="+mn-ea"/>
                <a:cs typeface="Arial" charset="0"/>
              </a:rPr>
              <a:t>etc</a:t>
            </a:r>
            <a:r>
              <a:rPr lang="en-GB" sz="1200" kern="1200" dirty="0" smtClean="0">
                <a:solidFill>
                  <a:schemeClr val="tx1"/>
                </a:solidFill>
                <a:effectLst/>
                <a:latin typeface="Arial" charset="0"/>
                <a:ea typeface="+mn-ea"/>
                <a:cs typeface="Arial" charset="0"/>
              </a:rPr>
              <a:t>?</a:t>
            </a:r>
            <a:endParaRPr lang="en-GB" dirty="0" smtClean="0">
              <a:effectLst/>
            </a:endParaRPr>
          </a:p>
          <a:p>
            <a:pPr rtl="0" fontAlgn="ctr"/>
            <a:r>
              <a:rPr lang="en-GB" sz="1200" kern="1200" dirty="0" smtClean="0">
                <a:solidFill>
                  <a:schemeClr val="tx1"/>
                </a:solidFill>
                <a:effectLst/>
                <a:latin typeface="Arial" charset="0"/>
                <a:ea typeface="+mn-ea"/>
                <a:cs typeface="Arial" charset="0"/>
              </a:rPr>
              <a:t>What’s your favourite fact about inflation markets? </a:t>
            </a:r>
            <a:endParaRPr lang="en-GB" dirty="0" smtClean="0">
              <a:effectLst/>
            </a:endParaRPr>
          </a:p>
          <a:p>
            <a:r>
              <a:rPr lang="en-GB" sz="1200" kern="1200" dirty="0" smtClean="0">
                <a:solidFill>
                  <a:schemeClr val="tx1"/>
                </a:solidFill>
                <a:effectLst/>
                <a:latin typeface="Arial" charset="0"/>
                <a:ea typeface="+mn-ea"/>
                <a:cs typeface="Arial" charset="0"/>
              </a:rPr>
              <a:t> </a:t>
            </a:r>
          </a:p>
          <a:p>
            <a:pPr rtl="0" fontAlgn="ctr"/>
            <a:r>
              <a:rPr lang="en-GB" sz="1200" kern="1200" dirty="0" smtClean="0">
                <a:solidFill>
                  <a:schemeClr val="tx1"/>
                </a:solidFill>
                <a:effectLst/>
                <a:latin typeface="Arial" charset="0"/>
                <a:ea typeface="+mn-ea"/>
                <a:cs typeface="Arial" charset="0"/>
              </a:rPr>
              <a:t>Who trades linkers/ inflation swaps</a:t>
            </a:r>
            <a:endParaRPr lang="en-GB" dirty="0" smtClean="0">
              <a:effectLst/>
            </a:endParaRPr>
          </a:p>
          <a:p>
            <a:pPr rtl="0" fontAlgn="ctr"/>
            <a:r>
              <a:rPr lang="en-GB" sz="1200" kern="1200" dirty="0" smtClean="0">
                <a:solidFill>
                  <a:schemeClr val="tx1"/>
                </a:solidFill>
                <a:effectLst/>
                <a:latin typeface="Arial" charset="0"/>
                <a:ea typeface="+mn-ea"/>
                <a:cs typeface="Arial" charset="0"/>
              </a:rPr>
              <a:t>How/why do people trade inflation swap spreads</a:t>
            </a:r>
            <a:endParaRPr lang="en-GB" dirty="0" smtClean="0">
              <a:effectLst/>
            </a:endParaRPr>
          </a:p>
          <a:p>
            <a:pPr rtl="0" fontAlgn="ctr"/>
            <a:r>
              <a:rPr lang="en-GB" sz="1200" kern="1200" dirty="0" smtClean="0">
                <a:solidFill>
                  <a:schemeClr val="tx1"/>
                </a:solidFill>
                <a:effectLst/>
                <a:latin typeface="Arial" charset="0"/>
                <a:ea typeface="+mn-ea"/>
                <a:cs typeface="Arial" charset="0"/>
              </a:rPr>
              <a:t>Liquidity at different parts of the curve</a:t>
            </a:r>
            <a:endParaRPr lang="en-GB" dirty="0" smtClean="0">
              <a:effectLst/>
            </a:endParaRPr>
          </a:p>
          <a:p>
            <a:pPr rtl="0" fontAlgn="ctr"/>
            <a:r>
              <a:rPr lang="en-GB" sz="1200" kern="1200" dirty="0" smtClean="0">
                <a:solidFill>
                  <a:schemeClr val="tx1"/>
                </a:solidFill>
                <a:effectLst/>
                <a:latin typeface="Arial" charset="0"/>
                <a:ea typeface="+mn-ea"/>
                <a:cs typeface="Arial" charset="0"/>
              </a:rPr>
              <a:t>Nominal swap spread trades vs inflation swap spread trades- what does the different risk </a:t>
            </a:r>
            <a:r>
              <a:rPr lang="en-GB" sz="1200" kern="1200" dirty="0" err="1" smtClean="0">
                <a:solidFill>
                  <a:schemeClr val="tx1"/>
                </a:solidFill>
                <a:effectLst/>
                <a:latin typeface="Arial" charset="0"/>
                <a:ea typeface="+mn-ea"/>
                <a:cs typeface="Arial" charset="0"/>
              </a:rPr>
              <a:t>premia</a:t>
            </a:r>
            <a:r>
              <a:rPr lang="en-GB" sz="1200" kern="1200" dirty="0" smtClean="0">
                <a:solidFill>
                  <a:schemeClr val="tx1"/>
                </a:solidFill>
                <a:effectLst/>
                <a:latin typeface="Arial" charset="0"/>
                <a:ea typeface="+mn-ea"/>
                <a:cs typeface="Arial" charset="0"/>
              </a:rPr>
              <a:t> represent (nick C mentioned they look at trades like this)</a:t>
            </a:r>
            <a:endParaRPr lang="en-GB" dirty="0" smtClean="0">
              <a:effectLst/>
            </a:endParaRPr>
          </a:p>
          <a:p>
            <a:pPr rtl="0" fontAlgn="ctr"/>
            <a:r>
              <a:rPr lang="en-GB" sz="1200" kern="1200" dirty="0" smtClean="0">
                <a:solidFill>
                  <a:schemeClr val="tx1"/>
                </a:solidFill>
                <a:effectLst/>
                <a:latin typeface="Arial" charset="0"/>
                <a:ea typeface="+mn-ea"/>
                <a:cs typeface="Arial" charset="0"/>
              </a:rPr>
              <a:t>Basic stuff probably also useful (I am sure there is lots I don’t know that is super simple!)</a:t>
            </a:r>
            <a:endParaRPr lang="en-GB" dirty="0" smtClean="0">
              <a:effectLst/>
            </a:endParaRPr>
          </a:p>
          <a:p>
            <a:pPr rtl="0" fontAlgn="ctr"/>
            <a:r>
              <a:rPr lang="en-GB" sz="1200" kern="1200" dirty="0" smtClean="0">
                <a:solidFill>
                  <a:schemeClr val="tx1"/>
                </a:solidFill>
                <a:effectLst/>
                <a:latin typeface="Arial" charset="0"/>
                <a:ea typeface="+mn-ea"/>
                <a:cs typeface="Arial" charset="0"/>
              </a:rPr>
              <a:t>Other interesting trading things (you mentioned inflation spreads as an example!)</a:t>
            </a:r>
            <a:endParaRPr lang="en-GB" dirty="0" smtClean="0">
              <a:effectLst/>
            </a:endParaRPr>
          </a:p>
          <a:p>
            <a:r>
              <a:rPr lang="en-GB" sz="1200" kern="1200" dirty="0" smtClean="0">
                <a:solidFill>
                  <a:schemeClr val="tx1"/>
                </a:solidFill>
                <a:effectLst/>
                <a:latin typeface="Arial" charset="0"/>
                <a:ea typeface="+mn-ea"/>
                <a:cs typeface="Arial" charset="0"/>
              </a:rPr>
              <a:t> </a:t>
            </a:r>
          </a:p>
          <a:p>
            <a:r>
              <a:rPr lang="en-GB" sz="1200" kern="1200" smtClean="0">
                <a:solidFill>
                  <a:schemeClr val="tx1"/>
                </a:solidFill>
                <a:effectLst/>
                <a:latin typeface="Arial" charset="0"/>
                <a:ea typeface="+mn-ea"/>
                <a:cs typeface="Arial" charset="0"/>
              </a:rPr>
              <a:t>I’d be interested in relevance for the EEA (why/if they would be a good asset for us) </a:t>
            </a:r>
          </a:p>
          <a:p>
            <a:endParaRPr lang="en-GB"/>
          </a:p>
        </p:txBody>
      </p:sp>
      <p:sp>
        <p:nvSpPr>
          <p:cNvPr id="4" name="Slide Number Placeholder 3"/>
          <p:cNvSpPr>
            <a:spLocks noGrp="1"/>
          </p:cNvSpPr>
          <p:nvPr>
            <p:ph type="sldNum" sz="quarter" idx="10"/>
          </p:nvPr>
        </p:nvSpPr>
        <p:spPr/>
        <p:txBody>
          <a:bodyPr/>
          <a:lstStyle/>
          <a:p>
            <a:fld id="{C49C7A71-AB58-4506-90BD-262BDB99E1CC}" type="slidenum">
              <a:rPr lang="en-GB" smtClean="0"/>
              <a:pPr/>
              <a:t>1</a:t>
            </a:fld>
            <a:endParaRPr lang="en-GB"/>
          </a:p>
        </p:txBody>
      </p:sp>
    </p:spTree>
    <p:extLst>
      <p:ext uri="{BB962C8B-B14F-4D97-AF65-F5344CB8AC3E}">
        <p14:creationId xmlns:p14="http://schemas.microsoft.com/office/powerpoint/2010/main" val="3041366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Arial" charset="0"/>
                <a:ea typeface="+mn-ea"/>
                <a:cs typeface="Arial" charset="0"/>
              </a:rPr>
              <a:t>Index-linked bonds = inflation-linked bonds = linkers</a:t>
            </a:r>
          </a:p>
          <a:p>
            <a:r>
              <a:rPr lang="en-GB" sz="1200" kern="1200" dirty="0" smtClean="0">
                <a:solidFill>
                  <a:schemeClr val="tx1"/>
                </a:solidFill>
                <a:effectLst/>
                <a:latin typeface="Arial" charset="0"/>
                <a:ea typeface="+mn-ea"/>
                <a:cs typeface="Arial" charset="0"/>
              </a:rPr>
              <a:t>Index-linked</a:t>
            </a:r>
            <a:r>
              <a:rPr lang="en-GB" sz="1200" kern="1200" baseline="0" dirty="0" smtClean="0">
                <a:solidFill>
                  <a:schemeClr val="tx1"/>
                </a:solidFill>
                <a:effectLst/>
                <a:latin typeface="Arial" charset="0"/>
                <a:ea typeface="+mn-ea"/>
                <a:cs typeface="Arial" charset="0"/>
              </a:rPr>
              <a:t> </a:t>
            </a:r>
            <a:r>
              <a:rPr lang="en-GB" sz="1200" kern="1200" dirty="0" smtClean="0">
                <a:solidFill>
                  <a:schemeClr val="tx1"/>
                </a:solidFill>
                <a:effectLst/>
                <a:latin typeface="Arial" charset="0"/>
                <a:ea typeface="+mn-ea"/>
                <a:cs typeface="Arial" charset="0"/>
              </a:rPr>
              <a:t>gilts in the UK and Treasury Inflation Protected Securities (TIPS) in the US</a:t>
            </a:r>
            <a:r>
              <a:rPr lang="en-GB" sz="1200" kern="1200" baseline="0" dirty="0" smtClean="0">
                <a:solidFill>
                  <a:schemeClr val="tx1"/>
                </a:solidFill>
                <a:effectLst/>
                <a:latin typeface="Arial" charset="0"/>
                <a:ea typeface="+mn-ea"/>
                <a:cs typeface="Arial" charset="0"/>
              </a:rPr>
              <a:t> </a:t>
            </a:r>
            <a:r>
              <a:rPr lang="en-GB" sz="1200" kern="1200" dirty="0" smtClean="0">
                <a:solidFill>
                  <a:schemeClr val="tx1"/>
                </a:solidFill>
                <a:effectLst/>
                <a:latin typeface="Arial" charset="0"/>
                <a:ea typeface="+mn-ea"/>
                <a:cs typeface="Arial" charset="0"/>
              </a:rPr>
              <a:t> </a:t>
            </a:r>
          </a:p>
          <a:p>
            <a:endParaRPr lang="en-GB" sz="1200" kern="1200" dirty="0" smtClean="0">
              <a:solidFill>
                <a:schemeClr val="tx1"/>
              </a:solidFill>
              <a:effectLst/>
              <a:latin typeface="Arial" charset="0"/>
              <a:ea typeface="+mn-ea"/>
              <a:cs typeface="Arial" charset="0"/>
            </a:endParaRPr>
          </a:p>
          <a:p>
            <a:r>
              <a:rPr lang="en-GB" sz="1200" kern="1200" dirty="0" smtClean="0">
                <a:solidFill>
                  <a:schemeClr val="tx1"/>
                </a:solidFill>
                <a:effectLst/>
                <a:latin typeface="Arial" charset="0"/>
                <a:ea typeface="+mn-ea"/>
                <a:cs typeface="Arial" charset="0"/>
              </a:rPr>
              <a:t>An index-linked bond has its cash-flows linked to a specific price index and provides investors with a way to lock in the real return. The bond will pay a fixed real coupon in % terms and a nominal principal value which will be increasing with inflation. </a:t>
            </a:r>
          </a:p>
          <a:p>
            <a:endParaRPr lang="en-GB" sz="1200" kern="1200" dirty="0" smtClean="0">
              <a:solidFill>
                <a:schemeClr val="tx1"/>
              </a:solidFill>
              <a:effectLst/>
              <a:latin typeface="Arial" charset="0"/>
              <a:ea typeface="+mn-ea"/>
              <a:cs typeface="Arial"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GB" sz="1200" kern="1200" dirty="0" smtClean="0">
                <a:solidFill>
                  <a:schemeClr val="tx1"/>
                </a:solidFill>
                <a:effectLst/>
                <a:latin typeface="Arial" charset="0"/>
                <a:ea typeface="+mn-ea"/>
                <a:cs typeface="Arial" charset="0"/>
              </a:rPr>
              <a:t>Most will also have a deflation floor which means the principal is guaranteed at maturity even if inflation is negative over the life of the linker. UK linkers are one of the exceptions and they don’t have this deflation floor and they trade above par. </a:t>
            </a:r>
          </a:p>
          <a:p>
            <a:endParaRPr lang="en-GB" dirty="0"/>
          </a:p>
        </p:txBody>
      </p:sp>
      <p:sp>
        <p:nvSpPr>
          <p:cNvPr id="4" name="Slide Number Placeholder 3"/>
          <p:cNvSpPr>
            <a:spLocks noGrp="1"/>
          </p:cNvSpPr>
          <p:nvPr>
            <p:ph type="sldNum" sz="quarter" idx="10"/>
          </p:nvPr>
        </p:nvSpPr>
        <p:spPr/>
        <p:txBody>
          <a:bodyPr/>
          <a:lstStyle/>
          <a:p>
            <a:fld id="{C49C7A71-AB58-4506-90BD-262BDB99E1CC}" type="slidenum">
              <a:rPr lang="en-GB" smtClean="0"/>
              <a:pPr/>
              <a:t>10</a:t>
            </a:fld>
            <a:endParaRPr lang="en-GB"/>
          </a:p>
        </p:txBody>
      </p:sp>
    </p:spTree>
    <p:extLst>
      <p:ext uri="{BB962C8B-B14F-4D97-AF65-F5344CB8AC3E}">
        <p14:creationId xmlns:p14="http://schemas.microsoft.com/office/powerpoint/2010/main" val="354430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sz="1200" kern="1200" dirty="0" smtClean="0">
                <a:solidFill>
                  <a:schemeClr val="tx1"/>
                </a:solidFill>
                <a:effectLst/>
                <a:latin typeface="Arial" charset="0"/>
                <a:ea typeface="+mn-ea"/>
                <a:cs typeface="Arial" charset="0"/>
              </a:rPr>
              <a:t>The inflation protection is accumulating and increasing the principal, which is paid at the end. This means that the real coupon payments also increase slowly, but most of the inflation protection is provided at maturity. So this means that payments have this back-ended nature, and so linkers have by design have higher duration and credit risk profile. </a:t>
            </a:r>
          </a:p>
          <a:p>
            <a:endParaRPr lang="en-GB" dirty="0"/>
          </a:p>
        </p:txBody>
      </p:sp>
      <p:sp>
        <p:nvSpPr>
          <p:cNvPr id="4" name="Slide Number Placeholder 3"/>
          <p:cNvSpPr>
            <a:spLocks noGrp="1"/>
          </p:cNvSpPr>
          <p:nvPr>
            <p:ph type="sldNum" sz="quarter" idx="10"/>
          </p:nvPr>
        </p:nvSpPr>
        <p:spPr/>
        <p:txBody>
          <a:bodyPr/>
          <a:lstStyle/>
          <a:p>
            <a:fld id="{C49C7A71-AB58-4506-90BD-262BDB99E1CC}" type="slidenum">
              <a:rPr lang="en-GB" smtClean="0"/>
              <a:pPr/>
              <a:t>11</a:t>
            </a:fld>
            <a:endParaRPr lang="en-GB"/>
          </a:p>
        </p:txBody>
      </p:sp>
    </p:spTree>
    <p:extLst>
      <p:ext uri="{BB962C8B-B14F-4D97-AF65-F5344CB8AC3E}">
        <p14:creationId xmlns:p14="http://schemas.microsoft.com/office/powerpoint/2010/main" val="326423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Arial" charset="0"/>
                <a:ea typeface="+mn-ea"/>
                <a:cs typeface="Arial" charset="0"/>
              </a:rPr>
              <a:t>There will be a level of inflation which when realised, will make me indifferent between holding an inflation-linked bond or a nominal equivalent. We can decompose nominal and real yields as shown in this chart and the difference between these two quoted yields will be the inflation breakeven measure. But it is crucial to see that this will not equal to the expected inflation component from the nominal yield. Instead, the breakeven will be impacted by the inflation risk premium and liquidity premium. </a:t>
            </a:r>
          </a:p>
          <a:p>
            <a:endParaRPr lang="en-GB" sz="1200" kern="1200" dirty="0" smtClean="0">
              <a:solidFill>
                <a:schemeClr val="tx1"/>
              </a:solidFill>
              <a:effectLst/>
              <a:latin typeface="Arial" charset="0"/>
              <a:ea typeface="+mn-ea"/>
              <a:cs typeface="Arial" charset="0"/>
            </a:endParaRPr>
          </a:p>
          <a:p>
            <a:r>
              <a:rPr lang="en-GB" sz="1200" kern="1200" dirty="0" smtClean="0">
                <a:solidFill>
                  <a:schemeClr val="tx1"/>
                </a:solidFill>
                <a:effectLst/>
                <a:latin typeface="Arial" charset="0"/>
                <a:ea typeface="+mn-ea"/>
                <a:cs typeface="Arial" charset="0"/>
              </a:rPr>
              <a:t>Another way to look at this mathematically is using the Fisher equation, which boils down to nominal rate being approximately equal the real rate plus the inflation rate. </a:t>
            </a:r>
          </a:p>
          <a:p>
            <a:r>
              <a:rPr lang="en-GB" sz="1200" kern="1200" dirty="0" smtClean="0">
                <a:solidFill>
                  <a:schemeClr val="tx1"/>
                </a:solidFill>
                <a:effectLst/>
                <a:latin typeface="Arial" charset="0"/>
                <a:ea typeface="+mn-ea"/>
                <a:cs typeface="Arial" charset="0"/>
              </a:rPr>
              <a:t>So when we typically</a:t>
            </a:r>
            <a:r>
              <a:rPr lang="en-GB" sz="1200" kern="1200" baseline="0" dirty="0" smtClean="0">
                <a:solidFill>
                  <a:schemeClr val="tx1"/>
                </a:solidFill>
                <a:effectLst/>
                <a:latin typeface="Arial" charset="0"/>
                <a:ea typeface="+mn-ea"/>
                <a:cs typeface="Arial" charset="0"/>
              </a:rPr>
              <a:t> talk about </a:t>
            </a:r>
            <a:r>
              <a:rPr lang="en-GB" sz="1200" kern="1200" baseline="0" dirty="0" err="1" smtClean="0">
                <a:solidFill>
                  <a:schemeClr val="tx1"/>
                </a:solidFill>
                <a:effectLst/>
                <a:latin typeface="Arial" charset="0"/>
                <a:ea typeface="+mn-ea"/>
                <a:cs typeface="Arial" charset="0"/>
              </a:rPr>
              <a:t>breakevens</a:t>
            </a:r>
            <a:r>
              <a:rPr lang="en-GB" sz="1200" kern="1200" baseline="0" dirty="0" smtClean="0">
                <a:solidFill>
                  <a:schemeClr val="tx1"/>
                </a:solidFill>
                <a:effectLst/>
                <a:latin typeface="Arial" charset="0"/>
                <a:ea typeface="+mn-ea"/>
                <a:cs typeface="Arial" charset="0"/>
              </a:rPr>
              <a:t>, we mean the difference between nominal and real yields on two bonds with similar maturity. </a:t>
            </a:r>
          </a:p>
          <a:p>
            <a:endParaRPr lang="en-GB" sz="1200" kern="1200" dirty="0" smtClean="0">
              <a:solidFill>
                <a:schemeClr val="tx1"/>
              </a:solidFill>
              <a:effectLst/>
              <a:latin typeface="Arial" charset="0"/>
              <a:ea typeface="+mn-ea"/>
              <a:cs typeface="Arial" charset="0"/>
            </a:endParaRPr>
          </a:p>
          <a:p>
            <a:r>
              <a:rPr lang="en-GB" sz="1200" kern="1200" dirty="0" smtClean="0">
                <a:solidFill>
                  <a:schemeClr val="tx1"/>
                </a:solidFill>
                <a:effectLst/>
                <a:latin typeface="Arial" charset="0"/>
                <a:ea typeface="+mn-ea"/>
                <a:cs typeface="Arial" charset="0"/>
              </a:rPr>
              <a:t>Purchasing a linker outright secures your real rate of return, but if an investor wishes to have exposure just to this inflation component, they can enter into a breakeven trade. This means they can trade an index-linked bond vs the conventional bond, e.g. buy the linker and sell the conventional. </a:t>
            </a:r>
          </a:p>
          <a:p>
            <a:endParaRPr lang="en-GB" dirty="0"/>
          </a:p>
        </p:txBody>
      </p:sp>
      <p:sp>
        <p:nvSpPr>
          <p:cNvPr id="4" name="Slide Number Placeholder 3"/>
          <p:cNvSpPr>
            <a:spLocks noGrp="1"/>
          </p:cNvSpPr>
          <p:nvPr>
            <p:ph type="sldNum" sz="quarter" idx="10"/>
          </p:nvPr>
        </p:nvSpPr>
        <p:spPr/>
        <p:txBody>
          <a:bodyPr/>
          <a:lstStyle/>
          <a:p>
            <a:fld id="{C49C7A71-AB58-4506-90BD-262BDB99E1CC}" type="slidenum">
              <a:rPr lang="en-GB" smtClean="0"/>
              <a:pPr/>
              <a:t>12</a:t>
            </a:fld>
            <a:endParaRPr lang="en-GB"/>
          </a:p>
        </p:txBody>
      </p:sp>
    </p:spTree>
    <p:extLst>
      <p:ext uri="{BB962C8B-B14F-4D97-AF65-F5344CB8AC3E}">
        <p14:creationId xmlns:p14="http://schemas.microsoft.com/office/powerpoint/2010/main" val="4066484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The most active inflation swap markets are</a:t>
            </a:r>
            <a:r>
              <a:rPr lang="en-GB" baseline="0" dirty="0" smtClean="0"/>
              <a:t> in the UK, the </a:t>
            </a:r>
            <a:r>
              <a:rPr lang="en-GB" baseline="0" dirty="0" err="1" smtClean="0"/>
              <a:t>Eruo</a:t>
            </a:r>
            <a:r>
              <a:rPr lang="en-GB" baseline="0" dirty="0" smtClean="0"/>
              <a:t> area (trading Euro HICP or French CPI) and US (trading US CPI)</a:t>
            </a:r>
          </a:p>
          <a:p>
            <a:pPr marL="171450" indent="-171450">
              <a:buFontTx/>
              <a:buChar char="-"/>
            </a:pPr>
            <a:r>
              <a:rPr lang="en-GB" baseline="0" dirty="0" smtClean="0"/>
              <a:t>Zero coupon inflation swap structures are by far the most common</a:t>
            </a:r>
          </a:p>
          <a:p>
            <a:pPr marL="171450" indent="-171450">
              <a:buFontTx/>
              <a:buChar char="-"/>
            </a:pPr>
            <a:r>
              <a:rPr lang="en-GB" baseline="0" dirty="0" smtClean="0"/>
              <a:t>Just like linkers, they trade with a lag	</a:t>
            </a:r>
          </a:p>
          <a:p>
            <a:pPr marL="171450" indent="-171450">
              <a:buFontTx/>
              <a:buChar char="-"/>
            </a:pPr>
            <a:endParaRPr lang="en-GB" dirty="0" smtClean="0"/>
          </a:p>
          <a:p>
            <a:pPr marL="171450" indent="-171450">
              <a:buFontTx/>
              <a:buChar char="-"/>
            </a:pPr>
            <a:r>
              <a:rPr lang="en-GB" dirty="0" smtClean="0"/>
              <a:t>Liquidity</a:t>
            </a:r>
          </a:p>
          <a:p>
            <a:pPr marL="628650" lvl="1" indent="-171450">
              <a:buFontTx/>
              <a:buChar char="-"/>
            </a:pPr>
            <a:r>
              <a:rPr lang="en-GB" dirty="0" smtClean="0"/>
              <a:t>Trading</a:t>
            </a:r>
            <a:r>
              <a:rPr lang="en-GB" baseline="0" dirty="0" smtClean="0"/>
              <a:t> linked to the </a:t>
            </a:r>
            <a:r>
              <a:rPr lang="en-GB" baseline="0" dirty="0" err="1" smtClean="0"/>
              <a:t>undelrying</a:t>
            </a:r>
            <a:r>
              <a:rPr lang="en-GB" baseline="0" dirty="0" smtClean="0"/>
              <a:t> linker market (up to 50 years in the UK, up to 30 years in other markets + market for short-term fixings too)</a:t>
            </a:r>
          </a:p>
          <a:p>
            <a:pPr marL="628650" lvl="1" indent="-171450">
              <a:buFontTx/>
              <a:buChar char="-"/>
            </a:pPr>
            <a:endParaRPr lang="en-GB" dirty="0"/>
          </a:p>
        </p:txBody>
      </p:sp>
      <p:sp>
        <p:nvSpPr>
          <p:cNvPr id="4" name="Slide Number Placeholder 3"/>
          <p:cNvSpPr>
            <a:spLocks noGrp="1"/>
          </p:cNvSpPr>
          <p:nvPr>
            <p:ph type="sldNum" sz="quarter" idx="10"/>
          </p:nvPr>
        </p:nvSpPr>
        <p:spPr/>
        <p:txBody>
          <a:bodyPr/>
          <a:lstStyle/>
          <a:p>
            <a:fld id="{C49C7A71-AB58-4506-90BD-262BDB99E1CC}" type="slidenum">
              <a:rPr lang="en-GB" smtClean="0"/>
              <a:pPr/>
              <a:t>13</a:t>
            </a:fld>
            <a:endParaRPr lang="en-GB"/>
          </a:p>
        </p:txBody>
      </p:sp>
    </p:spTree>
    <p:extLst>
      <p:ext uri="{BB962C8B-B14F-4D97-AF65-F5344CB8AC3E}">
        <p14:creationId xmlns:p14="http://schemas.microsoft.com/office/powerpoint/2010/main" val="526367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Arial" charset="0"/>
                <a:ea typeface="+mn-ea"/>
                <a:cs typeface="Arial" charset="0"/>
              </a:rPr>
              <a:t>While 5y5y inflation swaps occasionally trade as a single swap, most investors opt to trade as a combination of two swaps. For a 5y5y swap,</a:t>
            </a:r>
            <a:r>
              <a:rPr lang="en-GB" sz="1200" kern="1200" baseline="0" dirty="0" smtClean="0">
                <a:solidFill>
                  <a:schemeClr val="tx1"/>
                </a:solidFill>
                <a:effectLst/>
                <a:latin typeface="Arial" charset="0"/>
                <a:ea typeface="+mn-ea"/>
                <a:cs typeface="Arial" charset="0"/>
              </a:rPr>
              <a:t> this</a:t>
            </a:r>
            <a:r>
              <a:rPr lang="en-GB" sz="1200" kern="1200" dirty="0" smtClean="0">
                <a:solidFill>
                  <a:schemeClr val="tx1"/>
                </a:solidFill>
                <a:effectLst/>
                <a:latin typeface="Arial" charset="0"/>
                <a:ea typeface="+mn-ea"/>
                <a:cs typeface="Arial" charset="0"/>
              </a:rPr>
              <a:t> is constructed as a double long position in the 10y swap vs a short position in the 5y swap.  </a:t>
            </a:r>
          </a:p>
          <a:p>
            <a:endParaRPr lang="en-GB" sz="1200" kern="1200" dirty="0" smtClean="0">
              <a:solidFill>
                <a:schemeClr val="tx1"/>
              </a:solidFill>
              <a:effectLst/>
              <a:latin typeface="Arial" charset="0"/>
              <a:ea typeface="+mn-ea"/>
              <a:cs typeface="Arial" charset="0"/>
            </a:endParaRPr>
          </a:p>
          <a:p>
            <a:r>
              <a:rPr lang="en-GB" sz="1200" kern="1200" dirty="0" smtClean="0">
                <a:solidFill>
                  <a:schemeClr val="tx1"/>
                </a:solidFill>
                <a:effectLst/>
                <a:latin typeface="Arial" charset="0"/>
                <a:ea typeface="+mn-ea"/>
                <a:cs typeface="Arial" charset="0"/>
              </a:rPr>
              <a:t>If we wish to construct forward measures based on bond </a:t>
            </a:r>
            <a:r>
              <a:rPr lang="en-GB" sz="1200" kern="1200" dirty="0" err="1" smtClean="0">
                <a:solidFill>
                  <a:schemeClr val="tx1"/>
                </a:solidFill>
                <a:effectLst/>
                <a:latin typeface="Arial" charset="0"/>
                <a:ea typeface="+mn-ea"/>
                <a:cs typeface="Arial" charset="0"/>
              </a:rPr>
              <a:t>breakevens</a:t>
            </a:r>
            <a:r>
              <a:rPr lang="en-GB" sz="1200" kern="1200" dirty="0" smtClean="0">
                <a:solidFill>
                  <a:schemeClr val="tx1"/>
                </a:solidFill>
                <a:effectLst/>
                <a:latin typeface="Arial" charset="0"/>
                <a:ea typeface="+mn-ea"/>
                <a:cs typeface="Arial" charset="0"/>
              </a:rPr>
              <a:t>, we are additionally disadvantaged by the fact that linkers are only available for limited maturities and there are maturity gaps in the available universe. So with swaps, even though the forward wasn’t a true forward, at least it reflects 5y and 10y swaps, but with linkers, we use a constructed curve which may not actually have tradable 5y and 10y bonds at all times. </a:t>
            </a:r>
          </a:p>
          <a:p>
            <a:endParaRPr lang="en-GB" dirty="0"/>
          </a:p>
        </p:txBody>
      </p:sp>
      <p:sp>
        <p:nvSpPr>
          <p:cNvPr id="4" name="Slide Number Placeholder 3"/>
          <p:cNvSpPr>
            <a:spLocks noGrp="1"/>
          </p:cNvSpPr>
          <p:nvPr>
            <p:ph type="sldNum" sz="quarter" idx="10"/>
          </p:nvPr>
        </p:nvSpPr>
        <p:spPr/>
        <p:txBody>
          <a:bodyPr/>
          <a:lstStyle/>
          <a:p>
            <a:fld id="{C49C7A71-AB58-4506-90BD-262BDB99E1CC}" type="slidenum">
              <a:rPr lang="en-GB" smtClean="0"/>
              <a:pPr/>
              <a:t>14</a:t>
            </a:fld>
            <a:endParaRPr lang="en-GB"/>
          </a:p>
        </p:txBody>
      </p:sp>
    </p:spTree>
    <p:extLst>
      <p:ext uri="{BB962C8B-B14F-4D97-AF65-F5344CB8AC3E}">
        <p14:creationId xmlns:p14="http://schemas.microsoft.com/office/powerpoint/2010/main" val="439838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No</a:t>
            </a:r>
            <a:r>
              <a:rPr lang="en-GB" baseline="0" dirty="0" smtClean="0"/>
              <a:t> futures – no demand/ complexity?</a:t>
            </a:r>
          </a:p>
          <a:p>
            <a:pPr marL="171450" indent="-171450">
              <a:buFontTx/>
              <a:buChar char="-"/>
            </a:pPr>
            <a:endParaRPr lang="en-GB" dirty="0"/>
          </a:p>
        </p:txBody>
      </p:sp>
      <p:sp>
        <p:nvSpPr>
          <p:cNvPr id="4" name="Slide Number Placeholder 3"/>
          <p:cNvSpPr>
            <a:spLocks noGrp="1"/>
          </p:cNvSpPr>
          <p:nvPr>
            <p:ph type="sldNum" sz="quarter" idx="10"/>
          </p:nvPr>
        </p:nvSpPr>
        <p:spPr/>
        <p:txBody>
          <a:bodyPr/>
          <a:lstStyle/>
          <a:p>
            <a:fld id="{C49C7A71-AB58-4506-90BD-262BDB99E1CC}" type="slidenum">
              <a:rPr lang="en-GB" smtClean="0"/>
              <a:pPr/>
              <a:t>15</a:t>
            </a:fld>
            <a:endParaRPr lang="en-GB"/>
          </a:p>
        </p:txBody>
      </p:sp>
    </p:spTree>
    <p:extLst>
      <p:ext uri="{BB962C8B-B14F-4D97-AF65-F5344CB8AC3E}">
        <p14:creationId xmlns:p14="http://schemas.microsoft.com/office/powerpoint/2010/main" val="2503259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Arial" charset="0"/>
                <a:ea typeface="+mn-ea"/>
                <a:cs typeface="Arial" charset="0"/>
              </a:rPr>
              <a:t>There are more sophisticated instruments and trading structures, such as linker asset swaps. These</a:t>
            </a:r>
            <a:r>
              <a:rPr lang="en-GB" sz="1200" kern="1200" baseline="0" dirty="0" smtClean="0">
                <a:solidFill>
                  <a:schemeClr val="tx1"/>
                </a:solidFill>
                <a:effectLst/>
                <a:latin typeface="Arial" charset="0"/>
                <a:ea typeface="+mn-ea"/>
                <a:cs typeface="Arial" charset="0"/>
              </a:rPr>
              <a:t> are important because </a:t>
            </a:r>
            <a:r>
              <a:rPr lang="en-GB" sz="1200" kern="1200" dirty="0" smtClean="0">
                <a:solidFill>
                  <a:schemeClr val="tx1"/>
                </a:solidFill>
                <a:effectLst/>
                <a:latin typeface="Arial" charset="0"/>
                <a:ea typeface="+mn-ea"/>
                <a:cs typeface="Arial" charset="0"/>
              </a:rPr>
              <a:t>they feed into relative value metrics, which are used by investors to pick their positions, just like in any other market. </a:t>
            </a:r>
          </a:p>
          <a:p>
            <a:pPr marL="171450" indent="-171450">
              <a:buFontTx/>
              <a:buChar char="-"/>
            </a:pPr>
            <a:r>
              <a:rPr lang="en-GB" sz="1200" kern="1200" dirty="0" smtClean="0">
                <a:solidFill>
                  <a:schemeClr val="tx1"/>
                </a:solidFill>
                <a:effectLst/>
                <a:latin typeface="Arial" charset="0"/>
                <a:ea typeface="+mn-ea"/>
                <a:cs typeface="Arial" charset="0"/>
              </a:rPr>
              <a:t>The buyer of the inflation asset swap</a:t>
            </a:r>
            <a:r>
              <a:rPr lang="en-GB" sz="1200" kern="1200" baseline="0" dirty="0" smtClean="0">
                <a:solidFill>
                  <a:schemeClr val="tx1"/>
                </a:solidFill>
                <a:effectLst/>
                <a:latin typeface="Arial" charset="0"/>
                <a:ea typeface="+mn-ea"/>
                <a:cs typeface="Arial" charset="0"/>
              </a:rPr>
              <a:t> purchases an inflation linked bond (at par or DP), exchanges the inflation linked payments for Libor-based CFs, and receives a final payment at maturity. </a:t>
            </a:r>
          </a:p>
          <a:p>
            <a:pPr marL="171450" indent="-171450">
              <a:buFontTx/>
              <a:buChar char="-"/>
            </a:pPr>
            <a:r>
              <a:rPr lang="en-GB" sz="1200" kern="1200" baseline="0" dirty="0" smtClean="0">
                <a:solidFill>
                  <a:schemeClr val="tx1"/>
                </a:solidFill>
                <a:effectLst/>
                <a:latin typeface="Arial" charset="0"/>
                <a:ea typeface="+mn-ea"/>
                <a:cs typeface="Arial" charset="0"/>
              </a:rPr>
              <a:t>Asset swaps can effectively isolate the credit component and liquidity component of the IL bond, and also strip out duration risk. This allows a more complete possibility of RV trades in inflation</a:t>
            </a:r>
          </a:p>
          <a:p>
            <a:pPr marL="171450" indent="-171450">
              <a:buFontTx/>
              <a:buChar char="-"/>
            </a:pPr>
            <a:r>
              <a:rPr lang="en-GB" sz="1200" kern="1200" baseline="0" dirty="0" smtClean="0">
                <a:solidFill>
                  <a:schemeClr val="tx1"/>
                </a:solidFill>
                <a:effectLst/>
                <a:latin typeface="Arial" charset="0"/>
                <a:ea typeface="+mn-ea"/>
                <a:cs typeface="Arial" charset="0"/>
              </a:rPr>
              <a:t>They offer a pick up over Libor relative to </a:t>
            </a:r>
            <a:r>
              <a:rPr lang="en-GB" sz="1200" kern="1200" baseline="0" dirty="0" err="1" smtClean="0">
                <a:solidFill>
                  <a:schemeClr val="tx1"/>
                </a:solidFill>
                <a:effectLst/>
                <a:latin typeface="Arial" charset="0"/>
                <a:ea typeface="+mn-ea"/>
                <a:cs typeface="Arial" charset="0"/>
              </a:rPr>
              <a:t>nominla</a:t>
            </a:r>
            <a:r>
              <a:rPr lang="en-GB" sz="1200" kern="1200" baseline="0" dirty="0" smtClean="0">
                <a:solidFill>
                  <a:schemeClr val="tx1"/>
                </a:solidFill>
                <a:effectLst/>
                <a:latin typeface="Arial" charset="0"/>
                <a:ea typeface="+mn-ea"/>
                <a:cs typeface="Arial" charset="0"/>
              </a:rPr>
              <a:t> ASW – bank </a:t>
            </a:r>
            <a:r>
              <a:rPr lang="en-GB" sz="1200" kern="1200" baseline="0" dirty="0" err="1" smtClean="0">
                <a:solidFill>
                  <a:schemeClr val="tx1"/>
                </a:solidFill>
                <a:effectLst/>
                <a:latin typeface="Arial" charset="0"/>
                <a:ea typeface="+mn-ea"/>
                <a:cs typeface="Arial" charset="0"/>
              </a:rPr>
              <a:t>Tsy</a:t>
            </a:r>
            <a:r>
              <a:rPr lang="en-GB" sz="1200" kern="1200" baseline="0" dirty="0" smtClean="0">
                <a:solidFill>
                  <a:schemeClr val="tx1"/>
                </a:solidFill>
                <a:effectLst/>
                <a:latin typeface="Arial" charset="0"/>
                <a:ea typeface="+mn-ea"/>
                <a:cs typeface="Arial" charset="0"/>
              </a:rPr>
              <a:t> demand (due to higher credit risk/higher duration of linkers). </a:t>
            </a:r>
          </a:p>
          <a:p>
            <a:pPr marL="171450" indent="-171450">
              <a:buFontTx/>
              <a:buChar char="-"/>
            </a:pPr>
            <a:endParaRPr lang="en-GB" dirty="0"/>
          </a:p>
        </p:txBody>
      </p:sp>
      <p:sp>
        <p:nvSpPr>
          <p:cNvPr id="4" name="Slide Number Placeholder 3"/>
          <p:cNvSpPr>
            <a:spLocks noGrp="1"/>
          </p:cNvSpPr>
          <p:nvPr>
            <p:ph type="sldNum" sz="quarter" idx="10"/>
          </p:nvPr>
        </p:nvSpPr>
        <p:spPr/>
        <p:txBody>
          <a:bodyPr/>
          <a:lstStyle/>
          <a:p>
            <a:fld id="{C49C7A71-AB58-4506-90BD-262BDB99E1CC}" type="slidenum">
              <a:rPr lang="en-GB" smtClean="0"/>
              <a:pPr/>
              <a:t>16</a:t>
            </a:fld>
            <a:endParaRPr lang="en-GB"/>
          </a:p>
        </p:txBody>
      </p:sp>
    </p:spTree>
    <p:extLst>
      <p:ext uri="{BB962C8B-B14F-4D97-AF65-F5344CB8AC3E}">
        <p14:creationId xmlns:p14="http://schemas.microsoft.com/office/powerpoint/2010/main" val="3037732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49C7A71-AB58-4506-90BD-262BDB99E1CC}" type="slidenum">
              <a:rPr lang="en-GB" smtClean="0"/>
              <a:pPr/>
              <a:t>17</a:t>
            </a:fld>
            <a:endParaRPr lang="en-GB"/>
          </a:p>
        </p:txBody>
      </p:sp>
    </p:spTree>
    <p:extLst>
      <p:ext uri="{BB962C8B-B14F-4D97-AF65-F5344CB8AC3E}">
        <p14:creationId xmlns:p14="http://schemas.microsoft.com/office/powerpoint/2010/main" val="1560839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49C7A71-AB58-4506-90BD-262BDB99E1CC}" type="slidenum">
              <a:rPr lang="en-GB" smtClean="0"/>
              <a:pPr/>
              <a:t>18</a:t>
            </a:fld>
            <a:endParaRPr lang="en-GB"/>
          </a:p>
        </p:txBody>
      </p:sp>
    </p:spTree>
    <p:extLst>
      <p:ext uri="{BB962C8B-B14F-4D97-AF65-F5344CB8AC3E}">
        <p14:creationId xmlns:p14="http://schemas.microsoft.com/office/powerpoint/2010/main" val="2145439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Daily volumes have been</a:t>
            </a:r>
            <a:r>
              <a:rPr lang="en-GB" baseline="0" dirty="0" smtClean="0"/>
              <a:t> increasing but keeping pace with increased issuance so turnover has been stable</a:t>
            </a:r>
          </a:p>
          <a:p>
            <a:pPr marL="171450" indent="-171450">
              <a:buFontTx/>
              <a:buChar char="-"/>
            </a:pPr>
            <a:r>
              <a:rPr lang="en-GB" baseline="0" dirty="0" smtClean="0"/>
              <a:t>Shift towards buy and hold investors as issuance increased</a:t>
            </a:r>
          </a:p>
          <a:p>
            <a:pPr marL="171450" indent="-171450">
              <a:buFontTx/>
              <a:buChar char="-"/>
            </a:pPr>
            <a:endParaRPr lang="en-GB" dirty="0"/>
          </a:p>
        </p:txBody>
      </p:sp>
      <p:sp>
        <p:nvSpPr>
          <p:cNvPr id="4" name="Slide Number Placeholder 3"/>
          <p:cNvSpPr>
            <a:spLocks noGrp="1"/>
          </p:cNvSpPr>
          <p:nvPr>
            <p:ph type="sldNum" sz="quarter" idx="10"/>
          </p:nvPr>
        </p:nvSpPr>
        <p:spPr/>
        <p:txBody>
          <a:bodyPr/>
          <a:lstStyle/>
          <a:p>
            <a:fld id="{C49C7A71-AB58-4506-90BD-262BDB99E1CC}" type="slidenum">
              <a:rPr lang="en-GB" smtClean="0"/>
              <a:pPr/>
              <a:t>19</a:t>
            </a:fld>
            <a:endParaRPr lang="en-GB"/>
          </a:p>
        </p:txBody>
      </p:sp>
    </p:spTree>
    <p:extLst>
      <p:ext uri="{BB962C8B-B14F-4D97-AF65-F5344CB8AC3E}">
        <p14:creationId xmlns:p14="http://schemas.microsoft.com/office/powerpoint/2010/main" val="143758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39817F-758E-4607-A46A-DAC78D357321}" type="slidenum">
              <a:rPr lang="en-GB"/>
              <a:pPr/>
              <a:t>2</a:t>
            </a:fld>
            <a:endParaRPr lang="en-GB"/>
          </a:p>
        </p:txBody>
      </p:sp>
      <p:sp>
        <p:nvSpPr>
          <p:cNvPr id="226306" name="Rectangle 2"/>
          <p:cNvSpPr>
            <a:spLocks noGrp="1" noRot="1" noChangeAspect="1" noChangeArrowheads="1" noTextEdit="1"/>
          </p:cNvSpPr>
          <p:nvPr>
            <p:ph type="sldImg"/>
          </p:nvPr>
        </p:nvSpPr>
        <p:spPr>
          <a:xfrm>
            <a:off x="917575" y="746125"/>
            <a:ext cx="4970463" cy="3729038"/>
          </a:xfrm>
          <a:ln/>
        </p:spPr>
      </p:sp>
      <p:sp>
        <p:nvSpPr>
          <p:cNvPr id="226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49C7A71-AB58-4506-90BD-262BDB99E1CC}" type="slidenum">
              <a:rPr lang="en-GB" smtClean="0"/>
              <a:pPr/>
              <a:t>20</a:t>
            </a:fld>
            <a:endParaRPr lang="en-GB"/>
          </a:p>
        </p:txBody>
      </p:sp>
    </p:spTree>
    <p:extLst>
      <p:ext uri="{BB962C8B-B14F-4D97-AF65-F5344CB8AC3E}">
        <p14:creationId xmlns:p14="http://schemas.microsoft.com/office/powerpoint/2010/main" val="2034336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49C7A71-AB58-4506-90BD-262BDB99E1CC}" type="slidenum">
              <a:rPr lang="en-GB" smtClean="0"/>
              <a:pPr/>
              <a:t>21</a:t>
            </a:fld>
            <a:endParaRPr lang="en-GB"/>
          </a:p>
        </p:txBody>
      </p:sp>
    </p:spTree>
    <p:extLst>
      <p:ext uri="{BB962C8B-B14F-4D97-AF65-F5344CB8AC3E}">
        <p14:creationId xmlns:p14="http://schemas.microsoft.com/office/powerpoint/2010/main" val="3671250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Actual inflation outturns,</a:t>
            </a:r>
            <a:r>
              <a:rPr lang="en-GB" baseline="0" dirty="0" smtClean="0"/>
              <a:t> including base effects</a:t>
            </a:r>
          </a:p>
          <a:p>
            <a:pPr marL="171450" indent="-171450">
              <a:buFontTx/>
              <a:buChar char="-"/>
            </a:pPr>
            <a:r>
              <a:rPr lang="en-GB" baseline="0" dirty="0" smtClean="0"/>
              <a:t>QE </a:t>
            </a:r>
            <a:r>
              <a:rPr lang="en-GB" baseline="0" dirty="0" smtClean="0">
                <a:sym typeface="Wingdings" panose="05000000000000000000" pitchFamily="2" charset="2"/>
              </a:rPr>
              <a:t> impact of CB purchases or expectations for purchases (UK – nominals only)</a:t>
            </a:r>
          </a:p>
          <a:p>
            <a:pPr marL="171450" indent="-171450">
              <a:buFontTx/>
              <a:buChar char="-"/>
            </a:pPr>
            <a:r>
              <a:rPr lang="en-GB" baseline="0" dirty="0" smtClean="0">
                <a:sym typeface="Wingdings" panose="05000000000000000000" pitchFamily="2" charset="2"/>
              </a:rPr>
              <a:t>Ratings changes  higher credit risk/duration of linkers means they are more affected</a:t>
            </a:r>
          </a:p>
          <a:p>
            <a:pPr marL="171450" indent="-171450">
              <a:buFontTx/>
              <a:buChar char="-"/>
            </a:pPr>
            <a:r>
              <a:rPr lang="en-GB" baseline="0" dirty="0" smtClean="0">
                <a:sym typeface="Wingdings" panose="05000000000000000000" pitchFamily="2" charset="2"/>
              </a:rPr>
              <a:t>Structural demand  pension funds (including any changes to regulations), </a:t>
            </a:r>
            <a:r>
              <a:rPr lang="en-GB" baseline="0" dirty="0" err="1" smtClean="0">
                <a:sym typeface="Wingdings" panose="05000000000000000000" pitchFamily="2" charset="2"/>
              </a:rPr>
              <a:t>livret</a:t>
            </a:r>
            <a:r>
              <a:rPr lang="en-GB" baseline="0" dirty="0" smtClean="0">
                <a:sym typeface="Wingdings" panose="05000000000000000000" pitchFamily="2" charset="2"/>
              </a:rPr>
              <a:t> A, index funds (index extension rebalancing flows)</a:t>
            </a:r>
          </a:p>
          <a:p>
            <a:pPr marL="171450" indent="-171450">
              <a:buFontTx/>
              <a:buChar char="-"/>
            </a:pPr>
            <a:r>
              <a:rPr lang="en-GB" baseline="0" dirty="0" smtClean="0">
                <a:sym typeface="Wingdings" panose="05000000000000000000" pitchFamily="2" charset="2"/>
              </a:rPr>
              <a:t>Any changes to the inflation indices – RPI debate/ German package holidays, weights and re-basing</a:t>
            </a:r>
          </a:p>
          <a:p>
            <a:pPr marL="171450" indent="-171450">
              <a:buFontTx/>
              <a:buChar char="-"/>
            </a:pPr>
            <a:endParaRPr lang="en-GB" baseline="0" dirty="0" smtClean="0">
              <a:sym typeface="Wingdings" panose="05000000000000000000" pitchFamily="2" charset="2"/>
            </a:endParaRPr>
          </a:p>
          <a:p>
            <a:pPr marL="171450" indent="-171450">
              <a:buFontTx/>
              <a:buChar char="-"/>
            </a:pPr>
            <a:endParaRPr lang="en-GB" dirty="0"/>
          </a:p>
        </p:txBody>
      </p:sp>
      <p:sp>
        <p:nvSpPr>
          <p:cNvPr id="4" name="Slide Number Placeholder 3"/>
          <p:cNvSpPr>
            <a:spLocks noGrp="1"/>
          </p:cNvSpPr>
          <p:nvPr>
            <p:ph type="sldNum" sz="quarter" idx="10"/>
          </p:nvPr>
        </p:nvSpPr>
        <p:spPr/>
        <p:txBody>
          <a:bodyPr/>
          <a:lstStyle/>
          <a:p>
            <a:fld id="{C49C7A71-AB58-4506-90BD-262BDB99E1CC}" type="slidenum">
              <a:rPr lang="en-GB" smtClean="0"/>
              <a:pPr/>
              <a:t>22</a:t>
            </a:fld>
            <a:endParaRPr lang="en-GB"/>
          </a:p>
        </p:txBody>
      </p:sp>
    </p:spTree>
    <p:extLst>
      <p:ext uri="{BB962C8B-B14F-4D97-AF65-F5344CB8AC3E}">
        <p14:creationId xmlns:p14="http://schemas.microsoft.com/office/powerpoint/2010/main" val="11372807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49C7A71-AB58-4506-90BD-262BDB99E1CC}" type="slidenum">
              <a:rPr lang="en-GB" smtClean="0"/>
              <a:pPr/>
              <a:t>23</a:t>
            </a:fld>
            <a:endParaRPr lang="en-GB"/>
          </a:p>
        </p:txBody>
      </p:sp>
    </p:spTree>
    <p:extLst>
      <p:ext uri="{BB962C8B-B14F-4D97-AF65-F5344CB8AC3E}">
        <p14:creationId xmlns:p14="http://schemas.microsoft.com/office/powerpoint/2010/main" val="2498569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49C7A71-AB58-4506-90BD-262BDB99E1CC}" type="slidenum">
              <a:rPr lang="en-GB" smtClean="0"/>
              <a:pPr/>
              <a:t>24</a:t>
            </a:fld>
            <a:endParaRPr lang="en-GB"/>
          </a:p>
        </p:txBody>
      </p:sp>
    </p:spTree>
    <p:extLst>
      <p:ext uri="{BB962C8B-B14F-4D97-AF65-F5344CB8AC3E}">
        <p14:creationId xmlns:p14="http://schemas.microsoft.com/office/powerpoint/2010/main" val="21323961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An IL</a:t>
            </a:r>
            <a:r>
              <a:rPr lang="en-GB" baseline="0" dirty="0" smtClean="0"/>
              <a:t> bond exposes an investor to a variety of financial risks, such as rate risk, inflation risk (including seasonality), credit risk, TP, and liquidity risk</a:t>
            </a:r>
          </a:p>
          <a:p>
            <a:pPr marL="171450" indent="-171450">
              <a:buFontTx/>
              <a:buChar char="-"/>
            </a:pPr>
            <a:r>
              <a:rPr lang="en-GB" baseline="0" dirty="0" smtClean="0"/>
              <a:t>In order to determine RV between different IL bonds, we need to strip out as many of these risks as possible</a:t>
            </a:r>
          </a:p>
          <a:p>
            <a:pPr marL="171450" indent="-171450">
              <a:buFontTx/>
              <a:buChar char="-"/>
            </a:pPr>
            <a:r>
              <a:rPr lang="en-GB" baseline="0" dirty="0" smtClean="0"/>
              <a:t>Can compare linkers to swaps (ASW) but this still includes credit risk</a:t>
            </a:r>
          </a:p>
          <a:p>
            <a:pPr marL="171450" indent="-171450">
              <a:buFontTx/>
              <a:buChar char="-"/>
            </a:pPr>
            <a:r>
              <a:rPr lang="en-GB" baseline="0" dirty="0" smtClean="0"/>
              <a:t>Can look at iota ASW – linker ASW minus nominal ASW (to strip out credit risk)</a:t>
            </a:r>
          </a:p>
          <a:p>
            <a:pPr marL="171450" indent="-171450">
              <a:buFontTx/>
              <a:buChar char="-"/>
            </a:pPr>
            <a:endParaRPr lang="en-GB" dirty="0"/>
          </a:p>
        </p:txBody>
      </p:sp>
      <p:sp>
        <p:nvSpPr>
          <p:cNvPr id="4" name="Slide Number Placeholder 3"/>
          <p:cNvSpPr>
            <a:spLocks noGrp="1"/>
          </p:cNvSpPr>
          <p:nvPr>
            <p:ph type="sldNum" sz="quarter" idx="10"/>
          </p:nvPr>
        </p:nvSpPr>
        <p:spPr/>
        <p:txBody>
          <a:bodyPr/>
          <a:lstStyle/>
          <a:p>
            <a:fld id="{C49C7A71-AB58-4506-90BD-262BDB99E1CC}" type="slidenum">
              <a:rPr lang="en-GB" smtClean="0"/>
              <a:pPr/>
              <a:t>25</a:t>
            </a:fld>
            <a:endParaRPr lang="en-GB"/>
          </a:p>
        </p:txBody>
      </p:sp>
    </p:spTree>
    <p:extLst>
      <p:ext uri="{BB962C8B-B14F-4D97-AF65-F5344CB8AC3E}">
        <p14:creationId xmlns:p14="http://schemas.microsoft.com/office/powerpoint/2010/main" val="24025732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49C7A71-AB58-4506-90BD-262BDB99E1CC}" type="slidenum">
              <a:rPr lang="en-GB" smtClean="0"/>
              <a:pPr/>
              <a:t>26</a:t>
            </a:fld>
            <a:endParaRPr lang="en-GB"/>
          </a:p>
        </p:txBody>
      </p:sp>
    </p:spTree>
    <p:extLst>
      <p:ext uri="{BB962C8B-B14F-4D97-AF65-F5344CB8AC3E}">
        <p14:creationId xmlns:p14="http://schemas.microsoft.com/office/powerpoint/2010/main" val="39819373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49C7A71-AB58-4506-90BD-262BDB99E1CC}" type="slidenum">
              <a:rPr lang="en-GB" smtClean="0"/>
              <a:pPr/>
              <a:t>27</a:t>
            </a:fld>
            <a:endParaRPr lang="en-GB"/>
          </a:p>
        </p:txBody>
      </p:sp>
    </p:spTree>
    <p:extLst>
      <p:ext uri="{BB962C8B-B14F-4D97-AF65-F5344CB8AC3E}">
        <p14:creationId xmlns:p14="http://schemas.microsoft.com/office/powerpoint/2010/main" val="6097468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Low euro</a:t>
            </a:r>
            <a:r>
              <a:rPr lang="en-GB" baseline="0" dirty="0" smtClean="0"/>
              <a:t> area inflation valuations</a:t>
            </a:r>
          </a:p>
          <a:p>
            <a:pPr marL="171450" indent="-171450">
              <a:buFontTx/>
              <a:buChar char="-"/>
            </a:pPr>
            <a:endParaRPr lang="en-GB" dirty="0" smtClean="0"/>
          </a:p>
          <a:p>
            <a:pPr marL="171450" indent="-171450">
              <a:buFontTx/>
              <a:buChar char="-"/>
            </a:pPr>
            <a:r>
              <a:rPr lang="en-GB" dirty="0" smtClean="0"/>
              <a:t>RPI consultation in the UK and Brexit impact (credibility?)</a:t>
            </a:r>
          </a:p>
          <a:p>
            <a:pPr marL="171450" indent="-171450">
              <a:buFontTx/>
              <a:buChar char="-"/>
            </a:pPr>
            <a:r>
              <a:rPr lang="en-GB" dirty="0" smtClean="0"/>
              <a:t>Carry turning positive in April</a:t>
            </a:r>
          </a:p>
          <a:p>
            <a:pPr marL="171450" indent="-171450">
              <a:buFontTx/>
              <a:buChar char="-"/>
            </a:pPr>
            <a:endParaRPr lang="en-GB" dirty="0" smtClean="0"/>
          </a:p>
          <a:p>
            <a:pPr marL="171450" indent="-171450">
              <a:buFontTx/>
              <a:buChar char="-"/>
            </a:pPr>
            <a:endParaRPr lang="en-GB" dirty="0"/>
          </a:p>
        </p:txBody>
      </p:sp>
      <p:sp>
        <p:nvSpPr>
          <p:cNvPr id="4" name="Slide Number Placeholder 3"/>
          <p:cNvSpPr>
            <a:spLocks noGrp="1"/>
          </p:cNvSpPr>
          <p:nvPr>
            <p:ph type="sldNum" sz="quarter" idx="10"/>
          </p:nvPr>
        </p:nvSpPr>
        <p:spPr/>
        <p:txBody>
          <a:bodyPr/>
          <a:lstStyle/>
          <a:p>
            <a:fld id="{C49C7A71-AB58-4506-90BD-262BDB99E1CC}" type="slidenum">
              <a:rPr lang="en-GB" smtClean="0"/>
              <a:pPr/>
              <a:t>28</a:t>
            </a:fld>
            <a:endParaRPr lang="en-GB"/>
          </a:p>
        </p:txBody>
      </p:sp>
    </p:spTree>
    <p:extLst>
      <p:ext uri="{BB962C8B-B14F-4D97-AF65-F5344CB8AC3E}">
        <p14:creationId xmlns:p14="http://schemas.microsoft.com/office/powerpoint/2010/main" val="29155725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Arial" charset="0"/>
                <a:ea typeface="+mn-ea"/>
                <a:cs typeface="Arial" charset="0"/>
              </a:rPr>
              <a:t>Inflation linked instruments have their </a:t>
            </a:r>
            <a:r>
              <a:rPr lang="en-GB" sz="1200" kern="1200" dirty="0" err="1" smtClean="0">
                <a:solidFill>
                  <a:schemeClr val="tx1"/>
                </a:solidFill>
                <a:effectLst/>
                <a:latin typeface="Arial" charset="0"/>
                <a:ea typeface="+mn-ea"/>
                <a:cs typeface="Arial" charset="0"/>
              </a:rPr>
              <a:t>cashflows</a:t>
            </a:r>
            <a:r>
              <a:rPr lang="en-GB" sz="1200" kern="1200" dirty="0" smtClean="0">
                <a:solidFill>
                  <a:schemeClr val="tx1"/>
                </a:solidFill>
                <a:effectLst/>
                <a:latin typeface="Arial" charset="0"/>
                <a:ea typeface="+mn-ea"/>
                <a:cs typeface="Arial" charset="0"/>
              </a:rPr>
              <a:t> linked to some inflation index, but what that specific index is will matter for two reasons. </a:t>
            </a:r>
          </a:p>
          <a:p>
            <a:r>
              <a:rPr lang="en-GB" sz="1200" kern="1200" dirty="0" smtClean="0">
                <a:solidFill>
                  <a:schemeClr val="tx1"/>
                </a:solidFill>
                <a:effectLst/>
                <a:latin typeface="Arial" charset="0"/>
                <a:ea typeface="+mn-ea"/>
                <a:cs typeface="Arial" charset="0"/>
              </a:rPr>
              <a:t> </a:t>
            </a:r>
          </a:p>
          <a:p>
            <a:r>
              <a:rPr lang="en-GB" sz="1200" kern="1200" dirty="0" smtClean="0">
                <a:solidFill>
                  <a:schemeClr val="tx1"/>
                </a:solidFill>
                <a:effectLst/>
                <a:latin typeface="Arial" charset="0"/>
                <a:ea typeface="+mn-ea"/>
                <a:cs typeface="Arial" charset="0"/>
              </a:rPr>
              <a:t>1. Inflation-linked instruments in different markets will reference different kind of inflation indices</a:t>
            </a:r>
            <a:r>
              <a:rPr lang="en-GB" sz="1200" kern="1200" baseline="0" dirty="0" smtClean="0">
                <a:solidFill>
                  <a:schemeClr val="tx1"/>
                </a:solidFill>
                <a:effectLst/>
                <a:latin typeface="Arial" charset="0"/>
                <a:ea typeface="+mn-ea"/>
                <a:cs typeface="Arial" charset="0"/>
              </a:rPr>
              <a:t> (i.e. </a:t>
            </a:r>
            <a:r>
              <a:rPr lang="en-GB" sz="1200" kern="1200" dirty="0" smtClean="0">
                <a:solidFill>
                  <a:schemeClr val="tx1"/>
                </a:solidFill>
                <a:effectLst/>
                <a:latin typeface="Arial" charset="0"/>
                <a:ea typeface="+mn-ea"/>
                <a:cs typeface="Arial" charset="0"/>
              </a:rPr>
              <a:t>based on different baskets of goods). For example, most instruments in the UK are linked to RPI, whereas TIPS in the US are linked to CPI. This matters because RPI includes housing and mortgage interest payments, so for example changes in Bank Rate might feed through to higher RPI via higher mortgage interest payments. </a:t>
            </a:r>
          </a:p>
          <a:p>
            <a:endParaRPr lang="en-GB" sz="1200" kern="1200" dirty="0" smtClean="0">
              <a:solidFill>
                <a:schemeClr val="tx1"/>
              </a:solidFill>
              <a:effectLst/>
              <a:latin typeface="Arial" charset="0"/>
              <a:ea typeface="+mn-ea"/>
              <a:cs typeface="Arial" charset="0"/>
            </a:endParaRPr>
          </a:p>
          <a:p>
            <a:r>
              <a:rPr lang="en-GB" sz="1200" kern="1200" dirty="0" smtClean="0">
                <a:solidFill>
                  <a:schemeClr val="tx1"/>
                </a:solidFill>
                <a:effectLst/>
                <a:latin typeface="Arial" charset="0"/>
                <a:ea typeface="+mn-ea"/>
                <a:cs typeface="Arial" charset="0"/>
              </a:rPr>
              <a:t>2. Even if we were to take the same basket of goods, the weighs used to calculate the indices in different markets reflect different consumption habits. For example, this table shows the weights within CPI in different countries, and you can see that energy prices are important in the US CPI calculation. This is why we find that moves in US inflation compensation measures are more correlated with moves in oil and gasoline prices.</a:t>
            </a:r>
          </a:p>
          <a:p>
            <a:r>
              <a:rPr lang="en-GB" sz="1200" b="1" kern="1200" dirty="0" smtClean="0">
                <a:solidFill>
                  <a:schemeClr val="tx1"/>
                </a:solidFill>
                <a:effectLst/>
                <a:latin typeface="Arial" charset="0"/>
                <a:ea typeface="+mn-ea"/>
                <a:cs typeface="Arial" charset="0"/>
              </a:rPr>
              <a:t> </a:t>
            </a:r>
            <a:endParaRPr lang="en-GB" sz="1200" kern="1200" dirty="0" smtClean="0">
              <a:solidFill>
                <a:schemeClr val="tx1"/>
              </a:solidFill>
              <a:effectLst/>
              <a:latin typeface="Arial" charset="0"/>
              <a:ea typeface="+mn-ea"/>
              <a:cs typeface="Arial" charset="0"/>
            </a:endParaRPr>
          </a:p>
          <a:p>
            <a:endParaRPr lang="en-GB" dirty="0"/>
          </a:p>
        </p:txBody>
      </p:sp>
      <p:sp>
        <p:nvSpPr>
          <p:cNvPr id="4" name="Slide Number Placeholder 3"/>
          <p:cNvSpPr>
            <a:spLocks noGrp="1"/>
          </p:cNvSpPr>
          <p:nvPr>
            <p:ph type="sldNum" sz="quarter" idx="10"/>
          </p:nvPr>
        </p:nvSpPr>
        <p:spPr/>
        <p:txBody>
          <a:bodyPr/>
          <a:lstStyle/>
          <a:p>
            <a:fld id="{C49C7A71-AB58-4506-90BD-262BDB99E1CC}" type="slidenum">
              <a:rPr lang="en-GB" smtClean="0"/>
              <a:pPr/>
              <a:t>29</a:t>
            </a:fld>
            <a:endParaRPr lang="en-GB"/>
          </a:p>
        </p:txBody>
      </p:sp>
    </p:spTree>
    <p:extLst>
      <p:ext uri="{BB962C8B-B14F-4D97-AF65-F5344CB8AC3E}">
        <p14:creationId xmlns:p14="http://schemas.microsoft.com/office/powerpoint/2010/main" val="1072380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49C7A71-AB58-4506-90BD-262BDB99E1CC}" type="slidenum">
              <a:rPr lang="en-GB" smtClean="0"/>
              <a:pPr/>
              <a:t>3</a:t>
            </a:fld>
            <a:endParaRPr lang="en-GB"/>
          </a:p>
        </p:txBody>
      </p:sp>
    </p:spTree>
    <p:extLst>
      <p:ext uri="{BB962C8B-B14F-4D97-AF65-F5344CB8AC3E}">
        <p14:creationId xmlns:p14="http://schemas.microsoft.com/office/powerpoint/2010/main" val="1362769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C49C7A71-AB58-4506-90BD-262BDB99E1CC}" type="slidenum">
              <a:rPr lang="en-GB" smtClean="0"/>
              <a:pPr/>
              <a:t>30</a:t>
            </a:fld>
            <a:endParaRPr lang="en-GB"/>
          </a:p>
        </p:txBody>
      </p:sp>
    </p:spTree>
    <p:extLst>
      <p:ext uri="{BB962C8B-B14F-4D97-AF65-F5344CB8AC3E}">
        <p14:creationId xmlns:p14="http://schemas.microsoft.com/office/powerpoint/2010/main" val="8265184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Arial" charset="0"/>
                <a:ea typeface="+mn-ea"/>
                <a:cs typeface="Arial" charset="0"/>
              </a:rPr>
              <a:t>Inflation as a time series is highly seasonal throughout the year. Standard inflation measure is a year-on-year metric so it neutralises this seasonality. But the inflation protection on inflation instruments will be calculated from non-seasonally adjusted indices. </a:t>
            </a:r>
          </a:p>
          <a:p>
            <a:endParaRPr lang="en-GB" sz="1200" kern="1200" dirty="0" smtClean="0">
              <a:solidFill>
                <a:schemeClr val="tx1"/>
              </a:solidFill>
              <a:effectLst/>
              <a:latin typeface="Arial" charset="0"/>
              <a:ea typeface="+mn-ea"/>
              <a:cs typeface="Arial" charset="0"/>
            </a:endParaRPr>
          </a:p>
          <a:p>
            <a:r>
              <a:rPr lang="en-GB" sz="1200" kern="1200" dirty="0" smtClean="0">
                <a:solidFill>
                  <a:schemeClr val="tx1"/>
                </a:solidFill>
                <a:effectLst/>
                <a:latin typeface="Arial" charset="0"/>
                <a:ea typeface="+mn-ea"/>
                <a:cs typeface="Arial" charset="0"/>
              </a:rPr>
              <a:t>Because these seasonal trends are to some extent predictable, an efficient market should price this in. But there is always some uncertainty and seasonality can turn out to be surprisingly strong or weaker-than-expected. </a:t>
            </a:r>
          </a:p>
          <a:p>
            <a:endParaRPr lang="en-GB" sz="1200" kern="1200" dirty="0" smtClean="0">
              <a:solidFill>
                <a:schemeClr val="tx1"/>
              </a:solidFill>
              <a:effectLst/>
              <a:latin typeface="Arial" charset="0"/>
              <a:ea typeface="+mn-ea"/>
              <a:cs typeface="Arial" charset="0"/>
            </a:endParaRPr>
          </a:p>
          <a:p>
            <a:r>
              <a:rPr lang="en-GB" sz="1200" kern="1200" dirty="0" smtClean="0">
                <a:solidFill>
                  <a:schemeClr val="tx1"/>
                </a:solidFill>
                <a:effectLst/>
                <a:latin typeface="Arial" charset="0"/>
                <a:ea typeface="+mn-ea"/>
                <a:cs typeface="Arial" charset="0"/>
              </a:rPr>
              <a:t>This means that market valuations will be affected, but going back to the previous key concept, valuations will be affected with a lag.  </a:t>
            </a:r>
          </a:p>
          <a:p>
            <a:endParaRPr lang="en-GB" sz="1200" kern="1200" dirty="0" smtClean="0">
              <a:solidFill>
                <a:schemeClr val="tx1"/>
              </a:solidFill>
              <a:effectLst/>
              <a:latin typeface="Arial" charset="0"/>
              <a:ea typeface="+mn-ea"/>
              <a:cs typeface="Arial" charset="0"/>
            </a:endParaRPr>
          </a:p>
          <a:p>
            <a:r>
              <a:rPr lang="en-GB" sz="1200" kern="1200" dirty="0" smtClean="0">
                <a:solidFill>
                  <a:schemeClr val="tx1"/>
                </a:solidFill>
                <a:effectLst/>
                <a:latin typeface="Arial" charset="0"/>
                <a:ea typeface="+mn-ea"/>
                <a:cs typeface="Arial" charset="0"/>
              </a:rPr>
              <a:t>So it is important to be aware which month is being referenced by a market instrument and what’s happened to the seasonal component within inflation prints. </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C49C7A71-AB58-4506-90BD-262BDB99E1CC}" type="slidenum">
              <a:rPr lang="en-GB" smtClean="0"/>
              <a:pPr/>
              <a:t>31</a:t>
            </a:fld>
            <a:endParaRPr lang="en-GB"/>
          </a:p>
        </p:txBody>
      </p:sp>
    </p:spTree>
    <p:extLst>
      <p:ext uri="{BB962C8B-B14F-4D97-AF65-F5344CB8AC3E}">
        <p14:creationId xmlns:p14="http://schemas.microsoft.com/office/powerpoint/2010/main" val="36494827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sz="1200" kern="1200" dirty="0" smtClean="0">
                <a:solidFill>
                  <a:schemeClr val="tx1"/>
                </a:solidFill>
                <a:effectLst/>
                <a:latin typeface="Arial" charset="0"/>
                <a:ea typeface="+mn-ea"/>
                <a:cs typeface="Arial" charset="0"/>
              </a:rPr>
              <a:t>As with any bond, what we need is to calculate the present value of future cash flows from this bond. </a:t>
            </a:r>
          </a:p>
          <a:p>
            <a:pPr marL="0" marR="0" indent="0" algn="l" defTabSz="914400" rtl="0" eaLnBrk="1" fontAlgn="base" latinLnBrk="0" hangingPunct="1">
              <a:lnSpc>
                <a:spcPct val="100000"/>
              </a:lnSpc>
              <a:spcBef>
                <a:spcPct val="30000"/>
              </a:spcBef>
              <a:spcAft>
                <a:spcPct val="0"/>
              </a:spcAft>
              <a:buClrTx/>
              <a:buSzTx/>
              <a:buFontTx/>
              <a:buNone/>
              <a:tabLst/>
              <a:defRPr/>
            </a:pPr>
            <a:r>
              <a:rPr lang="en-GB" sz="1200" kern="1200" dirty="0" smtClean="0">
                <a:solidFill>
                  <a:schemeClr val="tx1"/>
                </a:solidFill>
                <a:effectLst/>
                <a:latin typeface="Arial" charset="0"/>
                <a:ea typeface="+mn-ea"/>
                <a:cs typeface="Arial" charset="0"/>
              </a:rPr>
              <a:t>Problem: Cash flows will be linked to future inflation so they are unknown in nominal terms. Most global linkers trade based on the so called Canadian model,</a:t>
            </a:r>
            <a:r>
              <a:rPr lang="en-GB" sz="1200" kern="1200" baseline="0" dirty="0" smtClean="0">
                <a:solidFill>
                  <a:schemeClr val="tx1"/>
                </a:solidFill>
                <a:effectLst/>
                <a:latin typeface="Arial" charset="0"/>
                <a:ea typeface="+mn-ea"/>
                <a:cs typeface="Arial" charset="0"/>
              </a:rPr>
              <a:t> which circumvents this problem. </a:t>
            </a:r>
          </a:p>
          <a:p>
            <a:pPr marL="0" marR="0" indent="0" algn="l" defTabSz="914400" rtl="0" eaLnBrk="1" fontAlgn="base" latinLnBrk="0" hangingPunct="1">
              <a:lnSpc>
                <a:spcPct val="100000"/>
              </a:lnSpc>
              <a:spcBef>
                <a:spcPct val="30000"/>
              </a:spcBef>
              <a:spcAft>
                <a:spcPct val="0"/>
              </a:spcAft>
              <a:buClrTx/>
              <a:buSzTx/>
              <a:buFontTx/>
              <a:buNone/>
              <a:tabLst/>
              <a:defRPr/>
            </a:pPr>
            <a:r>
              <a:rPr lang="en-GB" sz="1200" kern="1200" baseline="0" dirty="0" smtClean="0">
                <a:solidFill>
                  <a:schemeClr val="tx1"/>
                </a:solidFill>
                <a:effectLst/>
                <a:latin typeface="Arial" charset="0"/>
                <a:ea typeface="+mn-ea"/>
                <a:cs typeface="Arial" charset="0"/>
              </a:rPr>
              <a:t>K</a:t>
            </a:r>
            <a:r>
              <a:rPr lang="en-GB" sz="1200" kern="1200" dirty="0" smtClean="0">
                <a:solidFill>
                  <a:schemeClr val="tx1"/>
                </a:solidFill>
                <a:effectLst/>
                <a:latin typeface="Arial" charset="0"/>
                <a:ea typeface="+mn-ea"/>
                <a:cs typeface="Arial" charset="0"/>
              </a:rPr>
              <a:t>ey point is that this model allows us to calculate everything in real price terms and for this there is no need to make any assumptions about future inflation. So key to note is that linkers trade in real price terms. </a:t>
            </a:r>
          </a:p>
          <a:p>
            <a:pPr marL="0" marR="0" indent="0" algn="l" defTabSz="914400" rtl="0" eaLnBrk="1" fontAlgn="base" latinLnBrk="0" hangingPunct="1">
              <a:lnSpc>
                <a:spcPct val="100000"/>
              </a:lnSpc>
              <a:spcBef>
                <a:spcPct val="30000"/>
              </a:spcBef>
              <a:spcAft>
                <a:spcPct val="0"/>
              </a:spcAft>
              <a:buClrTx/>
              <a:buSzTx/>
              <a:buFontTx/>
              <a:buNone/>
              <a:tabLst/>
              <a:defRPr/>
            </a:pPr>
            <a:r>
              <a:rPr lang="en-GB" sz="1200" kern="1200" dirty="0" smtClean="0">
                <a:solidFill>
                  <a:schemeClr val="tx1"/>
                </a:solidFill>
                <a:effectLst/>
                <a:latin typeface="Arial" charset="0"/>
                <a:ea typeface="+mn-ea"/>
                <a:cs typeface="Arial" charset="0"/>
              </a:rPr>
              <a:t>When the linker is bought, this unadjusted quoted (real) price has to be adjusted for how much inflation has been accrued over the life of the linker in order to work out the effective price that needs to be paid.</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sz="1200" kern="1200" dirty="0" smtClean="0">
              <a:solidFill>
                <a:schemeClr val="tx1"/>
              </a:solidFill>
              <a:effectLst/>
              <a:latin typeface="Arial" charset="0"/>
              <a:ea typeface="+mn-ea"/>
              <a:cs typeface="Arial"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GB" sz="1200" kern="1200" baseline="0" dirty="0" smtClean="0">
              <a:solidFill>
                <a:schemeClr val="tx1"/>
              </a:solidFill>
              <a:effectLst/>
              <a:latin typeface="Arial" charset="0"/>
              <a:ea typeface="+mn-ea"/>
              <a:cs typeface="Arial"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GB" sz="1200" kern="1200" baseline="0" dirty="0" smtClean="0">
              <a:solidFill>
                <a:schemeClr val="tx1"/>
              </a:solidFill>
              <a:effectLst/>
              <a:latin typeface="Arial" charset="0"/>
              <a:ea typeface="+mn-ea"/>
              <a:cs typeface="Arial"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GB" sz="1200" kern="1200" dirty="0" smtClean="0">
                <a:solidFill>
                  <a:schemeClr val="tx1"/>
                </a:solidFill>
                <a:effectLst/>
                <a:latin typeface="Arial" charset="0"/>
                <a:ea typeface="+mn-ea"/>
                <a:cs typeface="Arial" charset="0"/>
              </a:rPr>
              <a:t>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sz="1200" kern="1200" dirty="0" smtClean="0">
              <a:solidFill>
                <a:schemeClr val="tx1"/>
              </a:solidFill>
              <a:effectLst/>
              <a:latin typeface="Arial" charset="0"/>
              <a:ea typeface="+mn-ea"/>
              <a:cs typeface="Arial" charset="0"/>
            </a:endParaRPr>
          </a:p>
          <a:p>
            <a:endParaRPr lang="en-GB" dirty="0"/>
          </a:p>
        </p:txBody>
      </p:sp>
      <p:sp>
        <p:nvSpPr>
          <p:cNvPr id="4" name="Slide Number Placeholder 3"/>
          <p:cNvSpPr>
            <a:spLocks noGrp="1"/>
          </p:cNvSpPr>
          <p:nvPr>
            <p:ph type="sldNum" sz="quarter" idx="10"/>
          </p:nvPr>
        </p:nvSpPr>
        <p:spPr/>
        <p:txBody>
          <a:bodyPr/>
          <a:lstStyle/>
          <a:p>
            <a:fld id="{C49C7A71-AB58-4506-90BD-262BDB99E1CC}" type="slidenum">
              <a:rPr lang="en-GB" smtClean="0"/>
              <a:pPr/>
              <a:t>32</a:t>
            </a:fld>
            <a:endParaRPr lang="en-GB"/>
          </a:p>
        </p:txBody>
      </p:sp>
    </p:spTree>
    <p:extLst>
      <p:ext uri="{BB962C8B-B14F-4D97-AF65-F5344CB8AC3E}">
        <p14:creationId xmlns:p14="http://schemas.microsoft.com/office/powerpoint/2010/main" val="36378728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Arial" charset="0"/>
                <a:ea typeface="+mn-ea"/>
                <a:cs typeface="Arial" charset="0"/>
              </a:rPr>
              <a:t>To calculate this effective price, there are two things to bear in mind.</a:t>
            </a:r>
          </a:p>
          <a:p>
            <a:r>
              <a:rPr lang="en-GB" sz="1200" kern="1200" dirty="0" smtClean="0">
                <a:solidFill>
                  <a:schemeClr val="tx1"/>
                </a:solidFill>
                <a:effectLst/>
                <a:latin typeface="Arial" charset="0"/>
                <a:ea typeface="+mn-ea"/>
                <a:cs typeface="Arial" charset="0"/>
              </a:rPr>
              <a:t>1. Lags - for these standard 3-month lag linkers, indexation and all pricing calculations will be based on inflation 3 months prior. For example, if we want to price a bond today (7 Sep), we would need to look at the price indices from June. </a:t>
            </a:r>
          </a:p>
          <a:p>
            <a:r>
              <a:rPr lang="en-GB" sz="1200" kern="1200" dirty="0" smtClean="0">
                <a:solidFill>
                  <a:schemeClr val="tx1"/>
                </a:solidFill>
                <a:effectLst/>
                <a:latin typeface="Arial" charset="0"/>
                <a:ea typeface="+mn-ea"/>
                <a:cs typeface="Arial" charset="0"/>
              </a:rPr>
              <a:t>2. Today is not the first day of the month, in fact we are 7 days closer to using the July index instead of June. In practice, this means that we need to interpolate between fixings 2 and 3 months prior to payment.</a:t>
            </a:r>
          </a:p>
          <a:p>
            <a:endParaRPr lang="en-GB" sz="1200" kern="1200" dirty="0" smtClean="0">
              <a:solidFill>
                <a:schemeClr val="tx1"/>
              </a:solidFill>
              <a:effectLst/>
              <a:latin typeface="Arial" charset="0"/>
              <a:ea typeface="+mn-ea"/>
              <a:cs typeface="Arial" charset="0"/>
            </a:endParaRPr>
          </a:p>
          <a:p>
            <a:r>
              <a:rPr lang="en-GB" sz="1200" kern="1200" dirty="0" smtClean="0">
                <a:solidFill>
                  <a:schemeClr val="tx1"/>
                </a:solidFill>
                <a:effectLst/>
                <a:latin typeface="Arial" charset="0"/>
                <a:ea typeface="+mn-ea"/>
                <a:cs typeface="Arial" charset="0"/>
              </a:rPr>
              <a:t>Two main formulae. </a:t>
            </a:r>
          </a:p>
          <a:p>
            <a:pPr marL="228600" indent="-228600">
              <a:buAutoNum type="arabicPeriod"/>
            </a:pPr>
            <a:r>
              <a:rPr lang="en-GB" sz="1200" kern="1200" dirty="0" smtClean="0">
                <a:solidFill>
                  <a:schemeClr val="tx1"/>
                </a:solidFill>
                <a:effectLst/>
                <a:latin typeface="Arial" charset="0"/>
                <a:ea typeface="+mn-ea"/>
                <a:cs typeface="Arial" charset="0"/>
              </a:rPr>
              <a:t>Daily Inflation Reference to calculate the linear interpolation between lagged inflation for any day of settlement. </a:t>
            </a:r>
          </a:p>
          <a:p>
            <a:pPr marL="228600" indent="-228600">
              <a:buAutoNum type="arabicPeriod"/>
            </a:pPr>
            <a:r>
              <a:rPr lang="en-GB" sz="1200" kern="1200" dirty="0" smtClean="0">
                <a:solidFill>
                  <a:schemeClr val="tx1"/>
                </a:solidFill>
                <a:effectLst/>
                <a:latin typeface="Arial" charset="0"/>
                <a:ea typeface="+mn-ea"/>
                <a:cs typeface="Arial" charset="0"/>
              </a:rPr>
              <a:t>The Index Ratio is the ratio of this daily reference today against a base, which is the point from which we started accruing inflation. Normally this is the daily inflation reference that was calculated when the bond was issued. </a:t>
            </a:r>
          </a:p>
          <a:p>
            <a:endParaRPr lang="en-GB" dirty="0"/>
          </a:p>
        </p:txBody>
      </p:sp>
      <p:sp>
        <p:nvSpPr>
          <p:cNvPr id="4" name="Slide Number Placeholder 3"/>
          <p:cNvSpPr>
            <a:spLocks noGrp="1"/>
          </p:cNvSpPr>
          <p:nvPr>
            <p:ph type="sldNum" sz="quarter" idx="10"/>
          </p:nvPr>
        </p:nvSpPr>
        <p:spPr/>
        <p:txBody>
          <a:bodyPr/>
          <a:lstStyle/>
          <a:p>
            <a:fld id="{C49C7A71-AB58-4506-90BD-262BDB99E1CC}" type="slidenum">
              <a:rPr lang="en-GB" smtClean="0"/>
              <a:pPr/>
              <a:t>33</a:t>
            </a:fld>
            <a:endParaRPr lang="en-GB"/>
          </a:p>
        </p:txBody>
      </p:sp>
    </p:spTree>
    <p:extLst>
      <p:ext uri="{BB962C8B-B14F-4D97-AF65-F5344CB8AC3E}">
        <p14:creationId xmlns:p14="http://schemas.microsoft.com/office/powerpoint/2010/main" val="38797022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Arial" charset="0"/>
                <a:ea typeface="+mn-ea"/>
                <a:cs typeface="Arial" charset="0"/>
              </a:rPr>
              <a:t>Assume today is 10 April 2013 and we are purchasing a French</a:t>
            </a:r>
            <a:r>
              <a:rPr lang="en-GB" sz="1200" kern="1200" baseline="0" dirty="0" smtClean="0">
                <a:solidFill>
                  <a:schemeClr val="tx1"/>
                </a:solidFill>
                <a:effectLst/>
                <a:latin typeface="Arial" charset="0"/>
                <a:ea typeface="+mn-ea"/>
                <a:cs typeface="Arial" charset="0"/>
              </a:rPr>
              <a:t> linker with </a:t>
            </a:r>
            <a:r>
              <a:rPr lang="en-GB" sz="1200" kern="1200" dirty="0" smtClean="0">
                <a:solidFill>
                  <a:schemeClr val="tx1"/>
                </a:solidFill>
                <a:effectLst/>
                <a:latin typeface="Arial" charset="0"/>
                <a:ea typeface="+mn-ea"/>
                <a:cs typeface="Arial" charset="0"/>
              </a:rPr>
              <a:t>the quoted price of 107 euros. </a:t>
            </a:r>
          </a:p>
          <a:p>
            <a:r>
              <a:rPr lang="en-GB" sz="1200" kern="1200" dirty="0" smtClean="0">
                <a:solidFill>
                  <a:schemeClr val="tx1"/>
                </a:solidFill>
                <a:effectLst/>
                <a:latin typeface="Arial" charset="0"/>
                <a:ea typeface="+mn-ea"/>
                <a:cs typeface="Arial" charset="0"/>
              </a:rPr>
              <a:t>The two lagged price indices that we need are from Jan and Feb (2 and 3 months before April). We also need the April and May 2004 prints, because the linker was issued on 25 July 2004 and given the usual lags, it would have actually started accumulating inflation from April 2004. </a:t>
            </a:r>
          </a:p>
          <a:p>
            <a:endParaRPr lang="en-GB" sz="1200" kern="1200" dirty="0" smtClean="0">
              <a:solidFill>
                <a:schemeClr val="tx1"/>
              </a:solidFill>
              <a:effectLst/>
              <a:latin typeface="Arial" charset="0"/>
              <a:ea typeface="+mn-ea"/>
              <a:cs typeface="Arial" charset="0"/>
            </a:endParaRPr>
          </a:p>
          <a:p>
            <a:r>
              <a:rPr lang="en-GB" sz="1200" kern="1200" dirty="0" smtClean="0">
                <a:solidFill>
                  <a:schemeClr val="tx1"/>
                </a:solidFill>
                <a:effectLst/>
                <a:latin typeface="Arial" charset="0"/>
                <a:ea typeface="+mn-ea"/>
                <a:cs typeface="Arial" charset="0"/>
              </a:rPr>
              <a:t>We use these to calculate our two daily inflation references. First calculation takes into account the fact that we are 10 days into April and so we interpolate between the Jan and Feb 2013 prints accordingly.</a:t>
            </a:r>
          </a:p>
          <a:p>
            <a:r>
              <a:rPr lang="en-GB" sz="1200" kern="1200" dirty="0" smtClean="0">
                <a:solidFill>
                  <a:schemeClr val="tx1"/>
                </a:solidFill>
                <a:effectLst/>
                <a:latin typeface="Arial" charset="0"/>
                <a:ea typeface="+mn-ea"/>
                <a:cs typeface="Arial" charset="0"/>
              </a:rPr>
              <a:t>For our base, we look at April and May 2004 prints. This gives us today’s index ratio as the ratio of these two. So this is how much inflation protection the linker has accrued since issuance. Just as a reminder, linkers only pay the inflation protection right at the end at maturity, so this inflation would have been accumulating but is yet to be paid out. </a:t>
            </a:r>
          </a:p>
          <a:p>
            <a:endParaRPr lang="en-GB" sz="1200" kern="1200" dirty="0" smtClean="0">
              <a:solidFill>
                <a:schemeClr val="tx1"/>
              </a:solidFill>
              <a:effectLst/>
              <a:latin typeface="Arial" charset="0"/>
              <a:ea typeface="+mn-ea"/>
              <a:cs typeface="Arial" charset="0"/>
            </a:endParaRPr>
          </a:p>
          <a:p>
            <a:r>
              <a:rPr lang="en-GB" sz="1200" kern="1200" dirty="0" smtClean="0">
                <a:solidFill>
                  <a:schemeClr val="tx1"/>
                </a:solidFill>
                <a:effectLst/>
                <a:latin typeface="Arial" charset="0"/>
                <a:ea typeface="+mn-ea"/>
                <a:cs typeface="Arial" charset="0"/>
              </a:rPr>
              <a:t>We also need similar calculations to calculate how much accrued coupon we have and we add it to the quoted price to calculate our unadjusted dirty price. We then multiply by the index ratio to work out the adjusted dirty price, which is what needs to be paid. </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C49C7A71-AB58-4506-90BD-262BDB99E1CC}" type="slidenum">
              <a:rPr lang="en-GB" smtClean="0"/>
              <a:pPr/>
              <a:t>34</a:t>
            </a:fld>
            <a:endParaRPr lang="en-GB"/>
          </a:p>
        </p:txBody>
      </p:sp>
    </p:spTree>
    <p:extLst>
      <p:ext uri="{BB962C8B-B14F-4D97-AF65-F5344CB8AC3E}">
        <p14:creationId xmlns:p14="http://schemas.microsoft.com/office/powerpoint/2010/main" val="40035457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sz="1200" kern="1200" dirty="0" smtClean="0">
                <a:solidFill>
                  <a:schemeClr val="tx1"/>
                </a:solidFill>
                <a:effectLst/>
                <a:latin typeface="Arial" charset="0"/>
                <a:ea typeface="+mn-ea"/>
                <a:cs typeface="Arial" charset="0"/>
              </a:rPr>
              <a:t>UK has some special 8-month</a:t>
            </a:r>
            <a:r>
              <a:rPr lang="en-GB" sz="1200" kern="1200" baseline="0" dirty="0" smtClean="0">
                <a:solidFill>
                  <a:schemeClr val="tx1"/>
                </a:solidFill>
                <a:effectLst/>
                <a:latin typeface="Arial" charset="0"/>
                <a:ea typeface="+mn-ea"/>
                <a:cs typeface="Arial" charset="0"/>
              </a:rPr>
              <a:t> linkers, which </a:t>
            </a:r>
            <a:r>
              <a:rPr lang="en-GB" sz="1200" kern="1200" dirty="0" smtClean="0">
                <a:solidFill>
                  <a:schemeClr val="tx1"/>
                </a:solidFill>
                <a:effectLst/>
                <a:latin typeface="Arial" charset="0"/>
                <a:ea typeface="+mn-ea"/>
                <a:cs typeface="Arial" charset="0"/>
              </a:rPr>
              <a:t>reference inflation 8 months prior. But they follow a different pricing formula, instead of the Canadian model. Instead, they trade in nominal price terms, so not unadjusted for inflation. This makes the real yield calculation a bit more complex and it means that you need to make an assumption about future inflation. The convention is to assume RPI inflation of 3% and replace this assumption with the actual print once the print is released. </a:t>
            </a:r>
          </a:p>
          <a:p>
            <a:endParaRPr lang="en-GB" dirty="0" smtClean="0"/>
          </a:p>
          <a:p>
            <a:r>
              <a:rPr lang="en-GB" sz="1200" kern="1200" dirty="0" smtClean="0">
                <a:solidFill>
                  <a:schemeClr val="tx1"/>
                </a:solidFill>
                <a:effectLst/>
                <a:latin typeface="Arial" charset="0"/>
                <a:ea typeface="+mn-ea"/>
                <a:cs typeface="Arial" charset="0"/>
              </a:rPr>
              <a:t>As a result, if the inflation print differs from this assumption, the real yield will mechanically adjust. This is important because we can observe some chunky moves when inflation data is released and if these linkers are feeding into calculations of fitted curves, they can distort these curves. </a:t>
            </a:r>
            <a:endParaRPr lang="en-GB" dirty="0" smtClean="0"/>
          </a:p>
          <a:p>
            <a:endParaRPr lang="en-GB" dirty="0"/>
          </a:p>
        </p:txBody>
      </p:sp>
      <p:sp>
        <p:nvSpPr>
          <p:cNvPr id="4" name="Slide Number Placeholder 3"/>
          <p:cNvSpPr>
            <a:spLocks noGrp="1"/>
          </p:cNvSpPr>
          <p:nvPr>
            <p:ph type="sldNum" sz="quarter" idx="10"/>
          </p:nvPr>
        </p:nvSpPr>
        <p:spPr/>
        <p:txBody>
          <a:bodyPr/>
          <a:lstStyle/>
          <a:p>
            <a:fld id="{C49C7A71-AB58-4506-90BD-262BDB99E1CC}" type="slidenum">
              <a:rPr lang="en-GB" smtClean="0"/>
              <a:pPr/>
              <a:t>35</a:t>
            </a:fld>
            <a:endParaRPr lang="en-GB"/>
          </a:p>
        </p:txBody>
      </p:sp>
    </p:spTree>
    <p:extLst>
      <p:ext uri="{BB962C8B-B14F-4D97-AF65-F5344CB8AC3E}">
        <p14:creationId xmlns:p14="http://schemas.microsoft.com/office/powerpoint/2010/main" val="34765550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49C7A71-AB58-4506-90BD-262BDB99E1CC}" type="slidenum">
              <a:rPr lang="en-GB" smtClean="0"/>
              <a:pPr/>
              <a:t>36</a:t>
            </a:fld>
            <a:endParaRPr lang="en-GB"/>
          </a:p>
        </p:txBody>
      </p:sp>
    </p:spTree>
    <p:extLst>
      <p:ext uri="{BB962C8B-B14F-4D97-AF65-F5344CB8AC3E}">
        <p14:creationId xmlns:p14="http://schemas.microsoft.com/office/powerpoint/2010/main" val="39650619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49C7A71-AB58-4506-90BD-262BDB99E1CC}" type="slidenum">
              <a:rPr lang="en-GB" smtClean="0"/>
              <a:pPr/>
              <a:t>37</a:t>
            </a:fld>
            <a:endParaRPr lang="en-GB"/>
          </a:p>
        </p:txBody>
      </p:sp>
    </p:spTree>
    <p:extLst>
      <p:ext uri="{BB962C8B-B14F-4D97-AF65-F5344CB8AC3E}">
        <p14:creationId xmlns:p14="http://schemas.microsoft.com/office/powerpoint/2010/main" val="28418033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Arial" charset="0"/>
                <a:ea typeface="+mn-ea"/>
                <a:cs typeface="Arial" charset="0"/>
              </a:rPr>
              <a:t>Just like index-linked bonds, zero coupon swaps are subject to lags,</a:t>
            </a:r>
            <a:r>
              <a:rPr lang="en-GB" sz="1200" kern="1200" baseline="0" dirty="0" smtClean="0">
                <a:solidFill>
                  <a:schemeClr val="tx1"/>
                </a:solidFill>
                <a:effectLst/>
                <a:latin typeface="Arial" charset="0"/>
                <a:ea typeface="+mn-ea"/>
                <a:cs typeface="Arial" charset="0"/>
              </a:rPr>
              <a:t> b</a:t>
            </a:r>
            <a:r>
              <a:rPr lang="en-GB" sz="1200" kern="1200" dirty="0" smtClean="0">
                <a:solidFill>
                  <a:schemeClr val="tx1"/>
                </a:solidFill>
                <a:effectLst/>
                <a:latin typeface="Arial" charset="0"/>
                <a:ea typeface="+mn-ea"/>
                <a:cs typeface="Arial" charset="0"/>
              </a:rPr>
              <a:t>ut there are two different variations.</a:t>
            </a:r>
          </a:p>
          <a:p>
            <a:endParaRPr lang="en-GB" sz="1200" kern="1200" dirty="0" smtClean="0">
              <a:solidFill>
                <a:schemeClr val="tx1"/>
              </a:solidFill>
              <a:effectLst/>
              <a:latin typeface="Arial" charset="0"/>
              <a:ea typeface="+mn-ea"/>
              <a:cs typeface="Arial"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GB" sz="1200" kern="1200" dirty="0" smtClean="0">
                <a:solidFill>
                  <a:schemeClr val="tx1"/>
                </a:solidFill>
                <a:effectLst/>
                <a:latin typeface="Arial" charset="0"/>
                <a:ea typeface="+mn-ea"/>
                <a:cs typeface="Arial" charset="0"/>
              </a:rPr>
              <a:t>In US and French swaps follow something</a:t>
            </a:r>
            <a:r>
              <a:rPr lang="en-GB" sz="1200" kern="1200" baseline="0" dirty="0" smtClean="0">
                <a:solidFill>
                  <a:schemeClr val="tx1"/>
                </a:solidFill>
                <a:effectLst/>
                <a:latin typeface="Arial" charset="0"/>
                <a:ea typeface="+mn-ea"/>
                <a:cs typeface="Arial" charset="0"/>
              </a:rPr>
              <a:t> similar to what we had in the Canadian model for linkers (i.e. daily linear interpolation between price indices 2 and 3 months earlier). So </a:t>
            </a:r>
            <a:r>
              <a:rPr lang="en-GB" sz="1200" kern="1200" dirty="0" smtClean="0">
                <a:solidFill>
                  <a:schemeClr val="tx1"/>
                </a:solidFill>
                <a:effectLst/>
                <a:latin typeface="Arial" charset="0"/>
                <a:ea typeface="+mn-ea"/>
                <a:cs typeface="Arial" charset="0"/>
              </a:rPr>
              <a:t>we care about the specific date of settlement, e.g. 7 July 2017 and 7 July 2022. [Note: These make</a:t>
            </a:r>
            <a:r>
              <a:rPr lang="en-GB" sz="1200" kern="1200" baseline="0" dirty="0" smtClean="0">
                <a:solidFill>
                  <a:schemeClr val="tx1"/>
                </a:solidFill>
                <a:effectLst/>
                <a:latin typeface="Arial" charset="0"/>
                <a:ea typeface="+mn-ea"/>
                <a:cs typeface="Arial" charset="0"/>
              </a:rPr>
              <a:t> it harder to net off positions] </a:t>
            </a:r>
          </a:p>
          <a:p>
            <a:r>
              <a:rPr lang="en-GB" sz="1200" kern="1200" dirty="0" smtClean="0">
                <a:solidFill>
                  <a:schemeClr val="tx1"/>
                </a:solidFill>
                <a:effectLst/>
                <a:latin typeface="Arial" charset="0"/>
                <a:ea typeface="+mn-ea"/>
                <a:cs typeface="Arial" charset="0"/>
              </a:rPr>
              <a:t>In contrast,</a:t>
            </a:r>
            <a:r>
              <a:rPr lang="en-GB" sz="1200" kern="1200" baseline="0" dirty="0" smtClean="0">
                <a:solidFill>
                  <a:schemeClr val="tx1"/>
                </a:solidFill>
                <a:effectLst/>
                <a:latin typeface="Arial" charset="0"/>
                <a:ea typeface="+mn-ea"/>
                <a:cs typeface="Arial" charset="0"/>
              </a:rPr>
              <a:t> s</a:t>
            </a:r>
            <a:r>
              <a:rPr lang="en-GB" sz="1200" kern="1200" dirty="0" smtClean="0">
                <a:solidFill>
                  <a:schemeClr val="tx1"/>
                </a:solidFill>
                <a:effectLst/>
                <a:latin typeface="Arial" charset="0"/>
                <a:ea typeface="+mn-ea"/>
                <a:cs typeface="Arial" charset="0"/>
              </a:rPr>
              <a:t>terling and euro swaps use non-interpolated lags, which means that the day of the trade doesn’t matter in any given month because we only care about the settlement month. </a:t>
            </a:r>
          </a:p>
          <a:p>
            <a:r>
              <a:rPr lang="en-GB" sz="1200" kern="1200" dirty="0" smtClean="0">
                <a:solidFill>
                  <a:schemeClr val="tx1"/>
                </a:solidFill>
                <a:effectLst/>
                <a:latin typeface="Arial" charset="0"/>
                <a:ea typeface="+mn-ea"/>
                <a:cs typeface="Arial" charset="0"/>
              </a:rPr>
              <a:t>Example: Sterling swaps use 2-month lags, so if we enter into a swap today or on any day this month, we will be referencing July inflation, e.g. for a 5y swap, our payment will depend on the ratio between July 2017 inflation and July 2022 inflation.</a:t>
            </a:r>
          </a:p>
          <a:p>
            <a:endParaRPr lang="en-GB" sz="1200" kern="1200" dirty="0" smtClean="0">
              <a:solidFill>
                <a:schemeClr val="tx1"/>
              </a:solidFill>
              <a:effectLst/>
              <a:latin typeface="Arial" charset="0"/>
              <a:ea typeface="+mn-ea"/>
              <a:cs typeface="Arial" charset="0"/>
            </a:endParaRPr>
          </a:p>
          <a:p>
            <a:r>
              <a:rPr lang="en-GB" sz="1200" kern="1200" dirty="0" smtClean="0">
                <a:solidFill>
                  <a:schemeClr val="tx1"/>
                </a:solidFill>
                <a:effectLst/>
                <a:latin typeface="Arial" charset="0"/>
                <a:ea typeface="+mn-ea"/>
                <a:cs typeface="Arial" charset="0"/>
              </a:rPr>
              <a:t>The implication for this is that non-interpolated swaps can exhibit a jump on the first day of every month when the index month changes. So in September, our 5y swaps traded July inflations, but from the 1</a:t>
            </a:r>
            <a:r>
              <a:rPr lang="en-GB" sz="1200" kern="1200" baseline="30000" dirty="0" smtClean="0">
                <a:solidFill>
                  <a:schemeClr val="tx1"/>
                </a:solidFill>
                <a:effectLst/>
                <a:latin typeface="Arial" charset="0"/>
                <a:ea typeface="+mn-ea"/>
                <a:cs typeface="Arial" charset="0"/>
              </a:rPr>
              <a:t>st</a:t>
            </a:r>
            <a:r>
              <a:rPr lang="en-GB" sz="1200" kern="1200" dirty="0" smtClean="0">
                <a:solidFill>
                  <a:schemeClr val="tx1"/>
                </a:solidFill>
                <a:effectLst/>
                <a:latin typeface="Arial" charset="0"/>
                <a:ea typeface="+mn-ea"/>
                <a:cs typeface="Arial" charset="0"/>
              </a:rPr>
              <a:t> October, they will trade August inflation. If the August 2017 inflation surprised significantly to the downside, the denominator in the index ratio will be lower,</a:t>
            </a:r>
            <a:r>
              <a:rPr lang="en-GB" sz="1200" kern="1200" baseline="0" dirty="0" smtClean="0">
                <a:solidFill>
                  <a:schemeClr val="tx1"/>
                </a:solidFill>
                <a:effectLst/>
                <a:latin typeface="Arial" charset="0"/>
                <a:ea typeface="+mn-ea"/>
                <a:cs typeface="Arial" charset="0"/>
              </a:rPr>
              <a:t> increasing </a:t>
            </a:r>
            <a:r>
              <a:rPr lang="en-GB" sz="1200" kern="1200" dirty="0" smtClean="0">
                <a:solidFill>
                  <a:schemeClr val="tx1"/>
                </a:solidFill>
                <a:effectLst/>
                <a:latin typeface="Arial" charset="0"/>
                <a:ea typeface="+mn-ea"/>
                <a:cs typeface="Arial" charset="0"/>
              </a:rPr>
              <a:t>the index ratio will increase, which means that the inflation swap rate will mechanically adjust higher.</a:t>
            </a:r>
            <a:r>
              <a:rPr lang="en-GB" sz="1200" kern="1200" baseline="0" dirty="0" smtClean="0">
                <a:solidFill>
                  <a:schemeClr val="tx1"/>
                </a:solidFill>
                <a:effectLst/>
                <a:latin typeface="Arial" charset="0"/>
                <a:ea typeface="+mn-ea"/>
                <a:cs typeface="Arial" charset="0"/>
              </a:rPr>
              <a:t> [Counterintuitive</a:t>
            </a:r>
            <a:r>
              <a:rPr lang="en-GB" sz="1200" kern="1200" dirty="0" smtClean="0">
                <a:solidFill>
                  <a:schemeClr val="tx1"/>
                </a:solidFill>
                <a:effectLst/>
                <a:latin typeface="Arial" charset="0"/>
                <a:ea typeface="+mn-ea"/>
                <a:cs typeface="Arial" charset="0"/>
              </a:rPr>
              <a:t> from this perspective – low inflation print pushes up on swap rates] </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C49C7A71-AB58-4506-90BD-262BDB99E1CC}" type="slidenum">
              <a:rPr lang="en-GB" smtClean="0"/>
              <a:pPr/>
              <a:t>38</a:t>
            </a:fld>
            <a:endParaRPr lang="en-GB"/>
          </a:p>
        </p:txBody>
      </p:sp>
    </p:spTree>
    <p:extLst>
      <p:ext uri="{BB962C8B-B14F-4D97-AF65-F5344CB8AC3E}">
        <p14:creationId xmlns:p14="http://schemas.microsoft.com/office/powerpoint/2010/main" val="6558705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49C7A71-AB58-4506-90BD-262BDB99E1CC}" type="slidenum">
              <a:rPr lang="en-GB" smtClean="0"/>
              <a:pPr/>
              <a:t>39</a:t>
            </a:fld>
            <a:endParaRPr lang="en-GB"/>
          </a:p>
        </p:txBody>
      </p:sp>
    </p:spTree>
    <p:extLst>
      <p:ext uri="{BB962C8B-B14F-4D97-AF65-F5344CB8AC3E}">
        <p14:creationId xmlns:p14="http://schemas.microsoft.com/office/powerpoint/2010/main" val="666319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All G7 nations currently issue inflation-linked bonds</a:t>
            </a:r>
          </a:p>
          <a:p>
            <a:pPr marL="628650" lvl="1" indent="-171450">
              <a:buFontTx/>
              <a:buChar char="-"/>
            </a:pPr>
            <a:r>
              <a:rPr lang="en-GB" dirty="0" smtClean="0"/>
              <a:t>To</a:t>
            </a:r>
            <a:r>
              <a:rPr lang="en-GB" baseline="0" dirty="0" smtClean="0"/>
              <a:t> enhance monetary policy where there is a commitment to </a:t>
            </a:r>
            <a:r>
              <a:rPr lang="en-GB" baseline="0" dirty="0" err="1" smtClean="0"/>
              <a:t>inf</a:t>
            </a:r>
            <a:r>
              <a:rPr lang="en-GB" baseline="0" dirty="0" smtClean="0"/>
              <a:t> </a:t>
            </a:r>
            <a:r>
              <a:rPr lang="en-GB" baseline="0" dirty="0" err="1" smtClean="0"/>
              <a:t>targetting</a:t>
            </a:r>
            <a:r>
              <a:rPr lang="en-GB" baseline="0" dirty="0" smtClean="0"/>
              <a:t>]</a:t>
            </a:r>
          </a:p>
          <a:p>
            <a:pPr marL="628650" lvl="1" indent="-171450">
              <a:buFontTx/>
              <a:buChar char="-"/>
            </a:pPr>
            <a:r>
              <a:rPr lang="en-GB" baseline="0" dirty="0" smtClean="0"/>
              <a:t>To lower issuance costs</a:t>
            </a:r>
          </a:p>
          <a:p>
            <a:pPr marL="628650" lvl="1" indent="-171450">
              <a:buFontTx/>
              <a:buChar char="-"/>
            </a:pPr>
            <a:r>
              <a:rPr lang="en-GB" baseline="0" dirty="0" smtClean="0"/>
              <a:t>To provide a degree of investor diversification/ respond to investor demand</a:t>
            </a:r>
            <a:endParaRPr lang="en-GB" dirty="0" smtClean="0"/>
          </a:p>
          <a:p>
            <a:pPr marL="171450" indent="-171450">
              <a:buFontTx/>
              <a:buChar char="-"/>
            </a:pPr>
            <a:r>
              <a:rPr lang="en-GB" dirty="0" smtClean="0"/>
              <a:t>UK</a:t>
            </a:r>
            <a:r>
              <a:rPr lang="en-GB" baseline="0" dirty="0" smtClean="0"/>
              <a:t> is the oldest and in % of debt terms largest IL market – first linker issued in 1981. </a:t>
            </a:r>
          </a:p>
          <a:p>
            <a:pPr marL="171450" indent="-171450">
              <a:buFontTx/>
              <a:buChar char="-"/>
            </a:pPr>
            <a:r>
              <a:rPr lang="en-GB" baseline="0" dirty="0" smtClean="0"/>
              <a:t>The stock of US TIPS (Treasury Inflation Protected Sec) is the largest in absolute terms (issued since 1997)</a:t>
            </a:r>
          </a:p>
          <a:p>
            <a:pPr marL="171450" indent="-171450">
              <a:buFontTx/>
              <a:buChar char="-"/>
            </a:pPr>
            <a:r>
              <a:rPr lang="en-GB" baseline="0" dirty="0" smtClean="0"/>
              <a:t>Methods of issuance</a:t>
            </a:r>
          </a:p>
          <a:p>
            <a:pPr marL="628650" lvl="1" indent="-171450">
              <a:buFontTx/>
              <a:buChar char="-"/>
            </a:pPr>
            <a:r>
              <a:rPr lang="en-GB" baseline="0" dirty="0" smtClean="0"/>
              <a:t>UK – auctions and syndications for new and existing bonds</a:t>
            </a:r>
          </a:p>
          <a:p>
            <a:pPr marL="628650" lvl="1" indent="-171450">
              <a:buFontTx/>
              <a:buChar char="-"/>
            </a:pPr>
            <a:r>
              <a:rPr lang="en-GB" baseline="0" dirty="0" smtClean="0"/>
              <a:t>All European issuers tend to tap existing bonds via auctions and would only syndicate new issues</a:t>
            </a:r>
          </a:p>
          <a:p>
            <a:pPr marL="628650" lvl="1" indent="-171450">
              <a:buFontTx/>
              <a:buChar char="-"/>
            </a:pPr>
            <a:r>
              <a:rPr lang="en-GB" baseline="0" dirty="0" smtClean="0"/>
              <a:t>Auctions only in the US (2 new 10yr TIPS per year, one new 5yr, one new 30yr + 2 re-openings for each issue)</a:t>
            </a:r>
          </a:p>
          <a:p>
            <a:pPr marL="457200" lvl="1" indent="0">
              <a:buFontTx/>
              <a:buNone/>
            </a:pPr>
            <a:endParaRPr lang="en-GB" baseline="0" dirty="0" smtClean="0"/>
          </a:p>
          <a:p>
            <a:pPr marL="628650" lvl="1" indent="-171450">
              <a:buFontTx/>
              <a:buChar char="-"/>
            </a:pPr>
            <a:endParaRPr lang="en-GB" baseline="0" dirty="0" smtClean="0"/>
          </a:p>
          <a:p>
            <a:pPr marL="171450" indent="-171450">
              <a:buFontTx/>
              <a:buChar char="-"/>
            </a:pPr>
            <a:endParaRPr lang="en-GB" dirty="0" smtClean="0"/>
          </a:p>
          <a:p>
            <a:pPr marL="171450" indent="-171450">
              <a:buFontTx/>
              <a:buChar char="-"/>
            </a:pPr>
            <a:endParaRPr lang="en-GB" dirty="0"/>
          </a:p>
        </p:txBody>
      </p:sp>
      <p:sp>
        <p:nvSpPr>
          <p:cNvPr id="4" name="Slide Number Placeholder 3"/>
          <p:cNvSpPr>
            <a:spLocks noGrp="1"/>
          </p:cNvSpPr>
          <p:nvPr>
            <p:ph type="sldNum" sz="quarter" idx="10"/>
          </p:nvPr>
        </p:nvSpPr>
        <p:spPr/>
        <p:txBody>
          <a:bodyPr/>
          <a:lstStyle/>
          <a:p>
            <a:fld id="{C49C7A71-AB58-4506-90BD-262BDB99E1CC}" type="slidenum">
              <a:rPr lang="en-GB" smtClean="0"/>
              <a:pPr/>
              <a:t>4</a:t>
            </a:fld>
            <a:endParaRPr lang="en-GB"/>
          </a:p>
        </p:txBody>
      </p:sp>
    </p:spTree>
    <p:extLst>
      <p:ext uri="{BB962C8B-B14F-4D97-AF65-F5344CB8AC3E}">
        <p14:creationId xmlns:p14="http://schemas.microsoft.com/office/powerpoint/2010/main" val="15214817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49C7A71-AB58-4506-90BD-262BDB99E1CC}" type="slidenum">
              <a:rPr lang="en-GB" smtClean="0"/>
              <a:pPr/>
              <a:t>40</a:t>
            </a:fld>
            <a:endParaRPr lang="en-GB"/>
          </a:p>
        </p:txBody>
      </p:sp>
    </p:spTree>
    <p:extLst>
      <p:ext uri="{BB962C8B-B14F-4D97-AF65-F5344CB8AC3E}">
        <p14:creationId xmlns:p14="http://schemas.microsoft.com/office/powerpoint/2010/main" val="30962687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49C7A71-AB58-4506-90BD-262BDB99E1CC}" type="slidenum">
              <a:rPr lang="en-GB" smtClean="0"/>
              <a:pPr/>
              <a:t>41</a:t>
            </a:fld>
            <a:endParaRPr lang="en-GB"/>
          </a:p>
        </p:txBody>
      </p:sp>
    </p:spTree>
    <p:extLst>
      <p:ext uri="{BB962C8B-B14F-4D97-AF65-F5344CB8AC3E}">
        <p14:creationId xmlns:p14="http://schemas.microsoft.com/office/powerpoint/2010/main" val="18263076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Starting</a:t>
            </a:r>
            <a:r>
              <a:rPr lang="en-GB" baseline="0" dirty="0" smtClean="0"/>
              <a:t> point: Pricing of linker asset swaps, i.e. if we were to purchase a linker and exchange the inflation linked payments for Libor-based cash flows, what would be the spread over Libor that we would receive? (Slide 22 diagram)</a:t>
            </a:r>
          </a:p>
          <a:p>
            <a:endParaRPr lang="en-GB" dirty="0"/>
          </a:p>
        </p:txBody>
      </p:sp>
      <p:sp>
        <p:nvSpPr>
          <p:cNvPr id="4" name="Slide Number Placeholder 3"/>
          <p:cNvSpPr>
            <a:spLocks noGrp="1"/>
          </p:cNvSpPr>
          <p:nvPr>
            <p:ph type="sldNum" sz="quarter" idx="10"/>
          </p:nvPr>
        </p:nvSpPr>
        <p:spPr/>
        <p:txBody>
          <a:bodyPr/>
          <a:lstStyle/>
          <a:p>
            <a:fld id="{C49C7A71-AB58-4506-90BD-262BDB99E1CC}" type="slidenum">
              <a:rPr lang="en-GB" smtClean="0"/>
              <a:pPr/>
              <a:t>42</a:t>
            </a:fld>
            <a:endParaRPr lang="en-GB"/>
          </a:p>
        </p:txBody>
      </p:sp>
    </p:spTree>
    <p:extLst>
      <p:ext uri="{BB962C8B-B14F-4D97-AF65-F5344CB8AC3E}">
        <p14:creationId xmlns:p14="http://schemas.microsoft.com/office/powerpoint/2010/main" val="23441349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49C7A71-AB58-4506-90BD-262BDB99E1CC}" type="slidenum">
              <a:rPr lang="en-GB" smtClean="0"/>
              <a:pPr/>
              <a:t>43</a:t>
            </a:fld>
            <a:endParaRPr lang="en-GB"/>
          </a:p>
        </p:txBody>
      </p:sp>
    </p:spTree>
    <p:extLst>
      <p:ext uri="{BB962C8B-B14F-4D97-AF65-F5344CB8AC3E}">
        <p14:creationId xmlns:p14="http://schemas.microsoft.com/office/powerpoint/2010/main" val="10494746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49C7A71-AB58-4506-90BD-262BDB99E1CC}" type="slidenum">
              <a:rPr lang="en-GB" smtClean="0"/>
              <a:pPr/>
              <a:t>44</a:t>
            </a:fld>
            <a:endParaRPr lang="en-GB"/>
          </a:p>
        </p:txBody>
      </p:sp>
    </p:spTree>
    <p:extLst>
      <p:ext uri="{BB962C8B-B14F-4D97-AF65-F5344CB8AC3E}">
        <p14:creationId xmlns:p14="http://schemas.microsoft.com/office/powerpoint/2010/main" val="6844215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49C7A71-AB58-4506-90BD-262BDB99E1CC}" type="slidenum">
              <a:rPr lang="en-GB" smtClean="0"/>
              <a:pPr/>
              <a:t>45</a:t>
            </a:fld>
            <a:endParaRPr lang="en-GB"/>
          </a:p>
        </p:txBody>
      </p:sp>
    </p:spTree>
    <p:extLst>
      <p:ext uri="{BB962C8B-B14F-4D97-AF65-F5344CB8AC3E}">
        <p14:creationId xmlns:p14="http://schemas.microsoft.com/office/powerpoint/2010/main" val="36565287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49C7A71-AB58-4506-90BD-262BDB99E1CC}" type="slidenum">
              <a:rPr lang="en-GB" smtClean="0"/>
              <a:pPr/>
              <a:t>46</a:t>
            </a:fld>
            <a:endParaRPr lang="en-GB"/>
          </a:p>
        </p:txBody>
      </p:sp>
    </p:spTree>
    <p:extLst>
      <p:ext uri="{BB962C8B-B14F-4D97-AF65-F5344CB8AC3E}">
        <p14:creationId xmlns:p14="http://schemas.microsoft.com/office/powerpoint/2010/main" val="28207053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49C7A71-AB58-4506-90BD-262BDB99E1CC}" type="slidenum">
              <a:rPr lang="en-GB" smtClean="0"/>
              <a:pPr/>
              <a:t>47</a:t>
            </a:fld>
            <a:endParaRPr lang="en-GB"/>
          </a:p>
        </p:txBody>
      </p:sp>
    </p:spTree>
    <p:extLst>
      <p:ext uri="{BB962C8B-B14F-4D97-AF65-F5344CB8AC3E}">
        <p14:creationId xmlns:p14="http://schemas.microsoft.com/office/powerpoint/2010/main" val="1238119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Although the pace of Euro</a:t>
            </a:r>
            <a:r>
              <a:rPr lang="en-GB" baseline="0" dirty="0" smtClean="0"/>
              <a:t> area linker issuance has been slow in Q1 2019 relative to previous years</a:t>
            </a:r>
          </a:p>
          <a:p>
            <a:endParaRPr lang="en-GB" dirty="0"/>
          </a:p>
        </p:txBody>
      </p:sp>
      <p:sp>
        <p:nvSpPr>
          <p:cNvPr id="4" name="Slide Number Placeholder 3"/>
          <p:cNvSpPr>
            <a:spLocks noGrp="1"/>
          </p:cNvSpPr>
          <p:nvPr>
            <p:ph type="sldNum" sz="quarter" idx="10"/>
          </p:nvPr>
        </p:nvSpPr>
        <p:spPr/>
        <p:txBody>
          <a:bodyPr/>
          <a:lstStyle/>
          <a:p>
            <a:fld id="{C49C7A71-AB58-4506-90BD-262BDB99E1CC}" type="slidenum">
              <a:rPr lang="en-GB" smtClean="0"/>
              <a:pPr/>
              <a:t>5</a:t>
            </a:fld>
            <a:endParaRPr lang="en-GB"/>
          </a:p>
        </p:txBody>
      </p:sp>
    </p:spTree>
    <p:extLst>
      <p:ext uri="{BB962C8B-B14F-4D97-AF65-F5344CB8AC3E}">
        <p14:creationId xmlns:p14="http://schemas.microsoft.com/office/powerpoint/2010/main" val="4272425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Key buyers</a:t>
            </a:r>
            <a:r>
              <a:rPr lang="en-GB" baseline="0" dirty="0" smtClean="0"/>
              <a:t> and sellers</a:t>
            </a:r>
          </a:p>
          <a:p>
            <a:pPr marL="171450" indent="-171450">
              <a:buFontTx/>
              <a:buChar char="-"/>
            </a:pPr>
            <a:r>
              <a:rPr lang="en-GB" baseline="0" dirty="0" smtClean="0"/>
              <a:t>Maturity split – long-end dominated by PFs, sub-10-year – Bank </a:t>
            </a:r>
            <a:r>
              <a:rPr lang="en-GB" baseline="0" dirty="0" err="1" smtClean="0"/>
              <a:t>Tsys</a:t>
            </a:r>
            <a:r>
              <a:rPr lang="en-GB" baseline="0" dirty="0" smtClean="0"/>
              <a:t>/AMs, HFs more active at the very short end</a:t>
            </a:r>
          </a:p>
          <a:p>
            <a:pPr marL="171450" indent="-171450">
              <a:buFontTx/>
              <a:buChar char="-"/>
            </a:pPr>
            <a:r>
              <a:rPr lang="en-GB" baseline="0" dirty="0" smtClean="0"/>
              <a:t>Market-specifics </a:t>
            </a:r>
            <a:r>
              <a:rPr lang="en-GB" baseline="0" dirty="0" smtClean="0">
                <a:sym typeface="Wingdings" panose="05000000000000000000" pitchFamily="2" charset="2"/>
              </a:rPr>
              <a:t> </a:t>
            </a:r>
          </a:p>
          <a:p>
            <a:pPr marL="628650" lvl="1" indent="-171450">
              <a:buFontTx/>
              <a:buChar char="-"/>
            </a:pPr>
            <a:r>
              <a:rPr lang="en-GB" baseline="0" dirty="0" smtClean="0">
                <a:sym typeface="Wingdings" panose="05000000000000000000" pitchFamily="2" charset="2"/>
              </a:rPr>
              <a:t>UK LDI demand</a:t>
            </a:r>
          </a:p>
          <a:p>
            <a:pPr marL="628650" lvl="1" indent="-171450">
              <a:buFontTx/>
              <a:buChar char="-"/>
            </a:pPr>
            <a:r>
              <a:rPr lang="en-GB" baseline="0" dirty="0" smtClean="0">
                <a:sym typeface="Wingdings" panose="05000000000000000000" pitchFamily="2" charset="2"/>
              </a:rPr>
              <a:t>Dutch pension funds (although funding ratios for Dutch PFs is currently too low to allow indexation of benefits, hence demand is limited)</a:t>
            </a:r>
          </a:p>
          <a:p>
            <a:pPr marL="628650" lvl="1" indent="-171450">
              <a:buFontTx/>
              <a:buChar char="-"/>
            </a:pPr>
            <a:r>
              <a:rPr lang="en-GB" baseline="0" dirty="0" err="1" smtClean="0">
                <a:sym typeface="Wingdings" panose="05000000000000000000" pitchFamily="2" charset="2"/>
              </a:rPr>
              <a:t>Livret</a:t>
            </a:r>
            <a:r>
              <a:rPr lang="en-GB" baseline="0" dirty="0" smtClean="0">
                <a:sym typeface="Wingdings" panose="05000000000000000000" pitchFamily="2" charset="2"/>
              </a:rPr>
              <a:t> A savings accounts in France include inflation component in the rate paid (creating inflation hedging demand)</a:t>
            </a:r>
          </a:p>
          <a:p>
            <a:pPr marL="628650" lvl="1" indent="-171450">
              <a:buFontTx/>
              <a:buChar char="-"/>
            </a:pPr>
            <a:endParaRPr lang="en-GB" dirty="0"/>
          </a:p>
        </p:txBody>
      </p:sp>
      <p:sp>
        <p:nvSpPr>
          <p:cNvPr id="4" name="Slide Number Placeholder 3"/>
          <p:cNvSpPr>
            <a:spLocks noGrp="1"/>
          </p:cNvSpPr>
          <p:nvPr>
            <p:ph type="sldNum" sz="quarter" idx="10"/>
          </p:nvPr>
        </p:nvSpPr>
        <p:spPr/>
        <p:txBody>
          <a:bodyPr/>
          <a:lstStyle/>
          <a:p>
            <a:fld id="{C49C7A71-AB58-4506-90BD-262BDB99E1CC}" type="slidenum">
              <a:rPr lang="en-GB" smtClean="0"/>
              <a:pPr/>
              <a:t>6</a:t>
            </a:fld>
            <a:endParaRPr lang="en-GB"/>
          </a:p>
        </p:txBody>
      </p:sp>
    </p:spTree>
    <p:extLst>
      <p:ext uri="{BB962C8B-B14F-4D97-AF65-F5344CB8AC3E}">
        <p14:creationId xmlns:p14="http://schemas.microsoft.com/office/powerpoint/2010/main" val="3741736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49C7A71-AB58-4506-90BD-262BDB99E1CC}" type="slidenum">
              <a:rPr lang="en-GB" smtClean="0"/>
              <a:pPr/>
              <a:t>7</a:t>
            </a:fld>
            <a:endParaRPr lang="en-GB"/>
          </a:p>
        </p:txBody>
      </p:sp>
    </p:spTree>
    <p:extLst>
      <p:ext uri="{BB962C8B-B14F-4D97-AF65-F5344CB8AC3E}">
        <p14:creationId xmlns:p14="http://schemas.microsoft.com/office/powerpoint/2010/main" val="4009612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kern="1200" dirty="0" smtClean="0">
                <a:solidFill>
                  <a:schemeClr val="tx1"/>
                </a:solidFill>
                <a:effectLst/>
                <a:latin typeface="Arial" charset="0"/>
                <a:ea typeface="+mn-ea"/>
                <a:cs typeface="Arial" charset="0"/>
              </a:rPr>
              <a:t>Different inflation indices,</a:t>
            </a:r>
            <a:r>
              <a:rPr lang="en-GB" sz="1200" kern="1200" baseline="0" dirty="0" smtClean="0">
                <a:solidFill>
                  <a:schemeClr val="tx1"/>
                </a:solidFill>
                <a:effectLst/>
                <a:latin typeface="Arial" charset="0"/>
                <a:ea typeface="+mn-ea"/>
                <a:cs typeface="Arial" charset="0"/>
              </a:rPr>
              <a:t> sometimes even multiples</a:t>
            </a:r>
            <a:endParaRPr lang="en-GB" sz="1200" kern="1200" dirty="0" smtClean="0">
              <a:solidFill>
                <a:schemeClr val="tx1"/>
              </a:solidFill>
              <a:effectLst/>
              <a:latin typeface="Arial" charset="0"/>
              <a:ea typeface="+mn-ea"/>
              <a:cs typeface="Arial" charset="0"/>
            </a:endParaRPr>
          </a:p>
          <a:p>
            <a:pPr marL="171450" indent="-171450">
              <a:buFontTx/>
              <a:buChar char="-"/>
            </a:pPr>
            <a:r>
              <a:rPr lang="en-GB" sz="1200" kern="1200" dirty="0" smtClean="0">
                <a:solidFill>
                  <a:schemeClr val="tx1"/>
                </a:solidFill>
                <a:effectLst/>
                <a:latin typeface="Arial" charset="0"/>
                <a:ea typeface="+mn-ea"/>
                <a:cs typeface="Arial" charset="0"/>
              </a:rPr>
              <a:t>Lags</a:t>
            </a:r>
            <a:r>
              <a:rPr lang="en-GB" sz="1200" kern="1200" baseline="0" dirty="0" smtClean="0">
                <a:solidFill>
                  <a:schemeClr val="tx1"/>
                </a:solidFill>
                <a:effectLst/>
                <a:latin typeface="Arial" charset="0"/>
                <a:ea typeface="+mn-ea"/>
                <a:cs typeface="Arial" charset="0"/>
              </a:rPr>
              <a:t> </a:t>
            </a:r>
          </a:p>
          <a:p>
            <a:pPr marL="171450" indent="-171450">
              <a:buFontTx/>
              <a:buChar char="-"/>
            </a:pPr>
            <a:r>
              <a:rPr lang="en-GB" sz="1200" kern="1200" baseline="0" dirty="0" smtClean="0">
                <a:solidFill>
                  <a:schemeClr val="tx1"/>
                </a:solidFill>
                <a:effectLst/>
                <a:latin typeface="Arial" charset="0"/>
                <a:ea typeface="+mn-ea"/>
                <a:cs typeface="Arial" charset="0"/>
              </a:rPr>
              <a:t>Deflation floor</a:t>
            </a:r>
          </a:p>
          <a:p>
            <a:pPr marL="171450" indent="-171450">
              <a:buFontTx/>
              <a:buChar char="-"/>
            </a:pPr>
            <a:endParaRPr lang="en-GB" sz="1200" kern="1200" dirty="0" smtClean="0">
              <a:solidFill>
                <a:schemeClr val="tx1"/>
              </a:solidFill>
              <a:effectLst/>
              <a:latin typeface="Arial" charset="0"/>
              <a:ea typeface="+mn-ea"/>
              <a:cs typeface="Arial" charset="0"/>
            </a:endParaRPr>
          </a:p>
        </p:txBody>
      </p:sp>
      <p:sp>
        <p:nvSpPr>
          <p:cNvPr id="4" name="Slide Number Placeholder 3"/>
          <p:cNvSpPr>
            <a:spLocks noGrp="1"/>
          </p:cNvSpPr>
          <p:nvPr>
            <p:ph type="sldNum" sz="quarter" idx="10"/>
          </p:nvPr>
        </p:nvSpPr>
        <p:spPr/>
        <p:txBody>
          <a:bodyPr/>
          <a:lstStyle/>
          <a:p>
            <a:fld id="{C49C7A71-AB58-4506-90BD-262BDB99E1CC}" type="slidenum">
              <a:rPr lang="en-GB" smtClean="0"/>
              <a:pPr/>
              <a:t>8</a:t>
            </a:fld>
            <a:endParaRPr lang="en-GB"/>
          </a:p>
        </p:txBody>
      </p:sp>
    </p:spTree>
    <p:extLst>
      <p:ext uri="{BB962C8B-B14F-4D97-AF65-F5344CB8AC3E}">
        <p14:creationId xmlns:p14="http://schemas.microsoft.com/office/powerpoint/2010/main" val="82984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49C7A71-AB58-4506-90BD-262BDB99E1CC}" type="slidenum">
              <a:rPr lang="en-GB" smtClean="0"/>
              <a:pPr/>
              <a:t>9</a:t>
            </a:fld>
            <a:endParaRPr lang="en-GB"/>
          </a:p>
        </p:txBody>
      </p:sp>
    </p:spTree>
    <p:extLst>
      <p:ext uri="{BB962C8B-B14F-4D97-AF65-F5344CB8AC3E}">
        <p14:creationId xmlns:p14="http://schemas.microsoft.com/office/powerpoint/2010/main" val="25198099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ogo Title">
    <p:spTree>
      <p:nvGrpSpPr>
        <p:cNvPr id="1" name=""/>
        <p:cNvGrpSpPr/>
        <p:nvPr/>
      </p:nvGrpSpPr>
      <p:grpSpPr>
        <a:xfrm>
          <a:off x="0" y="0"/>
          <a:ext cx="0" cy="0"/>
          <a:chOff x="0" y="0"/>
          <a:chExt cx="0" cy="0"/>
        </a:xfrm>
      </p:grpSpPr>
      <p:pic>
        <p:nvPicPr>
          <p:cNvPr id="13" name="Picture 12" descr="Bank Powerpoint Narrow title slide background.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2517648"/>
          </a:xfrm>
          <a:prstGeom prst="rect">
            <a:avLst/>
          </a:prstGeom>
        </p:spPr>
      </p:pic>
      <p:pic>
        <p:nvPicPr>
          <p:cNvPr id="6" name="Picture 5" descr="Bank tab logo for stress testing Powerpoint.e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6237" y="2168525"/>
            <a:ext cx="3165121" cy="685305"/>
          </a:xfrm>
          <a:prstGeom prst="rect">
            <a:avLst/>
          </a:prstGeom>
        </p:spPr>
      </p:pic>
      <p:sp>
        <p:nvSpPr>
          <p:cNvPr id="10" name="Rectangle 4"/>
          <p:cNvSpPr>
            <a:spLocks noGrp="1" noChangeArrowheads="1"/>
          </p:cNvSpPr>
          <p:nvPr>
            <p:ph type="subTitle" idx="1" hasCustomPrompt="1"/>
          </p:nvPr>
        </p:nvSpPr>
        <p:spPr>
          <a:xfrm>
            <a:off x="630000" y="4213225"/>
            <a:ext cx="6120000" cy="508000"/>
          </a:xfrm>
        </p:spPr>
        <p:txBody>
          <a:bodyPr/>
          <a:lstStyle>
            <a:lvl1pPr marL="0" indent="0">
              <a:buFontTx/>
              <a:buNone/>
              <a:defRPr sz="2800"/>
            </a:lvl1pPr>
          </a:lstStyle>
          <a:p>
            <a:r>
              <a:rPr lang="en-US" sz="2800" dirty="0" smtClean="0"/>
              <a:t>Subtitle for event – (Arial 28pt)</a:t>
            </a:r>
            <a:endParaRPr lang="en-US" sz="2800" dirty="0"/>
          </a:p>
        </p:txBody>
      </p:sp>
      <p:sp>
        <p:nvSpPr>
          <p:cNvPr id="11" name="Rectangle 3"/>
          <p:cNvSpPr>
            <a:spLocks noGrp="1" noChangeArrowheads="1"/>
          </p:cNvSpPr>
          <p:nvPr>
            <p:ph type="ctrTitle" hasCustomPrompt="1"/>
          </p:nvPr>
        </p:nvSpPr>
        <p:spPr>
          <a:xfrm>
            <a:off x="630000" y="3596704"/>
            <a:ext cx="6120000" cy="531812"/>
          </a:xfrm>
        </p:spPr>
        <p:txBody>
          <a:bodyPr anchor="b" anchorCtr="0"/>
          <a:lstStyle>
            <a:lvl1pPr>
              <a:defRPr sz="2800"/>
            </a:lvl1pPr>
          </a:lstStyle>
          <a:p>
            <a:r>
              <a:rPr lang="en-US" sz="2800" dirty="0" smtClean="0"/>
              <a:t>Title of the event – (Arial 28pt bold)</a:t>
            </a:r>
            <a:endParaRPr lang="en-GB" dirty="0"/>
          </a:p>
        </p:txBody>
      </p:sp>
      <p:sp>
        <p:nvSpPr>
          <p:cNvPr id="12" name="Text Placeholder 15"/>
          <p:cNvSpPr>
            <a:spLocks noGrp="1"/>
          </p:cNvSpPr>
          <p:nvPr>
            <p:ph type="body" sz="quarter" idx="15" hasCustomPrompt="1"/>
          </p:nvPr>
        </p:nvSpPr>
        <p:spPr>
          <a:xfrm>
            <a:off x="629284" y="5128250"/>
            <a:ext cx="6120000" cy="468861"/>
          </a:xfrm>
        </p:spPr>
        <p:txBody>
          <a:bodyPr/>
          <a:lstStyle>
            <a:lvl1pPr>
              <a:buNone/>
              <a:defRPr kumimoji="0" lang="en-US" sz="1600" b="0" i="0" u="none" strike="noStrike" kern="1200" cap="none" spc="0" normalizeH="0" baseline="0" noProof="0" dirty="0" smtClean="0">
                <a:ln>
                  <a:noFill/>
                </a:ln>
                <a:solidFill>
                  <a:schemeClr val="tx1"/>
                </a:solidFill>
                <a:effectLst/>
                <a:uLnTx/>
                <a:uFillTx/>
                <a:latin typeface="Arial" charset="0"/>
                <a:ea typeface="ＭＳ Ｐゴシック" pitchFamily="79" charset="-128"/>
                <a:cs typeface="+mn-cs"/>
              </a:defRPr>
            </a:lvl1pPr>
            <a:lvl2pPr>
              <a:buNone/>
              <a:defRPr kumimoji="0" lang="en-US" sz="1600" b="0" i="0" u="none" strike="noStrike" kern="1200" cap="none" spc="0" normalizeH="0" baseline="0" noProof="0" dirty="0" smtClean="0">
                <a:ln>
                  <a:noFill/>
                </a:ln>
                <a:solidFill>
                  <a:srgbClr val="000000"/>
                </a:solidFill>
                <a:effectLst/>
                <a:uLnTx/>
                <a:uFillTx/>
                <a:latin typeface="Arial" charset="0"/>
                <a:ea typeface="ＭＳ Ｐゴシック" pitchFamily="79" charset="-128"/>
                <a:cs typeface="+mn-cs"/>
              </a:defRPr>
            </a:lvl2pPr>
            <a:lvl3pPr>
              <a:buNone/>
              <a:defRPr kumimoji="0" lang="en-US" sz="1600" b="0" i="0" u="none" strike="noStrike" kern="1200" cap="none" spc="0" normalizeH="0" baseline="0" noProof="0" dirty="0" smtClean="0">
                <a:ln>
                  <a:noFill/>
                </a:ln>
                <a:solidFill>
                  <a:srgbClr val="000000"/>
                </a:solidFill>
                <a:effectLst/>
                <a:uLnTx/>
                <a:uFillTx/>
                <a:latin typeface="Arial" charset="0"/>
                <a:ea typeface="ＭＳ Ｐゴシック" pitchFamily="79" charset="-128"/>
                <a:cs typeface="+mn-cs"/>
              </a:defRPr>
            </a:lvl3pPr>
            <a:lvl4pPr>
              <a:buNone/>
              <a:defRPr kumimoji="0" lang="en-US" sz="1600" b="0" i="0" u="none" strike="noStrike" kern="1200" cap="none" spc="0" normalizeH="0" baseline="0" noProof="0" dirty="0" smtClean="0">
                <a:ln>
                  <a:noFill/>
                </a:ln>
                <a:solidFill>
                  <a:srgbClr val="000000"/>
                </a:solidFill>
                <a:effectLst/>
                <a:uLnTx/>
                <a:uFillTx/>
                <a:latin typeface="Arial" charset="0"/>
                <a:ea typeface="ＭＳ Ｐゴシック" pitchFamily="79" charset="-128"/>
                <a:cs typeface="+mn-cs"/>
              </a:defRPr>
            </a:lvl4pPr>
            <a:lvl5pPr>
              <a:buNone/>
              <a:defRPr kumimoji="0" lang="en-GB" sz="1600" b="0" i="0" u="none" strike="noStrike" kern="1200" cap="none" spc="0" normalizeH="0" baseline="0" noProof="0" dirty="0" smtClean="0">
                <a:ln>
                  <a:noFill/>
                </a:ln>
                <a:solidFill>
                  <a:srgbClr val="000000"/>
                </a:solidFill>
                <a:effectLst/>
                <a:uLnTx/>
                <a:uFillTx/>
                <a:latin typeface="Arial" charset="0"/>
                <a:ea typeface="ＭＳ Ｐゴシック" pitchFamily="79" charset="-128"/>
                <a:cs typeface="+mn-cs"/>
              </a:defRPr>
            </a:lvl5pPr>
          </a:lstStyle>
          <a:p>
            <a:r>
              <a:rPr lang="en-GB" dirty="0" smtClean="0"/>
              <a:t>Date (Arial 16pt)</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buFontTx/>
              <a:buNone/>
            </a:pPr>
            <a:fld id="{1059DE0E-F079-440C-9896-688C9E1AB25F}" type="slidenum">
              <a:rPr lang="en-GB" smtClean="0"/>
              <a:pPr>
                <a:buFontTx/>
                <a:buNone/>
              </a:pPr>
              <a:t>‹#›</a:t>
            </a:fld>
            <a:endParaRPr lang="en-GB" dirty="0"/>
          </a:p>
        </p:txBody>
      </p:sp>
      <p:sp>
        <p:nvSpPr>
          <p:cNvPr id="7" name="Rectangle 4"/>
          <p:cNvSpPr>
            <a:spLocks noGrp="1" noChangeArrowheads="1"/>
          </p:cNvSpPr>
          <p:nvPr>
            <p:ph type="subTitle" idx="1" hasCustomPrompt="1"/>
          </p:nvPr>
        </p:nvSpPr>
        <p:spPr>
          <a:xfrm>
            <a:off x="630000" y="3243600"/>
            <a:ext cx="7772400" cy="508000"/>
          </a:xfrm>
        </p:spPr>
        <p:txBody>
          <a:bodyPr/>
          <a:lstStyle>
            <a:lvl1pPr marL="0" indent="0">
              <a:buFontTx/>
              <a:buNone/>
              <a:defRPr sz="2400" b="0"/>
            </a:lvl1pPr>
          </a:lstStyle>
          <a:p>
            <a:r>
              <a:rPr lang="en-GB" b="1" dirty="0" smtClean="0">
                <a:latin typeface="Arial" panose="020B0604020202020204" pitchFamily="34" charset="0"/>
                <a:cs typeface="Arial" panose="020B0604020202020204" pitchFamily="34" charset="0"/>
              </a:rPr>
              <a:t>Speaker</a:t>
            </a:r>
            <a:endParaRPr lang="en-GB" b="1" dirty="0">
              <a:latin typeface="Arial" panose="020B0604020202020204" pitchFamily="34" charset="0"/>
              <a:cs typeface="Arial" panose="020B0604020202020204" pitchFamily="34" charset="0"/>
            </a:endParaRPr>
          </a:p>
        </p:txBody>
      </p:sp>
      <p:sp>
        <p:nvSpPr>
          <p:cNvPr id="9" name="Rectangle 3"/>
          <p:cNvSpPr>
            <a:spLocks noGrp="1" noChangeArrowheads="1"/>
          </p:cNvSpPr>
          <p:nvPr>
            <p:ph type="ctrTitle" hasCustomPrompt="1"/>
          </p:nvPr>
        </p:nvSpPr>
        <p:spPr>
          <a:xfrm>
            <a:off x="630000" y="2365200"/>
            <a:ext cx="7772400" cy="531812"/>
          </a:xfrm>
        </p:spPr>
        <p:txBody>
          <a:bodyPr/>
          <a:lstStyle>
            <a:lvl1pPr>
              <a:defRPr/>
            </a:lvl1pPr>
          </a:lstStyle>
          <a:p>
            <a:r>
              <a:rPr lang="en-US" dirty="0" smtClean="0">
                <a:latin typeface="Arial" panose="020B0604020202020204" pitchFamily="34" charset="0"/>
                <a:cs typeface="Arial" panose="020B0604020202020204" pitchFamily="34" charset="0"/>
              </a:rPr>
              <a:t>Title of the talk/session (Arial 24pt bold)</a:t>
            </a:r>
            <a:endParaRPr lang="en-GB" dirty="0"/>
          </a:p>
        </p:txBody>
      </p:sp>
      <p:sp>
        <p:nvSpPr>
          <p:cNvPr id="14" name="Date Placeholder 13"/>
          <p:cNvSpPr>
            <a:spLocks noGrp="1"/>
          </p:cNvSpPr>
          <p:nvPr>
            <p:ph type="dt" sz="half" idx="13"/>
          </p:nvPr>
        </p:nvSpPr>
        <p:spPr/>
        <p:txBody>
          <a:bodyPr/>
          <a:lstStyle/>
          <a:p>
            <a:r>
              <a:rPr lang="en-US" smtClean="0"/>
              <a:t>RM Lunch and Learn</a:t>
            </a:r>
            <a:endParaRPr lang="en-GB" dirty="0"/>
          </a:p>
        </p:txBody>
      </p:sp>
      <p:sp>
        <p:nvSpPr>
          <p:cNvPr id="15" name="Footer Placeholder 14"/>
          <p:cNvSpPr>
            <a:spLocks noGrp="1"/>
          </p:cNvSpPr>
          <p:nvPr>
            <p:ph type="ftr" sz="quarter" idx="14"/>
          </p:nvPr>
        </p:nvSpPr>
        <p:spPr/>
        <p:txBody>
          <a:bodyPr/>
          <a:lstStyle/>
          <a:p>
            <a:endParaRPr lang="en-GB" dirty="0"/>
          </a:p>
        </p:txBody>
      </p:sp>
      <p:pic>
        <p:nvPicPr>
          <p:cNvPr id="10" name="Picture 2" descr="BoE logo_A4 master"/>
          <p:cNvPicPr>
            <a:picLocks noChangeAspect="1" noChangeArrowheads="1"/>
          </p:cNvPicPr>
          <p:nvPr userDrawn="1"/>
        </p:nvPicPr>
        <p:blipFill>
          <a:blip r:embed="rId2" cstate="print"/>
          <a:srcRect/>
          <a:stretch>
            <a:fillRect/>
          </a:stretch>
        </p:blipFill>
        <p:spPr bwMode="auto">
          <a:xfrm>
            <a:off x="720725" y="6191358"/>
            <a:ext cx="1868400" cy="360354"/>
          </a:xfrm>
          <a:prstGeom prst="rect">
            <a:avLst/>
          </a:prstGeom>
          <a:noFill/>
          <a:ln w="9525">
            <a:noFill/>
            <a:miter lim="800000"/>
            <a:headEnd/>
            <a:tailEnd/>
          </a:ln>
        </p:spPr>
      </p:pic>
      <p:sp>
        <p:nvSpPr>
          <p:cNvPr id="6" name="Text Placeholder 5"/>
          <p:cNvSpPr>
            <a:spLocks noGrp="1"/>
          </p:cNvSpPr>
          <p:nvPr>
            <p:ph type="body" sz="quarter" idx="15" hasCustomPrompt="1"/>
          </p:nvPr>
        </p:nvSpPr>
        <p:spPr>
          <a:xfrm>
            <a:off x="630236" y="3699401"/>
            <a:ext cx="7772400" cy="381600"/>
          </a:xfrm>
        </p:spPr>
        <p:txBody>
          <a:bodyPr/>
          <a:lstStyle>
            <a:lvl1pPr marL="0" marR="0" indent="0" algn="l" defTabSz="914400" rtl="0" eaLnBrk="1" fontAlgn="base" latinLnBrk="0" hangingPunct="1">
              <a:lnSpc>
                <a:spcPct val="100000"/>
              </a:lnSpc>
              <a:spcBef>
                <a:spcPct val="20000"/>
              </a:spcBef>
              <a:spcAft>
                <a:spcPct val="0"/>
              </a:spcAft>
              <a:buClrTx/>
              <a:buSzTx/>
              <a:buFontTx/>
              <a:buNone/>
              <a:tabLst/>
              <a:defRPr sz="2000"/>
            </a:lvl1pPr>
          </a:lstStyle>
          <a:p>
            <a:pPr marL="0" marR="0" indent="0" algn="l" defTabSz="914400" rtl="0" eaLnBrk="1" fontAlgn="base" latinLnBrk="0" hangingPunct="1">
              <a:lnSpc>
                <a:spcPct val="100000"/>
              </a:lnSpc>
              <a:spcBef>
                <a:spcPct val="20000"/>
              </a:spcBef>
              <a:spcAft>
                <a:spcPct val="0"/>
              </a:spcAft>
              <a:buClrTx/>
              <a:buSzTx/>
              <a:buFontTx/>
              <a:buNone/>
              <a:tabLst/>
              <a:defRPr/>
            </a:pPr>
            <a:r>
              <a:rPr lang="en-GB" sz="2400" dirty="0" smtClean="0"/>
              <a:t>Organisation/Job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idx="1"/>
          </p:nvPr>
        </p:nvSpPr>
        <p:spPr>
          <a:xfrm>
            <a:off x="628650" y="1668209"/>
            <a:ext cx="7869238" cy="4294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lvl1pPr>
              <a:defRPr/>
            </a:lvl1pPr>
          </a:lstStyle>
          <a:p>
            <a:r>
              <a:rPr lang="en-US" smtClean="0"/>
              <a:t>RM Lunch and Learn</a:t>
            </a:r>
            <a:endParaRPr lang="en-GB" dirty="0"/>
          </a:p>
        </p:txBody>
      </p:sp>
      <p:sp>
        <p:nvSpPr>
          <p:cNvPr id="7" name="Slide Number Placeholder 6"/>
          <p:cNvSpPr>
            <a:spLocks noGrp="1"/>
          </p:cNvSpPr>
          <p:nvPr>
            <p:ph type="sldNum" sz="quarter" idx="12"/>
          </p:nvPr>
        </p:nvSpPr>
        <p:spPr/>
        <p:txBody>
          <a:bodyPr/>
          <a:lstStyle/>
          <a:p>
            <a:pPr>
              <a:buFontTx/>
              <a:buNone/>
            </a:pPr>
            <a:fld id="{1059DE0E-F079-440C-9896-688C9E1AB25F}" type="slidenum">
              <a:rPr lang="en-GB" smtClean="0"/>
              <a:pPr>
                <a:buFontTx/>
                <a:buNone/>
              </a:pPr>
              <a:t>‹#›</a:t>
            </a:fld>
            <a:endParaRPr lang="en-GB" dirty="0"/>
          </a:p>
        </p:txBody>
      </p:sp>
      <p:sp>
        <p:nvSpPr>
          <p:cNvPr id="8" name="Footer Placeholder 7"/>
          <p:cNvSpPr>
            <a:spLocks noGrp="1"/>
          </p:cNvSpPr>
          <p:nvPr>
            <p:ph type="ftr" sz="quarter" idx="13"/>
          </p:nvPr>
        </p:nvSpPr>
        <p:spPr/>
        <p:txBody>
          <a:bodyPr/>
          <a:lstStyle/>
          <a:p>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Text Landscap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r>
              <a:rPr lang="en-US" smtClean="0"/>
              <a:t>RM Lunch and Learn</a:t>
            </a:r>
            <a:endParaRPr lang="en-GB" dirty="0"/>
          </a:p>
        </p:txBody>
      </p:sp>
      <p:sp>
        <p:nvSpPr>
          <p:cNvPr id="4" name="Footer Placeholder 3"/>
          <p:cNvSpPr>
            <a:spLocks noGrp="1"/>
          </p:cNvSpPr>
          <p:nvPr>
            <p:ph type="ftr" sz="quarter" idx="11"/>
          </p:nvPr>
        </p:nvSpPr>
        <p:spPr>
          <a:xfrm>
            <a:off x="2970213" y="6232525"/>
            <a:ext cx="5527675" cy="230832"/>
          </a:xfrm>
        </p:spPr>
        <p:txBody>
          <a:bodyPr/>
          <a:lstStyle/>
          <a:p>
            <a:endParaRPr lang="en-GB" dirty="0"/>
          </a:p>
        </p:txBody>
      </p:sp>
      <p:sp>
        <p:nvSpPr>
          <p:cNvPr id="5" name="Slide Number Placeholder 4"/>
          <p:cNvSpPr>
            <a:spLocks noGrp="1"/>
          </p:cNvSpPr>
          <p:nvPr>
            <p:ph type="sldNum" sz="quarter" idx="12"/>
          </p:nvPr>
        </p:nvSpPr>
        <p:spPr/>
        <p:txBody>
          <a:bodyPr/>
          <a:lstStyle/>
          <a:p>
            <a:pPr>
              <a:buFontTx/>
              <a:buNone/>
            </a:pPr>
            <a:fld id="{1059DE0E-F079-440C-9896-688C9E1AB25F}" type="slidenum">
              <a:rPr lang="en-GB" smtClean="0"/>
              <a:pPr>
                <a:buFontTx/>
                <a:buNone/>
              </a:pPr>
              <a:t>‹#›</a:t>
            </a:fld>
            <a:endParaRPr lang="en-GB" dirty="0"/>
          </a:p>
        </p:txBody>
      </p:sp>
      <p:sp>
        <p:nvSpPr>
          <p:cNvPr id="6" name="Content Placeholder 2"/>
          <p:cNvSpPr>
            <a:spLocks noGrp="1"/>
          </p:cNvSpPr>
          <p:nvPr>
            <p:ph sz="half" idx="1"/>
          </p:nvPr>
        </p:nvSpPr>
        <p:spPr>
          <a:xfrm>
            <a:off x="628650" y="1666800"/>
            <a:ext cx="7869238" cy="205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Text Placeholder 3"/>
          <p:cNvSpPr>
            <a:spLocks noGrp="1"/>
          </p:cNvSpPr>
          <p:nvPr>
            <p:ph type="body" sz="half" idx="2"/>
          </p:nvPr>
        </p:nvSpPr>
        <p:spPr>
          <a:xfrm>
            <a:off x="628650" y="3910650"/>
            <a:ext cx="7869238" cy="205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 Content and Text Portra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r>
              <a:rPr lang="en-US" smtClean="0"/>
              <a:t>RM Lunch and Learn</a:t>
            </a:r>
            <a:endParaRPr lang="en-GB" dirty="0"/>
          </a:p>
        </p:txBody>
      </p:sp>
      <p:sp>
        <p:nvSpPr>
          <p:cNvPr id="4" name="Footer Placeholder 3"/>
          <p:cNvSpPr>
            <a:spLocks noGrp="1"/>
          </p:cNvSpPr>
          <p:nvPr>
            <p:ph type="ftr" sz="quarter" idx="11"/>
          </p:nvPr>
        </p:nvSpPr>
        <p:spPr>
          <a:xfrm>
            <a:off x="2970213" y="6232525"/>
            <a:ext cx="5527675" cy="230832"/>
          </a:xfrm>
        </p:spPr>
        <p:txBody>
          <a:bodyPr/>
          <a:lstStyle/>
          <a:p>
            <a:endParaRPr lang="en-GB" dirty="0"/>
          </a:p>
        </p:txBody>
      </p:sp>
      <p:sp>
        <p:nvSpPr>
          <p:cNvPr id="5" name="Slide Number Placeholder 4"/>
          <p:cNvSpPr>
            <a:spLocks noGrp="1"/>
          </p:cNvSpPr>
          <p:nvPr>
            <p:ph type="sldNum" sz="quarter" idx="12"/>
          </p:nvPr>
        </p:nvSpPr>
        <p:spPr/>
        <p:txBody>
          <a:bodyPr/>
          <a:lstStyle/>
          <a:p>
            <a:pPr>
              <a:buFontTx/>
              <a:buNone/>
            </a:pPr>
            <a:fld id="{1059DE0E-F079-440C-9896-688C9E1AB25F}" type="slidenum">
              <a:rPr lang="en-GB" smtClean="0"/>
              <a:pPr>
                <a:buFontTx/>
                <a:buNone/>
              </a:pPr>
              <a:t>‹#›</a:t>
            </a:fld>
            <a:endParaRPr lang="en-GB" dirty="0"/>
          </a:p>
        </p:txBody>
      </p:sp>
      <p:sp>
        <p:nvSpPr>
          <p:cNvPr id="6" name="Content Placeholder 2"/>
          <p:cNvSpPr>
            <a:spLocks noGrp="1"/>
          </p:cNvSpPr>
          <p:nvPr>
            <p:ph sz="half" idx="1"/>
          </p:nvPr>
        </p:nvSpPr>
        <p:spPr>
          <a:xfrm>
            <a:off x="628650" y="1666800"/>
            <a:ext cx="3857625" cy="429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Text Placeholder 3"/>
          <p:cNvSpPr>
            <a:spLocks noGrp="1"/>
          </p:cNvSpPr>
          <p:nvPr>
            <p:ph type="body" sz="half" idx="2"/>
          </p:nvPr>
        </p:nvSpPr>
        <p:spPr>
          <a:xfrm>
            <a:off x="4638675" y="1666800"/>
            <a:ext cx="3859213" cy="429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2" descr="BoE logo_A4 master"/>
          <p:cNvPicPr>
            <a:picLocks noChangeAspect="1" noChangeArrowheads="1"/>
          </p:cNvPicPr>
          <p:nvPr/>
        </p:nvPicPr>
        <p:blipFill>
          <a:blip r:embed="rId7" cstate="print"/>
          <a:srcRect/>
          <a:stretch>
            <a:fillRect/>
          </a:stretch>
        </p:blipFill>
        <p:spPr bwMode="auto">
          <a:xfrm>
            <a:off x="720725" y="6191358"/>
            <a:ext cx="1868400" cy="360354"/>
          </a:xfrm>
          <a:prstGeom prst="rect">
            <a:avLst/>
          </a:prstGeom>
          <a:noFill/>
          <a:ln w="9525">
            <a:noFill/>
            <a:miter lim="800000"/>
            <a:headEnd/>
            <a:tailEnd/>
          </a:ln>
        </p:spPr>
      </p:pic>
      <p:sp>
        <p:nvSpPr>
          <p:cNvPr id="1036" name="Rectangle 12"/>
          <p:cNvSpPr>
            <a:spLocks noGrp="1" noChangeArrowheads="1"/>
          </p:cNvSpPr>
          <p:nvPr>
            <p:ph type="title"/>
          </p:nvPr>
        </p:nvSpPr>
        <p:spPr bwMode="auto">
          <a:xfrm>
            <a:off x="628650" y="877888"/>
            <a:ext cx="7869238" cy="5016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1037" name="Rectangle 13"/>
          <p:cNvSpPr>
            <a:spLocks noGrp="1" noChangeArrowheads="1"/>
          </p:cNvSpPr>
          <p:nvPr>
            <p:ph type="body" idx="1"/>
          </p:nvPr>
        </p:nvSpPr>
        <p:spPr bwMode="auto">
          <a:xfrm>
            <a:off x="628650" y="1666801"/>
            <a:ext cx="7869238" cy="4295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p:txBody>
      </p:sp>
      <p:sp>
        <p:nvSpPr>
          <p:cNvPr id="1039" name="Rectangle 15"/>
          <p:cNvSpPr>
            <a:spLocks noGrp="1" noChangeArrowheads="1"/>
          </p:cNvSpPr>
          <p:nvPr>
            <p:ph type="dt" sz="half" idx="2"/>
          </p:nvPr>
        </p:nvSpPr>
        <p:spPr bwMode="auto">
          <a:xfrm>
            <a:off x="628650" y="588963"/>
            <a:ext cx="7869238"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FontTx/>
              <a:buNone/>
              <a:defRPr sz="1400">
                <a:cs typeface="Arial" charset="0"/>
              </a:defRPr>
            </a:lvl1pPr>
          </a:lstStyle>
          <a:p>
            <a:r>
              <a:rPr lang="en-US" smtClean="0"/>
              <a:t>RM Lunch and Learn</a:t>
            </a:r>
            <a:endParaRPr lang="en-GB" dirty="0"/>
          </a:p>
        </p:txBody>
      </p:sp>
      <p:sp>
        <p:nvSpPr>
          <p:cNvPr id="1040" name="Rectangle 16"/>
          <p:cNvSpPr>
            <a:spLocks noGrp="1" noChangeArrowheads="1"/>
          </p:cNvSpPr>
          <p:nvPr>
            <p:ph type="ftr" sz="quarter" idx="3"/>
          </p:nvPr>
        </p:nvSpPr>
        <p:spPr bwMode="auto">
          <a:xfrm>
            <a:off x="2970213" y="6232525"/>
            <a:ext cx="5527675" cy="23083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lnSpc>
                <a:spcPts val="1800"/>
              </a:lnSpc>
              <a:spcBef>
                <a:spcPct val="0"/>
              </a:spcBef>
              <a:buFontTx/>
              <a:buNone/>
              <a:defRPr sz="1000" b="1">
                <a:cs typeface="Arial" charset="0"/>
              </a:defRPr>
            </a:lvl1pPr>
          </a:lstStyle>
          <a:p>
            <a:endParaRPr lang="en-GB" dirty="0"/>
          </a:p>
        </p:txBody>
      </p:sp>
      <p:sp>
        <p:nvSpPr>
          <p:cNvPr id="7" name="Slide Number Placeholder 6"/>
          <p:cNvSpPr>
            <a:spLocks noGrp="1"/>
          </p:cNvSpPr>
          <p:nvPr>
            <p:ph type="sldNum" sz="quarter" idx="4"/>
          </p:nvPr>
        </p:nvSpPr>
        <p:spPr>
          <a:xfrm>
            <a:off x="6903868"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buFontTx/>
              <a:buNone/>
            </a:pPr>
            <a:fld id="{1059DE0E-F079-440C-9896-688C9E1AB25F}" type="slidenum">
              <a:rPr lang="en-GB" smtClean="0"/>
              <a:pPr>
                <a:buFontTx/>
                <a:buNone/>
              </a:pPr>
              <a:t>‹#›</a:t>
            </a:fld>
            <a:endParaRPr lang="en-GB"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52" r:id="rId3"/>
    <p:sldLayoutId id="2147483677" r:id="rId4"/>
    <p:sldLayoutId id="2147483678" r:id="rId5"/>
  </p:sldLayoutIdLst>
  <p:hf sldNum="0" hdr="0" ftr="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Arial" charset="0"/>
          <a:ea typeface="ＭＳ Ｐゴシック" pitchFamily="79" charset="-128"/>
        </a:defRPr>
      </a:lvl2pPr>
      <a:lvl3pPr algn="l" rtl="0" eaLnBrk="1" fontAlgn="base" hangingPunct="1">
        <a:spcBef>
          <a:spcPct val="0"/>
        </a:spcBef>
        <a:spcAft>
          <a:spcPct val="0"/>
        </a:spcAft>
        <a:defRPr sz="2400" b="1">
          <a:solidFill>
            <a:schemeClr val="tx1"/>
          </a:solidFill>
          <a:latin typeface="Arial" charset="0"/>
          <a:ea typeface="ＭＳ Ｐゴシック" pitchFamily="79" charset="-128"/>
        </a:defRPr>
      </a:lvl3pPr>
      <a:lvl4pPr algn="l" rtl="0" eaLnBrk="1" fontAlgn="base" hangingPunct="1">
        <a:spcBef>
          <a:spcPct val="0"/>
        </a:spcBef>
        <a:spcAft>
          <a:spcPct val="0"/>
        </a:spcAft>
        <a:defRPr sz="2400" b="1">
          <a:solidFill>
            <a:schemeClr val="tx1"/>
          </a:solidFill>
          <a:latin typeface="Arial" charset="0"/>
          <a:ea typeface="ＭＳ Ｐゴシック" pitchFamily="79" charset="-128"/>
        </a:defRPr>
      </a:lvl4pPr>
      <a:lvl5pPr algn="l" rtl="0" eaLnBrk="1" fontAlgn="base" hangingPunct="1">
        <a:spcBef>
          <a:spcPct val="0"/>
        </a:spcBef>
        <a:spcAft>
          <a:spcPct val="0"/>
        </a:spcAft>
        <a:defRPr sz="2400" b="1">
          <a:solidFill>
            <a:schemeClr val="tx1"/>
          </a:solidFill>
          <a:latin typeface="Arial" charset="0"/>
          <a:ea typeface="ＭＳ Ｐゴシック" pitchFamily="79" charset="-128"/>
        </a:defRPr>
      </a:lvl5pPr>
      <a:lvl6pPr marL="457200" algn="l" rtl="0" eaLnBrk="1" fontAlgn="base" hangingPunct="1">
        <a:spcBef>
          <a:spcPct val="0"/>
        </a:spcBef>
        <a:spcAft>
          <a:spcPct val="0"/>
        </a:spcAft>
        <a:defRPr sz="2400" b="1">
          <a:solidFill>
            <a:schemeClr val="tx1"/>
          </a:solidFill>
          <a:latin typeface="Arial" charset="0"/>
          <a:ea typeface="ＭＳ Ｐゴシック" pitchFamily="79" charset="-128"/>
        </a:defRPr>
      </a:lvl6pPr>
      <a:lvl7pPr marL="914400" algn="l" rtl="0" eaLnBrk="1" fontAlgn="base" hangingPunct="1">
        <a:spcBef>
          <a:spcPct val="0"/>
        </a:spcBef>
        <a:spcAft>
          <a:spcPct val="0"/>
        </a:spcAft>
        <a:defRPr sz="2400" b="1">
          <a:solidFill>
            <a:schemeClr val="tx1"/>
          </a:solidFill>
          <a:latin typeface="Arial" charset="0"/>
          <a:ea typeface="ＭＳ Ｐゴシック" pitchFamily="79" charset="-128"/>
        </a:defRPr>
      </a:lvl7pPr>
      <a:lvl8pPr marL="1371600" algn="l" rtl="0" eaLnBrk="1" fontAlgn="base" hangingPunct="1">
        <a:spcBef>
          <a:spcPct val="0"/>
        </a:spcBef>
        <a:spcAft>
          <a:spcPct val="0"/>
        </a:spcAft>
        <a:defRPr sz="2400" b="1">
          <a:solidFill>
            <a:schemeClr val="tx1"/>
          </a:solidFill>
          <a:latin typeface="Arial" charset="0"/>
          <a:ea typeface="ＭＳ Ｐゴシック" pitchFamily="79" charset="-128"/>
        </a:defRPr>
      </a:lvl8pPr>
      <a:lvl9pPr marL="1828800" algn="l" rtl="0" eaLnBrk="1" fontAlgn="base" hangingPunct="1">
        <a:spcBef>
          <a:spcPct val="0"/>
        </a:spcBef>
        <a:spcAft>
          <a:spcPct val="0"/>
        </a:spcAft>
        <a:defRPr sz="2400" b="1">
          <a:solidFill>
            <a:schemeClr val="tx1"/>
          </a:solidFill>
          <a:latin typeface="Arial" charset="0"/>
          <a:ea typeface="ＭＳ Ｐゴシック" pitchFamily="79" charset="-128"/>
        </a:defRPr>
      </a:lvl9pPr>
    </p:titleStyle>
    <p:bodyStyle>
      <a:lvl1pPr marL="342900" indent="-342900" algn="l" rtl="0" eaLnBrk="1" fontAlgn="base" hangingPunct="1">
        <a:spcBef>
          <a:spcPts val="600"/>
        </a:spcBef>
        <a:spcAft>
          <a:spcPct val="0"/>
        </a:spcAft>
        <a:buChar char="•"/>
        <a:defRPr sz="2000">
          <a:solidFill>
            <a:schemeClr val="tx1"/>
          </a:solidFill>
          <a:latin typeface="+mn-lt"/>
          <a:ea typeface="+mn-ea"/>
          <a:cs typeface="+mn-cs"/>
        </a:defRPr>
      </a:lvl1pPr>
      <a:lvl2pPr marL="742950" indent="-285750" algn="l" rtl="0" eaLnBrk="1" fontAlgn="base" hangingPunct="1">
        <a:spcBef>
          <a:spcPts val="600"/>
        </a:spcBef>
        <a:spcAft>
          <a:spcPct val="0"/>
        </a:spcAft>
        <a:buChar char="–"/>
        <a:defRPr>
          <a:solidFill>
            <a:schemeClr val="tx1"/>
          </a:solidFill>
          <a:latin typeface="+mn-lt"/>
          <a:ea typeface="+mn-ea"/>
        </a:defRPr>
      </a:lvl2pPr>
      <a:lvl3pPr marL="1143000" indent="-228600" algn="l" rtl="0" eaLnBrk="1" fontAlgn="base" hangingPunct="1">
        <a:spcBef>
          <a:spcPts val="600"/>
        </a:spcBef>
        <a:spcAft>
          <a:spcPct val="0"/>
        </a:spcAft>
        <a:buChar char="•"/>
        <a:defRPr sz="1600">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Char char="»"/>
        <a:defRPr sz="1600">
          <a:solidFill>
            <a:schemeClr val="tx1"/>
          </a:solidFill>
          <a:latin typeface="+mn-lt"/>
          <a:ea typeface="+mn-ea"/>
        </a:defRPr>
      </a:lvl5pPr>
      <a:lvl6pPr marL="2514600" indent="-228600" algn="l" rtl="0" eaLnBrk="1" fontAlgn="base" hangingPunct="1">
        <a:spcBef>
          <a:spcPct val="20000"/>
        </a:spcBef>
        <a:spcAft>
          <a:spcPct val="0"/>
        </a:spcAft>
        <a:buChar char="»"/>
        <a:defRPr sz="1600">
          <a:solidFill>
            <a:schemeClr val="tx1"/>
          </a:solidFill>
          <a:latin typeface="+mn-lt"/>
          <a:ea typeface="+mn-ea"/>
        </a:defRPr>
      </a:lvl6pPr>
      <a:lvl7pPr marL="2971800" indent="-228600" algn="l" rtl="0" eaLnBrk="1" fontAlgn="base" hangingPunct="1">
        <a:spcBef>
          <a:spcPct val="20000"/>
        </a:spcBef>
        <a:spcAft>
          <a:spcPct val="0"/>
        </a:spcAft>
        <a:buChar char="»"/>
        <a:defRPr sz="1600">
          <a:solidFill>
            <a:schemeClr val="tx1"/>
          </a:solidFill>
          <a:latin typeface="+mn-lt"/>
          <a:ea typeface="+mn-ea"/>
        </a:defRPr>
      </a:lvl7pPr>
      <a:lvl8pPr marL="3429000" indent="-228600" algn="l" rtl="0" eaLnBrk="1" fontAlgn="base" hangingPunct="1">
        <a:spcBef>
          <a:spcPct val="20000"/>
        </a:spcBef>
        <a:spcAft>
          <a:spcPct val="0"/>
        </a:spcAft>
        <a:buChar char="»"/>
        <a:defRPr sz="1600">
          <a:solidFill>
            <a:schemeClr val="tx1"/>
          </a:solidFill>
          <a:latin typeface="+mn-lt"/>
          <a:ea typeface="+mn-ea"/>
        </a:defRPr>
      </a:lvl8pPr>
      <a:lvl9pPr marL="3886200" indent="-228600" algn="l" rtl="0" eaLnBrk="1" fontAlgn="base" hangingPunct="1">
        <a:spcBef>
          <a:spcPct val="20000"/>
        </a:spcBef>
        <a:spcAft>
          <a:spcPct val="0"/>
        </a:spcAft>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s://bankunderground.co.uk/2015/10/20/does-oil-drive-financial-market-inflation-expectations/"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30.jp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7.jpeg"/><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0.png"/><Relationship Id="rId7" Type="http://schemas.openxmlformats.org/officeDocument/2006/relationships/image" Target="../media/image43.png"/><Relationship Id="rId2" Type="http://schemas.openxmlformats.org/officeDocument/2006/relationships/notesSlide" Target="../notesSlides/notesSlide38.xml"/><Relationship Id="rId1" Type="http://schemas.openxmlformats.org/officeDocument/2006/relationships/slideLayout" Target="../slideLayouts/slideLayout4.xml"/><Relationship Id="rId6" Type="http://schemas.openxmlformats.org/officeDocument/2006/relationships/image" Target="../media/image13.jpeg"/><Relationship Id="rId5" Type="http://schemas.openxmlformats.org/officeDocument/2006/relationships/image" Target="../media/image42.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47.jpeg"/></Relationships>
</file>

<file path=ppt/slides/_rels/slide41.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8" Type="http://schemas.openxmlformats.org/officeDocument/2006/relationships/image" Target="../media/image49.jpeg"/><Relationship Id="rId13" Type="http://schemas.microsoft.com/office/2007/relationships/diagramDrawing" Target="../diagrams/drawing6.xml"/><Relationship Id="rId18" Type="http://schemas.microsoft.com/office/2007/relationships/diagramDrawing" Target="../diagrams/drawing7.xml"/><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diagramColors" Target="../diagrams/colors6.xml"/><Relationship Id="rId17" Type="http://schemas.openxmlformats.org/officeDocument/2006/relationships/diagramColors" Target="../diagrams/colors7.xml"/><Relationship Id="rId2" Type="http://schemas.openxmlformats.org/officeDocument/2006/relationships/notesSlide" Target="../notesSlides/notesSlide44.xml"/><Relationship Id="rId16" Type="http://schemas.openxmlformats.org/officeDocument/2006/relationships/diagramQuickStyle" Target="../diagrams/quickStyle7.xml"/><Relationship Id="rId1" Type="http://schemas.openxmlformats.org/officeDocument/2006/relationships/slideLayout" Target="../slideLayouts/slideLayout3.xml"/><Relationship Id="rId6" Type="http://schemas.openxmlformats.org/officeDocument/2006/relationships/diagramColors" Target="../diagrams/colors5.xml"/><Relationship Id="rId11" Type="http://schemas.openxmlformats.org/officeDocument/2006/relationships/diagramQuickStyle" Target="../diagrams/quickStyle6.xml"/><Relationship Id="rId5" Type="http://schemas.openxmlformats.org/officeDocument/2006/relationships/diagramQuickStyle" Target="../diagrams/quickStyle5.xml"/><Relationship Id="rId15" Type="http://schemas.openxmlformats.org/officeDocument/2006/relationships/diagramLayout" Target="../diagrams/layout7.xml"/><Relationship Id="rId10" Type="http://schemas.openxmlformats.org/officeDocument/2006/relationships/diagramLayout" Target="../diagrams/layout6.xml"/><Relationship Id="rId19" Type="http://schemas.openxmlformats.org/officeDocument/2006/relationships/image" Target="../media/image32.jpeg"/><Relationship Id="rId4" Type="http://schemas.openxmlformats.org/officeDocument/2006/relationships/diagramLayout" Target="../diagrams/layout5.xml"/><Relationship Id="rId9" Type="http://schemas.openxmlformats.org/officeDocument/2006/relationships/diagramData" Target="../diagrams/data6.xml"/><Relationship Id="rId14" Type="http://schemas.openxmlformats.org/officeDocument/2006/relationships/diagramData" Target="../diagrams/data7.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6.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smtClean="0"/>
              <a:t>RM Lunch and Learn</a:t>
            </a:r>
            <a:endParaRPr lang="en-GB" sz="2800" dirty="0"/>
          </a:p>
        </p:txBody>
      </p:sp>
      <p:sp>
        <p:nvSpPr>
          <p:cNvPr id="3" name="Subtitle 2"/>
          <p:cNvSpPr>
            <a:spLocks noGrp="1"/>
          </p:cNvSpPr>
          <p:nvPr>
            <p:ph type="subTitle" idx="1"/>
          </p:nvPr>
        </p:nvSpPr>
        <p:spPr/>
        <p:txBody>
          <a:bodyPr/>
          <a:lstStyle/>
          <a:p>
            <a:r>
              <a:rPr lang="en-US" sz="2800" dirty="0" smtClean="0"/>
              <a:t>Inflation markets</a:t>
            </a:r>
            <a:endParaRPr lang="en-US" sz="2800" dirty="0"/>
          </a:p>
        </p:txBody>
      </p:sp>
      <p:sp>
        <p:nvSpPr>
          <p:cNvPr id="4" name="Text Placeholder 3"/>
          <p:cNvSpPr>
            <a:spLocks noGrp="1"/>
          </p:cNvSpPr>
          <p:nvPr>
            <p:ph type="body" sz="quarter" idx="15"/>
          </p:nvPr>
        </p:nvSpPr>
        <p:spPr/>
        <p:txBody>
          <a:bodyPr/>
          <a:lstStyle/>
          <a:p>
            <a:r>
              <a:rPr lang="en-GB" dirty="0" smtClean="0"/>
              <a:t>4 April 2019</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Inflation-linked bonds</a:t>
            </a:r>
            <a:endParaRPr lang="en-GB" dirty="0"/>
          </a:p>
        </p:txBody>
      </p:sp>
      <p:sp>
        <p:nvSpPr>
          <p:cNvPr id="4" name="Date Placeholder 3"/>
          <p:cNvSpPr>
            <a:spLocks noGrp="1"/>
          </p:cNvSpPr>
          <p:nvPr>
            <p:ph type="dt" sz="half" idx="10"/>
          </p:nvPr>
        </p:nvSpPr>
        <p:spPr/>
        <p:txBody>
          <a:bodyPr/>
          <a:lstStyle/>
          <a:p>
            <a:r>
              <a:rPr lang="en-US" smtClean="0"/>
              <a:t>RM Lunch and Learn</a:t>
            </a:r>
            <a:endParaRPr lang="en-GB" dirty="0"/>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70478" y="1427345"/>
            <a:ext cx="6636928" cy="4689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0662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Ex-post cash flows – Linkers vs. </a:t>
            </a:r>
            <a:r>
              <a:rPr lang="en-GB" dirty="0" err="1" smtClean="0"/>
              <a:t>conventionals</a:t>
            </a:r>
            <a:endParaRPr lang="en-GB" dirty="0"/>
          </a:p>
        </p:txBody>
      </p:sp>
      <p:sp>
        <p:nvSpPr>
          <p:cNvPr id="4" name="Date Placeholder 3"/>
          <p:cNvSpPr>
            <a:spLocks noGrp="1"/>
          </p:cNvSpPr>
          <p:nvPr>
            <p:ph type="dt" sz="half" idx="10"/>
          </p:nvPr>
        </p:nvSpPr>
        <p:spPr/>
        <p:txBody>
          <a:bodyPr/>
          <a:lstStyle/>
          <a:p>
            <a:r>
              <a:rPr lang="en-US" smtClean="0"/>
              <a:t>RM Lunch and Learn</a:t>
            </a:r>
            <a:endParaRPr lang="en-GB" dirty="0"/>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48458" y="1488997"/>
            <a:ext cx="6629622" cy="4294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descr="C:\Users\326419\AppData\Local\Microsoft\Windows\Temporary Internet Files\Content.IE5\WCKHRUL7\lightbulb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8734" y="2253805"/>
            <a:ext cx="445181" cy="49124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C:\Users\326419\AppData\Local\Microsoft\Windows\Temporary Internet Files\Content.IE5\WCKHRUL7\lightbulb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0786" y="2099980"/>
            <a:ext cx="445181" cy="49124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7673853" y="1385220"/>
            <a:ext cx="1359715" cy="1754326"/>
            <a:chOff x="6951905" y="682425"/>
            <a:chExt cx="2192093" cy="1754326"/>
          </a:xfrm>
        </p:grpSpPr>
        <p:pic>
          <p:nvPicPr>
            <p:cNvPr id="8" name="Picture 3" descr="C:\Users\326419\AppData\Local\Microsoft\Windows\Temporary Internet Files\Content.IE5\WCKHRUL7\lightbulb1[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51905" y="682425"/>
              <a:ext cx="537749" cy="45030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7159633" y="682425"/>
              <a:ext cx="1984365" cy="1754326"/>
            </a:xfrm>
            <a:prstGeom prst="rect">
              <a:avLst/>
            </a:prstGeom>
            <a:noFill/>
          </p:spPr>
          <p:txBody>
            <a:bodyPr wrap="square" rtlCol="0">
              <a:spAutoFit/>
            </a:bodyPr>
            <a:lstStyle/>
            <a:p>
              <a:pPr>
                <a:buNone/>
              </a:pPr>
              <a:r>
                <a:rPr lang="en-GB" sz="1200" dirty="0" smtClean="0"/>
                <a:t>Due to the back-ended nature of linker </a:t>
              </a:r>
              <a:r>
                <a:rPr lang="en-GB" sz="1200" dirty="0" err="1" smtClean="0"/>
                <a:t>cashflows</a:t>
              </a:r>
              <a:r>
                <a:rPr lang="en-GB" sz="1200" dirty="0" smtClean="0"/>
                <a:t>, linkers have </a:t>
              </a:r>
              <a:r>
                <a:rPr lang="en-GB" sz="1200" b="1" dirty="0" smtClean="0"/>
                <a:t>higher credit risk </a:t>
              </a:r>
              <a:r>
                <a:rPr lang="en-GB" sz="1200" dirty="0" smtClean="0"/>
                <a:t>even for the same issuer</a:t>
              </a:r>
            </a:p>
          </p:txBody>
        </p:sp>
      </p:grpSp>
    </p:spTree>
    <p:extLst>
      <p:ext uri="{BB962C8B-B14F-4D97-AF65-F5344CB8AC3E}">
        <p14:creationId xmlns:p14="http://schemas.microsoft.com/office/powerpoint/2010/main" val="3427129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Breakeven inflation trades</a:t>
            </a:r>
          </a:p>
        </p:txBody>
      </p:sp>
      <p:sp>
        <p:nvSpPr>
          <p:cNvPr id="3" name="Date Placeholder 2"/>
          <p:cNvSpPr>
            <a:spLocks noGrp="1"/>
          </p:cNvSpPr>
          <p:nvPr>
            <p:ph type="dt" sz="half" idx="10"/>
          </p:nvPr>
        </p:nvSpPr>
        <p:spPr/>
        <p:txBody>
          <a:bodyPr/>
          <a:lstStyle/>
          <a:p>
            <a:r>
              <a:rPr lang="en-US" smtClean="0"/>
              <a:t>RM Lunch and Learn</a:t>
            </a:r>
            <a:endParaRPr lang="en-GB" dirty="0"/>
          </a:p>
        </p:txBody>
      </p:sp>
      <p:sp>
        <p:nvSpPr>
          <p:cNvPr id="6" name="Text Placeholder 5"/>
          <p:cNvSpPr>
            <a:spLocks noGrp="1"/>
          </p:cNvSpPr>
          <p:nvPr>
            <p:ph type="body" sz="half" idx="2"/>
          </p:nvPr>
        </p:nvSpPr>
        <p:spPr>
          <a:xfrm>
            <a:off x="4638675" y="1666800"/>
            <a:ext cx="3859213" cy="3547592"/>
          </a:xfrm>
        </p:spPr>
        <p:txBody>
          <a:bodyPr/>
          <a:lstStyle/>
          <a:p>
            <a:r>
              <a:rPr lang="en-GB" sz="1800" dirty="0" smtClean="0"/>
              <a:t>The </a:t>
            </a:r>
            <a:r>
              <a:rPr lang="en-GB" sz="1800" dirty="0"/>
              <a:t>breakeven inflation level is the difference between the quoted real yield of a linker and the quoted nominal yield of a conventional bond with similar maturity </a:t>
            </a:r>
          </a:p>
          <a:p>
            <a:r>
              <a:rPr lang="en-GB" sz="1800" dirty="0" smtClean="0"/>
              <a:t>Rate </a:t>
            </a:r>
            <a:r>
              <a:rPr lang="en-GB" sz="1800" dirty="0"/>
              <a:t>of inflation that, if realised, will make me indifferent to holding linkers or </a:t>
            </a:r>
            <a:r>
              <a:rPr lang="en-GB" sz="1800" dirty="0" err="1"/>
              <a:t>conventionals</a:t>
            </a:r>
            <a:r>
              <a:rPr lang="en-GB" sz="1800" dirty="0"/>
              <a:t> </a:t>
            </a:r>
            <a:endParaRPr lang="en-GB" sz="1800" dirty="0" smtClean="0"/>
          </a:p>
          <a:p>
            <a:r>
              <a:rPr lang="en-GB" sz="1800" dirty="0" smtClean="0"/>
              <a:t>Breakeven inflation is better defined as a “preference spread”</a:t>
            </a:r>
            <a:endParaRPr lang="en-GB" sz="1800" dirty="0"/>
          </a:p>
          <a:p>
            <a:endParaRPr lang="en-GB" sz="1800" dirty="0"/>
          </a:p>
          <a:p>
            <a:endParaRPr lang="en-GB" sz="1800" dirty="0"/>
          </a:p>
        </p:txBody>
      </p:sp>
      <p:pic>
        <p:nvPicPr>
          <p:cNvPr id="9" name="Picture 2"/>
          <p:cNvPicPr>
            <a:picLocks noGrp="1" noChangeAspect="1" noChangeArrowheads="1"/>
          </p:cNvPicPr>
          <p:nvPr>
            <p:ph sz="half" idx="1"/>
          </p:nvPr>
        </p:nvPicPr>
        <p:blipFill rotWithShape="1">
          <a:blip r:embed="rId3">
            <a:extLst>
              <a:ext uri="{28A0092B-C50C-407E-A947-70E740481C1C}">
                <a14:useLocalDpi xmlns:a14="http://schemas.microsoft.com/office/drawing/2010/main" val="0"/>
              </a:ext>
            </a:extLst>
          </a:blip>
          <a:srcRect r="46052" b="23403"/>
          <a:stretch/>
        </p:blipFill>
        <p:spPr bwMode="auto">
          <a:xfrm>
            <a:off x="628650" y="1589848"/>
            <a:ext cx="3857625" cy="342272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Group 9"/>
          <p:cNvGrpSpPr/>
          <p:nvPr/>
        </p:nvGrpSpPr>
        <p:grpSpPr>
          <a:xfrm>
            <a:off x="2461189" y="5135794"/>
            <a:ext cx="4178893" cy="1112727"/>
            <a:chOff x="6746042" y="641481"/>
            <a:chExt cx="3056246" cy="1112727"/>
          </a:xfrm>
        </p:grpSpPr>
        <p:pic>
          <p:nvPicPr>
            <p:cNvPr id="11" name="Picture 3" descr="C:\Users\326419\AppData\Local\Microsoft\Windows\Temporary Internet Files\Content.IE5\WCKHRUL7\lightbulb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51905" y="641481"/>
              <a:ext cx="325584" cy="49124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746042" y="720079"/>
              <a:ext cx="3056246" cy="1034129"/>
            </a:xfrm>
            <a:prstGeom prst="rect">
              <a:avLst/>
            </a:prstGeom>
            <a:noFill/>
          </p:spPr>
          <p:txBody>
            <a:bodyPr wrap="square" rtlCol="0">
              <a:spAutoFit/>
            </a:bodyPr>
            <a:lstStyle/>
            <a:p>
              <a:pPr>
                <a:buNone/>
              </a:pPr>
              <a:r>
                <a:rPr lang="en-GB" sz="1800" dirty="0" smtClean="0"/>
                <a:t>From Fisher equation:</a:t>
              </a:r>
            </a:p>
            <a:p>
              <a:pPr>
                <a:buNone/>
              </a:pPr>
              <a:r>
                <a:rPr lang="en-GB" sz="1800" dirty="0" smtClean="0"/>
                <a:t>Nominal ≈ Real + Inflation</a:t>
              </a:r>
            </a:p>
            <a:p>
              <a:pPr>
                <a:buNone/>
              </a:pPr>
              <a:r>
                <a:rPr lang="en-GB" sz="1800" dirty="0" smtClean="0"/>
                <a:t>But breakeven ≠ expected inflation rate</a:t>
              </a:r>
            </a:p>
          </p:txBody>
        </p:sp>
      </p:grpSp>
    </p:spTree>
    <p:extLst>
      <p:ext uri="{BB962C8B-B14F-4D97-AF65-F5344CB8AC3E}">
        <p14:creationId xmlns:p14="http://schemas.microsoft.com/office/powerpoint/2010/main" val="11351618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Inflation swaps – Zero coupon swaps</a:t>
            </a:r>
          </a:p>
        </p:txBody>
      </p:sp>
      <p:sp>
        <p:nvSpPr>
          <p:cNvPr id="4" name="Date Placeholder 3"/>
          <p:cNvSpPr>
            <a:spLocks noGrp="1"/>
          </p:cNvSpPr>
          <p:nvPr>
            <p:ph type="dt" sz="half" idx="10"/>
          </p:nvPr>
        </p:nvSpPr>
        <p:spPr/>
        <p:txBody>
          <a:bodyPr/>
          <a:lstStyle/>
          <a:p>
            <a:r>
              <a:rPr lang="en-US" smtClean="0"/>
              <a:t>RM Lunch and Learn</a:t>
            </a:r>
            <a:endParaRPr lang="en-GB" dirty="0"/>
          </a:p>
        </p:txBody>
      </p:sp>
      <p:pic>
        <p:nvPicPr>
          <p:cNvPr id="1126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1465" y="1386451"/>
            <a:ext cx="7101760" cy="4715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01074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extLst>
              <p:ext uri="{D42A27DB-BD31-4B8C-83A1-F6EECF244321}">
                <p14:modId xmlns:p14="http://schemas.microsoft.com/office/powerpoint/2010/main" val="1822629732"/>
              </p:ext>
            </p:extLst>
          </p:nvPr>
        </p:nvGraphicFramePr>
        <p:xfrm>
          <a:off x="637196" y="1429180"/>
          <a:ext cx="7293301" cy="42941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GB" dirty="0" smtClean="0"/>
              <a:t>Forward inflation swap trades</a:t>
            </a:r>
            <a:endParaRPr lang="en-GB" dirty="0"/>
          </a:p>
        </p:txBody>
      </p:sp>
      <p:sp>
        <p:nvSpPr>
          <p:cNvPr id="4" name="Date Placeholder 3"/>
          <p:cNvSpPr>
            <a:spLocks noGrp="1"/>
          </p:cNvSpPr>
          <p:nvPr>
            <p:ph type="dt" sz="half" idx="10"/>
          </p:nvPr>
        </p:nvSpPr>
        <p:spPr/>
        <p:txBody>
          <a:bodyPr/>
          <a:lstStyle/>
          <a:p>
            <a:r>
              <a:rPr lang="en-US" smtClean="0"/>
              <a:t>RM Lunch and Learn</a:t>
            </a:r>
            <a:endParaRPr lang="en-GB" dirty="0"/>
          </a:p>
        </p:txBody>
      </p:sp>
      <p:grpSp>
        <p:nvGrpSpPr>
          <p:cNvPr id="6" name="Group 5"/>
          <p:cNvGrpSpPr/>
          <p:nvPr/>
        </p:nvGrpSpPr>
        <p:grpSpPr>
          <a:xfrm>
            <a:off x="2640649" y="5695799"/>
            <a:ext cx="3368299" cy="1298817"/>
            <a:chOff x="8030028" y="563939"/>
            <a:chExt cx="3656351" cy="1854041"/>
          </a:xfrm>
        </p:grpSpPr>
        <p:pic>
          <p:nvPicPr>
            <p:cNvPr id="7" name="Picture 3" descr="C:\Users\326419\AppData\Local\Microsoft\Windows\Temporary Internet Files\Content.IE5\WCKHRUL7\lightbulb1[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30028" y="563939"/>
              <a:ext cx="426725" cy="46962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8141349" y="563939"/>
              <a:ext cx="3545030" cy="1854041"/>
            </a:xfrm>
            <a:prstGeom prst="rect">
              <a:avLst/>
            </a:prstGeom>
            <a:noFill/>
          </p:spPr>
          <p:txBody>
            <a:bodyPr wrap="square" rtlCol="0">
              <a:spAutoFit/>
            </a:bodyPr>
            <a:lstStyle/>
            <a:p>
              <a:pPr marL="0" lvl="1">
                <a:buNone/>
              </a:pPr>
              <a:r>
                <a:rPr lang="en-GB" sz="1600" dirty="0" smtClean="0"/>
                <a:t> Forward </a:t>
              </a:r>
              <a:r>
                <a:rPr lang="en-GB" sz="1600" dirty="0" err="1" smtClean="0"/>
                <a:t>breakevens</a:t>
              </a:r>
              <a:r>
                <a:rPr lang="en-GB" sz="1600" dirty="0" smtClean="0"/>
                <a:t> are additionally disadvantaged by the maturity </a:t>
              </a:r>
              <a:r>
                <a:rPr lang="en-GB" sz="1600" dirty="0"/>
                <a:t>gaps in </a:t>
              </a:r>
              <a:r>
                <a:rPr lang="en-GB" sz="1600" dirty="0" smtClean="0"/>
                <a:t>the universe of available linkers.</a:t>
              </a:r>
              <a:endParaRPr lang="en-GB" sz="1600" dirty="0"/>
            </a:p>
            <a:p>
              <a:pPr>
                <a:buNone/>
              </a:pPr>
              <a:endParaRPr lang="en-GB" sz="1200" dirty="0" smtClean="0"/>
            </a:p>
          </p:txBody>
        </p:sp>
      </p:grpSp>
    </p:spTree>
    <p:extLst>
      <p:ext uri="{BB962C8B-B14F-4D97-AF65-F5344CB8AC3E}">
        <p14:creationId xmlns:p14="http://schemas.microsoft.com/office/powerpoint/2010/main" val="1272836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derivatives</a:t>
            </a:r>
            <a:endParaRPr lang="en-GB" dirty="0"/>
          </a:p>
        </p:txBody>
      </p:sp>
      <p:sp>
        <p:nvSpPr>
          <p:cNvPr id="3" name="Content Placeholder 2"/>
          <p:cNvSpPr>
            <a:spLocks noGrp="1"/>
          </p:cNvSpPr>
          <p:nvPr>
            <p:ph idx="1"/>
          </p:nvPr>
        </p:nvSpPr>
        <p:spPr>
          <a:xfrm>
            <a:off x="628650" y="1477709"/>
            <a:ext cx="7943850" cy="4294441"/>
          </a:xfrm>
        </p:spPr>
        <p:txBody>
          <a:bodyPr/>
          <a:lstStyle/>
          <a:p>
            <a:r>
              <a:rPr lang="en-GB" b="1" dirty="0" smtClean="0"/>
              <a:t>No inflation futures </a:t>
            </a:r>
          </a:p>
          <a:p>
            <a:r>
              <a:rPr lang="en-GB" b="1" dirty="0" smtClean="0"/>
              <a:t>Options</a:t>
            </a:r>
          </a:p>
          <a:p>
            <a:pPr lvl="1"/>
            <a:r>
              <a:rPr lang="en-GB" dirty="0" smtClean="0"/>
              <a:t>Very specialist and not frequently traded</a:t>
            </a:r>
          </a:p>
          <a:p>
            <a:pPr lvl="1"/>
            <a:r>
              <a:rPr lang="en-GB" dirty="0" smtClean="0"/>
              <a:t>Illiquidity premium and structural demand factors (LPI)</a:t>
            </a:r>
          </a:p>
          <a:p>
            <a:pPr lvl="1"/>
            <a:endParaRPr lang="en-GB" dirty="0" smtClean="0"/>
          </a:p>
          <a:p>
            <a:pPr marL="457200" lvl="1" indent="0">
              <a:buNone/>
            </a:pPr>
            <a:endParaRPr lang="en-GB" dirty="0"/>
          </a:p>
        </p:txBody>
      </p:sp>
      <p:sp>
        <p:nvSpPr>
          <p:cNvPr id="4" name="Date Placeholder 3"/>
          <p:cNvSpPr>
            <a:spLocks noGrp="1"/>
          </p:cNvSpPr>
          <p:nvPr>
            <p:ph type="dt" sz="half" idx="10"/>
          </p:nvPr>
        </p:nvSpPr>
        <p:spPr/>
        <p:txBody>
          <a:bodyPr/>
          <a:lstStyle/>
          <a:p>
            <a:r>
              <a:rPr lang="en-US" smtClean="0"/>
              <a:t>RM Lunch and Learn</a:t>
            </a:r>
            <a:endParaRPr lang="en-GB" dirty="0"/>
          </a:p>
        </p:txBody>
      </p:sp>
      <p:pic>
        <p:nvPicPr>
          <p:cNvPr id="11267"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66937" y="3052763"/>
            <a:ext cx="5172075" cy="294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3147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Linker asset swaps</a:t>
            </a:r>
            <a:endParaRPr lang="en-GB" dirty="0"/>
          </a:p>
        </p:txBody>
      </p:sp>
      <p:sp>
        <p:nvSpPr>
          <p:cNvPr id="4" name="Date Placeholder 3"/>
          <p:cNvSpPr>
            <a:spLocks noGrp="1"/>
          </p:cNvSpPr>
          <p:nvPr>
            <p:ph type="dt" sz="half" idx="10"/>
          </p:nvPr>
        </p:nvSpPr>
        <p:spPr/>
        <p:txBody>
          <a:bodyPr/>
          <a:lstStyle/>
          <a:p>
            <a:r>
              <a:rPr lang="en-US" smtClean="0"/>
              <a:t>RM Lunch and Learn</a:t>
            </a:r>
            <a:endParaRPr lang="en-GB" dirty="0"/>
          </a:p>
        </p:txBody>
      </p:sp>
      <p:sp>
        <p:nvSpPr>
          <p:cNvPr id="11" name="Content Placeholder 10"/>
          <p:cNvSpPr>
            <a:spLocks noGrp="1"/>
          </p:cNvSpPr>
          <p:nvPr>
            <p:ph idx="1"/>
          </p:nvPr>
        </p:nvSpPr>
        <p:spPr/>
        <p:txBody>
          <a:bodyPr/>
          <a:lstStyle/>
          <a:p>
            <a:r>
              <a:rPr lang="en-GB" dirty="0" smtClean="0"/>
              <a:t>Investor buys a linker, but agrees to pay away all the cash flows in exchange for Libor + X% until maturity</a:t>
            </a:r>
            <a:endParaRPr lang="en-GB"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547" y="2802999"/>
            <a:ext cx="6905625"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7926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Relevance for the EEA </a:t>
            </a:r>
            <a:endParaRPr lang="en-GB" dirty="0"/>
          </a:p>
        </p:txBody>
      </p:sp>
      <p:sp>
        <p:nvSpPr>
          <p:cNvPr id="3" name="Content Placeholder 2"/>
          <p:cNvSpPr>
            <a:spLocks noGrp="1"/>
          </p:cNvSpPr>
          <p:nvPr>
            <p:ph idx="1"/>
          </p:nvPr>
        </p:nvSpPr>
        <p:spPr>
          <a:xfrm>
            <a:off x="628650" y="1668209"/>
            <a:ext cx="3943350" cy="4294441"/>
          </a:xfrm>
        </p:spPr>
        <p:txBody>
          <a:bodyPr/>
          <a:lstStyle/>
          <a:p>
            <a:r>
              <a:rPr lang="en-GB" dirty="0" smtClean="0"/>
              <a:t>Increased returns</a:t>
            </a:r>
          </a:p>
          <a:p>
            <a:pPr lvl="1"/>
            <a:r>
              <a:rPr lang="en-GB" dirty="0"/>
              <a:t>Linker ASW returns</a:t>
            </a:r>
          </a:p>
          <a:p>
            <a:r>
              <a:rPr lang="en-GB" dirty="0"/>
              <a:t>Diversification</a:t>
            </a:r>
          </a:p>
          <a:p>
            <a:r>
              <a:rPr lang="en-GB" dirty="0"/>
              <a:t>But higher liquidation costs and volatility </a:t>
            </a:r>
          </a:p>
          <a:p>
            <a:r>
              <a:rPr lang="en-GB" dirty="0"/>
              <a:t>Increased RV opportunity set </a:t>
            </a:r>
          </a:p>
          <a:p>
            <a:pPr lvl="1"/>
            <a:r>
              <a:rPr lang="en-GB" dirty="0"/>
              <a:t>Pure RV, curve trades, breakeven trades, ASW spreads, cross-market, auction strategies </a:t>
            </a:r>
          </a:p>
          <a:p>
            <a:r>
              <a:rPr lang="en-GB" dirty="0" smtClean="0"/>
              <a:t>MI benefits </a:t>
            </a:r>
          </a:p>
          <a:p>
            <a:pPr lvl="1"/>
            <a:endParaRPr lang="en-GB" dirty="0"/>
          </a:p>
        </p:txBody>
      </p:sp>
      <p:sp>
        <p:nvSpPr>
          <p:cNvPr id="4" name="Date Placeholder 3"/>
          <p:cNvSpPr>
            <a:spLocks noGrp="1"/>
          </p:cNvSpPr>
          <p:nvPr>
            <p:ph type="dt" sz="half" idx="10"/>
          </p:nvPr>
        </p:nvSpPr>
        <p:spPr/>
        <p:txBody>
          <a:bodyPr/>
          <a:lstStyle/>
          <a:p>
            <a:r>
              <a:rPr lang="en-US" smtClean="0"/>
              <a:t>RM Lunch and Learn</a:t>
            </a:r>
            <a:endParaRPr lang="en-GB" dirty="0"/>
          </a:p>
        </p:txBody>
      </p:sp>
      <p:pic>
        <p:nvPicPr>
          <p:cNvPr id="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998" t="7407" r="9667" b="16341"/>
          <a:stretch/>
        </p:blipFill>
        <p:spPr bwMode="auto">
          <a:xfrm>
            <a:off x="4600574" y="1809750"/>
            <a:ext cx="4434188" cy="35433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1376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Liquidity</a:t>
            </a:r>
            <a:endParaRPr lang="en-GB" dirty="0"/>
          </a:p>
        </p:txBody>
      </p:sp>
      <p:sp>
        <p:nvSpPr>
          <p:cNvPr id="3" name="Content Placeholder 2"/>
          <p:cNvSpPr>
            <a:spLocks noGrp="1"/>
          </p:cNvSpPr>
          <p:nvPr>
            <p:ph idx="1"/>
          </p:nvPr>
        </p:nvSpPr>
        <p:spPr/>
        <p:txBody>
          <a:bodyPr/>
          <a:lstStyle/>
          <a:p>
            <a:r>
              <a:rPr lang="en-GB" b="1" dirty="0" smtClean="0"/>
              <a:t>Linkers</a:t>
            </a:r>
          </a:p>
          <a:p>
            <a:pPr lvl="1"/>
            <a:r>
              <a:rPr lang="en-GB" dirty="0" smtClean="0"/>
              <a:t>Less liquid than nominal bonds</a:t>
            </a:r>
          </a:p>
          <a:p>
            <a:pPr lvl="1"/>
            <a:r>
              <a:rPr lang="en-GB" dirty="0" smtClean="0"/>
              <a:t>TIPS daily trading volume with primary dealers averaged just $16bn/day in 2016 compared to about $511bn/day for USTs </a:t>
            </a:r>
          </a:p>
          <a:p>
            <a:pPr lvl="1"/>
            <a:endParaRPr lang="en-GB" dirty="0" smtClean="0"/>
          </a:p>
          <a:p>
            <a:r>
              <a:rPr lang="en-GB" b="1" dirty="0" smtClean="0"/>
              <a:t>Swaps</a:t>
            </a:r>
          </a:p>
          <a:p>
            <a:pPr lvl="1"/>
            <a:r>
              <a:rPr lang="en-GB" dirty="0" smtClean="0"/>
              <a:t>5y, 10y, and 30y the most liquid + 5y5y + short term fixings</a:t>
            </a:r>
          </a:p>
          <a:p>
            <a:pPr lvl="1"/>
            <a:r>
              <a:rPr lang="en-GB" dirty="0" smtClean="0"/>
              <a:t>US swaps are significantly less liquid than TIPS</a:t>
            </a:r>
          </a:p>
          <a:p>
            <a:pPr lvl="2"/>
            <a:r>
              <a:rPr lang="en-GB" dirty="0" smtClean="0"/>
              <a:t>Trading volumes in 2016 averaged just $9bn/month</a:t>
            </a:r>
          </a:p>
          <a:p>
            <a:pPr marL="914400" lvl="2" indent="0">
              <a:buNone/>
            </a:pPr>
            <a:r>
              <a:rPr lang="en-GB" dirty="0" smtClean="0"/>
              <a:t> </a:t>
            </a:r>
          </a:p>
          <a:p>
            <a:r>
              <a:rPr lang="en-GB" dirty="0" smtClean="0"/>
              <a:t>Better liquidity in the long-end </a:t>
            </a:r>
            <a:r>
              <a:rPr lang="en-GB" dirty="0" smtClean="0">
                <a:sym typeface="Wingdings" panose="05000000000000000000" pitchFamily="2" charset="2"/>
              </a:rPr>
              <a:t> preferred habitats</a:t>
            </a:r>
            <a:endParaRPr lang="en-GB" dirty="0"/>
          </a:p>
        </p:txBody>
      </p:sp>
      <p:sp>
        <p:nvSpPr>
          <p:cNvPr id="4" name="Date Placeholder 3"/>
          <p:cNvSpPr>
            <a:spLocks noGrp="1"/>
          </p:cNvSpPr>
          <p:nvPr>
            <p:ph type="dt" sz="half" idx="10"/>
          </p:nvPr>
        </p:nvSpPr>
        <p:spPr/>
        <p:txBody>
          <a:bodyPr/>
          <a:lstStyle/>
          <a:p>
            <a:r>
              <a:rPr lang="en-US" smtClean="0"/>
              <a:t>RM Lunch and Learn</a:t>
            </a:r>
            <a:endParaRPr lang="en-GB" dirty="0"/>
          </a:p>
        </p:txBody>
      </p:sp>
    </p:spTree>
    <p:extLst>
      <p:ext uri="{BB962C8B-B14F-4D97-AF65-F5344CB8AC3E}">
        <p14:creationId xmlns:p14="http://schemas.microsoft.com/office/powerpoint/2010/main" val="81123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TIPS market value and average daily volume</a:t>
            </a:r>
            <a:endParaRPr lang="en-GB" dirty="0"/>
          </a:p>
        </p:txBody>
      </p:sp>
      <p:sp>
        <p:nvSpPr>
          <p:cNvPr id="4" name="Date Placeholder 3"/>
          <p:cNvSpPr>
            <a:spLocks noGrp="1"/>
          </p:cNvSpPr>
          <p:nvPr>
            <p:ph type="dt" sz="half" idx="10"/>
          </p:nvPr>
        </p:nvSpPr>
        <p:spPr/>
        <p:txBody>
          <a:bodyPr/>
          <a:lstStyle/>
          <a:p>
            <a:r>
              <a:rPr lang="en-US" smtClean="0"/>
              <a:t>RM Lunch and Learn</a:t>
            </a:r>
            <a:endParaRPr lang="en-GB" dirty="0"/>
          </a:p>
        </p:txBody>
      </p:sp>
      <p:pic>
        <p:nvPicPr>
          <p:cNvPr id="1331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00931" y="1681956"/>
            <a:ext cx="6924675" cy="384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7131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9" name="Rectangle 9"/>
          <p:cNvSpPr>
            <a:spLocks noGrp="1" noChangeArrowheads="1"/>
          </p:cNvSpPr>
          <p:nvPr>
            <p:ph type="title"/>
          </p:nvPr>
        </p:nvSpPr>
        <p:spPr/>
        <p:txBody>
          <a:bodyPr/>
          <a:lstStyle/>
          <a:p>
            <a:r>
              <a:rPr lang="en-GB" dirty="0" smtClean="0"/>
              <a:t>Outline</a:t>
            </a:r>
            <a:endParaRPr lang="en-GB" dirty="0"/>
          </a:p>
        </p:txBody>
      </p:sp>
      <p:sp>
        <p:nvSpPr>
          <p:cNvPr id="9" name="Date Placeholder 8"/>
          <p:cNvSpPr>
            <a:spLocks noGrp="1"/>
          </p:cNvSpPr>
          <p:nvPr>
            <p:ph type="dt" sz="half" idx="10"/>
          </p:nvPr>
        </p:nvSpPr>
        <p:spPr/>
        <p:txBody>
          <a:bodyPr/>
          <a:lstStyle/>
          <a:p>
            <a:r>
              <a:rPr lang="en-US" smtClean="0"/>
              <a:t>RM Lunch and Learn</a:t>
            </a:r>
            <a:endParaRPr lang="en-GB"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658130145"/>
              </p:ext>
            </p:extLst>
          </p:nvPr>
        </p:nvGraphicFramePr>
        <p:xfrm>
          <a:off x="1585779" y="1514639"/>
          <a:ext cx="6310535" cy="42941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Liquidation costs</a:t>
            </a:r>
            <a:endParaRPr lang="en-GB" dirty="0"/>
          </a:p>
        </p:txBody>
      </p:sp>
      <p:sp>
        <p:nvSpPr>
          <p:cNvPr id="4" name="Date Placeholder 3"/>
          <p:cNvSpPr>
            <a:spLocks noGrp="1"/>
          </p:cNvSpPr>
          <p:nvPr>
            <p:ph type="dt" sz="half" idx="10"/>
          </p:nvPr>
        </p:nvSpPr>
        <p:spPr/>
        <p:txBody>
          <a:bodyPr/>
          <a:lstStyle/>
          <a:p>
            <a:r>
              <a:rPr lang="en-US" smtClean="0"/>
              <a:t>RM Lunch and Learn</a:t>
            </a:r>
            <a:endParaRPr lang="en-GB" dirty="0"/>
          </a:p>
        </p:txBody>
      </p:sp>
      <p:pic>
        <p:nvPicPr>
          <p:cNvPr id="4098" name="Picture 2"/>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40013"/>
          <a:stretch/>
        </p:blipFill>
        <p:spPr bwMode="auto">
          <a:xfrm>
            <a:off x="1162050" y="1455354"/>
            <a:ext cx="6334125" cy="2596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41679" b="37681"/>
          <a:stretch/>
        </p:blipFill>
        <p:spPr bwMode="auto">
          <a:xfrm>
            <a:off x="3048000" y="4179149"/>
            <a:ext cx="3190873" cy="2345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3117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Additional trading considerations	</a:t>
            </a:r>
            <a:endParaRPr lang="en-GB" dirty="0"/>
          </a:p>
        </p:txBody>
      </p:sp>
      <p:sp>
        <p:nvSpPr>
          <p:cNvPr id="3" name="Content Placeholder 2"/>
          <p:cNvSpPr>
            <a:spLocks noGrp="1"/>
          </p:cNvSpPr>
          <p:nvPr>
            <p:ph idx="1"/>
          </p:nvPr>
        </p:nvSpPr>
        <p:spPr/>
        <p:txBody>
          <a:bodyPr/>
          <a:lstStyle/>
          <a:p>
            <a:r>
              <a:rPr lang="en-GB" dirty="0" smtClean="0"/>
              <a:t>Seasonality</a:t>
            </a:r>
          </a:p>
          <a:p>
            <a:endParaRPr lang="en-GB" dirty="0" smtClean="0"/>
          </a:p>
          <a:p>
            <a:r>
              <a:rPr lang="en-GB" dirty="0" smtClean="0"/>
              <a:t>Carry</a:t>
            </a:r>
            <a:endParaRPr lang="en-GB" dirty="0"/>
          </a:p>
          <a:p>
            <a:pPr lvl="1"/>
            <a:r>
              <a:rPr lang="en-GB" dirty="0" smtClean="0"/>
              <a:t>Income </a:t>
            </a:r>
            <a:r>
              <a:rPr lang="en-GB" dirty="0"/>
              <a:t>accrued while holding a security minus the funding </a:t>
            </a:r>
            <a:r>
              <a:rPr lang="en-GB" dirty="0" smtClean="0"/>
              <a:t>cost</a:t>
            </a:r>
          </a:p>
          <a:p>
            <a:pPr lvl="1"/>
            <a:r>
              <a:rPr lang="en-GB" dirty="0" smtClean="0"/>
              <a:t>But </a:t>
            </a:r>
            <a:r>
              <a:rPr lang="en-GB" dirty="0"/>
              <a:t>linkers </a:t>
            </a:r>
            <a:r>
              <a:rPr lang="en-GB" dirty="0" smtClean="0"/>
              <a:t>have a real carry component and an inflation component </a:t>
            </a:r>
            <a:r>
              <a:rPr lang="en-GB" dirty="0" smtClean="0">
                <a:sym typeface="Wingdings" panose="05000000000000000000" pitchFamily="2" charset="2"/>
              </a:rPr>
              <a:t> more volatile carry</a:t>
            </a:r>
            <a:endParaRPr lang="en-GB" dirty="0"/>
          </a:p>
          <a:p>
            <a:pPr lvl="1"/>
            <a:r>
              <a:rPr lang="en-GB" dirty="0"/>
              <a:t>Holding a linker for a given period gives you positive carry effect during periods when (lagged) inflation indices increase </a:t>
            </a:r>
            <a:endParaRPr lang="en-GB" dirty="0" smtClean="0"/>
          </a:p>
          <a:p>
            <a:pPr lvl="1"/>
            <a:r>
              <a:rPr lang="en-GB" dirty="0" smtClean="0"/>
              <a:t>Investors happier to buy in carry +</a:t>
            </a:r>
            <a:r>
              <a:rPr lang="en-GB" dirty="0" err="1" smtClean="0"/>
              <a:t>ve</a:t>
            </a:r>
            <a:r>
              <a:rPr lang="en-GB" dirty="0" smtClean="0"/>
              <a:t> months but market not always efficiently priced </a:t>
            </a:r>
          </a:p>
          <a:p>
            <a:pPr marL="457200" lvl="1" indent="0">
              <a:buNone/>
            </a:pPr>
            <a:endParaRPr lang="en-GB" dirty="0"/>
          </a:p>
          <a:p>
            <a:r>
              <a:rPr lang="en-GB" dirty="0" smtClean="0"/>
              <a:t>Monthly rolls on swaps</a:t>
            </a:r>
          </a:p>
        </p:txBody>
      </p:sp>
      <p:sp>
        <p:nvSpPr>
          <p:cNvPr id="4" name="Date Placeholder 3"/>
          <p:cNvSpPr>
            <a:spLocks noGrp="1"/>
          </p:cNvSpPr>
          <p:nvPr>
            <p:ph type="dt" sz="half" idx="10"/>
          </p:nvPr>
        </p:nvSpPr>
        <p:spPr/>
        <p:txBody>
          <a:bodyPr/>
          <a:lstStyle/>
          <a:p>
            <a:r>
              <a:rPr lang="en-US" smtClean="0"/>
              <a:t>RM Lunch and Learn</a:t>
            </a:r>
            <a:endParaRPr lang="en-GB" dirty="0"/>
          </a:p>
        </p:txBody>
      </p:sp>
    </p:spTree>
    <p:extLst>
      <p:ext uri="{BB962C8B-B14F-4D97-AF65-F5344CB8AC3E}">
        <p14:creationId xmlns:p14="http://schemas.microsoft.com/office/powerpoint/2010/main" val="2408996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Macro and RV drivers of inflation market valuations</a:t>
            </a:r>
            <a:endParaRPr lang="en-GB" dirty="0"/>
          </a:p>
        </p:txBody>
      </p:sp>
      <p:sp>
        <p:nvSpPr>
          <p:cNvPr id="4" name="Date Placeholder 3"/>
          <p:cNvSpPr>
            <a:spLocks noGrp="1"/>
          </p:cNvSpPr>
          <p:nvPr>
            <p:ph type="dt" sz="half" idx="10"/>
          </p:nvPr>
        </p:nvSpPr>
        <p:spPr/>
        <p:txBody>
          <a:bodyPr/>
          <a:lstStyle/>
          <a:p>
            <a:r>
              <a:rPr lang="en-US" smtClean="0"/>
              <a:t>RM Lunch and Learn</a:t>
            </a:r>
            <a:endParaRPr lang="en-GB" dirty="0"/>
          </a:p>
        </p:txBody>
      </p:sp>
      <p:pic>
        <p:nvPicPr>
          <p:cNvPr id="2050" name="Picture 2"/>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1607" b="-1"/>
          <a:stretch/>
        </p:blipFill>
        <p:spPr bwMode="auto">
          <a:xfrm>
            <a:off x="685800" y="2095500"/>
            <a:ext cx="7869238" cy="2838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7490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Impact of energy prices </a:t>
            </a:r>
            <a:endParaRPr lang="en-GB" dirty="0"/>
          </a:p>
        </p:txBody>
      </p:sp>
      <p:sp>
        <p:nvSpPr>
          <p:cNvPr id="4" name="Date Placeholder 3"/>
          <p:cNvSpPr>
            <a:spLocks noGrp="1"/>
          </p:cNvSpPr>
          <p:nvPr>
            <p:ph type="dt" sz="half" idx="10"/>
          </p:nvPr>
        </p:nvSpPr>
        <p:spPr/>
        <p:txBody>
          <a:bodyPr/>
          <a:lstStyle/>
          <a:p>
            <a:r>
              <a:rPr lang="en-US" smtClean="0"/>
              <a:t>RM Lunch and Learn</a:t>
            </a:r>
            <a:endParaRPr lang="en-GB" dirty="0"/>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06971" y="1411288"/>
            <a:ext cx="5807846" cy="4294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600325" y="5873919"/>
            <a:ext cx="4572000" cy="400110"/>
          </a:xfrm>
          <a:prstGeom prst="rect">
            <a:avLst/>
          </a:prstGeom>
        </p:spPr>
        <p:txBody>
          <a:bodyPr>
            <a:spAutoFit/>
          </a:bodyPr>
          <a:lstStyle/>
          <a:p>
            <a:pPr>
              <a:buNone/>
            </a:pPr>
            <a:r>
              <a:rPr lang="en-GB" dirty="0" smtClean="0">
                <a:hlinkClick r:id="rId4"/>
              </a:rPr>
              <a:t>Bank Underground post</a:t>
            </a:r>
            <a:r>
              <a:rPr lang="en-GB" dirty="0" smtClean="0"/>
              <a:t> </a:t>
            </a:r>
            <a:endParaRPr lang="en-GB" dirty="0"/>
          </a:p>
        </p:txBody>
      </p:sp>
    </p:spTree>
    <p:extLst>
      <p:ext uri="{BB962C8B-B14F-4D97-AF65-F5344CB8AC3E}">
        <p14:creationId xmlns:p14="http://schemas.microsoft.com/office/powerpoint/2010/main" val="2002933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Market stress – Risk aversion and liquidity </a:t>
            </a:r>
            <a:r>
              <a:rPr lang="en-GB" dirty="0" err="1" smtClean="0"/>
              <a:t>premia</a:t>
            </a:r>
            <a:endParaRPr lang="en-GB" dirty="0"/>
          </a:p>
        </p:txBody>
      </p:sp>
      <p:sp>
        <p:nvSpPr>
          <p:cNvPr id="3" name="Content Placeholder 2"/>
          <p:cNvSpPr>
            <a:spLocks noGrp="1"/>
          </p:cNvSpPr>
          <p:nvPr>
            <p:ph idx="1"/>
          </p:nvPr>
        </p:nvSpPr>
        <p:spPr>
          <a:xfrm>
            <a:off x="381000" y="1808243"/>
            <a:ext cx="4495800" cy="4154407"/>
          </a:xfrm>
        </p:spPr>
        <p:txBody>
          <a:bodyPr/>
          <a:lstStyle/>
          <a:p>
            <a:pPr lvl="1"/>
            <a:r>
              <a:rPr lang="en-GB" dirty="0" smtClean="0"/>
              <a:t>Index-linked </a:t>
            </a:r>
            <a:r>
              <a:rPr lang="en-GB" dirty="0"/>
              <a:t>bonds tend to underperform conventional bonds at times of market stress, due to their relative illiquidity</a:t>
            </a:r>
          </a:p>
          <a:p>
            <a:pPr lvl="1"/>
            <a:r>
              <a:rPr lang="en-GB" dirty="0"/>
              <a:t>Market stress drives liquidity premium up, pushing down on prices of index-linked bonds, putting downward pressure on </a:t>
            </a:r>
            <a:r>
              <a:rPr lang="en-GB" dirty="0" err="1"/>
              <a:t>breakevens</a:t>
            </a:r>
            <a:endParaRPr lang="en-GB" dirty="0"/>
          </a:p>
          <a:p>
            <a:pPr lvl="1"/>
            <a:r>
              <a:rPr lang="en-GB" dirty="0"/>
              <a:t>Dealers may also be less willing to take risk onto their balance sheets </a:t>
            </a:r>
          </a:p>
          <a:p>
            <a:endParaRPr lang="en-GB" sz="2800" dirty="0"/>
          </a:p>
        </p:txBody>
      </p:sp>
      <p:sp>
        <p:nvSpPr>
          <p:cNvPr id="4" name="Date Placeholder 3"/>
          <p:cNvSpPr>
            <a:spLocks noGrp="1"/>
          </p:cNvSpPr>
          <p:nvPr>
            <p:ph type="dt" sz="half" idx="10"/>
          </p:nvPr>
        </p:nvSpPr>
        <p:spPr/>
        <p:txBody>
          <a:bodyPr/>
          <a:lstStyle/>
          <a:p>
            <a:r>
              <a:rPr lang="en-US" smtClean="0"/>
              <a:t>RM Lunch and Learn</a:t>
            </a:r>
            <a:endParaRPr lang="en-GB" dirty="0"/>
          </a:p>
        </p:txBody>
      </p:sp>
      <p:pic>
        <p:nvPicPr>
          <p:cNvPr id="5" name="Picture 4"/>
          <p:cNvPicPr/>
          <p:nvPr/>
        </p:nvPicPr>
        <p:blipFill>
          <a:blip r:embed="rId3" cstate="print"/>
          <a:srcRect/>
          <a:stretch>
            <a:fillRect/>
          </a:stretch>
        </p:blipFill>
        <p:spPr bwMode="auto">
          <a:xfrm>
            <a:off x="5131122" y="2282561"/>
            <a:ext cx="3439092" cy="2889511"/>
          </a:xfrm>
          <a:prstGeom prst="rect">
            <a:avLst/>
          </a:prstGeom>
          <a:noFill/>
          <a:ln w="9525">
            <a:noFill/>
            <a:miter lim="800000"/>
            <a:headEnd/>
            <a:tailEnd/>
          </a:ln>
        </p:spPr>
      </p:pic>
      <p:sp>
        <p:nvSpPr>
          <p:cNvPr id="6" name="Rectangle 5"/>
          <p:cNvSpPr/>
          <p:nvPr/>
        </p:nvSpPr>
        <p:spPr>
          <a:xfrm>
            <a:off x="5131122" y="1808243"/>
            <a:ext cx="3642224" cy="276999"/>
          </a:xfrm>
          <a:prstGeom prst="rect">
            <a:avLst/>
          </a:prstGeom>
        </p:spPr>
        <p:txBody>
          <a:bodyPr wrap="square">
            <a:spAutoFit/>
          </a:bodyPr>
          <a:lstStyle/>
          <a:p>
            <a:pPr algn="l">
              <a:buNone/>
            </a:pPr>
            <a:r>
              <a:rPr lang="en-GB" sz="1200" b="1" dirty="0" smtClean="0"/>
              <a:t>10-year </a:t>
            </a:r>
            <a:r>
              <a:rPr lang="en-GB" sz="1200" b="1" dirty="0"/>
              <a:t>spot breakeven </a:t>
            </a:r>
            <a:r>
              <a:rPr lang="en-GB" sz="1200" b="1" dirty="0" smtClean="0"/>
              <a:t>inflation and </a:t>
            </a:r>
            <a:r>
              <a:rPr lang="en-GB" sz="1200" b="1" dirty="0"/>
              <a:t>VIX index</a:t>
            </a:r>
            <a:endParaRPr lang="en-GB" sz="1200" dirty="0"/>
          </a:p>
        </p:txBody>
      </p:sp>
    </p:spTree>
    <p:extLst>
      <p:ext uri="{BB962C8B-B14F-4D97-AF65-F5344CB8AC3E}">
        <p14:creationId xmlns:p14="http://schemas.microsoft.com/office/powerpoint/2010/main" val="3858448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Date Placeholder 3"/>
          <p:cNvSpPr>
            <a:spLocks noGrp="1"/>
          </p:cNvSpPr>
          <p:nvPr>
            <p:ph type="dt" sz="half" idx="10"/>
          </p:nvPr>
        </p:nvSpPr>
        <p:spPr/>
        <p:txBody>
          <a:bodyPr/>
          <a:lstStyle/>
          <a:p>
            <a:r>
              <a:rPr lang="en-US" smtClean="0"/>
              <a:t>RM Lunch and Learn</a:t>
            </a:r>
            <a:endParaRPr lang="en-GB" dirty="0"/>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19150" y="1601276"/>
            <a:ext cx="7869238" cy="3838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5368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ASW measures</a:t>
            </a:r>
            <a:endParaRPr lang="en-GB" dirty="0"/>
          </a:p>
        </p:txBody>
      </p:sp>
      <p:sp>
        <p:nvSpPr>
          <p:cNvPr id="4" name="Date Placeholder 3"/>
          <p:cNvSpPr>
            <a:spLocks noGrp="1"/>
          </p:cNvSpPr>
          <p:nvPr>
            <p:ph type="dt" sz="half" idx="10"/>
          </p:nvPr>
        </p:nvSpPr>
        <p:spPr/>
        <p:txBody>
          <a:bodyPr/>
          <a:lstStyle/>
          <a:p>
            <a:r>
              <a:rPr lang="en-US" smtClean="0"/>
              <a:t>RM Lunch and Learn</a:t>
            </a:r>
            <a:endParaRPr lang="en-GB" dirty="0"/>
          </a:p>
        </p:txBody>
      </p:sp>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93222" y="1373188"/>
            <a:ext cx="6002977" cy="4897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8892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Trade ideas</a:t>
            </a:r>
            <a:endParaRPr lang="en-GB" dirty="0"/>
          </a:p>
        </p:txBody>
      </p:sp>
      <p:sp>
        <p:nvSpPr>
          <p:cNvPr id="4" name="Date Placeholder 3"/>
          <p:cNvSpPr>
            <a:spLocks noGrp="1"/>
          </p:cNvSpPr>
          <p:nvPr>
            <p:ph type="dt" sz="half" idx="10"/>
          </p:nvPr>
        </p:nvSpPr>
        <p:spPr/>
        <p:txBody>
          <a:bodyPr/>
          <a:lstStyle/>
          <a:p>
            <a:r>
              <a:rPr lang="en-US" smtClean="0"/>
              <a:t>RM Lunch and Learn</a:t>
            </a:r>
            <a:endParaRPr lang="en-GB" dirty="0"/>
          </a:p>
        </p:txBody>
      </p:sp>
      <p:pic>
        <p:nvPicPr>
          <p:cNvPr id="614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33425" y="1962150"/>
            <a:ext cx="3838575" cy="138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425" y="1657350"/>
            <a:ext cx="27241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33775" y="3423581"/>
            <a:ext cx="5333999" cy="3034566"/>
          </a:xfrm>
          <a:prstGeom prst="rect">
            <a:avLst/>
          </a:prstGeom>
        </p:spPr>
      </p:pic>
    </p:spTree>
    <p:extLst>
      <p:ext uri="{BB962C8B-B14F-4D97-AF65-F5344CB8AC3E}">
        <p14:creationId xmlns:p14="http://schemas.microsoft.com/office/powerpoint/2010/main" val="2305570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Latest themes </a:t>
            </a:r>
            <a:endParaRPr lang="en-GB" dirty="0"/>
          </a:p>
        </p:txBody>
      </p:sp>
      <p:sp>
        <p:nvSpPr>
          <p:cNvPr id="4" name="Date Placeholder 3"/>
          <p:cNvSpPr>
            <a:spLocks noGrp="1"/>
          </p:cNvSpPr>
          <p:nvPr>
            <p:ph type="dt" sz="half" idx="10"/>
          </p:nvPr>
        </p:nvSpPr>
        <p:spPr/>
        <p:txBody>
          <a:bodyPr/>
          <a:lstStyle/>
          <a:p>
            <a:r>
              <a:rPr lang="en-US" smtClean="0"/>
              <a:t>RM Lunch and Learn</a:t>
            </a:r>
            <a:endParaRPr lang="en-GB" dirty="0"/>
          </a:p>
        </p:txBody>
      </p:sp>
      <p:pic>
        <p:nvPicPr>
          <p:cNvPr id="717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9956" y="1615280"/>
            <a:ext cx="7860132" cy="3985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0493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Key concept 1: Inflation indices </a:t>
            </a:r>
            <a:endParaRPr lang="en-GB" dirty="0"/>
          </a:p>
        </p:txBody>
      </p:sp>
      <p:sp>
        <p:nvSpPr>
          <p:cNvPr id="4" name="Date Placeholder 3"/>
          <p:cNvSpPr>
            <a:spLocks noGrp="1"/>
          </p:cNvSpPr>
          <p:nvPr>
            <p:ph type="dt" sz="half" idx="10"/>
          </p:nvPr>
        </p:nvSpPr>
        <p:spPr/>
        <p:txBody>
          <a:bodyPr/>
          <a:lstStyle/>
          <a:p>
            <a:r>
              <a:rPr lang="en-US" smtClean="0"/>
              <a:t>RM Lunch and Learn</a:t>
            </a:r>
            <a:endParaRPr lang="en-GB" dirty="0"/>
          </a:p>
        </p:txBody>
      </p:sp>
      <p:grpSp>
        <p:nvGrpSpPr>
          <p:cNvPr id="6" name="Group 5"/>
          <p:cNvGrpSpPr/>
          <p:nvPr/>
        </p:nvGrpSpPr>
        <p:grpSpPr>
          <a:xfrm>
            <a:off x="6849356" y="726940"/>
            <a:ext cx="2294642" cy="871942"/>
            <a:chOff x="6849356" y="641480"/>
            <a:chExt cx="2294642" cy="871942"/>
          </a:xfrm>
        </p:grpSpPr>
        <p:pic>
          <p:nvPicPr>
            <p:cNvPr id="7" name="Picture 3" descr="C:\Users\326419\AppData\Local\Microsoft\Windows\Temporary Internet Files\Content.IE5\WCKHRUL7\lightbulb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9356" y="641480"/>
              <a:ext cx="415457" cy="49124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159633" y="682425"/>
              <a:ext cx="1984365" cy="830997"/>
            </a:xfrm>
            <a:prstGeom prst="rect">
              <a:avLst/>
            </a:prstGeom>
            <a:noFill/>
          </p:spPr>
          <p:txBody>
            <a:bodyPr wrap="square" rtlCol="0">
              <a:spAutoFit/>
            </a:bodyPr>
            <a:lstStyle/>
            <a:p>
              <a:pPr>
                <a:buNone/>
              </a:pPr>
              <a:r>
                <a:rPr lang="en-GB" sz="1600" dirty="0" smtClean="0"/>
                <a:t>Energy prices form a significant part of the US index</a:t>
              </a:r>
            </a:p>
          </p:txBody>
        </p:sp>
      </p:grpSp>
      <p:pic>
        <p:nvPicPr>
          <p:cNvPr id="11"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077224" y="1668463"/>
            <a:ext cx="6972089" cy="4294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4563386" y="6117988"/>
            <a:ext cx="4194272" cy="584775"/>
          </a:xfrm>
          <a:prstGeom prst="rect">
            <a:avLst/>
          </a:prstGeom>
          <a:solidFill>
            <a:schemeClr val="bg1"/>
          </a:solidFill>
        </p:spPr>
        <p:txBody>
          <a:bodyPr wrap="square" rtlCol="0">
            <a:spAutoFit/>
          </a:bodyPr>
          <a:lstStyle/>
          <a:p>
            <a:pPr>
              <a:buNone/>
            </a:pPr>
            <a:r>
              <a:rPr lang="en-GB" sz="1600" dirty="0" smtClean="0"/>
              <a:t>Not all inflation is the same and not all instruments link to the same kind of inflation</a:t>
            </a:r>
          </a:p>
        </p:txBody>
      </p:sp>
      <p:pic>
        <p:nvPicPr>
          <p:cNvPr id="13" name="Picture 3" descr="C:\Users\326419\AppData\Local\Microsoft\Windows\Temporary Internet Files\Content.IE5\WCKHRUL7\lightbulb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59247" y="5948053"/>
            <a:ext cx="464655" cy="491249"/>
          </a:xfrm>
          <a:prstGeom prst="rect">
            <a:avLst/>
          </a:prstGeom>
          <a:solidFill>
            <a:schemeClr val="bg1"/>
          </a:solidFill>
          <a:extLst/>
        </p:spPr>
      </p:pic>
    </p:spTree>
    <p:extLst>
      <p:ext uri="{BB962C8B-B14F-4D97-AF65-F5344CB8AC3E}">
        <p14:creationId xmlns:p14="http://schemas.microsoft.com/office/powerpoint/2010/main" val="1078423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Background</a:t>
            </a:r>
            <a:endParaRPr lang="en-GB" dirty="0"/>
          </a:p>
        </p:txBody>
      </p:sp>
      <p:sp>
        <p:nvSpPr>
          <p:cNvPr id="3" name="Content Placeholder 2"/>
          <p:cNvSpPr>
            <a:spLocks noGrp="1"/>
          </p:cNvSpPr>
          <p:nvPr>
            <p:ph idx="1"/>
          </p:nvPr>
        </p:nvSpPr>
        <p:spPr>
          <a:xfrm>
            <a:off x="628650" y="1668210"/>
            <a:ext cx="7869238" cy="4008690"/>
          </a:xfrm>
        </p:spPr>
        <p:txBody>
          <a:bodyPr/>
          <a:lstStyle/>
          <a:p>
            <a:r>
              <a:rPr lang="en-GB" dirty="0" smtClean="0"/>
              <a:t>Why do we care?</a:t>
            </a:r>
          </a:p>
          <a:p>
            <a:pPr lvl="1"/>
            <a:r>
              <a:rPr lang="en-GB" dirty="0" smtClean="0"/>
              <a:t>Instruments used to take a </a:t>
            </a:r>
            <a:r>
              <a:rPr lang="en-GB" dirty="0"/>
              <a:t>read on inflation </a:t>
            </a:r>
            <a:r>
              <a:rPr lang="en-GB" dirty="0" smtClean="0"/>
              <a:t>expectations</a:t>
            </a:r>
          </a:p>
          <a:p>
            <a:pPr lvl="2"/>
            <a:r>
              <a:rPr lang="en-GB" dirty="0" smtClean="0"/>
              <a:t>But pricing </a:t>
            </a:r>
            <a:r>
              <a:rPr lang="en-GB" dirty="0"/>
              <a:t>and trading idiosyncrasies can have important implications for observed market moves </a:t>
            </a:r>
          </a:p>
          <a:p>
            <a:pPr lvl="1"/>
            <a:r>
              <a:rPr lang="en-GB" dirty="0" smtClean="0"/>
              <a:t>Instruments used to lock a real rate of return</a:t>
            </a:r>
            <a:endParaRPr lang="en-GB" dirty="0"/>
          </a:p>
          <a:p>
            <a:pPr lvl="1"/>
            <a:r>
              <a:rPr lang="en-GB" dirty="0"/>
              <a:t>Sizable portion of government bond </a:t>
            </a:r>
            <a:r>
              <a:rPr lang="en-GB" dirty="0" smtClean="0"/>
              <a:t>markets</a:t>
            </a:r>
          </a:p>
          <a:p>
            <a:pPr lvl="2"/>
            <a:r>
              <a:rPr lang="en-GB" dirty="0" smtClean="0"/>
              <a:t>Especially </a:t>
            </a:r>
            <a:r>
              <a:rPr lang="en-GB" dirty="0"/>
              <a:t>in the UK (~25</a:t>
            </a:r>
            <a:r>
              <a:rPr lang="en-GB" dirty="0" smtClean="0"/>
              <a:t>%)</a:t>
            </a:r>
          </a:p>
          <a:p>
            <a:pPr lvl="1"/>
            <a:endParaRPr lang="en-GB" dirty="0"/>
          </a:p>
          <a:p>
            <a:r>
              <a:rPr lang="en-GB" dirty="0"/>
              <a:t>Relevance for the EEA </a:t>
            </a:r>
          </a:p>
          <a:p>
            <a:pPr lvl="1"/>
            <a:r>
              <a:rPr lang="en-GB" dirty="0" smtClean="0"/>
              <a:t>Portfolio </a:t>
            </a:r>
            <a:r>
              <a:rPr lang="en-GB" dirty="0"/>
              <a:t>diversification </a:t>
            </a:r>
            <a:r>
              <a:rPr lang="en-GB" dirty="0" smtClean="0"/>
              <a:t>benefits and returns</a:t>
            </a:r>
          </a:p>
          <a:p>
            <a:pPr lvl="1"/>
            <a:r>
              <a:rPr lang="en-GB" dirty="0"/>
              <a:t>RV </a:t>
            </a:r>
            <a:r>
              <a:rPr lang="en-GB" dirty="0" smtClean="0"/>
              <a:t>opportunities</a:t>
            </a:r>
          </a:p>
          <a:p>
            <a:pPr lvl="1"/>
            <a:endParaRPr lang="en-GB" dirty="0"/>
          </a:p>
          <a:p>
            <a:pPr lvl="1"/>
            <a:endParaRPr lang="en-GB" dirty="0"/>
          </a:p>
          <a:p>
            <a:pPr lvl="1"/>
            <a:endParaRPr lang="en-GB" dirty="0"/>
          </a:p>
          <a:p>
            <a:pPr lvl="1"/>
            <a:endParaRPr lang="en-GB" dirty="0" smtClean="0"/>
          </a:p>
          <a:p>
            <a:pPr marL="457200" lvl="1" indent="0">
              <a:buNone/>
            </a:pPr>
            <a:endParaRPr lang="en-GB" dirty="0" smtClean="0"/>
          </a:p>
          <a:p>
            <a:pPr lvl="1"/>
            <a:endParaRPr lang="en-GB" dirty="0"/>
          </a:p>
          <a:p>
            <a:pPr lvl="1"/>
            <a:endParaRPr lang="en-GB" dirty="0" smtClean="0"/>
          </a:p>
          <a:p>
            <a:pPr lvl="1"/>
            <a:endParaRPr lang="en-GB" dirty="0" smtClean="0"/>
          </a:p>
          <a:p>
            <a:pPr marL="342900" lvl="1" indent="-342900">
              <a:buFontTx/>
              <a:buChar char="•"/>
            </a:pPr>
            <a:endParaRPr lang="en-GB" dirty="0"/>
          </a:p>
          <a:p>
            <a:pPr marL="457200" lvl="1" indent="0">
              <a:buNone/>
            </a:pPr>
            <a:endParaRPr lang="en-GB" dirty="0" smtClean="0"/>
          </a:p>
          <a:p>
            <a:pPr lvl="1"/>
            <a:endParaRPr lang="en-GB" dirty="0" smtClean="0"/>
          </a:p>
          <a:p>
            <a:endParaRPr lang="en-GB" dirty="0"/>
          </a:p>
          <a:p>
            <a:endParaRPr lang="en-GB" dirty="0" smtClean="0"/>
          </a:p>
          <a:p>
            <a:endParaRPr lang="en-GB" dirty="0" smtClean="0"/>
          </a:p>
          <a:p>
            <a:endParaRPr lang="en-GB" dirty="0" smtClean="0"/>
          </a:p>
          <a:p>
            <a:endParaRPr lang="en-GB" dirty="0"/>
          </a:p>
        </p:txBody>
      </p:sp>
      <p:sp>
        <p:nvSpPr>
          <p:cNvPr id="4" name="Date Placeholder 3"/>
          <p:cNvSpPr>
            <a:spLocks noGrp="1"/>
          </p:cNvSpPr>
          <p:nvPr>
            <p:ph type="dt" sz="half" idx="10"/>
          </p:nvPr>
        </p:nvSpPr>
        <p:spPr/>
        <p:txBody>
          <a:bodyPr/>
          <a:lstStyle/>
          <a:p>
            <a:r>
              <a:rPr lang="en-US" smtClean="0"/>
              <a:t>RM Lunch and Learn</a:t>
            </a:r>
            <a:endParaRPr lang="en-GB" dirty="0"/>
          </a:p>
        </p:txBody>
      </p:sp>
    </p:spTree>
    <p:extLst>
      <p:ext uri="{BB962C8B-B14F-4D97-AF65-F5344CB8AC3E}">
        <p14:creationId xmlns:p14="http://schemas.microsoft.com/office/powerpoint/2010/main" val="7694784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Key concept 2: Inflation lags</a:t>
            </a:r>
            <a:endParaRPr lang="en-GB" dirty="0"/>
          </a:p>
        </p:txBody>
      </p:sp>
      <p:sp>
        <p:nvSpPr>
          <p:cNvPr id="4" name="Date Placeholder 3"/>
          <p:cNvSpPr>
            <a:spLocks noGrp="1"/>
          </p:cNvSpPr>
          <p:nvPr>
            <p:ph type="dt" sz="half" idx="10"/>
          </p:nvPr>
        </p:nvSpPr>
        <p:spPr/>
        <p:txBody>
          <a:bodyPr/>
          <a:lstStyle/>
          <a:p>
            <a:r>
              <a:rPr lang="en-US" smtClean="0"/>
              <a:t>RM Lunch and Learn</a:t>
            </a:r>
            <a:endParaRPr lang="en-GB" dirty="0"/>
          </a:p>
        </p:txBody>
      </p:sp>
      <p:sp>
        <p:nvSpPr>
          <p:cNvPr id="8" name="Content Placeholder 2"/>
          <p:cNvSpPr txBox="1">
            <a:spLocks/>
          </p:cNvSpPr>
          <p:nvPr/>
        </p:nvSpPr>
        <p:spPr bwMode="auto">
          <a:xfrm>
            <a:off x="628650" y="5126983"/>
            <a:ext cx="7869238" cy="76285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ct val="0"/>
              </a:spcAft>
              <a:buChar char="•"/>
              <a:defRPr sz="2000">
                <a:solidFill>
                  <a:schemeClr val="tx1"/>
                </a:solidFill>
                <a:latin typeface="+mn-lt"/>
                <a:ea typeface="+mn-ea"/>
                <a:cs typeface="+mn-cs"/>
              </a:defRPr>
            </a:lvl1pPr>
            <a:lvl2pPr marL="742950" indent="-285750" algn="l" rtl="0" eaLnBrk="1" fontAlgn="base" hangingPunct="1">
              <a:spcBef>
                <a:spcPts val="600"/>
              </a:spcBef>
              <a:spcAft>
                <a:spcPct val="0"/>
              </a:spcAft>
              <a:buChar char="–"/>
              <a:defRPr>
                <a:solidFill>
                  <a:schemeClr val="tx1"/>
                </a:solidFill>
                <a:latin typeface="+mn-lt"/>
                <a:ea typeface="+mn-ea"/>
              </a:defRPr>
            </a:lvl2pPr>
            <a:lvl3pPr marL="1143000" indent="-228600" algn="l" rtl="0" eaLnBrk="1" fontAlgn="base" hangingPunct="1">
              <a:spcBef>
                <a:spcPts val="600"/>
              </a:spcBef>
              <a:spcAft>
                <a:spcPct val="0"/>
              </a:spcAft>
              <a:buChar char="•"/>
              <a:defRPr sz="1600">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Char char="»"/>
              <a:defRPr sz="1600">
                <a:solidFill>
                  <a:schemeClr val="tx1"/>
                </a:solidFill>
                <a:latin typeface="+mn-lt"/>
                <a:ea typeface="+mn-ea"/>
              </a:defRPr>
            </a:lvl5pPr>
            <a:lvl6pPr marL="2514600" indent="-228600" algn="l" rtl="0" eaLnBrk="1" fontAlgn="base" hangingPunct="1">
              <a:spcBef>
                <a:spcPct val="20000"/>
              </a:spcBef>
              <a:spcAft>
                <a:spcPct val="0"/>
              </a:spcAft>
              <a:buChar char="»"/>
              <a:defRPr sz="1600">
                <a:solidFill>
                  <a:schemeClr val="tx1"/>
                </a:solidFill>
                <a:latin typeface="+mn-lt"/>
                <a:ea typeface="+mn-ea"/>
              </a:defRPr>
            </a:lvl6pPr>
            <a:lvl7pPr marL="2971800" indent="-228600" algn="l" rtl="0" eaLnBrk="1" fontAlgn="base" hangingPunct="1">
              <a:spcBef>
                <a:spcPct val="20000"/>
              </a:spcBef>
              <a:spcAft>
                <a:spcPct val="0"/>
              </a:spcAft>
              <a:buChar char="»"/>
              <a:defRPr sz="1600">
                <a:solidFill>
                  <a:schemeClr val="tx1"/>
                </a:solidFill>
                <a:latin typeface="+mn-lt"/>
                <a:ea typeface="+mn-ea"/>
              </a:defRPr>
            </a:lvl7pPr>
            <a:lvl8pPr marL="3429000" indent="-228600" algn="l" rtl="0" eaLnBrk="1" fontAlgn="base" hangingPunct="1">
              <a:spcBef>
                <a:spcPct val="20000"/>
              </a:spcBef>
              <a:spcAft>
                <a:spcPct val="0"/>
              </a:spcAft>
              <a:buChar char="»"/>
              <a:defRPr sz="1600">
                <a:solidFill>
                  <a:schemeClr val="tx1"/>
                </a:solidFill>
                <a:latin typeface="+mn-lt"/>
                <a:ea typeface="+mn-ea"/>
              </a:defRPr>
            </a:lvl8pPr>
            <a:lvl9pPr marL="3886200" indent="-228600" algn="l" rtl="0" eaLnBrk="1" fontAlgn="base" hangingPunct="1">
              <a:spcBef>
                <a:spcPct val="20000"/>
              </a:spcBef>
              <a:spcAft>
                <a:spcPct val="0"/>
              </a:spcAft>
              <a:buChar char="»"/>
              <a:defRPr sz="1600">
                <a:solidFill>
                  <a:schemeClr val="tx1"/>
                </a:solidFill>
                <a:latin typeface="+mn-lt"/>
                <a:ea typeface="+mn-ea"/>
              </a:defRPr>
            </a:lvl9pPr>
          </a:lstStyle>
          <a:p>
            <a:r>
              <a:rPr lang="en-GB" sz="1800" kern="0" dirty="0" smtClean="0"/>
              <a:t>All inflation-linked instruments trade with a lag because it takes time to collect and publish inflation data</a:t>
            </a:r>
          </a:p>
          <a:p>
            <a:r>
              <a:rPr lang="en-GB" sz="1800" kern="0" dirty="0" smtClean="0"/>
              <a:t>Lag conventions vary across markets and instruments </a:t>
            </a:r>
          </a:p>
          <a:p>
            <a:endParaRPr lang="en-GB" sz="1800" kern="0" dirty="0"/>
          </a:p>
        </p:txBody>
      </p:sp>
      <p:pic>
        <p:nvPicPr>
          <p:cNvPr id="614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83045" y="1463364"/>
            <a:ext cx="4313519" cy="3518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9876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 concept 3: Seasonality</a:t>
            </a:r>
          </a:p>
        </p:txBody>
      </p:sp>
      <p:sp>
        <p:nvSpPr>
          <p:cNvPr id="3" name="Date Placeholder 2"/>
          <p:cNvSpPr>
            <a:spLocks noGrp="1"/>
          </p:cNvSpPr>
          <p:nvPr>
            <p:ph type="dt" sz="half" idx="10"/>
          </p:nvPr>
        </p:nvSpPr>
        <p:spPr/>
        <p:txBody>
          <a:bodyPr/>
          <a:lstStyle/>
          <a:p>
            <a:r>
              <a:rPr lang="en-US" smtClean="0"/>
              <a:t>RM Lunch and Learn</a:t>
            </a:r>
            <a:endParaRPr lang="en-GB" dirty="0"/>
          </a:p>
        </p:txBody>
      </p:sp>
      <p:sp>
        <p:nvSpPr>
          <p:cNvPr id="6" name="Text Placeholder 5"/>
          <p:cNvSpPr>
            <a:spLocks noGrp="1"/>
          </p:cNvSpPr>
          <p:nvPr>
            <p:ph type="body" sz="half" idx="2"/>
          </p:nvPr>
        </p:nvSpPr>
        <p:spPr>
          <a:xfrm>
            <a:off x="4638675" y="1476300"/>
            <a:ext cx="3924300" cy="4294800"/>
          </a:xfrm>
        </p:spPr>
        <p:txBody>
          <a:bodyPr/>
          <a:lstStyle/>
          <a:p>
            <a:r>
              <a:rPr lang="en-GB" sz="1800" dirty="0" smtClean="0"/>
              <a:t>Inflation as a time series is highly seasonal</a:t>
            </a:r>
          </a:p>
          <a:p>
            <a:r>
              <a:rPr lang="en-GB" sz="1800" dirty="0" smtClean="0"/>
              <a:t>Year-on-year inflation neutralises this seasonality</a:t>
            </a:r>
          </a:p>
          <a:p>
            <a:r>
              <a:rPr lang="en-GB" sz="1800" dirty="0" smtClean="0"/>
              <a:t>But inflation protection on inflation instruments will be calculated from non-seasonally adjusted indices </a:t>
            </a:r>
          </a:p>
          <a:p>
            <a:r>
              <a:rPr lang="en-GB" sz="1800" dirty="0" smtClean="0"/>
              <a:t>Seasonal trends are predictable so an efficient market prices this in but there is always some uncertainty</a:t>
            </a:r>
          </a:p>
          <a:p>
            <a:r>
              <a:rPr lang="en-GB" sz="1800" dirty="0" smtClean="0"/>
              <a:t>Valuations will be affected with a lag </a:t>
            </a:r>
          </a:p>
          <a:p>
            <a:endParaRPr lang="en-GB" sz="1800" dirty="0"/>
          </a:p>
        </p:txBody>
      </p:sp>
      <p:pic>
        <p:nvPicPr>
          <p:cNvPr id="12" name="Picture 3"/>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628650" y="1530804"/>
            <a:ext cx="3857625" cy="31566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6765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Pricing 3-month linkers: Back to bond basics</a:t>
            </a:r>
            <a:endParaRPr lang="en-GB" dirty="0"/>
          </a:p>
        </p:txBody>
      </p:sp>
      <p:sp>
        <p:nvSpPr>
          <p:cNvPr id="3" name="Content Placeholder 2"/>
          <p:cNvSpPr>
            <a:spLocks noGrp="1"/>
          </p:cNvSpPr>
          <p:nvPr>
            <p:ph idx="1"/>
          </p:nvPr>
        </p:nvSpPr>
        <p:spPr/>
        <p:txBody>
          <a:bodyPr/>
          <a:lstStyle/>
          <a:p>
            <a:r>
              <a:rPr lang="en-GB" b="1" dirty="0" smtClean="0"/>
              <a:t>What do we need to price a bond? </a:t>
            </a:r>
          </a:p>
          <a:p>
            <a:pPr lvl="1"/>
            <a:r>
              <a:rPr lang="en-GB" dirty="0" smtClean="0"/>
              <a:t>Calculate the present value of future coupon payments</a:t>
            </a:r>
          </a:p>
          <a:p>
            <a:pPr lvl="1"/>
            <a:r>
              <a:rPr lang="en-GB" dirty="0" smtClean="0"/>
              <a:t>But future inflation is unknown, so future cash flows are unknown </a:t>
            </a:r>
          </a:p>
          <a:p>
            <a:r>
              <a:rPr lang="en-GB" b="1" dirty="0"/>
              <a:t>The Canadian model </a:t>
            </a:r>
            <a:r>
              <a:rPr lang="en-GB" dirty="0"/>
              <a:t>for index-linked bonds circumvents this </a:t>
            </a:r>
            <a:r>
              <a:rPr lang="en-GB" dirty="0" smtClean="0"/>
              <a:t>issue. This model is globally accepted as the standard framework</a:t>
            </a:r>
          </a:p>
          <a:p>
            <a:r>
              <a:rPr lang="en-GB" dirty="0" smtClean="0"/>
              <a:t>Key advantage: Bonds trade in real price terms so there is no need to make any assumptions about future inflation</a:t>
            </a:r>
          </a:p>
          <a:p>
            <a:pPr lvl="1"/>
            <a:r>
              <a:rPr lang="en-GB" dirty="0" smtClean="0"/>
              <a:t>But when a linker is bought, the unadjusted quoted price has to be adjusted for accrued inflation to determine effective price paid</a:t>
            </a:r>
          </a:p>
          <a:p>
            <a:pPr lvl="1"/>
            <a:endParaRPr lang="en-GB" dirty="0"/>
          </a:p>
        </p:txBody>
      </p:sp>
      <p:sp>
        <p:nvSpPr>
          <p:cNvPr id="4" name="Date Placeholder 3"/>
          <p:cNvSpPr>
            <a:spLocks noGrp="1"/>
          </p:cNvSpPr>
          <p:nvPr>
            <p:ph type="dt" sz="half" idx="10"/>
          </p:nvPr>
        </p:nvSpPr>
        <p:spPr/>
        <p:txBody>
          <a:bodyPr/>
          <a:lstStyle/>
          <a:p>
            <a:r>
              <a:rPr lang="en-US" smtClean="0"/>
              <a:t>RM Lunch and Learn</a:t>
            </a:r>
            <a:endParaRPr lang="en-GB" dirty="0"/>
          </a:p>
        </p:txBody>
      </p:sp>
    </p:spTree>
    <p:extLst>
      <p:ext uri="{BB962C8B-B14F-4D97-AF65-F5344CB8AC3E}">
        <p14:creationId xmlns:p14="http://schemas.microsoft.com/office/powerpoint/2010/main" val="4003957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Pricing 3-month linkers: Practical considerations</a:t>
            </a:r>
            <a:endParaRPr lang="en-GB" dirty="0"/>
          </a:p>
        </p:txBody>
      </p:sp>
      <p:sp>
        <p:nvSpPr>
          <p:cNvPr id="3" name="Content Placeholder 2"/>
          <p:cNvSpPr>
            <a:spLocks noGrp="1"/>
          </p:cNvSpPr>
          <p:nvPr>
            <p:ph idx="1"/>
          </p:nvPr>
        </p:nvSpPr>
        <p:spPr>
          <a:xfrm>
            <a:off x="457200" y="1668209"/>
            <a:ext cx="8245366" cy="4294441"/>
          </a:xfrm>
        </p:spPr>
        <p:txBody>
          <a:bodyPr/>
          <a:lstStyle/>
          <a:p>
            <a:pPr marL="0" indent="0">
              <a:buNone/>
            </a:pPr>
            <a:r>
              <a:rPr lang="en-GB" dirty="0" smtClean="0"/>
              <a:t>In practice, there are two notable aspects: </a:t>
            </a:r>
          </a:p>
          <a:p>
            <a:pPr marL="457200" indent="-457200">
              <a:buFont typeface="+mj-lt"/>
              <a:buAutoNum type="arabicPeriod"/>
            </a:pPr>
            <a:r>
              <a:rPr lang="en-GB" b="1" dirty="0" smtClean="0"/>
              <a:t>Inflation lags </a:t>
            </a:r>
            <a:r>
              <a:rPr lang="en-GB" dirty="0" smtClean="0"/>
              <a:t>– indexation is based on inflation data 3 months prior</a:t>
            </a:r>
          </a:p>
          <a:p>
            <a:pPr marL="457200" indent="-457200">
              <a:buFont typeface="+mj-lt"/>
              <a:buAutoNum type="arabicPeriod"/>
            </a:pPr>
            <a:r>
              <a:rPr lang="en-GB" b="1" dirty="0" smtClean="0"/>
              <a:t>Daily reference values of the inflation index </a:t>
            </a:r>
            <a:r>
              <a:rPr lang="en-GB" dirty="0" smtClean="0"/>
              <a:t>need to be computed so that principal can be adjusted for every trading day</a:t>
            </a:r>
          </a:p>
          <a:p>
            <a:pPr marL="457200" indent="-457200">
              <a:buFont typeface="+mj-lt"/>
              <a:buAutoNum type="arabicPeriod"/>
            </a:pPr>
            <a:endParaRPr lang="en-GB" dirty="0"/>
          </a:p>
          <a:p>
            <a:pPr marL="0" indent="0">
              <a:buNone/>
            </a:pPr>
            <a:r>
              <a:rPr lang="en-GB" b="1" dirty="0" smtClean="0"/>
              <a:t>Implications</a:t>
            </a:r>
            <a:r>
              <a:rPr lang="en-GB" dirty="0" smtClean="0"/>
              <a:t>:</a:t>
            </a:r>
          </a:p>
          <a:p>
            <a:pPr marL="0" indent="0">
              <a:buNone/>
            </a:pPr>
            <a:r>
              <a:rPr lang="en-GB" dirty="0" smtClean="0"/>
              <a:t>  </a:t>
            </a:r>
            <a:endParaRPr lang="en-GB" dirty="0"/>
          </a:p>
        </p:txBody>
      </p:sp>
      <p:sp>
        <p:nvSpPr>
          <p:cNvPr id="4" name="Date Placeholder 3"/>
          <p:cNvSpPr>
            <a:spLocks noGrp="1"/>
          </p:cNvSpPr>
          <p:nvPr>
            <p:ph type="dt" sz="half" idx="10"/>
          </p:nvPr>
        </p:nvSpPr>
        <p:spPr/>
        <p:txBody>
          <a:bodyPr/>
          <a:lstStyle/>
          <a:p>
            <a:r>
              <a:rPr lang="en-US" smtClean="0"/>
              <a:t>RM Lunch and Learn</a:t>
            </a:r>
            <a:endParaRPr lang="en-GB" dirty="0"/>
          </a:p>
        </p:txBody>
      </p:sp>
      <p:grpSp>
        <p:nvGrpSpPr>
          <p:cNvPr id="6" name="Group 5"/>
          <p:cNvGrpSpPr/>
          <p:nvPr/>
        </p:nvGrpSpPr>
        <p:grpSpPr>
          <a:xfrm>
            <a:off x="593124" y="4114800"/>
            <a:ext cx="8282632" cy="1933451"/>
            <a:chOff x="593124" y="4114800"/>
            <a:chExt cx="8282632" cy="1933451"/>
          </a:xfrm>
        </p:grpSpPr>
        <p:sp>
          <p:nvSpPr>
            <p:cNvPr id="7" name="TextBox 6"/>
            <p:cNvSpPr txBox="1"/>
            <p:nvPr/>
          </p:nvSpPr>
          <p:spPr>
            <a:xfrm>
              <a:off x="593124" y="4114800"/>
              <a:ext cx="8282632" cy="1692771"/>
            </a:xfrm>
            <a:prstGeom prst="rect">
              <a:avLst/>
            </a:prstGeom>
            <a:noFill/>
          </p:spPr>
          <p:txBody>
            <a:bodyPr wrap="square" rtlCol="0">
              <a:spAutoFit/>
            </a:bodyPr>
            <a:lstStyle/>
            <a:p>
              <a:pPr algn="l">
                <a:buNone/>
              </a:pPr>
              <a:r>
                <a:rPr lang="en-GB" dirty="0" smtClean="0"/>
                <a:t>Daily Inflation Reference </a:t>
              </a:r>
              <a:r>
                <a:rPr lang="en-GB" sz="1600" dirty="0" smtClean="0"/>
                <a:t>(using linear interpolation between lagged inflation): </a:t>
              </a:r>
            </a:p>
            <a:p>
              <a:pPr algn="l">
                <a:buNone/>
              </a:pPr>
              <a:r>
                <a:rPr lang="en-GB" sz="1600" dirty="0" smtClean="0"/>
                <a:t>	</a:t>
              </a:r>
              <a:r>
                <a:rPr lang="en-GB" dirty="0" smtClean="0"/>
                <a:t>					</a:t>
              </a:r>
              <a:r>
                <a:rPr lang="en-GB" sz="1600" dirty="0" smtClean="0"/>
                <a:t>for any day d in the month m</a:t>
              </a:r>
            </a:p>
            <a:p>
              <a:pPr algn="l">
                <a:buNone/>
              </a:pPr>
              <a:endParaRPr lang="en-GB" sz="1600" dirty="0" smtClean="0"/>
            </a:p>
            <a:p>
              <a:pPr algn="l">
                <a:buNone/>
              </a:pPr>
              <a:r>
                <a:rPr lang="en-GB" sz="1800" dirty="0" smtClean="0"/>
                <a:t>The Index Ratio </a:t>
              </a:r>
              <a:r>
                <a:rPr lang="en-GB" sz="1600" dirty="0" smtClean="0"/>
                <a:t>(measures the total inflation since accretion):</a:t>
              </a:r>
              <a:endParaRPr lang="en-GB" sz="1600" dirty="0"/>
            </a:p>
            <a:p>
              <a:pPr algn="l">
                <a:buNone/>
              </a:pPr>
              <a:endParaRPr lang="en-GB" sz="1600" dirty="0" smtClean="0"/>
            </a:p>
          </p:txBody>
        </p:sp>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124" y="4468384"/>
              <a:ext cx="5334000"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124" y="5505326"/>
              <a:ext cx="151447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500933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Practical example</a:t>
            </a:r>
            <a:endParaRPr lang="en-GB" dirty="0"/>
          </a:p>
        </p:txBody>
      </p:sp>
      <p:sp>
        <p:nvSpPr>
          <p:cNvPr id="4" name="Date Placeholder 3"/>
          <p:cNvSpPr>
            <a:spLocks noGrp="1"/>
          </p:cNvSpPr>
          <p:nvPr>
            <p:ph type="dt" sz="half" idx="10"/>
          </p:nvPr>
        </p:nvSpPr>
        <p:spPr/>
        <p:txBody>
          <a:bodyPr/>
          <a:lstStyle/>
          <a:p>
            <a:r>
              <a:rPr lang="en-US" smtClean="0"/>
              <a:t>RM Lunch and Learn</a:t>
            </a:r>
            <a:endParaRPr lang="en-GB" dirty="0"/>
          </a:p>
        </p:txBody>
      </p:sp>
      <p:pic>
        <p:nvPicPr>
          <p:cNvPr id="5123" name="Picture 3"/>
          <p:cNvPicPr>
            <a:picLocks noGrp="1" noChangeAspect="1" noChangeArrowheads="1"/>
          </p:cNvPicPr>
          <p:nvPr>
            <p:ph idx="1"/>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b="9470"/>
          <a:stretch/>
        </p:blipFill>
        <p:spPr bwMode="auto">
          <a:xfrm>
            <a:off x="365803" y="1635733"/>
            <a:ext cx="8668660" cy="3740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a:off x="2535680" y="5455226"/>
            <a:ext cx="4589021" cy="1086744"/>
            <a:chOff x="6890758" y="672899"/>
            <a:chExt cx="6600995" cy="1086744"/>
          </a:xfrm>
        </p:grpSpPr>
        <p:pic>
          <p:nvPicPr>
            <p:cNvPr id="7" name="Picture 3" descr="C:\Users\326419\AppData\Local\Microsoft\Windows\Temporary Internet Files\Content.IE5\WCKHRUL7\lightbulb1[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90758" y="672899"/>
              <a:ext cx="537749" cy="45030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159632" y="682425"/>
              <a:ext cx="6332121" cy="1077218"/>
            </a:xfrm>
            <a:prstGeom prst="rect">
              <a:avLst/>
            </a:prstGeom>
            <a:noFill/>
          </p:spPr>
          <p:txBody>
            <a:bodyPr wrap="square" rtlCol="0">
              <a:spAutoFit/>
            </a:bodyPr>
            <a:lstStyle/>
            <a:p>
              <a:pPr>
                <a:buNone/>
              </a:pPr>
              <a:r>
                <a:rPr lang="en-GB" sz="1600" b="1" dirty="0" smtClean="0"/>
                <a:t>Remember</a:t>
              </a:r>
              <a:r>
                <a:rPr lang="en-GB" sz="1600" dirty="0" smtClean="0"/>
                <a:t>: Inflation protection is only paid when the bond matures. When buying the bond in 2013 we need to pay for all the accrued inflation since 2004.</a:t>
              </a:r>
            </a:p>
          </p:txBody>
        </p:sp>
      </p:grpSp>
      <p:sp>
        <p:nvSpPr>
          <p:cNvPr id="3" name="Rectangle 2"/>
          <p:cNvSpPr/>
          <p:nvPr/>
        </p:nvSpPr>
        <p:spPr bwMode="auto">
          <a:xfrm>
            <a:off x="7629525" y="1581150"/>
            <a:ext cx="914400" cy="371475"/>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endParaRPr kumimoji="0" lang="en-GB" sz="1600" b="0" i="0" u="none" strike="noStrike" cap="none" normalizeH="0" baseline="0" dirty="0" err="1" smtClean="0">
              <a:ln>
                <a:noFill/>
              </a:ln>
              <a:solidFill>
                <a:schemeClr val="bg1"/>
              </a:solidFill>
              <a:effectLst/>
              <a:latin typeface="Arial" charset="0"/>
              <a:ea typeface="ＭＳ Ｐゴシック" pitchFamily="79" charset="-128"/>
            </a:endParaRPr>
          </a:p>
        </p:txBody>
      </p:sp>
      <p:sp>
        <p:nvSpPr>
          <p:cNvPr id="10" name="Rectangle 9"/>
          <p:cNvSpPr/>
          <p:nvPr/>
        </p:nvSpPr>
        <p:spPr bwMode="auto">
          <a:xfrm>
            <a:off x="1333500" y="5010150"/>
            <a:ext cx="3759091" cy="371475"/>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endParaRPr kumimoji="0" lang="en-GB" sz="1600" b="0" i="0" u="none" strike="noStrike" cap="none" normalizeH="0" baseline="0" dirty="0" err="1" smtClean="0">
              <a:ln>
                <a:noFill/>
              </a:ln>
              <a:solidFill>
                <a:schemeClr val="bg1"/>
              </a:solidFill>
              <a:effectLst/>
              <a:latin typeface="Arial" charset="0"/>
              <a:ea typeface="ＭＳ Ｐゴシック" pitchFamily="79" charset="-128"/>
            </a:endParaRPr>
          </a:p>
        </p:txBody>
      </p:sp>
    </p:spTree>
    <p:extLst>
      <p:ext uri="{BB962C8B-B14F-4D97-AF65-F5344CB8AC3E}">
        <p14:creationId xmlns:p14="http://schemas.microsoft.com/office/powerpoint/2010/main" val="2550662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UK special case: 8-month “old-style” linkers</a:t>
            </a:r>
            <a:endParaRPr lang="en-GB" dirty="0"/>
          </a:p>
        </p:txBody>
      </p:sp>
      <p:sp>
        <p:nvSpPr>
          <p:cNvPr id="3" name="Content Placeholder 2"/>
          <p:cNvSpPr>
            <a:spLocks noGrp="1"/>
          </p:cNvSpPr>
          <p:nvPr>
            <p:ph idx="1"/>
          </p:nvPr>
        </p:nvSpPr>
        <p:spPr/>
        <p:txBody>
          <a:bodyPr/>
          <a:lstStyle/>
          <a:p>
            <a:r>
              <a:rPr lang="en-GB" dirty="0" smtClean="0"/>
              <a:t>No longer issued, but </a:t>
            </a:r>
            <a:r>
              <a:rPr lang="en-GB" u="sng" dirty="0" smtClean="0"/>
              <a:t>four linkers </a:t>
            </a:r>
            <a:r>
              <a:rPr lang="en-GB" dirty="0" smtClean="0"/>
              <a:t>still continue to trade</a:t>
            </a:r>
          </a:p>
          <a:p>
            <a:r>
              <a:rPr lang="en-GB" dirty="0" smtClean="0"/>
              <a:t>Coupon payments based on inflation 8-months prior</a:t>
            </a:r>
          </a:p>
          <a:p>
            <a:r>
              <a:rPr lang="en-GB" dirty="0" smtClean="0"/>
              <a:t>Different </a:t>
            </a:r>
            <a:r>
              <a:rPr lang="en-GB" dirty="0"/>
              <a:t>pricing </a:t>
            </a:r>
            <a:r>
              <a:rPr lang="en-GB" dirty="0" smtClean="0"/>
              <a:t>formula:</a:t>
            </a:r>
          </a:p>
          <a:p>
            <a:pPr lvl="1"/>
            <a:r>
              <a:rPr lang="en-GB" dirty="0" smtClean="0"/>
              <a:t>Real </a:t>
            </a:r>
            <a:r>
              <a:rPr lang="en-GB" dirty="0"/>
              <a:t>yield </a:t>
            </a:r>
            <a:r>
              <a:rPr lang="en-GB" dirty="0" smtClean="0"/>
              <a:t>calculation is </a:t>
            </a:r>
            <a:r>
              <a:rPr lang="en-GB" dirty="0"/>
              <a:t>more complex </a:t>
            </a:r>
            <a:r>
              <a:rPr lang="en-GB" dirty="0" smtClean="0"/>
              <a:t>because “old style” linkers trade </a:t>
            </a:r>
            <a:r>
              <a:rPr lang="en-GB" dirty="0"/>
              <a:t>in </a:t>
            </a:r>
            <a:r>
              <a:rPr lang="en-GB" i="1" dirty="0"/>
              <a:t>nominal </a:t>
            </a:r>
            <a:r>
              <a:rPr lang="en-GB" dirty="0"/>
              <a:t>price </a:t>
            </a:r>
            <a:r>
              <a:rPr lang="en-GB" dirty="0" smtClean="0"/>
              <a:t>terms</a:t>
            </a:r>
            <a:r>
              <a:rPr lang="en-GB" dirty="0"/>
              <a:t> </a:t>
            </a:r>
            <a:r>
              <a:rPr lang="en-GB" dirty="0" smtClean="0"/>
              <a:t>(i.e. not unadjusted for inflation).</a:t>
            </a:r>
          </a:p>
          <a:p>
            <a:pPr lvl="1"/>
            <a:r>
              <a:rPr lang="en-GB" dirty="0"/>
              <a:t>E</a:t>
            </a:r>
            <a:r>
              <a:rPr lang="en-GB" dirty="0" smtClean="0"/>
              <a:t>ach time an RPI print is released, it replaces one month of a 3% inflation assumption with the actual value. </a:t>
            </a:r>
          </a:p>
          <a:p>
            <a:pPr lvl="1"/>
            <a:r>
              <a:rPr lang="en-GB" dirty="0" smtClean="0"/>
              <a:t>The real yield will mechanically adjust depending on the degree to which the m/m realised inflation print differs from the 3% annual assumed inflation.  </a:t>
            </a:r>
          </a:p>
          <a:p>
            <a:endParaRPr lang="en-GB" dirty="0" smtClean="0"/>
          </a:p>
          <a:p>
            <a:endParaRPr lang="en-GB" dirty="0"/>
          </a:p>
        </p:txBody>
      </p:sp>
      <p:sp>
        <p:nvSpPr>
          <p:cNvPr id="4" name="Date Placeholder 3"/>
          <p:cNvSpPr>
            <a:spLocks noGrp="1"/>
          </p:cNvSpPr>
          <p:nvPr>
            <p:ph type="dt" sz="half" idx="10"/>
          </p:nvPr>
        </p:nvSpPr>
        <p:spPr/>
        <p:txBody>
          <a:bodyPr/>
          <a:lstStyle/>
          <a:p>
            <a:r>
              <a:rPr lang="en-US" smtClean="0"/>
              <a:t>RM Lunch and Learn</a:t>
            </a:r>
            <a:endParaRPr lang="en-GB" dirty="0"/>
          </a:p>
        </p:txBody>
      </p:sp>
    </p:spTree>
    <p:extLst>
      <p:ext uri="{BB962C8B-B14F-4D97-AF65-F5344CB8AC3E}">
        <p14:creationId xmlns:p14="http://schemas.microsoft.com/office/powerpoint/2010/main" val="1157143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Bond positions vs derivative positions</a:t>
            </a:r>
            <a:endParaRPr lang="en-GB" dirty="0"/>
          </a:p>
        </p:txBody>
      </p:sp>
      <p:sp>
        <p:nvSpPr>
          <p:cNvPr id="3" name="Content Placeholder 2"/>
          <p:cNvSpPr>
            <a:spLocks noGrp="1"/>
          </p:cNvSpPr>
          <p:nvPr>
            <p:ph idx="1"/>
          </p:nvPr>
        </p:nvSpPr>
        <p:spPr/>
        <p:txBody>
          <a:bodyPr/>
          <a:lstStyle/>
          <a:p>
            <a:r>
              <a:rPr lang="en-GB" dirty="0" smtClean="0"/>
              <a:t>Possible trades:</a:t>
            </a:r>
          </a:p>
          <a:p>
            <a:endParaRPr lang="en-GB" dirty="0"/>
          </a:p>
        </p:txBody>
      </p:sp>
      <p:sp>
        <p:nvSpPr>
          <p:cNvPr id="4" name="Date Placeholder 3"/>
          <p:cNvSpPr>
            <a:spLocks noGrp="1"/>
          </p:cNvSpPr>
          <p:nvPr>
            <p:ph type="dt" sz="half" idx="10"/>
          </p:nvPr>
        </p:nvSpPr>
        <p:spPr/>
        <p:txBody>
          <a:bodyPr/>
          <a:lstStyle/>
          <a:p>
            <a:r>
              <a:rPr lang="en-US" smtClean="0"/>
              <a:t>RM Lunch and Learn</a:t>
            </a:r>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2339943423"/>
              </p:ext>
            </p:extLst>
          </p:nvPr>
        </p:nvGraphicFramePr>
        <p:xfrm>
          <a:off x="1160354" y="2260370"/>
          <a:ext cx="7334165" cy="2570480"/>
        </p:xfrm>
        <a:graphic>
          <a:graphicData uri="http://schemas.openxmlformats.org/drawingml/2006/table">
            <a:tbl>
              <a:tblPr firstRow="1" bandRow="1">
                <a:tableStyleId>{5940675A-B579-460E-94D1-54222C63F5DA}</a:tableStyleId>
              </a:tblPr>
              <a:tblGrid>
                <a:gridCol w="2710891">
                  <a:extLst>
                    <a:ext uri="{9D8B030D-6E8A-4147-A177-3AD203B41FA5}">
                      <a16:colId xmlns:a16="http://schemas.microsoft.com/office/drawing/2014/main" val="20000"/>
                    </a:ext>
                  </a:extLst>
                </a:gridCol>
                <a:gridCol w="3025211">
                  <a:extLst>
                    <a:ext uri="{9D8B030D-6E8A-4147-A177-3AD203B41FA5}">
                      <a16:colId xmlns:a16="http://schemas.microsoft.com/office/drawing/2014/main" val="20001"/>
                    </a:ext>
                  </a:extLst>
                </a:gridCol>
                <a:gridCol w="1598063">
                  <a:extLst>
                    <a:ext uri="{9D8B030D-6E8A-4147-A177-3AD203B41FA5}">
                      <a16:colId xmlns:a16="http://schemas.microsoft.com/office/drawing/2014/main" val="20002"/>
                    </a:ext>
                  </a:extLst>
                </a:gridCol>
              </a:tblGrid>
              <a:tr h="370840">
                <a:tc>
                  <a:txBody>
                    <a:bodyPr/>
                    <a:lstStyle/>
                    <a:p>
                      <a:endParaRPr lang="en-GB"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b="1" dirty="0" smtClean="0"/>
                        <a:t>Cash</a:t>
                      </a:r>
                      <a:endParaRPr lang="en-GB"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b="1" dirty="0" smtClean="0"/>
                        <a:t>Derivative</a:t>
                      </a:r>
                      <a:endParaRPr lang="en-GB"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n-GB" b="1" dirty="0" smtClean="0"/>
                        <a:t>Exposure to real rates </a:t>
                      </a:r>
                    </a:p>
                    <a:p>
                      <a:r>
                        <a:rPr lang="en-GB" b="1" dirty="0" smtClean="0"/>
                        <a:t>(and</a:t>
                      </a:r>
                      <a:r>
                        <a:rPr lang="en-GB" b="1" baseline="0" dirty="0" smtClean="0"/>
                        <a:t> inflation)</a:t>
                      </a:r>
                      <a:endParaRPr lang="en-GB" b="1" dirty="0" smtClean="0"/>
                    </a:p>
                    <a:p>
                      <a:endParaRPr lang="en-GB"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Buy/Sell the</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inflation-linked bond</a:t>
                      </a:r>
                    </a:p>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accent3">
                              <a:lumMod val="75000"/>
                            </a:schemeClr>
                          </a:solidFill>
                        </a:rPr>
                        <a:t>Real rate swap</a:t>
                      </a:r>
                    </a:p>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Exposure to inflation</a:t>
                      </a:r>
                    </a:p>
                    <a:p>
                      <a:endParaRPr lang="en-GB"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smtClean="0"/>
                        <a:t>Buy (sell) the IL bond vs </a:t>
                      </a:r>
                    </a:p>
                    <a:p>
                      <a:r>
                        <a:rPr lang="en-GB" dirty="0" smtClean="0"/>
                        <a:t>Sell (buy) the nominal bond</a:t>
                      </a:r>
                    </a:p>
                    <a:p>
                      <a:r>
                        <a:rPr lang="en-GB" dirty="0" smtClean="0"/>
                        <a:t>(Breakeven trade)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Inflation swap</a:t>
                      </a:r>
                    </a:p>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GB"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gridSpan="2">
                  <a:txBody>
                    <a:bodyPr/>
                    <a:lstStyle/>
                    <a:p>
                      <a:r>
                        <a:rPr lang="en-GB" dirty="0" smtClean="0"/>
                        <a:t>Asset</a:t>
                      </a:r>
                      <a:r>
                        <a:rPr lang="en-GB" baseline="0" dirty="0" smtClean="0"/>
                        <a:t> swaps, Total Return Swaps, Options</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GB"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13563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Practical Example – 10y zero coupon inflation swap</a:t>
            </a:r>
            <a:endParaRPr lang="en-GB" dirty="0"/>
          </a:p>
        </p:txBody>
      </p:sp>
      <p:sp>
        <p:nvSpPr>
          <p:cNvPr id="4" name="Date Placeholder 3"/>
          <p:cNvSpPr>
            <a:spLocks noGrp="1"/>
          </p:cNvSpPr>
          <p:nvPr>
            <p:ph type="dt" sz="half" idx="10"/>
          </p:nvPr>
        </p:nvSpPr>
        <p:spPr/>
        <p:txBody>
          <a:bodyPr/>
          <a:lstStyle/>
          <a:p>
            <a:r>
              <a:rPr lang="en-US" smtClean="0"/>
              <a:t>RM Lunch and Learn</a:t>
            </a:r>
            <a:endParaRPr lang="en-GB"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5741" y="3620076"/>
            <a:ext cx="7869238" cy="2459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683664" y="1520572"/>
            <a:ext cx="8033045" cy="1975926"/>
          </a:xfrm>
          <a:prstGeom prst="rect">
            <a:avLst/>
          </a:prstGeom>
        </p:spPr>
        <p:txBody>
          <a:bodyPr wrap="square">
            <a:spAutoFit/>
          </a:bodyPr>
          <a:lstStyle/>
          <a:p>
            <a:pPr marL="285750" indent="-285750" algn="l"/>
            <a:r>
              <a:rPr lang="en-GB" sz="1800" dirty="0" smtClean="0"/>
              <a:t>Current 10Y Euro </a:t>
            </a:r>
            <a:r>
              <a:rPr lang="en-GB" sz="1800" dirty="0"/>
              <a:t>HICP swap rate </a:t>
            </a:r>
            <a:r>
              <a:rPr lang="en-GB" sz="1800" dirty="0" smtClean="0"/>
              <a:t>= 1.40% </a:t>
            </a:r>
          </a:p>
          <a:p>
            <a:pPr marL="285750" indent="-285750" algn="l"/>
            <a:r>
              <a:rPr lang="en-GB" sz="1800" dirty="0" smtClean="0"/>
              <a:t>Party A thinks that </a:t>
            </a:r>
            <a:r>
              <a:rPr lang="en-GB" sz="1800" i="1" dirty="0" smtClean="0"/>
              <a:t>annual </a:t>
            </a:r>
            <a:r>
              <a:rPr lang="en-GB" sz="1800" dirty="0"/>
              <a:t>HICP inflation will average more than </a:t>
            </a:r>
            <a:r>
              <a:rPr lang="en-GB" sz="1800" dirty="0" smtClean="0"/>
              <a:t>1.40% over </a:t>
            </a:r>
            <a:r>
              <a:rPr lang="en-GB" sz="1800" dirty="0"/>
              <a:t>the next 10 years </a:t>
            </a:r>
            <a:r>
              <a:rPr lang="en-GB" sz="1800" dirty="0" smtClean="0">
                <a:sym typeface="Wingdings" panose="05000000000000000000" pitchFamily="2" charset="2"/>
              </a:rPr>
              <a:t> Party A buys </a:t>
            </a:r>
            <a:r>
              <a:rPr lang="en-GB" sz="1800" dirty="0" smtClean="0"/>
              <a:t>€</a:t>
            </a:r>
            <a:r>
              <a:rPr lang="en-GB" sz="1800" dirty="0"/>
              <a:t>100mn of the </a:t>
            </a:r>
            <a:r>
              <a:rPr lang="en-GB" sz="1800" dirty="0" smtClean="0"/>
              <a:t>zero coupon swap</a:t>
            </a:r>
          </a:p>
          <a:p>
            <a:pPr marL="285750" indent="-285750" algn="l"/>
            <a:r>
              <a:rPr lang="en-GB" sz="1800" dirty="0" smtClean="0"/>
              <a:t>Current </a:t>
            </a:r>
            <a:r>
              <a:rPr lang="en-GB" sz="1800" dirty="0"/>
              <a:t>index level </a:t>
            </a:r>
            <a:r>
              <a:rPr lang="en-GB" sz="1800" dirty="0" smtClean="0"/>
              <a:t>= 120 </a:t>
            </a:r>
          </a:p>
          <a:p>
            <a:pPr marL="285750" indent="-285750" algn="l"/>
            <a:r>
              <a:rPr lang="en-GB" sz="1800" dirty="0" smtClean="0"/>
              <a:t>Index level in 10 years</a:t>
            </a:r>
            <a:r>
              <a:rPr lang="en-GB" sz="1800" dirty="0"/>
              <a:t>’ </a:t>
            </a:r>
            <a:r>
              <a:rPr lang="en-GB" sz="1800" dirty="0" smtClean="0"/>
              <a:t>time = 150</a:t>
            </a:r>
          </a:p>
          <a:p>
            <a:pPr marL="285750" indent="-285750" algn="l"/>
            <a:r>
              <a:rPr lang="en-GB" sz="1800" dirty="0" smtClean="0"/>
              <a:t>Total </a:t>
            </a:r>
            <a:r>
              <a:rPr lang="en-GB" sz="1800" dirty="0"/>
              <a:t>accrued inflation </a:t>
            </a:r>
            <a:r>
              <a:rPr lang="en-GB" sz="1800" dirty="0" smtClean="0"/>
              <a:t>= (</a:t>
            </a:r>
            <a:r>
              <a:rPr lang="en-GB" sz="1800" dirty="0"/>
              <a:t>150/120 </a:t>
            </a:r>
            <a:r>
              <a:rPr lang="en-GB" sz="1800" dirty="0" smtClean="0"/>
              <a:t>= 1.25) </a:t>
            </a:r>
          </a:p>
        </p:txBody>
      </p:sp>
    </p:spTree>
    <p:extLst>
      <p:ext uri="{BB962C8B-B14F-4D97-AF65-F5344CB8AC3E}">
        <p14:creationId xmlns:p14="http://schemas.microsoft.com/office/powerpoint/2010/main" val="2953317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Interpolation and inflation swap curves “roll”</a:t>
            </a:r>
          </a:p>
        </p:txBody>
      </p:sp>
      <p:sp>
        <p:nvSpPr>
          <p:cNvPr id="3" name="Date Placeholder 2"/>
          <p:cNvSpPr>
            <a:spLocks noGrp="1"/>
          </p:cNvSpPr>
          <p:nvPr>
            <p:ph type="dt" sz="half" idx="10"/>
          </p:nvPr>
        </p:nvSpPr>
        <p:spPr/>
        <p:txBody>
          <a:bodyPr/>
          <a:lstStyle/>
          <a:p>
            <a:r>
              <a:rPr lang="en-US" smtClean="0"/>
              <a:t>RM Lunch and Learn</a:t>
            </a:r>
            <a:endParaRPr lang="en-GB" dirty="0"/>
          </a:p>
        </p:txBody>
      </p:sp>
      <p:sp>
        <p:nvSpPr>
          <p:cNvPr id="6" name="Text Placeholder 5"/>
          <p:cNvSpPr>
            <a:spLocks noGrp="1"/>
          </p:cNvSpPr>
          <p:nvPr>
            <p:ph type="body" sz="half" idx="2"/>
          </p:nvPr>
        </p:nvSpPr>
        <p:spPr>
          <a:xfrm>
            <a:off x="628650" y="1492190"/>
            <a:ext cx="7869238" cy="2052000"/>
          </a:xfrm>
        </p:spPr>
        <p:txBody>
          <a:bodyPr/>
          <a:lstStyle/>
          <a:p>
            <a:r>
              <a:rPr lang="en-GB" dirty="0"/>
              <a:t>Two types of </a:t>
            </a:r>
            <a:r>
              <a:rPr lang="en-GB" dirty="0" smtClean="0"/>
              <a:t>lags:</a:t>
            </a:r>
          </a:p>
          <a:p>
            <a:pPr marL="0" indent="0">
              <a:buNone/>
            </a:pPr>
            <a:endParaRPr lang="en-GB" dirty="0" smtClean="0"/>
          </a:p>
          <a:p>
            <a:endParaRPr lang="en-GB" dirty="0" smtClean="0"/>
          </a:p>
          <a:p>
            <a:endParaRPr lang="en-GB" dirty="0"/>
          </a:p>
          <a:p>
            <a:endParaRPr lang="en-GB" sz="100" dirty="0" smtClean="0"/>
          </a:p>
          <a:p>
            <a:r>
              <a:rPr lang="en-GB" dirty="0" smtClean="0"/>
              <a:t>Example index ratio: CPI (Aug’22) / CPI (Aug’17) </a:t>
            </a:r>
          </a:p>
          <a:p>
            <a:r>
              <a:rPr lang="en-GB" dirty="0" smtClean="0"/>
              <a:t>Counterintuitive monthly </a:t>
            </a:r>
            <a:r>
              <a:rPr lang="en-GB" dirty="0"/>
              <a:t>index “roll”</a:t>
            </a:r>
          </a:p>
          <a:p>
            <a:endParaRPr lang="en-GB" dirty="0"/>
          </a:p>
        </p:txBody>
      </p:sp>
      <p:pic>
        <p:nvPicPr>
          <p:cNvPr id="10" name="Picture 2"/>
          <p:cNvPicPr>
            <a:picLocks noGrp="1" noChangeAspect="1" noChangeArrowheads="1"/>
          </p:cNvPicPr>
          <p:nvPr>
            <p:ph sz="half" idx="1"/>
          </p:nvPr>
        </p:nvPicPr>
        <p:blipFill rotWithShape="1">
          <a:blip r:embed="rId3">
            <a:extLst>
              <a:ext uri="{28A0092B-C50C-407E-A947-70E740481C1C}">
                <a14:useLocalDpi xmlns:a14="http://schemas.microsoft.com/office/drawing/2010/main" val="0"/>
              </a:ext>
            </a:extLst>
          </a:blip>
          <a:srcRect b="6293"/>
          <a:stretch/>
        </p:blipFill>
        <p:spPr bwMode="auto">
          <a:xfrm>
            <a:off x="1821423" y="3879214"/>
            <a:ext cx="5483315" cy="24180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Table 4"/>
          <p:cNvGraphicFramePr>
            <a:graphicFrameLocks noGrp="1"/>
          </p:cNvGraphicFramePr>
          <p:nvPr>
            <p:extLst>
              <p:ext uri="{D42A27DB-BD31-4B8C-83A1-F6EECF244321}">
                <p14:modId xmlns:p14="http://schemas.microsoft.com/office/powerpoint/2010/main" val="1463123514"/>
              </p:ext>
            </p:extLst>
          </p:nvPr>
        </p:nvGraphicFramePr>
        <p:xfrm>
          <a:off x="3424014" y="1410923"/>
          <a:ext cx="4945167" cy="1651000"/>
        </p:xfrm>
        <a:graphic>
          <a:graphicData uri="http://schemas.openxmlformats.org/drawingml/2006/table">
            <a:tbl>
              <a:tblPr firstRow="1" bandRow="1">
                <a:tableStyleId>{8A107856-5554-42FB-B03E-39F5DBC370BA}</a:tableStyleId>
              </a:tblPr>
              <a:tblGrid>
                <a:gridCol w="2492524">
                  <a:extLst>
                    <a:ext uri="{9D8B030D-6E8A-4147-A177-3AD203B41FA5}">
                      <a16:colId xmlns:a16="http://schemas.microsoft.com/office/drawing/2014/main" val="20000"/>
                    </a:ext>
                  </a:extLst>
                </a:gridCol>
                <a:gridCol w="2452643">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Non-interpolated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Interpolated</a:t>
                      </a:r>
                    </a:p>
                  </a:txBody>
                  <a:tcPr/>
                </a:tc>
                <a:extLst>
                  <a:ext uri="{0D108BD9-81ED-4DB2-BD59-A6C34878D82A}">
                    <a16:rowId xmlns:a16="http://schemas.microsoft.com/office/drawing/2014/main" val="10000"/>
                  </a:ext>
                </a:extLst>
              </a:tr>
              <a:tr h="370840">
                <a:tc>
                  <a:txBody>
                    <a:bodyPr/>
                    <a:lstStyle/>
                    <a:p>
                      <a:endParaRPr lang="en-GB" dirty="0" smtClean="0"/>
                    </a:p>
                    <a:p>
                      <a:endParaRPr lang="en-GB" dirty="0" smtClean="0"/>
                    </a:p>
                  </a:txBody>
                  <a:tcPr/>
                </a:tc>
                <a:tc>
                  <a:txBody>
                    <a:bodyPr/>
                    <a:lstStyle/>
                    <a:p>
                      <a:endParaRPr lang="en-GB"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We</a:t>
                      </a:r>
                      <a:r>
                        <a:rPr lang="en-GB" baseline="0" dirty="0" smtClean="0"/>
                        <a:t> care about settlement month</a:t>
                      </a:r>
                      <a:endParaRPr lang="en-GB"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Precise settlement</a:t>
                      </a:r>
                      <a:r>
                        <a:rPr lang="en-GB" baseline="0" dirty="0" smtClean="0"/>
                        <a:t> d</a:t>
                      </a:r>
                      <a:r>
                        <a:rPr lang="en-GB" dirty="0" smtClean="0"/>
                        <a:t>ate matter</a:t>
                      </a:r>
                      <a:endParaRPr lang="en-GB" dirty="0"/>
                    </a:p>
                  </a:txBody>
                  <a:tcPr/>
                </a:tc>
                <a:extLst>
                  <a:ext uri="{0D108BD9-81ED-4DB2-BD59-A6C34878D82A}">
                    <a16:rowId xmlns:a16="http://schemas.microsoft.com/office/drawing/2014/main" val="10002"/>
                  </a:ext>
                </a:extLst>
              </a:tr>
            </a:tbl>
          </a:graphicData>
        </a:graphic>
      </p:graphicFrame>
      <p:pic>
        <p:nvPicPr>
          <p:cNvPr id="3076" name="Picture 4" descr="C:\Users\326419\AppData\Local\Microsoft\Windows\Temporary Internet Files\Content.IE5\XQH1OFMU\UK-union-flag[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75336" y="1845579"/>
            <a:ext cx="690988" cy="453461"/>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326419\AppData\Local\Microsoft\Windows\Temporary Internet Files\Content.IE5\WCKHRUL7\1280px-European_flag,_upside_down.svg[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71423" y="1835175"/>
            <a:ext cx="711685" cy="474271"/>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6990056" y="3374110"/>
            <a:ext cx="1931753" cy="1815883"/>
            <a:chOff x="7609273" y="563938"/>
            <a:chExt cx="1412792" cy="1815883"/>
          </a:xfrm>
        </p:grpSpPr>
        <p:pic>
          <p:nvPicPr>
            <p:cNvPr id="14" name="Picture 3" descr="C:\Users\326419\AppData\Local\Microsoft\Windows\Temporary Internet Files\Content.IE5\WCKHRUL7\lightbulb1[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09273" y="563938"/>
              <a:ext cx="325584" cy="49124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772066" y="563939"/>
              <a:ext cx="1249999" cy="1815882"/>
            </a:xfrm>
            <a:prstGeom prst="rect">
              <a:avLst/>
            </a:prstGeom>
            <a:noFill/>
          </p:spPr>
          <p:txBody>
            <a:bodyPr wrap="square" rtlCol="0">
              <a:spAutoFit/>
            </a:bodyPr>
            <a:lstStyle/>
            <a:p>
              <a:pPr>
                <a:buNone/>
              </a:pPr>
              <a:r>
                <a:rPr lang="en-GB" sz="1600" dirty="0" smtClean="0"/>
                <a:t>Low inflation prints will make inflation swaps jump higher because the index ratio increases</a:t>
              </a:r>
            </a:p>
          </p:txBody>
        </p:sp>
      </p:grpSp>
      <p:pic>
        <p:nvPicPr>
          <p:cNvPr id="16" name="Picture 2" descr="C:\Users\326419\AppData\Local\Microsoft\Windows\Temporary Internet Files\Content.IE5\MMJ58ZOT\640px-Flag_of_the_United_States.svg[1].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9124"/>
          <a:stretch/>
        </p:blipFill>
        <p:spPr bwMode="auto">
          <a:xfrm>
            <a:off x="6201419" y="1864142"/>
            <a:ext cx="766251" cy="4439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326419\AppData\Local\Microsoft\Windows\Temporary Internet Files\Content.IE5\WCKHRUL7\Flag_of_Franc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82242" y="1864142"/>
            <a:ext cx="668216" cy="445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367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 Marking to market a zero coupon swap</a:t>
            </a:r>
            <a:endParaRPr lang="en-GB" dirty="0"/>
          </a:p>
        </p:txBody>
      </p:sp>
      <p:sp>
        <p:nvSpPr>
          <p:cNvPr id="3" name="Content Placeholder 2"/>
          <p:cNvSpPr>
            <a:spLocks noGrp="1"/>
          </p:cNvSpPr>
          <p:nvPr>
            <p:ph idx="1"/>
          </p:nvPr>
        </p:nvSpPr>
        <p:spPr/>
        <p:txBody>
          <a:bodyPr/>
          <a:lstStyle/>
          <a:p>
            <a:endParaRPr lang="en-GB" dirty="0" smtClean="0"/>
          </a:p>
          <a:p>
            <a:endParaRPr lang="en-GB" dirty="0"/>
          </a:p>
        </p:txBody>
      </p:sp>
      <p:sp>
        <p:nvSpPr>
          <p:cNvPr id="4" name="Date Placeholder 3"/>
          <p:cNvSpPr>
            <a:spLocks noGrp="1"/>
          </p:cNvSpPr>
          <p:nvPr>
            <p:ph type="dt" sz="half" idx="10"/>
          </p:nvPr>
        </p:nvSpPr>
        <p:spPr/>
        <p:txBody>
          <a:bodyPr/>
          <a:lstStyle/>
          <a:p>
            <a:r>
              <a:rPr lang="en-US" smtClean="0"/>
              <a:t>RM Lunch and Learn</a:t>
            </a:r>
            <a:endParaRPr lang="en-GB"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167" y="1756815"/>
            <a:ext cx="7437097" cy="3592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6781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Global inflation bond markets </a:t>
            </a:r>
            <a:endParaRPr lang="en-GB" dirty="0"/>
          </a:p>
        </p:txBody>
      </p:sp>
      <p:sp>
        <p:nvSpPr>
          <p:cNvPr id="4" name="Date Placeholder 3"/>
          <p:cNvSpPr>
            <a:spLocks noGrp="1"/>
          </p:cNvSpPr>
          <p:nvPr>
            <p:ph type="dt" sz="half" idx="10"/>
          </p:nvPr>
        </p:nvSpPr>
        <p:spPr/>
        <p:txBody>
          <a:bodyPr/>
          <a:lstStyle/>
          <a:p>
            <a:r>
              <a:rPr lang="en-US" smtClean="0"/>
              <a:t>RM Lunch and Learn</a:t>
            </a:r>
            <a:endParaRPr lang="en-GB"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05694" y="1685925"/>
            <a:ext cx="7128948" cy="398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2070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 Marking to market a zero coupon swap</a:t>
            </a:r>
            <a:endParaRPr lang="en-GB" dirty="0"/>
          </a:p>
        </p:txBody>
      </p:sp>
      <p:sp>
        <p:nvSpPr>
          <p:cNvPr id="3" name="Content Placeholder 2"/>
          <p:cNvSpPr>
            <a:spLocks noGrp="1"/>
          </p:cNvSpPr>
          <p:nvPr>
            <p:ph idx="1"/>
          </p:nvPr>
        </p:nvSpPr>
        <p:spPr/>
        <p:txBody>
          <a:bodyPr/>
          <a:lstStyle/>
          <a:p>
            <a:endParaRPr lang="en-GB" dirty="0" smtClean="0"/>
          </a:p>
          <a:p>
            <a:endParaRPr lang="en-GB" dirty="0"/>
          </a:p>
        </p:txBody>
      </p:sp>
      <p:sp>
        <p:nvSpPr>
          <p:cNvPr id="4" name="Date Placeholder 3"/>
          <p:cNvSpPr>
            <a:spLocks noGrp="1"/>
          </p:cNvSpPr>
          <p:nvPr>
            <p:ph type="dt" sz="half" idx="10"/>
          </p:nvPr>
        </p:nvSpPr>
        <p:spPr/>
        <p:txBody>
          <a:bodyPr/>
          <a:lstStyle/>
          <a:p>
            <a:r>
              <a:rPr lang="en-US" smtClean="0"/>
              <a:t>RM Lunch and Learn</a:t>
            </a:r>
            <a:endParaRPr lang="en-GB" dirty="0"/>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938" y="1698448"/>
            <a:ext cx="7232806" cy="3189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Group 7"/>
          <p:cNvGrpSpPr/>
          <p:nvPr/>
        </p:nvGrpSpPr>
        <p:grpSpPr>
          <a:xfrm>
            <a:off x="3119076" y="4901948"/>
            <a:ext cx="3894287" cy="991161"/>
            <a:chOff x="7041373" y="611876"/>
            <a:chExt cx="2386701" cy="991161"/>
          </a:xfrm>
        </p:grpSpPr>
        <p:pic>
          <p:nvPicPr>
            <p:cNvPr id="9" name="Picture 3" descr="C:\Users\326419\AppData\Local\Microsoft\Windows\Temporary Internet Files\Content.IE5\WCKHRUL7\lightbulb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04222" y="611876"/>
              <a:ext cx="261959" cy="49124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041373" y="772040"/>
              <a:ext cx="2386701" cy="830997"/>
            </a:xfrm>
            <a:prstGeom prst="rect">
              <a:avLst/>
            </a:prstGeom>
            <a:noFill/>
          </p:spPr>
          <p:txBody>
            <a:bodyPr wrap="square" rtlCol="0">
              <a:spAutoFit/>
            </a:bodyPr>
            <a:lstStyle/>
            <a:p>
              <a:pPr>
                <a:buNone/>
              </a:pPr>
              <a:r>
                <a:rPr lang="en-GB" sz="1600" dirty="0" smtClean="0"/>
                <a:t>Estimate of Nov26 inflation has increased so the position is in-the-money </a:t>
              </a:r>
            </a:p>
          </p:txBody>
        </p:sp>
      </p:grpSp>
    </p:spTree>
    <p:extLst>
      <p:ext uri="{BB962C8B-B14F-4D97-AF65-F5344CB8AC3E}">
        <p14:creationId xmlns:p14="http://schemas.microsoft.com/office/powerpoint/2010/main" val="3603965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Relative value metrics</a:t>
            </a:r>
            <a:endParaRPr lang="en-GB" dirty="0"/>
          </a:p>
        </p:txBody>
      </p:sp>
      <p:sp>
        <p:nvSpPr>
          <p:cNvPr id="4" name="Date Placeholder 3"/>
          <p:cNvSpPr>
            <a:spLocks noGrp="1"/>
          </p:cNvSpPr>
          <p:nvPr>
            <p:ph type="dt" sz="half" idx="10"/>
          </p:nvPr>
        </p:nvSpPr>
        <p:spPr/>
        <p:txBody>
          <a:bodyPr/>
          <a:lstStyle/>
          <a:p>
            <a:r>
              <a:rPr lang="en-US" smtClean="0"/>
              <a:t>RM Lunch and Learn</a:t>
            </a:r>
            <a:endParaRPr lang="en-GB" dirty="0"/>
          </a:p>
        </p:txBody>
      </p:sp>
      <p:graphicFrame>
        <p:nvGraphicFramePr>
          <p:cNvPr id="8" name="Diagram 7"/>
          <p:cNvGraphicFramePr/>
          <p:nvPr>
            <p:extLst>
              <p:ext uri="{D42A27DB-BD31-4B8C-83A1-F6EECF244321}">
                <p14:modId xmlns:p14="http://schemas.microsoft.com/office/powerpoint/2010/main" val="271351039"/>
              </p:ext>
            </p:extLst>
          </p:nvPr>
        </p:nvGraphicFramePr>
        <p:xfrm>
          <a:off x="209371" y="1512070"/>
          <a:ext cx="9400374" cy="41874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9" name="Group 8"/>
          <p:cNvGrpSpPr/>
          <p:nvPr/>
        </p:nvGrpSpPr>
        <p:grpSpPr>
          <a:xfrm>
            <a:off x="576491" y="1512070"/>
            <a:ext cx="8362409" cy="491249"/>
            <a:chOff x="7088385" y="641481"/>
            <a:chExt cx="7926574" cy="491249"/>
          </a:xfrm>
        </p:grpSpPr>
        <p:pic>
          <p:nvPicPr>
            <p:cNvPr id="10" name="Picture 3" descr="C:\Users\326419\AppData\Local\Microsoft\Windows\Temporary Internet Files\Content.IE5\WCKHRUL7\lightbulb1[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88385" y="641481"/>
              <a:ext cx="415457" cy="4912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376281" y="682425"/>
              <a:ext cx="7638678" cy="400110"/>
            </a:xfrm>
            <a:prstGeom prst="rect">
              <a:avLst/>
            </a:prstGeom>
            <a:noFill/>
          </p:spPr>
          <p:txBody>
            <a:bodyPr wrap="square" rtlCol="0">
              <a:spAutoFit/>
            </a:bodyPr>
            <a:lstStyle/>
            <a:p>
              <a:pPr algn="l">
                <a:buNone/>
              </a:pPr>
              <a:r>
                <a:rPr lang="en-GB" dirty="0" smtClean="0"/>
                <a:t>Different metrics available to find value in inflation-linked instruments.</a:t>
              </a:r>
            </a:p>
          </p:txBody>
        </p:sp>
      </p:grpSp>
      <p:sp>
        <p:nvSpPr>
          <p:cNvPr id="3" name="Rectangle 2"/>
          <p:cNvSpPr/>
          <p:nvPr/>
        </p:nvSpPr>
        <p:spPr>
          <a:xfrm>
            <a:off x="576490" y="5310456"/>
            <a:ext cx="8072209" cy="830997"/>
          </a:xfrm>
          <a:prstGeom prst="rect">
            <a:avLst/>
          </a:prstGeom>
        </p:spPr>
        <p:txBody>
          <a:bodyPr wrap="square">
            <a:spAutoFit/>
          </a:bodyPr>
          <a:lstStyle/>
          <a:p>
            <a:pPr algn="l">
              <a:buNone/>
            </a:pPr>
            <a:r>
              <a:rPr lang="en-GB" sz="1600" dirty="0" smtClean="0"/>
              <a:t>Inflation swaps and inflation-linked bonds price inflation differently. Therefore, these measures are more </a:t>
            </a:r>
            <a:r>
              <a:rPr lang="en-GB" sz="1600" dirty="0"/>
              <a:t>helpful in assessing relative value between inflation swaps and </a:t>
            </a:r>
            <a:r>
              <a:rPr lang="en-GB" sz="1600" dirty="0" smtClean="0"/>
              <a:t>bond </a:t>
            </a:r>
            <a:r>
              <a:rPr lang="en-GB" sz="1600" dirty="0" err="1" smtClean="0"/>
              <a:t>breakevens</a:t>
            </a:r>
            <a:r>
              <a:rPr lang="en-GB" sz="1600" dirty="0" smtClean="0"/>
              <a:t>, </a:t>
            </a:r>
            <a:r>
              <a:rPr lang="en-GB" sz="1600" dirty="0"/>
              <a:t>than </a:t>
            </a:r>
            <a:r>
              <a:rPr lang="en-GB" sz="1600" dirty="0" smtClean="0"/>
              <a:t>just simply looking </a:t>
            </a:r>
            <a:r>
              <a:rPr lang="en-GB" sz="1600" dirty="0"/>
              <a:t>at outright </a:t>
            </a:r>
            <a:r>
              <a:rPr lang="en-GB" sz="1600" dirty="0" smtClean="0"/>
              <a:t>market prices.   </a:t>
            </a:r>
            <a:endParaRPr lang="en-GB" sz="1600" dirty="0"/>
          </a:p>
        </p:txBody>
      </p:sp>
    </p:spTree>
    <p:extLst>
      <p:ext uri="{BB962C8B-B14F-4D97-AF65-F5344CB8AC3E}">
        <p14:creationId xmlns:p14="http://schemas.microsoft.com/office/powerpoint/2010/main" val="984617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Asset swap spreads, IOTAs and Z-spreads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29502768"/>
              </p:ext>
            </p:extLst>
          </p:nvPr>
        </p:nvGraphicFramePr>
        <p:xfrm>
          <a:off x="628650" y="1476375"/>
          <a:ext cx="8134350" cy="4486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p:cNvSpPr>
            <a:spLocks noGrp="1"/>
          </p:cNvSpPr>
          <p:nvPr>
            <p:ph type="dt" sz="half" idx="10"/>
          </p:nvPr>
        </p:nvSpPr>
        <p:spPr/>
        <p:txBody>
          <a:bodyPr/>
          <a:lstStyle/>
          <a:p>
            <a:r>
              <a:rPr lang="en-US" smtClean="0"/>
              <a:t>RM Lunch and Learn</a:t>
            </a:r>
            <a:endParaRPr lang="en-GB" dirty="0"/>
          </a:p>
        </p:txBody>
      </p:sp>
      <p:sp>
        <p:nvSpPr>
          <p:cNvPr id="7" name="Up-Down Arrow 6"/>
          <p:cNvSpPr/>
          <p:nvPr/>
        </p:nvSpPr>
        <p:spPr bwMode="auto">
          <a:xfrm>
            <a:off x="7081837" y="3200400"/>
            <a:ext cx="257175" cy="1028700"/>
          </a:xfrm>
          <a:prstGeom prst="upDownArrow">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endParaRPr kumimoji="0" lang="en-GB" sz="1600" b="0" i="0" u="none" strike="noStrike" cap="none" normalizeH="0" baseline="0" dirty="0" err="1" smtClean="0">
              <a:ln>
                <a:noFill/>
              </a:ln>
              <a:solidFill>
                <a:schemeClr val="bg1"/>
              </a:solidFill>
              <a:effectLst/>
              <a:latin typeface="Arial" charset="0"/>
              <a:ea typeface="ＭＳ Ｐゴシック" pitchFamily="79" charset="-128"/>
            </a:endParaRPr>
          </a:p>
        </p:txBody>
      </p:sp>
      <p:sp>
        <p:nvSpPr>
          <p:cNvPr id="8" name="TextBox 7"/>
          <p:cNvSpPr txBox="1"/>
          <p:nvPr/>
        </p:nvSpPr>
        <p:spPr>
          <a:xfrm>
            <a:off x="7081837" y="3465451"/>
            <a:ext cx="1562101" cy="498598"/>
          </a:xfrm>
          <a:prstGeom prst="rect">
            <a:avLst/>
          </a:prstGeom>
          <a:noFill/>
        </p:spPr>
        <p:txBody>
          <a:bodyPr wrap="square" rtlCol="0">
            <a:spAutoFit/>
          </a:bodyPr>
          <a:lstStyle/>
          <a:p>
            <a:pPr>
              <a:buNone/>
            </a:pPr>
            <a:r>
              <a:rPr lang="en-GB" sz="1200" dirty="0" smtClean="0">
                <a:solidFill>
                  <a:schemeClr val="bg1"/>
                </a:solidFill>
              </a:rPr>
              <a:t>Equivalent </a:t>
            </a:r>
          </a:p>
          <a:p>
            <a:pPr>
              <a:buNone/>
            </a:pPr>
            <a:r>
              <a:rPr lang="en-GB" sz="1200" dirty="0" smtClean="0">
                <a:solidFill>
                  <a:schemeClr val="bg1"/>
                </a:solidFill>
              </a:rPr>
              <a:t>(See next slide)</a:t>
            </a:r>
          </a:p>
        </p:txBody>
      </p:sp>
    </p:spTree>
    <p:extLst>
      <p:ext uri="{BB962C8B-B14F-4D97-AF65-F5344CB8AC3E}">
        <p14:creationId xmlns:p14="http://schemas.microsoft.com/office/powerpoint/2010/main" val="1155920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Z-spread and IOTA Spread in more depth</a:t>
            </a:r>
            <a:endParaRPr lang="en-GB" dirty="0"/>
          </a:p>
        </p:txBody>
      </p:sp>
      <p:sp>
        <p:nvSpPr>
          <p:cNvPr id="4" name="Date Placeholder 3"/>
          <p:cNvSpPr>
            <a:spLocks noGrp="1"/>
          </p:cNvSpPr>
          <p:nvPr>
            <p:ph type="dt" sz="half" idx="10"/>
          </p:nvPr>
        </p:nvSpPr>
        <p:spPr/>
        <p:txBody>
          <a:bodyPr/>
          <a:lstStyle/>
          <a:p>
            <a:r>
              <a:rPr lang="en-US" smtClean="0"/>
              <a:t>RM Lunch and Learn</a:t>
            </a:r>
            <a:endParaRPr lang="en-GB"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55242" y="1668463"/>
            <a:ext cx="7416054" cy="4294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47699" y="1397169"/>
            <a:ext cx="8067675" cy="307777"/>
          </a:xfrm>
          <a:prstGeom prst="rect">
            <a:avLst/>
          </a:prstGeom>
        </p:spPr>
        <p:txBody>
          <a:bodyPr wrap="square">
            <a:spAutoFit/>
          </a:bodyPr>
          <a:lstStyle/>
          <a:p>
            <a:pPr algn="l">
              <a:buNone/>
            </a:pPr>
            <a:r>
              <a:rPr lang="en-GB" sz="1400" dirty="0"/>
              <a:t>Being long </a:t>
            </a:r>
            <a:r>
              <a:rPr lang="en-GB" sz="1400" dirty="0" smtClean="0"/>
              <a:t>IOTA is </a:t>
            </a:r>
            <a:r>
              <a:rPr lang="en-GB" sz="1400" dirty="0"/>
              <a:t>equivalent to being long </a:t>
            </a:r>
            <a:r>
              <a:rPr lang="en-GB" sz="1400" dirty="0" smtClean="0"/>
              <a:t>Linker </a:t>
            </a:r>
            <a:r>
              <a:rPr lang="en-GB" sz="1400" dirty="0"/>
              <a:t>ASW and short Nominal ASW </a:t>
            </a:r>
          </a:p>
        </p:txBody>
      </p:sp>
    </p:spTree>
    <p:extLst>
      <p:ext uri="{BB962C8B-B14F-4D97-AF65-F5344CB8AC3E}">
        <p14:creationId xmlns:p14="http://schemas.microsoft.com/office/powerpoint/2010/main" val="2885628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Inflation market jargon</a:t>
            </a:r>
            <a:endParaRPr lang="en-GB" dirty="0"/>
          </a:p>
        </p:txBody>
      </p:sp>
      <p:sp>
        <p:nvSpPr>
          <p:cNvPr id="4" name="Date Placeholder 3"/>
          <p:cNvSpPr>
            <a:spLocks noGrp="1"/>
          </p:cNvSpPr>
          <p:nvPr>
            <p:ph type="dt" sz="half" idx="10"/>
          </p:nvPr>
        </p:nvSpPr>
        <p:spPr/>
        <p:txBody>
          <a:bodyPr/>
          <a:lstStyle/>
          <a:p>
            <a:r>
              <a:rPr lang="en-US" smtClean="0"/>
              <a:t>RM Lunch and Learn</a:t>
            </a:r>
            <a:endParaRPr lang="en-GB" dirty="0"/>
          </a:p>
        </p:txBody>
      </p:sp>
      <p:graphicFrame>
        <p:nvGraphicFramePr>
          <p:cNvPr id="14" name="Diagram 13"/>
          <p:cNvGraphicFramePr/>
          <p:nvPr>
            <p:extLst>
              <p:ext uri="{D42A27DB-BD31-4B8C-83A1-F6EECF244321}">
                <p14:modId xmlns:p14="http://schemas.microsoft.com/office/powerpoint/2010/main" val="2643998692"/>
              </p:ext>
            </p:extLst>
          </p:nvPr>
        </p:nvGraphicFramePr>
        <p:xfrm>
          <a:off x="1" y="1492534"/>
          <a:ext cx="5527342" cy="47035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338" name="Picture 2" descr="C:\Users\326419\AppData\Local\Microsoft\Windows\Temporary Internet Files\Content.IE5\WCKHRUL7\lightbulb1[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97798" y="5791527"/>
            <a:ext cx="502715" cy="59442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992030" y="5791527"/>
            <a:ext cx="2743200" cy="646331"/>
          </a:xfrm>
          <a:prstGeom prst="rect">
            <a:avLst/>
          </a:prstGeom>
          <a:noFill/>
        </p:spPr>
        <p:txBody>
          <a:bodyPr wrap="square" rtlCol="0">
            <a:spAutoFit/>
          </a:bodyPr>
          <a:lstStyle/>
          <a:p>
            <a:pPr>
              <a:buNone/>
            </a:pPr>
            <a:r>
              <a:rPr lang="en-GB" sz="1200" dirty="0" smtClean="0"/>
              <a:t>Paying/receiving refers to the inflation (floating) leg. This is opposite to standard IRS</a:t>
            </a:r>
          </a:p>
        </p:txBody>
      </p:sp>
      <p:graphicFrame>
        <p:nvGraphicFramePr>
          <p:cNvPr id="16" name="Diagram 15"/>
          <p:cNvGraphicFramePr/>
          <p:nvPr>
            <p:extLst>
              <p:ext uri="{D42A27DB-BD31-4B8C-83A1-F6EECF244321}">
                <p14:modId xmlns:p14="http://schemas.microsoft.com/office/powerpoint/2010/main" val="2496578015"/>
              </p:ext>
            </p:extLst>
          </p:nvPr>
        </p:nvGraphicFramePr>
        <p:xfrm>
          <a:off x="4900613" y="0"/>
          <a:ext cx="4111093" cy="421798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17" name="Diagram 16"/>
          <p:cNvGraphicFramePr/>
          <p:nvPr>
            <p:extLst>
              <p:ext uri="{D42A27DB-BD31-4B8C-83A1-F6EECF244321}">
                <p14:modId xmlns:p14="http://schemas.microsoft.com/office/powerpoint/2010/main" val="3665927536"/>
              </p:ext>
            </p:extLst>
          </p:nvPr>
        </p:nvGraphicFramePr>
        <p:xfrm>
          <a:off x="6292306" y="3797171"/>
          <a:ext cx="2223033" cy="2317521"/>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18" name="Rectangle 17"/>
          <p:cNvSpPr/>
          <p:nvPr/>
        </p:nvSpPr>
        <p:spPr bwMode="auto">
          <a:xfrm>
            <a:off x="6015026" y="400049"/>
            <a:ext cx="2500313" cy="642937"/>
          </a:xfrm>
          <a:prstGeom prst="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kumimoji="0" lang="en-GB" sz="2800" b="0" i="0" u="none" strike="noStrike" cap="none" normalizeH="0" baseline="0" dirty="0" smtClean="0">
                <a:ln>
                  <a:noFill/>
                </a:ln>
                <a:solidFill>
                  <a:schemeClr val="bg1"/>
                </a:solidFill>
                <a:effectLst/>
                <a:latin typeface="Arial (Body)"/>
              </a:rPr>
              <a:t>Valuations</a:t>
            </a:r>
          </a:p>
        </p:txBody>
      </p:sp>
      <p:pic>
        <p:nvPicPr>
          <p:cNvPr id="14339" name="Picture 3" descr="C:\Users\326419\AppData\Local\Microsoft\Windows\Temporary Internet Files\Content.IE5\WCKHRUL7\lightbulb1[1].jp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820972" y="3146387"/>
            <a:ext cx="415457" cy="491249"/>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7159632" y="3257486"/>
            <a:ext cx="1984368" cy="830997"/>
          </a:xfrm>
          <a:prstGeom prst="rect">
            <a:avLst/>
          </a:prstGeom>
          <a:noFill/>
        </p:spPr>
        <p:txBody>
          <a:bodyPr wrap="square" rtlCol="0">
            <a:spAutoFit/>
          </a:bodyPr>
          <a:lstStyle/>
          <a:p>
            <a:pPr>
              <a:buNone/>
            </a:pPr>
            <a:r>
              <a:rPr lang="en-GB" sz="1200" dirty="0" err="1" smtClean="0"/>
              <a:t>Richening</a:t>
            </a:r>
            <a:r>
              <a:rPr lang="en-GB" sz="1200" dirty="0" smtClean="0"/>
              <a:t> and cheapening implies moves in different directions depending on instrument</a:t>
            </a:r>
          </a:p>
        </p:txBody>
      </p:sp>
    </p:spTree>
    <p:extLst>
      <p:ext uri="{BB962C8B-B14F-4D97-AF65-F5344CB8AC3E}">
        <p14:creationId xmlns:p14="http://schemas.microsoft.com/office/powerpoint/2010/main" val="3124575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Date Placeholder 3"/>
          <p:cNvSpPr>
            <a:spLocks noGrp="1"/>
          </p:cNvSpPr>
          <p:nvPr>
            <p:ph type="dt" sz="half" idx="10"/>
          </p:nvPr>
        </p:nvSpPr>
        <p:spPr/>
        <p:txBody>
          <a:bodyPr/>
          <a:lstStyle/>
          <a:p>
            <a:r>
              <a:rPr lang="en-US" smtClean="0"/>
              <a:t>RM Lunch and Learn</a:t>
            </a:r>
            <a:endParaRPr lang="en-GB" dirty="0"/>
          </a:p>
        </p:txBody>
      </p:sp>
      <p:pic>
        <p:nvPicPr>
          <p:cNvPr id="1229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61577" y="1668463"/>
            <a:ext cx="6203383" cy="4294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3611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Implications for market </a:t>
            </a:r>
            <a:r>
              <a:rPr lang="en-GB" dirty="0" smtClean="0"/>
              <a:t>monitoring</a:t>
            </a:r>
            <a:endParaRPr lang="en-GB" dirty="0"/>
          </a:p>
        </p:txBody>
      </p:sp>
      <p:sp>
        <p:nvSpPr>
          <p:cNvPr id="4" name="Date Placeholder 3"/>
          <p:cNvSpPr>
            <a:spLocks noGrp="1"/>
          </p:cNvSpPr>
          <p:nvPr>
            <p:ph type="dt" sz="half" idx="10"/>
          </p:nvPr>
        </p:nvSpPr>
        <p:spPr/>
        <p:txBody>
          <a:bodyPr/>
          <a:lstStyle/>
          <a:p>
            <a:r>
              <a:rPr lang="en-US" smtClean="0"/>
              <a:t>RM Lunch and Learn</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20770360"/>
              </p:ext>
            </p:extLst>
          </p:nvPr>
        </p:nvGraphicFramePr>
        <p:xfrm>
          <a:off x="1281869" y="1598068"/>
          <a:ext cx="7229742" cy="4544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8" name="Picture 4" descr="C:\Users\326419\AppData\Local\Microsoft\Windows\Temporary Internet Files\Content.IE5\XQH1OFMU\watch-out[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37825" y="667160"/>
            <a:ext cx="2883984" cy="24480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067175" y="6200774"/>
            <a:ext cx="2390775" cy="307777"/>
          </a:xfrm>
          <a:prstGeom prst="rect">
            <a:avLst/>
          </a:prstGeom>
          <a:noFill/>
        </p:spPr>
        <p:txBody>
          <a:bodyPr wrap="square" rtlCol="0">
            <a:spAutoFit/>
          </a:bodyPr>
          <a:lstStyle/>
          <a:p>
            <a:pPr>
              <a:buNone/>
            </a:pPr>
            <a:r>
              <a:rPr lang="en-GB" sz="1400" dirty="0" smtClean="0"/>
              <a:t>Graphic credit: Iain Ramsay</a:t>
            </a:r>
          </a:p>
        </p:txBody>
      </p:sp>
    </p:spTree>
    <p:extLst>
      <p:ext uri="{BB962C8B-B14F-4D97-AF65-F5344CB8AC3E}">
        <p14:creationId xmlns:p14="http://schemas.microsoft.com/office/powerpoint/2010/main" val="9626213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RM Lunch and Learn</a:t>
            </a:r>
            <a:endParaRPr lang="en-GB" dirty="0"/>
          </a:p>
        </p:txBody>
      </p:sp>
      <p:pic>
        <p:nvPicPr>
          <p:cNvPr id="13314" name="Picture 2" descr="C:\Users\326419\AppData\Local\Microsoft\Windows\Temporary Internet Files\Content.IE5\XQH1OFMU\preguntas[1].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24769" y="1440526"/>
            <a:ext cx="6477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264633" y="2484482"/>
            <a:ext cx="5230026" cy="501650"/>
          </a:xfrm>
        </p:spPr>
        <p:txBody>
          <a:bodyPr/>
          <a:lstStyle/>
          <a:p>
            <a:r>
              <a:rPr lang="en-GB" sz="4000" dirty="0" smtClean="0"/>
              <a:t>Any final questions?</a:t>
            </a:r>
            <a:endParaRPr lang="en-GB" sz="4000" dirty="0"/>
          </a:p>
        </p:txBody>
      </p:sp>
    </p:spTree>
    <p:extLst>
      <p:ext uri="{BB962C8B-B14F-4D97-AF65-F5344CB8AC3E}">
        <p14:creationId xmlns:p14="http://schemas.microsoft.com/office/powerpoint/2010/main" val="26978992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Global inflation bond markets </a:t>
            </a:r>
            <a:endParaRPr lang="en-GB" dirty="0"/>
          </a:p>
        </p:txBody>
      </p:sp>
      <p:sp>
        <p:nvSpPr>
          <p:cNvPr id="4" name="Date Placeholder 3"/>
          <p:cNvSpPr>
            <a:spLocks noGrp="1"/>
          </p:cNvSpPr>
          <p:nvPr>
            <p:ph type="dt" sz="half" idx="10"/>
          </p:nvPr>
        </p:nvSpPr>
        <p:spPr/>
        <p:txBody>
          <a:bodyPr/>
          <a:lstStyle/>
          <a:p>
            <a:r>
              <a:rPr lang="en-US" smtClean="0"/>
              <a:t>RM Lunch and Learn</a:t>
            </a:r>
            <a:endParaRPr lang="en-GB" dirty="0"/>
          </a:p>
        </p:txBody>
      </p:sp>
      <p:pic>
        <p:nvPicPr>
          <p:cNvPr id="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11419" y="1572420"/>
            <a:ext cx="6122881" cy="3447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523875" y="5409337"/>
            <a:ext cx="8248650" cy="646331"/>
          </a:xfrm>
          <a:prstGeom prst="rect">
            <a:avLst/>
          </a:prstGeom>
        </p:spPr>
        <p:txBody>
          <a:bodyPr wrap="square">
            <a:spAutoFit/>
          </a:bodyPr>
          <a:lstStyle/>
          <a:p>
            <a:pPr algn="l">
              <a:buNone/>
            </a:pPr>
            <a:r>
              <a:rPr lang="en-GB" sz="1800" dirty="0"/>
              <a:t>The main inflation-linked bond markets have </a:t>
            </a:r>
            <a:r>
              <a:rPr lang="en-GB" sz="1800" dirty="0" smtClean="0"/>
              <a:t>been growing </a:t>
            </a:r>
            <a:r>
              <a:rPr lang="en-GB" sz="1800" dirty="0"/>
              <a:t>in size over the past </a:t>
            </a:r>
            <a:r>
              <a:rPr lang="en-GB" sz="1800" dirty="0" smtClean="0"/>
              <a:t>10 years, </a:t>
            </a:r>
            <a:r>
              <a:rPr lang="en-GB" sz="1800" dirty="0"/>
              <a:t>with the US the </a:t>
            </a:r>
            <a:r>
              <a:rPr lang="en-GB" sz="1800" dirty="0" smtClean="0"/>
              <a:t>fastest-growing market</a:t>
            </a:r>
            <a:endParaRPr lang="en-GB" sz="1800" dirty="0"/>
          </a:p>
        </p:txBody>
      </p:sp>
    </p:spTree>
    <p:extLst>
      <p:ext uri="{BB962C8B-B14F-4D97-AF65-F5344CB8AC3E}">
        <p14:creationId xmlns:p14="http://schemas.microsoft.com/office/powerpoint/2010/main" val="1790648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Key market participants </a:t>
            </a:r>
            <a:endParaRPr lang="en-GB" dirty="0"/>
          </a:p>
        </p:txBody>
      </p:sp>
      <p:sp>
        <p:nvSpPr>
          <p:cNvPr id="4" name="Date Placeholder 3"/>
          <p:cNvSpPr>
            <a:spLocks noGrp="1"/>
          </p:cNvSpPr>
          <p:nvPr>
            <p:ph type="dt" sz="half" idx="10"/>
          </p:nvPr>
        </p:nvSpPr>
        <p:spPr/>
        <p:txBody>
          <a:bodyPr/>
          <a:lstStyle/>
          <a:p>
            <a:r>
              <a:rPr lang="en-US" smtClean="0"/>
              <a:t>RM Lunch and Learn</a:t>
            </a:r>
            <a:endParaRPr lang="en-GB"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174" y="1438703"/>
            <a:ext cx="5381625" cy="4519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oup 8"/>
          <p:cNvGrpSpPr/>
          <p:nvPr/>
        </p:nvGrpSpPr>
        <p:grpSpPr>
          <a:xfrm>
            <a:off x="6150425" y="4309394"/>
            <a:ext cx="1707700" cy="646331"/>
            <a:chOff x="6753199" y="682424"/>
            <a:chExt cx="2473537" cy="646331"/>
          </a:xfrm>
        </p:grpSpPr>
        <p:pic>
          <p:nvPicPr>
            <p:cNvPr id="10" name="Picture 3" descr="C:\Users\326419\AppData\Local\Microsoft\Windows\Temporary Internet Files\Content.IE5\WCKHRUL7\lightbulb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53199" y="682424"/>
              <a:ext cx="537749" cy="4503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242370" y="682424"/>
              <a:ext cx="1984366" cy="646331"/>
            </a:xfrm>
            <a:prstGeom prst="rect">
              <a:avLst/>
            </a:prstGeom>
            <a:noFill/>
          </p:spPr>
          <p:txBody>
            <a:bodyPr wrap="square" rtlCol="0">
              <a:spAutoFit/>
            </a:bodyPr>
            <a:lstStyle/>
            <a:p>
              <a:pPr>
                <a:buNone/>
              </a:pPr>
              <a:r>
                <a:rPr lang="en-GB" sz="1200" dirty="0" smtClean="0"/>
                <a:t>Typically there is a demand-supply imbalance</a:t>
              </a:r>
            </a:p>
          </p:txBody>
        </p:sp>
      </p:grpSp>
    </p:spTree>
    <p:extLst>
      <p:ext uri="{BB962C8B-B14F-4D97-AF65-F5344CB8AC3E}">
        <p14:creationId xmlns:p14="http://schemas.microsoft.com/office/powerpoint/2010/main" val="1762886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Livret</a:t>
            </a:r>
            <a:r>
              <a:rPr lang="en-GB" dirty="0" smtClean="0"/>
              <a:t> A flows</a:t>
            </a:r>
            <a:endParaRPr lang="en-GB" dirty="0"/>
          </a:p>
        </p:txBody>
      </p:sp>
      <p:sp>
        <p:nvSpPr>
          <p:cNvPr id="4" name="Date Placeholder 3"/>
          <p:cNvSpPr>
            <a:spLocks noGrp="1"/>
          </p:cNvSpPr>
          <p:nvPr>
            <p:ph type="dt" sz="half" idx="10"/>
          </p:nvPr>
        </p:nvSpPr>
        <p:spPr/>
        <p:txBody>
          <a:bodyPr/>
          <a:lstStyle/>
          <a:p>
            <a:r>
              <a:rPr lang="en-US" smtClean="0"/>
              <a:t>RM Lunch and Learn</a:t>
            </a:r>
            <a:endParaRPr lang="en-GB" dirty="0"/>
          </a:p>
        </p:txBody>
      </p:sp>
      <p:pic>
        <p:nvPicPr>
          <p:cNvPr id="921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53336" y="1487488"/>
            <a:ext cx="5819866" cy="4294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9965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Conventions differ across index-linked instruments</a:t>
            </a:r>
            <a:endParaRPr lang="en-GB" dirty="0"/>
          </a:p>
        </p:txBody>
      </p:sp>
      <p:sp>
        <p:nvSpPr>
          <p:cNvPr id="4" name="Date Placeholder 3"/>
          <p:cNvSpPr>
            <a:spLocks noGrp="1"/>
          </p:cNvSpPr>
          <p:nvPr>
            <p:ph type="dt" sz="half" idx="10"/>
          </p:nvPr>
        </p:nvSpPr>
        <p:spPr/>
        <p:txBody>
          <a:bodyPr/>
          <a:lstStyle/>
          <a:p>
            <a:r>
              <a:rPr lang="en-US" smtClean="0"/>
              <a:t>RM Lunch and Learn</a:t>
            </a:r>
            <a:endParaRPr lang="en-GB" dirty="0"/>
          </a:p>
        </p:txBody>
      </p:sp>
      <p:pic>
        <p:nvPicPr>
          <p:cNvPr id="819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69655" y="1471464"/>
            <a:ext cx="4945520" cy="4695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a:off x="7312475" y="2347244"/>
            <a:ext cx="1707700" cy="830997"/>
            <a:chOff x="6753199" y="682424"/>
            <a:chExt cx="2473537" cy="830997"/>
          </a:xfrm>
        </p:grpSpPr>
        <p:pic>
          <p:nvPicPr>
            <p:cNvPr id="7" name="Picture 3" descr="C:\Users\326419\AppData\Local\Microsoft\Windows\Temporary Internet Files\Content.IE5\WCKHRUL7\lightbulb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53199" y="682424"/>
              <a:ext cx="537749" cy="45030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242370" y="682424"/>
              <a:ext cx="1984366" cy="830997"/>
            </a:xfrm>
            <a:prstGeom prst="rect">
              <a:avLst/>
            </a:prstGeom>
            <a:noFill/>
          </p:spPr>
          <p:txBody>
            <a:bodyPr wrap="square" rtlCol="0">
              <a:spAutoFit/>
            </a:bodyPr>
            <a:lstStyle/>
            <a:p>
              <a:pPr>
                <a:buNone/>
              </a:pPr>
              <a:r>
                <a:rPr lang="en-GB" sz="1200" dirty="0" smtClean="0"/>
                <a:t>Non-seasonally adjusted inflation indices!</a:t>
              </a:r>
            </a:p>
          </p:txBody>
        </p:sp>
      </p:grpSp>
      <p:grpSp>
        <p:nvGrpSpPr>
          <p:cNvPr id="9" name="Group 8"/>
          <p:cNvGrpSpPr/>
          <p:nvPr/>
        </p:nvGrpSpPr>
        <p:grpSpPr>
          <a:xfrm>
            <a:off x="7312475" y="3680744"/>
            <a:ext cx="1707700" cy="1200329"/>
            <a:chOff x="6753199" y="682424"/>
            <a:chExt cx="2473537" cy="1200329"/>
          </a:xfrm>
        </p:grpSpPr>
        <p:pic>
          <p:nvPicPr>
            <p:cNvPr id="10" name="Picture 3" descr="C:\Users\326419\AppData\Local\Microsoft\Windows\Temporary Internet Files\Content.IE5\WCKHRUL7\lightbulb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53199" y="682424"/>
              <a:ext cx="537749" cy="4503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242370" y="682424"/>
              <a:ext cx="1984366" cy="1200329"/>
            </a:xfrm>
            <a:prstGeom prst="rect">
              <a:avLst/>
            </a:prstGeom>
            <a:noFill/>
          </p:spPr>
          <p:txBody>
            <a:bodyPr wrap="square" rtlCol="0">
              <a:spAutoFit/>
            </a:bodyPr>
            <a:lstStyle/>
            <a:p>
              <a:pPr>
                <a:buNone/>
              </a:pPr>
              <a:r>
                <a:rPr lang="en-GB" sz="1200" dirty="0" smtClean="0"/>
                <a:t>Most have principals floored at 100 (even if inflation was negative over the period)</a:t>
              </a:r>
            </a:p>
          </p:txBody>
        </p:sp>
      </p:grpSp>
    </p:spTree>
    <p:extLst>
      <p:ext uri="{BB962C8B-B14F-4D97-AF65-F5344CB8AC3E}">
        <p14:creationId xmlns:p14="http://schemas.microsoft.com/office/powerpoint/2010/main" val="12868789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International real yield curves</a:t>
            </a:r>
            <a:endParaRPr lang="en-GB" dirty="0"/>
          </a:p>
        </p:txBody>
      </p:sp>
      <p:sp>
        <p:nvSpPr>
          <p:cNvPr id="4" name="Date Placeholder 3"/>
          <p:cNvSpPr>
            <a:spLocks noGrp="1"/>
          </p:cNvSpPr>
          <p:nvPr>
            <p:ph type="dt" sz="half" idx="10"/>
          </p:nvPr>
        </p:nvSpPr>
        <p:spPr/>
        <p:txBody>
          <a:bodyPr/>
          <a:lstStyle/>
          <a:p>
            <a:r>
              <a:rPr lang="en-US" smtClean="0"/>
              <a:t>RM Lunch and Learn</a:t>
            </a:r>
            <a:endParaRPr lang="en-GB" dirty="0"/>
          </a:p>
        </p:txBody>
      </p:sp>
      <p:pic>
        <p:nvPicPr>
          <p:cNvPr id="7" name="Picture 2"/>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9316"/>
          <a:stretch/>
        </p:blipFill>
        <p:spPr bwMode="auto">
          <a:xfrm>
            <a:off x="1502271" y="1363663"/>
            <a:ext cx="6359928" cy="4637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7862426"/>
      </p:ext>
    </p:extLst>
  </p:cSld>
  <p:clrMapOvr>
    <a:masterClrMapping/>
  </p:clrMapOvr>
  <p:timing>
    <p:tnLst>
      <p:par>
        <p:cTn id="1" dur="indefinite" restart="never" nodeType="tmRoot"/>
      </p:par>
    </p:tnLst>
  </p:timing>
</p:sld>
</file>

<file path=ppt/theme/theme1.xml><?xml version="1.0" encoding="utf-8"?>
<a:theme xmlns:a="http://schemas.openxmlformats.org/drawingml/2006/main" name="Bankwide Standard light background presentation">
  <a:themeElements>
    <a:clrScheme name="Blank Presentation 1">
      <a:dk1>
        <a:srgbClr val="000000"/>
      </a:dk1>
      <a:lt1>
        <a:srgbClr val="FFFFFF"/>
      </a:lt1>
      <a:dk2>
        <a:srgbClr val="752864"/>
      </a:dk2>
      <a:lt2>
        <a:srgbClr val="CAC0B6"/>
      </a:lt2>
      <a:accent1>
        <a:srgbClr val="AC98DB"/>
      </a:accent1>
      <a:accent2>
        <a:srgbClr val="165788"/>
      </a:accent2>
      <a:accent3>
        <a:srgbClr val="FFFFFF"/>
      </a:accent3>
      <a:accent4>
        <a:srgbClr val="000000"/>
      </a:accent4>
      <a:accent5>
        <a:srgbClr val="D2CAEA"/>
      </a:accent5>
      <a:accent6>
        <a:srgbClr val="134E7B"/>
      </a:accent6>
      <a:hlink>
        <a:srgbClr val="A51140"/>
      </a:hlink>
      <a:folHlink>
        <a:srgbClr val="DF7A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521447"/>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R="0" algn="ctr" defTabSz="914400" rtl="0" eaLnBrk="1" fontAlgn="base" latinLnBrk="0" hangingPunct="1">
          <a:lnSpc>
            <a:spcPct val="100000"/>
          </a:lnSpc>
          <a:spcBef>
            <a:spcPct val="20000"/>
          </a:spcBef>
          <a:spcAft>
            <a:spcPct val="0"/>
          </a:spcAft>
          <a:buClrTx/>
          <a:buSzTx/>
          <a:buNone/>
          <a:tabLst/>
          <a:defRPr kumimoji="0" sz="1600" b="0" i="0" u="none" strike="noStrike" cap="none" normalizeH="0" baseline="0" dirty="0" err="1" smtClean="0">
            <a:ln>
              <a:noFill/>
            </a:ln>
            <a:solidFill>
              <a:schemeClr val="bg1"/>
            </a:solidFill>
            <a:effectLst/>
            <a:latin typeface="Arial" charset="0"/>
            <a:ea typeface="ＭＳ Ｐゴシック" pitchFamily="79" charset="-128"/>
          </a:defRPr>
        </a:defPPr>
      </a:lstStyle>
    </a:spDef>
    <a:lnDef>
      <a:spPr bwMode="auto">
        <a:noFill/>
        <a:ln w="6350" cap="flat" cmpd="sng" algn="ctr">
          <a:solidFill>
            <a:schemeClr val="tx1"/>
          </a:solidFill>
          <a:prstDash val="solid"/>
          <a:round/>
          <a:headEnd type="none" w="med" len="med"/>
          <a:tailEnd type="none"/>
        </a:ln>
        <a:effectLst/>
      </a:spPr>
      <a:bodyPr/>
      <a:lstStyle/>
    </a:lnDef>
    <a:txDef>
      <a:spPr>
        <a:noFill/>
      </a:spPr>
      <a:bodyPr wrap="square" rtlCol="0">
        <a:spAutoFit/>
      </a:bodyPr>
      <a:lstStyle>
        <a:defPPr>
          <a:buNone/>
          <a:defRPr dirty="0" err="1" smtClean="0"/>
        </a:defPPr>
      </a:lstStyle>
    </a:txDef>
  </a:objectDefaults>
  <a:extraClrSchemeLst>
    <a:extraClrScheme>
      <a:clrScheme name="Blank Presentation 1">
        <a:dk1>
          <a:srgbClr val="000000"/>
        </a:dk1>
        <a:lt1>
          <a:srgbClr val="FFFFFF"/>
        </a:lt1>
        <a:dk2>
          <a:srgbClr val="752864"/>
        </a:dk2>
        <a:lt2>
          <a:srgbClr val="CAC0B6"/>
        </a:lt2>
        <a:accent1>
          <a:srgbClr val="AC98DB"/>
        </a:accent1>
        <a:accent2>
          <a:srgbClr val="165788"/>
        </a:accent2>
        <a:accent3>
          <a:srgbClr val="FFFFFF"/>
        </a:accent3>
        <a:accent4>
          <a:srgbClr val="000000"/>
        </a:accent4>
        <a:accent5>
          <a:srgbClr val="D2CAEA"/>
        </a:accent5>
        <a:accent6>
          <a:srgbClr val="134E7B"/>
        </a:accent6>
        <a:hlink>
          <a:srgbClr val="A51140"/>
        </a:hlink>
        <a:folHlink>
          <a:srgbClr val="DF7A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111111"/>
        </a:dk2>
        <a:lt2>
          <a:srgbClr val="CAC0B6"/>
        </a:lt2>
        <a:accent1>
          <a:srgbClr val="AC98DB"/>
        </a:accent1>
        <a:accent2>
          <a:srgbClr val="165788"/>
        </a:accent2>
        <a:accent3>
          <a:srgbClr val="FFFFFF"/>
        </a:accent3>
        <a:accent4>
          <a:srgbClr val="000000"/>
        </a:accent4>
        <a:accent5>
          <a:srgbClr val="D2CAEA"/>
        </a:accent5>
        <a:accent6>
          <a:srgbClr val="134E7B"/>
        </a:accent6>
        <a:hlink>
          <a:srgbClr val="A51140"/>
        </a:hlink>
        <a:folHlink>
          <a:srgbClr val="DF7A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Bankwide Standard light background presentation</Template>
  <TotalTime>2136</TotalTime>
  <Words>4871</Words>
  <Application>Microsoft Office PowerPoint</Application>
  <PresentationFormat>On-screen Show (4:3)</PresentationFormat>
  <Paragraphs>500</Paragraphs>
  <Slides>47</Slides>
  <Notes>47</Notes>
  <HiddenSlides>16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ＭＳ Ｐゴシック</vt:lpstr>
      <vt:lpstr>Arial</vt:lpstr>
      <vt:lpstr>Arial (Body)</vt:lpstr>
      <vt:lpstr>Wingdings</vt:lpstr>
      <vt:lpstr>Bankwide Standard light background presentation</vt:lpstr>
      <vt:lpstr>RM Lunch and Learn</vt:lpstr>
      <vt:lpstr>Outline</vt:lpstr>
      <vt:lpstr>Background</vt:lpstr>
      <vt:lpstr>Global inflation bond markets </vt:lpstr>
      <vt:lpstr>Global inflation bond markets </vt:lpstr>
      <vt:lpstr>Key market participants </vt:lpstr>
      <vt:lpstr>Livret A flows</vt:lpstr>
      <vt:lpstr>Conventions differ across index-linked instruments</vt:lpstr>
      <vt:lpstr>International real yield curves</vt:lpstr>
      <vt:lpstr>Inflation-linked bonds</vt:lpstr>
      <vt:lpstr>Ex-post cash flows – Linkers vs. conventionals</vt:lpstr>
      <vt:lpstr>Breakeven inflation trades</vt:lpstr>
      <vt:lpstr>Inflation swaps – Zero coupon swaps</vt:lpstr>
      <vt:lpstr>Forward inflation swap trades</vt:lpstr>
      <vt:lpstr>Other derivatives</vt:lpstr>
      <vt:lpstr>Linker asset swaps</vt:lpstr>
      <vt:lpstr>Relevance for the EEA </vt:lpstr>
      <vt:lpstr>Liquidity</vt:lpstr>
      <vt:lpstr>TIPS market value and average daily volume</vt:lpstr>
      <vt:lpstr>Liquidation costs</vt:lpstr>
      <vt:lpstr>Additional trading considerations </vt:lpstr>
      <vt:lpstr>Macro and RV drivers of inflation market valuations</vt:lpstr>
      <vt:lpstr>Impact of energy prices </vt:lpstr>
      <vt:lpstr>Market stress – Risk aversion and liquidity premia</vt:lpstr>
      <vt:lpstr>PowerPoint Presentation</vt:lpstr>
      <vt:lpstr>ASW measures</vt:lpstr>
      <vt:lpstr>Trade ideas</vt:lpstr>
      <vt:lpstr>Latest themes </vt:lpstr>
      <vt:lpstr>Key concept 1: Inflation indices </vt:lpstr>
      <vt:lpstr>Key concept 2: Inflation lags</vt:lpstr>
      <vt:lpstr>Key concept 3: Seasonality</vt:lpstr>
      <vt:lpstr>Pricing 3-month linkers: Back to bond basics</vt:lpstr>
      <vt:lpstr>Pricing 3-month linkers: Practical considerations</vt:lpstr>
      <vt:lpstr>Practical example</vt:lpstr>
      <vt:lpstr>UK special case: 8-month “old-style” linkers</vt:lpstr>
      <vt:lpstr>Bond positions vs derivative positions</vt:lpstr>
      <vt:lpstr>Practical Example – 10y zero coupon inflation swap</vt:lpstr>
      <vt:lpstr>Interpolation and inflation swap curves “roll”</vt:lpstr>
      <vt:lpstr>Example - Marking to market a zero coupon swap</vt:lpstr>
      <vt:lpstr>Example - Marking to market a zero coupon swap</vt:lpstr>
      <vt:lpstr>Relative value metrics</vt:lpstr>
      <vt:lpstr>Asset swap spreads, IOTAs and Z-spreads</vt:lpstr>
      <vt:lpstr>Z-spread and IOTA Spread in more depth</vt:lpstr>
      <vt:lpstr>Inflation market jargon</vt:lpstr>
      <vt:lpstr>PowerPoint Presentation</vt:lpstr>
      <vt:lpstr>Implications for market monitoring</vt:lpstr>
      <vt:lpstr>Any final questions?</vt:lpstr>
    </vt:vector>
  </TitlesOfParts>
  <Company>Bank of England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MPAT Knowledge share</dc:title>
  <dc:creator>Wigier, Izabela</dc:creator>
  <cp:lastModifiedBy>Sam Hewgill</cp:lastModifiedBy>
  <cp:revision>144</cp:revision>
  <cp:lastPrinted>2019-04-04T10:35:07Z</cp:lastPrinted>
  <dcterms:created xsi:type="dcterms:W3CDTF">2017-09-04T11:23:59Z</dcterms:created>
  <dcterms:modified xsi:type="dcterms:W3CDTF">2020-06-09T12:18:25Z</dcterms:modified>
</cp:coreProperties>
</file>