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9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>
                <a:latin typeface="Arno Pro" pitchFamily="18" charset="0"/>
              </a:defRPr>
            </a:pPr>
            <a:r>
              <a:rPr lang="en-US">
                <a:latin typeface="Arno Pro" pitchFamily="18" charset="0"/>
              </a:rPr>
              <a:t>Reported Error Rates (%)</a:t>
            </a:r>
          </a:p>
        </c:rich>
      </c:tx>
      <c:layout>
        <c:manualLayout>
          <c:xMode val="edge"/>
          <c:yMode val="edge"/>
          <c:x val="0.25371161938091075"/>
          <c:y val="4.2750321103479087E-2"/>
        </c:manualLayout>
      </c:layout>
    </c:title>
    <c:plotArea>
      <c:layout>
        <c:manualLayout>
          <c:layoutTarget val="inner"/>
          <c:xMode val="edge"/>
          <c:yMode val="edge"/>
          <c:x val="3.1746031746031744E-2"/>
          <c:y val="0.14884765734070476"/>
          <c:w val="0.94179894179894175"/>
          <c:h val="0.76231669179650419"/>
        </c:manualLayout>
      </c:layout>
      <c:barChart>
        <c:barDir val="col"/>
        <c:grouping val="clustered"/>
        <c:ser>
          <c:idx val="0"/>
          <c:order val="0"/>
          <c:dLbls>
            <c:txPr>
              <a:bodyPr/>
              <a:lstStyle/>
              <a:p>
                <a:pPr>
                  <a:defRPr sz="1400">
                    <a:latin typeface="Arno Pro" pitchFamily="18" charset="0"/>
                  </a:defRPr>
                </a:pPr>
                <a:endParaRPr lang="en-US"/>
              </a:p>
            </c:txPr>
            <c:showVal val="1"/>
          </c:dLbls>
          <c:cat>
            <c:strRef>
              <c:f>Sheet1!$C$4:$E$4</c:f>
              <c:strCache>
                <c:ptCount val="3"/>
                <c:pt idx="0">
                  <c:v>Proposed Approach</c:v>
                </c:pt>
                <c:pt idx="1">
                  <c:v>Pinto (2012)</c:v>
                </c:pt>
                <c:pt idx="2">
                  <c:v>Cook(2009)</c:v>
                </c:pt>
              </c:strCache>
            </c:strRef>
          </c:cat>
          <c:val>
            <c:numRef>
              <c:f>Sheet1!$C$5:$E$5</c:f>
              <c:numCache>
                <c:formatCode>General</c:formatCode>
                <c:ptCount val="3"/>
                <c:pt idx="0">
                  <c:v>17.649999999999999</c:v>
                </c:pt>
                <c:pt idx="1">
                  <c:v>38</c:v>
                </c:pt>
                <c:pt idx="2">
                  <c:v>41</c:v>
                </c:pt>
              </c:numCache>
            </c:numRef>
          </c:val>
        </c:ser>
        <c:dLbls>
          <c:showVal val="1"/>
        </c:dLbls>
        <c:overlap val="-25"/>
        <c:axId val="58313728"/>
        <c:axId val="60855040"/>
      </c:barChart>
      <c:catAx>
        <c:axId val="58313728"/>
        <c:scaling>
          <c:orientation val="minMax"/>
        </c:scaling>
        <c:axPos val="b"/>
        <c:majorTickMark val="none"/>
        <c:tickLblPos val="nextTo"/>
        <c:txPr>
          <a:bodyPr/>
          <a:lstStyle/>
          <a:p>
            <a:pPr>
              <a:defRPr sz="1100">
                <a:latin typeface="Arno Pro" pitchFamily="18" charset="0"/>
              </a:defRPr>
            </a:pPr>
            <a:endParaRPr lang="en-US"/>
          </a:p>
        </c:txPr>
        <c:crossAx val="60855040"/>
        <c:crosses val="autoZero"/>
        <c:auto val="1"/>
        <c:lblAlgn val="ctr"/>
        <c:lblOffset val="100"/>
      </c:catAx>
      <c:valAx>
        <c:axId val="60855040"/>
        <c:scaling>
          <c:orientation val="minMax"/>
        </c:scaling>
        <c:delete val="1"/>
        <c:axPos val="l"/>
        <c:numFmt formatCode="General" sourceLinked="1"/>
        <c:tickLblPos val="none"/>
        <c:crossAx val="58313728"/>
        <c:crosses val="autoZero"/>
        <c:crossBetween val="between"/>
      </c:valAx>
    </c:plotArea>
    <c:plotVisOnly val="1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43A57C-9387-4A57-A2C5-71EA23D31EBE}" type="datetimeFigureOut">
              <a:rPr lang="en-US" smtClean="0"/>
              <a:pPr/>
              <a:t>4/18/2013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80DBC5-A135-4D58-978B-AB173081B01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49EEF-CD7A-40F5-B9CB-F724ACE1AB79}" type="datetimeFigureOut">
              <a:rPr lang="en-US" smtClean="0"/>
              <a:pPr/>
              <a:t>4/18/2013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926A3-5CFF-4256-A126-19EE06E5BB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49EEF-CD7A-40F5-B9CB-F724ACE1AB79}" type="datetimeFigureOut">
              <a:rPr lang="en-US" smtClean="0"/>
              <a:pPr/>
              <a:t>4/18/2013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926A3-5CFF-4256-A126-19EE06E5BB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49EEF-CD7A-40F5-B9CB-F724ACE1AB79}" type="datetimeFigureOut">
              <a:rPr lang="en-US" smtClean="0"/>
              <a:pPr/>
              <a:t>4/18/2013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926A3-5CFF-4256-A126-19EE06E5BB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49EEF-CD7A-40F5-B9CB-F724ACE1AB79}" type="datetimeFigureOut">
              <a:rPr lang="en-US" smtClean="0"/>
              <a:pPr/>
              <a:t>4/18/2013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926A3-5CFF-4256-A126-19EE06E5BB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49EEF-CD7A-40F5-B9CB-F724ACE1AB79}" type="datetimeFigureOut">
              <a:rPr lang="en-US" smtClean="0"/>
              <a:pPr/>
              <a:t>4/18/2013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926A3-5CFF-4256-A126-19EE06E5BB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49EEF-CD7A-40F5-B9CB-F724ACE1AB79}" type="datetimeFigureOut">
              <a:rPr lang="en-US" smtClean="0"/>
              <a:pPr/>
              <a:t>4/18/2013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926A3-5CFF-4256-A126-19EE06E5BB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49EEF-CD7A-40F5-B9CB-F724ACE1AB79}" type="datetimeFigureOut">
              <a:rPr lang="en-US" smtClean="0"/>
              <a:pPr/>
              <a:t>4/18/2013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926A3-5CFF-4256-A126-19EE06E5BB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49EEF-CD7A-40F5-B9CB-F724ACE1AB79}" type="datetimeFigureOut">
              <a:rPr lang="en-US" smtClean="0"/>
              <a:pPr/>
              <a:t>4/18/2013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926A3-5CFF-4256-A126-19EE06E5BB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49EEF-CD7A-40F5-B9CB-F724ACE1AB79}" type="datetimeFigureOut">
              <a:rPr lang="en-US" smtClean="0"/>
              <a:pPr/>
              <a:t>4/18/2013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926A3-5CFF-4256-A126-19EE06E5BB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49EEF-CD7A-40F5-B9CB-F724ACE1AB79}" type="datetimeFigureOut">
              <a:rPr lang="en-US" smtClean="0"/>
              <a:pPr/>
              <a:t>4/18/2013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926A3-5CFF-4256-A126-19EE06E5BB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49EEF-CD7A-40F5-B9CB-F724ACE1AB79}" type="datetimeFigureOut">
              <a:rPr lang="en-US" smtClean="0"/>
              <a:pPr/>
              <a:t>4/18/2013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926A3-5CFF-4256-A126-19EE06E5BB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49EEF-CD7A-40F5-B9CB-F724ACE1AB79}" type="datetimeFigureOut">
              <a:rPr lang="en-US" smtClean="0"/>
              <a:pPr/>
              <a:t>4/18/2013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926A3-5CFF-4256-A126-19EE06E5BBA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3716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no Pro" pitchFamily="18" charset="0"/>
              </a:rPr>
              <a:t>Normalizing ‘Jejemon’ text using a modified mapping</a:t>
            </a:r>
          </a:p>
          <a:p>
            <a:pPr algn="ctr"/>
            <a:r>
              <a:rPr lang="en-US" sz="2400" dirty="0" smtClean="0">
                <a:latin typeface="Arno Pro" pitchFamily="18" charset="0"/>
              </a:rPr>
              <a:t>of the Soundex Algorithm</a:t>
            </a:r>
            <a:endParaRPr lang="en-US" sz="2400" dirty="0">
              <a:latin typeface="Arno Pro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819400"/>
            <a:ext cx="91440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rno Pro Caption" pitchFamily="18" charset="0"/>
              </a:rPr>
              <a:t>A Special Problem</a:t>
            </a:r>
          </a:p>
          <a:p>
            <a:pPr algn="ctr"/>
            <a:r>
              <a:rPr lang="en-US" sz="1600" dirty="0" smtClean="0">
                <a:latin typeface="Arno Pro Caption" pitchFamily="18" charset="0"/>
              </a:rPr>
              <a:t>Presented to the Faculty of the</a:t>
            </a:r>
          </a:p>
          <a:p>
            <a:pPr algn="ctr"/>
            <a:r>
              <a:rPr lang="en-US" sz="1600" dirty="0" smtClean="0">
                <a:latin typeface="Arno Pro Caption" pitchFamily="18" charset="0"/>
              </a:rPr>
              <a:t>Institute of Computer Science</a:t>
            </a:r>
          </a:p>
          <a:p>
            <a:pPr algn="ctr"/>
            <a:r>
              <a:rPr lang="en-US" sz="1600" dirty="0" smtClean="0">
                <a:latin typeface="Arno Pro Caption" pitchFamily="18" charset="0"/>
              </a:rPr>
              <a:t>University of the Philippines Los </a:t>
            </a:r>
            <a:r>
              <a:rPr lang="en-US" sz="1600" dirty="0" err="1" smtClean="0">
                <a:latin typeface="Arno Pro Caption" pitchFamily="18" charset="0"/>
              </a:rPr>
              <a:t>Baños</a:t>
            </a:r>
            <a:endParaRPr lang="en-US" sz="1600" dirty="0" smtClean="0">
              <a:latin typeface="Arno Pro Caption" pitchFamily="18" charset="0"/>
            </a:endParaRPr>
          </a:p>
          <a:p>
            <a:pPr algn="ctr"/>
            <a:endParaRPr lang="en-US" sz="2000" dirty="0" smtClean="0">
              <a:latin typeface="Arno Pro Caption" pitchFamily="18" charset="0"/>
            </a:endParaRPr>
          </a:p>
          <a:p>
            <a:pPr algn="ctr"/>
            <a:endParaRPr lang="en-US" sz="2000" dirty="0" smtClean="0">
              <a:latin typeface="Arno Pro Caption" pitchFamily="18" charset="0"/>
            </a:endParaRPr>
          </a:p>
          <a:p>
            <a:pPr algn="ctr"/>
            <a:r>
              <a:rPr lang="en-US" dirty="0" smtClean="0">
                <a:latin typeface="Arno Pro Caption" pitchFamily="18" charset="0"/>
              </a:rPr>
              <a:t>Joshua Karl T. </a:t>
            </a:r>
            <a:r>
              <a:rPr lang="en-US" dirty="0" smtClean="0">
                <a:latin typeface="Arno Pro Caption" pitchFamily="18" charset="0"/>
              </a:rPr>
              <a:t>Madronio</a:t>
            </a:r>
          </a:p>
          <a:p>
            <a:pPr algn="ctr"/>
            <a:r>
              <a:rPr lang="en-US" dirty="0" smtClean="0">
                <a:latin typeface="Arno Pro Caption" pitchFamily="18" charset="0"/>
              </a:rPr>
              <a:t>Prof. Vladimir Y. Mariano</a:t>
            </a:r>
            <a:endParaRPr lang="en-US" dirty="0" smtClean="0">
              <a:latin typeface="Arno Pro Caption" pitchFamily="18" charset="0"/>
            </a:endParaRPr>
          </a:p>
          <a:p>
            <a:pPr algn="ctr"/>
            <a:endParaRPr lang="en-US" dirty="0" smtClean="0">
              <a:latin typeface="Arno Pro Caption" pitchFamily="18" charset="0"/>
            </a:endParaRPr>
          </a:p>
          <a:p>
            <a:pPr algn="ctr"/>
            <a:r>
              <a:rPr lang="en-US" dirty="0" smtClean="0">
                <a:latin typeface="Arno Pro Caption" pitchFamily="18" charset="0"/>
              </a:rPr>
              <a:t>April 2013</a:t>
            </a:r>
            <a:endParaRPr lang="en-US" dirty="0">
              <a:latin typeface="Arno Pro Captio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6318" y="590490"/>
            <a:ext cx="31101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no Pro" pitchFamily="18" charset="0"/>
              </a:rPr>
              <a:t>Methodology: </a:t>
            </a:r>
            <a:r>
              <a:rPr lang="en-US" sz="2000" dirty="0" smtClean="0">
                <a:latin typeface="Arno Pro" pitchFamily="18" charset="0"/>
              </a:rPr>
              <a:t>Normalization</a:t>
            </a:r>
            <a:endParaRPr lang="en-US" sz="2000" dirty="0">
              <a:latin typeface="Arno Pro" pitchFamily="18" charset="0"/>
            </a:endParaRPr>
          </a:p>
        </p:txBody>
      </p:sp>
      <p:pic>
        <p:nvPicPr>
          <p:cNvPr id="3074" name="Picture 2" descr="C:\Users\Draze\Documents\1st SEM 2012-2013\CMSC 190-1 SP\CS190_LaTex\ICS-template\illustration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0" y="1752600"/>
            <a:ext cx="3733800" cy="41624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304800"/>
            <a:ext cx="9428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no Pro" pitchFamily="18" charset="0"/>
              </a:rPr>
              <a:t>Results</a:t>
            </a:r>
            <a:endParaRPr lang="en-US" sz="2000" b="1" dirty="0">
              <a:latin typeface="Arno Pro" pitchFamily="18" charset="0"/>
            </a:endParaRPr>
          </a:p>
        </p:txBody>
      </p:sp>
      <p:graphicFrame>
        <p:nvGraphicFramePr>
          <p:cNvPr id="3" name="Chart 2"/>
          <p:cNvGraphicFramePr/>
          <p:nvPr/>
        </p:nvGraphicFramePr>
        <p:xfrm>
          <a:off x="3886200" y="1676400"/>
          <a:ext cx="4800600" cy="3581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33400" y="2133600"/>
            <a:ext cx="2819400" cy="258532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no Pro Display" pitchFamily="18" charset="0"/>
              </a:rPr>
              <a:t>143, 269</a:t>
            </a:r>
            <a:r>
              <a:rPr lang="en-US" dirty="0" smtClean="0">
                <a:latin typeface="Arno Pro Display" pitchFamily="18" charset="0"/>
              </a:rPr>
              <a:t> entries to the Filipino Phonetic Dictionary</a:t>
            </a:r>
          </a:p>
          <a:p>
            <a:endParaRPr lang="en-US" dirty="0" smtClean="0">
              <a:latin typeface="Arno Pro Display" pitchFamily="18" charset="0"/>
            </a:endParaRPr>
          </a:p>
          <a:p>
            <a:r>
              <a:rPr lang="en-US" dirty="0" smtClean="0">
                <a:latin typeface="Arno Pro Display" pitchFamily="18" charset="0"/>
              </a:rPr>
              <a:t>From </a:t>
            </a:r>
            <a:r>
              <a:rPr lang="en-US" b="1" dirty="0" smtClean="0">
                <a:latin typeface="Arno Pro Display" pitchFamily="18" charset="0"/>
              </a:rPr>
              <a:t>206, 705 </a:t>
            </a:r>
            <a:r>
              <a:rPr lang="en-US" dirty="0" smtClean="0">
                <a:latin typeface="Arno Pro Display" pitchFamily="18" charset="0"/>
              </a:rPr>
              <a:t>sentences in the </a:t>
            </a:r>
            <a:r>
              <a:rPr lang="en-US" dirty="0" err="1" smtClean="0">
                <a:latin typeface="Arno Pro Display" pitchFamily="18" charset="0"/>
              </a:rPr>
              <a:t>BantayWika</a:t>
            </a:r>
            <a:r>
              <a:rPr lang="en-US" dirty="0" smtClean="0">
                <a:latin typeface="Arno Pro Display" pitchFamily="18" charset="0"/>
              </a:rPr>
              <a:t> Text News Sub-Corpora</a:t>
            </a:r>
          </a:p>
          <a:p>
            <a:endParaRPr lang="en-US" dirty="0" smtClean="0">
              <a:latin typeface="Arno Pro Display" pitchFamily="18" charset="0"/>
            </a:endParaRPr>
          </a:p>
          <a:p>
            <a:r>
              <a:rPr lang="en-US" b="1" dirty="0" smtClean="0">
                <a:latin typeface="Arno Pro Display" pitchFamily="18" charset="0"/>
              </a:rPr>
              <a:t>251</a:t>
            </a:r>
            <a:r>
              <a:rPr lang="en-US" dirty="0" smtClean="0">
                <a:latin typeface="Arno Pro Display" pitchFamily="18" charset="0"/>
              </a:rPr>
              <a:t> Jejemon sentences from the Internet</a:t>
            </a:r>
            <a:endParaRPr lang="en-US" dirty="0">
              <a:latin typeface="Arno Pro Display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457200"/>
            <a:ext cx="42338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no Pro" pitchFamily="18" charset="0"/>
              </a:rPr>
              <a:t>Problems encountered by the approach</a:t>
            </a:r>
            <a:endParaRPr lang="en-US" sz="2000" b="1" dirty="0">
              <a:latin typeface="Arno Pro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600200" y="1905000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Arno Pro" pitchFamily="18" charset="0"/>
                        </a:rPr>
                        <a:t>Problem</a:t>
                      </a:r>
                      <a:endParaRPr lang="en-US" dirty="0">
                        <a:latin typeface="Arno Pro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no Pro" pitchFamily="18" charset="0"/>
                        </a:rPr>
                        <a:t>Example</a:t>
                      </a:r>
                      <a:endParaRPr lang="en-US" dirty="0">
                        <a:latin typeface="Arno Pro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Arno Pro" pitchFamily="18" charset="0"/>
                        </a:rPr>
                        <a:t>‘</a:t>
                      </a:r>
                      <a:r>
                        <a:rPr lang="en-US" dirty="0" err="1" smtClean="0">
                          <a:latin typeface="Arno Pro" pitchFamily="18" charset="0"/>
                        </a:rPr>
                        <a:t>Jejenized</a:t>
                      </a:r>
                      <a:r>
                        <a:rPr lang="en-US" dirty="0" smtClean="0">
                          <a:latin typeface="Arno Pro" pitchFamily="18" charset="0"/>
                        </a:rPr>
                        <a:t>’ English</a:t>
                      </a:r>
                      <a:r>
                        <a:rPr lang="en-US" baseline="0" dirty="0" smtClean="0">
                          <a:latin typeface="Arno Pro" pitchFamily="18" charset="0"/>
                        </a:rPr>
                        <a:t> words</a:t>
                      </a:r>
                      <a:r>
                        <a:rPr lang="en-US" i="1" baseline="0" dirty="0" smtClean="0">
                          <a:latin typeface="Arno Pro" pitchFamily="18" charset="0"/>
                        </a:rPr>
                        <a:t>*</a:t>
                      </a:r>
                      <a:endParaRPr lang="en-US" i="1" dirty="0">
                        <a:latin typeface="Arno Pro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err="1" smtClean="0">
                          <a:latin typeface="Arno Pro" pitchFamily="18" charset="0"/>
                        </a:rPr>
                        <a:t>gud</a:t>
                      </a:r>
                      <a:r>
                        <a:rPr lang="en-US" i="1" baseline="0" dirty="0" smtClean="0">
                          <a:latin typeface="Arno Pro" pitchFamily="18" charset="0"/>
                        </a:rPr>
                        <a:t> </a:t>
                      </a:r>
                      <a:r>
                        <a:rPr lang="en-US" i="1" baseline="0" dirty="0" err="1" smtClean="0">
                          <a:latin typeface="Arno Pro" pitchFamily="18" charset="0"/>
                        </a:rPr>
                        <a:t>nYtz</a:t>
                      </a:r>
                      <a:r>
                        <a:rPr lang="en-US" i="1" baseline="0" dirty="0" smtClean="0">
                          <a:latin typeface="Arno Pro" pitchFamily="18" charset="0"/>
                        </a:rPr>
                        <a:t>!</a:t>
                      </a:r>
                      <a:endParaRPr lang="en-US" i="1" dirty="0">
                        <a:latin typeface="Arno Pro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Arno Pro" pitchFamily="18" charset="0"/>
                        </a:rPr>
                        <a:t>Syllable</a:t>
                      </a:r>
                      <a:r>
                        <a:rPr lang="en-US" baseline="0" dirty="0" smtClean="0">
                          <a:latin typeface="Arno Pro" pitchFamily="18" charset="0"/>
                        </a:rPr>
                        <a:t> truncation</a:t>
                      </a:r>
                      <a:endParaRPr lang="en-US" dirty="0">
                        <a:latin typeface="Arno Pro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err="1" smtClean="0">
                          <a:latin typeface="Arno Pro" pitchFamily="18" charset="0"/>
                        </a:rPr>
                        <a:t>wa</a:t>
                      </a:r>
                      <a:r>
                        <a:rPr lang="en-US" dirty="0" smtClean="0">
                          <a:latin typeface="Arno Pro" pitchFamily="18" charset="0"/>
                        </a:rPr>
                        <a:t> for </a:t>
                      </a:r>
                      <a:r>
                        <a:rPr lang="en-US" i="1" dirty="0" err="1" smtClean="0">
                          <a:latin typeface="Arno Pro" pitchFamily="18" charset="0"/>
                        </a:rPr>
                        <a:t>wala</a:t>
                      </a:r>
                      <a:endParaRPr lang="en-US" i="1" dirty="0">
                        <a:latin typeface="Arno Pro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Arno Pro" pitchFamily="18" charset="0"/>
                        </a:rPr>
                        <a:t>Letter truncation</a:t>
                      </a:r>
                      <a:endParaRPr lang="en-US" dirty="0">
                        <a:latin typeface="Arno Pro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err="1" smtClean="0">
                          <a:latin typeface="Arno Pro" pitchFamily="18" charset="0"/>
                        </a:rPr>
                        <a:t>ndi</a:t>
                      </a:r>
                      <a:r>
                        <a:rPr lang="en-US" dirty="0" smtClean="0">
                          <a:latin typeface="Arno Pro" pitchFamily="18" charset="0"/>
                        </a:rPr>
                        <a:t> for</a:t>
                      </a:r>
                      <a:r>
                        <a:rPr lang="en-US" baseline="0" dirty="0" smtClean="0">
                          <a:latin typeface="Arno Pro" pitchFamily="18" charset="0"/>
                        </a:rPr>
                        <a:t> </a:t>
                      </a:r>
                      <a:r>
                        <a:rPr lang="en-US" i="1" baseline="0" dirty="0" smtClean="0">
                          <a:latin typeface="Arno Pro" pitchFamily="18" charset="0"/>
                        </a:rPr>
                        <a:t>hindi</a:t>
                      </a:r>
                      <a:endParaRPr lang="en-US" i="1" dirty="0">
                        <a:latin typeface="Arno Pro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Arno Pro" pitchFamily="18" charset="0"/>
                        </a:rPr>
                        <a:t>OOV words</a:t>
                      </a:r>
                      <a:r>
                        <a:rPr lang="en-US" i="1" baseline="0" dirty="0" smtClean="0">
                          <a:latin typeface="Arno Pro" pitchFamily="18" charset="0"/>
                        </a:rPr>
                        <a:t>*</a:t>
                      </a:r>
                      <a:endParaRPr lang="en-US" i="1" dirty="0" smtClean="0">
                        <a:latin typeface="Arno Pro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>
                          <a:latin typeface="Arno Pro" pitchFamily="18" charset="0"/>
                        </a:rPr>
                        <a:t>IV-A</a:t>
                      </a:r>
                      <a:endParaRPr lang="en-US" i="1" dirty="0">
                        <a:latin typeface="Arno Pro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Arno Pro" pitchFamily="18" charset="0"/>
                        </a:rPr>
                        <a:t>Proper nouns</a:t>
                      </a:r>
                      <a:r>
                        <a:rPr lang="en-US" i="1" baseline="0" dirty="0" smtClean="0">
                          <a:latin typeface="Arno Pro" pitchFamily="18" charset="0"/>
                        </a:rPr>
                        <a:t>*</a:t>
                      </a:r>
                      <a:endParaRPr lang="en-US" i="1" dirty="0" smtClean="0">
                        <a:latin typeface="Arno Pro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err="1" smtClean="0">
                          <a:latin typeface="Arno Pro" pitchFamily="18" charset="0"/>
                        </a:rPr>
                        <a:t>Batong</a:t>
                      </a:r>
                      <a:r>
                        <a:rPr lang="en-US" i="1" dirty="0" smtClean="0">
                          <a:latin typeface="Arno Pro" pitchFamily="18" charset="0"/>
                        </a:rPr>
                        <a:t> </a:t>
                      </a:r>
                      <a:r>
                        <a:rPr lang="en-US" i="1" dirty="0" err="1" smtClean="0">
                          <a:latin typeface="Arno Pro" pitchFamily="18" charset="0"/>
                        </a:rPr>
                        <a:t>Malake</a:t>
                      </a:r>
                      <a:r>
                        <a:rPr lang="en-US" i="1" dirty="0" smtClean="0">
                          <a:latin typeface="Arno Pro" pitchFamily="18" charset="0"/>
                        </a:rPr>
                        <a:t> St.</a:t>
                      </a:r>
                      <a:endParaRPr lang="en-US" i="1" dirty="0">
                        <a:latin typeface="Arno Pro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Arno Pro" pitchFamily="18" charset="0"/>
                        </a:rPr>
                        <a:t>Word concatenation</a:t>
                      </a:r>
                      <a:endParaRPr lang="en-US" dirty="0">
                        <a:latin typeface="Arno Pro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err="1" smtClean="0">
                          <a:latin typeface="Arno Pro" pitchFamily="18" charset="0"/>
                        </a:rPr>
                        <a:t>palng</a:t>
                      </a:r>
                      <a:r>
                        <a:rPr lang="en-US" dirty="0" smtClean="0">
                          <a:latin typeface="Arno Pro" pitchFamily="18" charset="0"/>
                        </a:rPr>
                        <a:t> for </a:t>
                      </a:r>
                      <a:r>
                        <a:rPr lang="en-US" i="1" dirty="0" smtClean="0">
                          <a:latin typeface="Arno Pro" pitchFamily="18" charset="0"/>
                        </a:rPr>
                        <a:t>pa</a:t>
                      </a:r>
                      <a:r>
                        <a:rPr lang="en-US" i="1" baseline="0" dirty="0" smtClean="0">
                          <a:latin typeface="Arno Pro" pitchFamily="18" charset="0"/>
                        </a:rPr>
                        <a:t> </a:t>
                      </a:r>
                      <a:r>
                        <a:rPr lang="en-US" i="1" baseline="0" dirty="0" err="1" smtClean="0">
                          <a:latin typeface="Arno Pro" pitchFamily="18" charset="0"/>
                        </a:rPr>
                        <a:t>lang</a:t>
                      </a:r>
                      <a:endParaRPr lang="en-US" i="1" dirty="0">
                        <a:latin typeface="Arno Pro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Arno Pro" pitchFamily="18" charset="0"/>
                        </a:rPr>
                        <a:t>Dictionary noise</a:t>
                      </a:r>
                      <a:endParaRPr lang="en-US" dirty="0">
                        <a:latin typeface="Arno Pro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no Pro" pitchFamily="18" charset="0"/>
                        </a:rPr>
                        <a:t>Entries like </a:t>
                      </a:r>
                      <a:r>
                        <a:rPr lang="en-US" i="1" dirty="0" smtClean="0">
                          <a:latin typeface="Arno Pro" pitchFamily="18" charset="0"/>
                        </a:rPr>
                        <a:t>mu</a:t>
                      </a:r>
                      <a:endParaRPr lang="en-US" i="1" dirty="0">
                        <a:latin typeface="Arno Pro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257800" y="49530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 smtClean="0">
                <a:latin typeface="Arno Pro" pitchFamily="18" charset="0"/>
              </a:rPr>
              <a:t>*limitation of the  study </a:t>
            </a:r>
            <a:endParaRPr lang="en-US" i="1" dirty="0">
              <a:latin typeface="Arno Pro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286000"/>
            <a:ext cx="91440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>
                <a:latin typeface="FlemishScript BT" pitchFamily="66" charset="0"/>
              </a:rPr>
              <a:t>Fin.</a:t>
            </a:r>
            <a:endParaRPr lang="en-US" dirty="0" smtClean="0"/>
          </a:p>
          <a:p>
            <a:pPr algn="ctr"/>
            <a:r>
              <a:rPr lang="en-US" dirty="0" smtClean="0">
                <a:latin typeface="Arno Pro" pitchFamily="18" charset="0"/>
              </a:rPr>
              <a:t>Thank you</a:t>
            </a:r>
            <a:endParaRPr lang="en-US" dirty="0">
              <a:latin typeface="Arno Pro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8956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no Pro" pitchFamily="18" charset="0"/>
              </a:rPr>
              <a:t>Jejemon, Jejenese, &amp; </a:t>
            </a:r>
            <a:r>
              <a:rPr lang="en-US" sz="2400" dirty="0" err="1" smtClean="0">
                <a:latin typeface="Arno Pro" pitchFamily="18" charset="0"/>
              </a:rPr>
              <a:t>Jejebeth</a:t>
            </a:r>
            <a:endParaRPr lang="en-US" sz="2400" dirty="0">
              <a:latin typeface="Arno Pro" pitchFamily="18" charset="0"/>
            </a:endParaRPr>
          </a:p>
        </p:txBody>
      </p:sp>
      <p:cxnSp>
        <p:nvCxnSpPr>
          <p:cNvPr id="4" name="Elbow Connector 3"/>
          <p:cNvCxnSpPr>
            <a:endCxn id="2050" idx="3"/>
          </p:cNvCxnSpPr>
          <p:nvPr/>
        </p:nvCxnSpPr>
        <p:spPr>
          <a:xfrm rot="16200000" flipV="1">
            <a:off x="2151460" y="1618060"/>
            <a:ext cx="1381918" cy="102076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50" name="Picture 2" descr="C:\Users\Draze\Pictures\Portfolio\Jejemo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304800"/>
            <a:ext cx="1951038" cy="2265363"/>
          </a:xfrm>
          <a:prstGeom prst="rect">
            <a:avLst/>
          </a:prstGeom>
          <a:noFill/>
        </p:spPr>
      </p:pic>
      <p:cxnSp>
        <p:nvCxnSpPr>
          <p:cNvPr id="13" name="Straight Arrow Connector 12"/>
          <p:cNvCxnSpPr>
            <a:stCxn id="2" idx="2"/>
            <a:endCxn id="15" idx="0"/>
          </p:cNvCxnSpPr>
          <p:nvPr/>
        </p:nvCxnSpPr>
        <p:spPr>
          <a:xfrm>
            <a:off x="4572000" y="3357265"/>
            <a:ext cx="0" cy="9099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0" y="426720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mpersand" pitchFamily="2" charset="0"/>
              </a:rPr>
              <a:t>Ha1xT! Nk2InisH m6A p3ePz dT0 s </a:t>
            </a:r>
            <a:r>
              <a:rPr lang="en-US" sz="2000" dirty="0" err="1" smtClean="0">
                <a:latin typeface="Ampersand" pitchFamily="2" charset="0"/>
              </a:rPr>
              <a:t>SKooL</a:t>
            </a:r>
            <a:r>
              <a:rPr lang="en-US" sz="2000" dirty="0" smtClean="0">
                <a:latin typeface="Ampersand" pitchFamily="2" charset="0"/>
              </a:rPr>
              <a:t>! 1NaZ4R</a:t>
            </a:r>
          </a:p>
          <a:p>
            <a:pPr algn="ctr"/>
            <a:r>
              <a:rPr lang="en-US" sz="2000" dirty="0" err="1" smtClean="0">
                <a:latin typeface="Ampersand" pitchFamily="2" charset="0"/>
              </a:rPr>
              <a:t>N!LaH</a:t>
            </a:r>
            <a:r>
              <a:rPr lang="en-US" sz="2000" dirty="0" smtClean="0">
                <a:latin typeface="Ampersand" pitchFamily="2" charset="0"/>
              </a:rPr>
              <a:t> </a:t>
            </a:r>
            <a:r>
              <a:rPr lang="en-US" sz="2000" dirty="0" err="1" smtClean="0">
                <a:latin typeface="Ampersand" pitchFamily="2" charset="0"/>
              </a:rPr>
              <a:t>qoH</a:t>
            </a:r>
            <a:r>
              <a:rPr lang="en-US" sz="2000" dirty="0" smtClean="0">
                <a:latin typeface="Ampersand" pitchFamily="2" charset="0"/>
              </a:rPr>
              <a:t>, J3J3m0N </a:t>
            </a:r>
            <a:r>
              <a:rPr lang="en-US" sz="2000" dirty="0" err="1" smtClean="0">
                <a:latin typeface="Ampersand" pitchFamily="2" charset="0"/>
              </a:rPr>
              <a:t>dEw</a:t>
            </a:r>
            <a:r>
              <a:rPr lang="en-US" sz="2000" dirty="0" smtClean="0">
                <a:latin typeface="Ampersand" pitchFamily="2" charset="0"/>
              </a:rPr>
              <a:t> kx3 </a:t>
            </a:r>
            <a:r>
              <a:rPr lang="en-US" sz="2000" dirty="0" err="1" smtClean="0">
                <a:latin typeface="Ampersand" pitchFamily="2" charset="0"/>
              </a:rPr>
              <a:t>qoH</a:t>
            </a:r>
            <a:r>
              <a:rPr lang="en-US" sz="2000" dirty="0" smtClean="0">
                <a:latin typeface="Ampersand" pitchFamily="2" charset="0"/>
              </a:rPr>
              <a:t>! ;(</a:t>
            </a:r>
            <a:endParaRPr lang="en-US" sz="2000" dirty="0">
              <a:latin typeface="Ampersand" pitchFamily="2" charset="0"/>
            </a:endParaRPr>
          </a:p>
        </p:txBody>
      </p:sp>
      <p:sp>
        <p:nvSpPr>
          <p:cNvPr id="16" name="Flowchart: Document 15"/>
          <p:cNvSpPr/>
          <p:nvPr/>
        </p:nvSpPr>
        <p:spPr>
          <a:xfrm>
            <a:off x="6477000" y="457200"/>
            <a:ext cx="2057400" cy="2514600"/>
          </a:xfrm>
          <a:prstGeom prst="flowChartDocumen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pc="3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Ampersand" pitchFamily="2" charset="0"/>
              </a:rPr>
              <a:t>Aa</a:t>
            </a:r>
            <a:r>
              <a:rPr lang="en-US" spc="300" dirty="0" smtClean="0">
                <a:latin typeface="Ampersand" pitchFamily="2" charset="0"/>
              </a:rPr>
              <a:t> -&gt; </a:t>
            </a:r>
            <a:r>
              <a:rPr lang="en-US" spc="300" dirty="0" smtClean="0">
                <a:solidFill>
                  <a:srgbClr val="FF0000"/>
                </a:solidFill>
                <a:latin typeface="Ampersand" pitchFamily="2" charset="0"/>
              </a:rPr>
              <a:t>4a</a:t>
            </a:r>
          </a:p>
          <a:p>
            <a:pPr algn="ctr"/>
            <a:r>
              <a:rPr lang="en-US" spc="3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mpersand" pitchFamily="2" charset="0"/>
              </a:rPr>
              <a:t>Bb</a:t>
            </a:r>
            <a:r>
              <a:rPr lang="en-US" spc="300" dirty="0" smtClean="0">
                <a:latin typeface="Ampersand" pitchFamily="2" charset="0"/>
              </a:rPr>
              <a:t> -&gt; </a:t>
            </a:r>
            <a:r>
              <a:rPr lang="en-US" spc="300" dirty="0" smtClean="0">
                <a:solidFill>
                  <a:srgbClr val="FF0000"/>
                </a:solidFill>
                <a:latin typeface="Ampersand" pitchFamily="2" charset="0"/>
              </a:rPr>
              <a:t>bb</a:t>
            </a:r>
          </a:p>
          <a:p>
            <a:pPr algn="ctr"/>
            <a:r>
              <a:rPr lang="en-US" spc="3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mpersand" pitchFamily="2" charset="0"/>
              </a:rPr>
              <a:t>Cc</a:t>
            </a:r>
            <a:r>
              <a:rPr lang="en-US" spc="300" dirty="0" smtClean="0">
                <a:latin typeface="Ampersand" pitchFamily="2" charset="0"/>
              </a:rPr>
              <a:t> -&gt; </a:t>
            </a:r>
            <a:r>
              <a:rPr lang="en-US" spc="300" dirty="0" smtClean="0">
                <a:solidFill>
                  <a:srgbClr val="FF0000"/>
                </a:solidFill>
                <a:latin typeface="Ampersand" pitchFamily="2" charset="0"/>
              </a:rPr>
              <a:t>cc</a:t>
            </a:r>
          </a:p>
          <a:p>
            <a:pPr algn="ctr"/>
            <a:r>
              <a:rPr lang="en-US" spc="3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Ampersand" pitchFamily="2" charset="0"/>
              </a:rPr>
              <a:t>Dd</a:t>
            </a:r>
            <a:r>
              <a:rPr lang="en-US" spc="300" dirty="0" smtClean="0">
                <a:latin typeface="Ampersand" pitchFamily="2" charset="0"/>
              </a:rPr>
              <a:t> -&gt; </a:t>
            </a:r>
            <a:r>
              <a:rPr lang="en-US" spc="300" dirty="0" smtClean="0">
                <a:solidFill>
                  <a:srgbClr val="FF0000"/>
                </a:solidFill>
                <a:latin typeface="Ampersand" pitchFamily="2" charset="0"/>
              </a:rPr>
              <a:t>DD</a:t>
            </a:r>
          </a:p>
          <a:p>
            <a:pPr algn="ctr"/>
            <a:r>
              <a:rPr lang="en-US" spc="3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Ampersand" pitchFamily="2" charset="0"/>
              </a:rPr>
              <a:t>Ee</a:t>
            </a:r>
            <a:r>
              <a:rPr lang="en-US" spc="300" dirty="0" smtClean="0">
                <a:latin typeface="Ampersand" pitchFamily="2" charset="0"/>
              </a:rPr>
              <a:t> -&gt; </a:t>
            </a:r>
            <a:r>
              <a:rPr lang="en-US" spc="300" dirty="0" smtClean="0">
                <a:solidFill>
                  <a:srgbClr val="FF0000"/>
                </a:solidFill>
                <a:latin typeface="Ampersand" pitchFamily="2" charset="0"/>
              </a:rPr>
              <a:t>3e</a:t>
            </a:r>
          </a:p>
          <a:p>
            <a:pPr algn="ctr"/>
            <a:r>
              <a:rPr lang="en-US" spc="3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mpersand" pitchFamily="2" charset="0"/>
              </a:rPr>
              <a:t>Ff</a:t>
            </a:r>
            <a:r>
              <a:rPr lang="en-US" spc="300" dirty="0" smtClean="0">
                <a:latin typeface="Ampersand" pitchFamily="2" charset="0"/>
              </a:rPr>
              <a:t> -&gt; </a:t>
            </a:r>
            <a:r>
              <a:rPr lang="en-US" spc="300" dirty="0" smtClean="0">
                <a:solidFill>
                  <a:srgbClr val="FF0000"/>
                </a:solidFill>
                <a:latin typeface="Ampersand" pitchFamily="2" charset="0"/>
              </a:rPr>
              <a:t>ff</a:t>
            </a:r>
          </a:p>
          <a:p>
            <a:pPr algn="ctr"/>
            <a:r>
              <a:rPr lang="en-US" spc="3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Ampersand" pitchFamily="2" charset="0"/>
              </a:rPr>
              <a:t>Gg</a:t>
            </a:r>
            <a:r>
              <a:rPr lang="en-US" spc="300" dirty="0" smtClean="0">
                <a:latin typeface="Ampersand" pitchFamily="2" charset="0"/>
              </a:rPr>
              <a:t> -&gt; </a:t>
            </a:r>
            <a:r>
              <a:rPr lang="en-US" spc="300" dirty="0" smtClean="0">
                <a:solidFill>
                  <a:srgbClr val="FF0000"/>
                </a:solidFill>
                <a:latin typeface="Ampersand" pitchFamily="2" charset="0"/>
              </a:rPr>
              <a:t>6g</a:t>
            </a:r>
          </a:p>
          <a:p>
            <a:pPr algn="ctr"/>
            <a:r>
              <a:rPr lang="en-US" spc="300" dirty="0" smtClean="0">
                <a:latin typeface="Ampersand" pitchFamily="2" charset="0"/>
              </a:rPr>
              <a:t>...</a:t>
            </a:r>
            <a:endParaRPr lang="en-US" spc="300" dirty="0">
              <a:latin typeface="Ampersand" pitchFamily="2" charset="0"/>
            </a:endParaRPr>
          </a:p>
        </p:txBody>
      </p:sp>
      <p:cxnSp>
        <p:nvCxnSpPr>
          <p:cNvPr id="17" name="Elbow Connector 3"/>
          <p:cNvCxnSpPr>
            <a:endCxn id="16" idx="1"/>
          </p:cNvCxnSpPr>
          <p:nvPr/>
        </p:nvCxnSpPr>
        <p:spPr>
          <a:xfrm rot="5400000" flipH="1" flipV="1">
            <a:off x="5505450" y="1847850"/>
            <a:ext cx="1104900" cy="8382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0" y="56388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no Pro" pitchFamily="18" charset="0"/>
              </a:rPr>
              <a:t>SMS texts </a:t>
            </a:r>
            <a:r>
              <a:rPr lang="en-US" dirty="0" smtClean="0">
                <a:latin typeface="Arno Pro" pitchFamily="18" charset="0"/>
              </a:rPr>
              <a:t>(categorized as mild) : </a:t>
            </a:r>
            <a:r>
              <a:rPr lang="en-US" dirty="0" smtClean="0">
                <a:latin typeface="Ampersand" pitchFamily="2" charset="0"/>
              </a:rPr>
              <a:t>i2 ay 1 txt </a:t>
            </a:r>
            <a:r>
              <a:rPr lang="en-US" dirty="0" err="1" smtClean="0">
                <a:latin typeface="Ampersand" pitchFamily="2" charset="0"/>
              </a:rPr>
              <a:t>msg.subrang</a:t>
            </a:r>
            <a:r>
              <a:rPr lang="en-US" dirty="0" smtClean="0">
                <a:latin typeface="Ampersand" pitchFamily="2" charset="0"/>
              </a:rPr>
              <a:t> </a:t>
            </a:r>
            <a:r>
              <a:rPr lang="en-US" dirty="0" err="1" smtClean="0">
                <a:latin typeface="Ampersand" pitchFamily="2" charset="0"/>
              </a:rPr>
              <a:t>onti</a:t>
            </a:r>
            <a:r>
              <a:rPr lang="en-US" dirty="0" smtClean="0">
                <a:latin typeface="Ampersand" pitchFamily="2" charset="0"/>
              </a:rPr>
              <a:t> </a:t>
            </a:r>
            <a:r>
              <a:rPr lang="en-US" dirty="0" err="1" smtClean="0">
                <a:latin typeface="Ampersand" pitchFamily="2" charset="0"/>
              </a:rPr>
              <a:t>lng</a:t>
            </a:r>
            <a:r>
              <a:rPr lang="en-US" dirty="0" smtClean="0">
                <a:latin typeface="Ampersand" pitchFamily="2" charset="0"/>
              </a:rPr>
              <a:t> </a:t>
            </a:r>
            <a:r>
              <a:rPr lang="en-US" dirty="0" err="1" smtClean="0">
                <a:latin typeface="Ampersand" pitchFamily="2" charset="0"/>
              </a:rPr>
              <a:t>dpat</a:t>
            </a:r>
            <a:r>
              <a:rPr lang="en-US" dirty="0" smtClean="0">
                <a:latin typeface="Ampersand" pitchFamily="2" charset="0"/>
              </a:rPr>
              <a:t> ng chars q.</a:t>
            </a:r>
            <a:endParaRPr lang="en-US" sz="2400" dirty="0">
              <a:latin typeface="Ampersand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9812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rno Pro" pitchFamily="18" charset="0"/>
              </a:rPr>
              <a:t>SMS texts</a:t>
            </a:r>
          </a:p>
          <a:p>
            <a:pPr algn="ctr"/>
            <a:endParaRPr lang="en-US" sz="2000" dirty="0" smtClean="0">
              <a:latin typeface="Arno Pro" pitchFamily="18" charset="0"/>
            </a:endParaRPr>
          </a:p>
          <a:p>
            <a:pPr algn="ctr"/>
            <a:endParaRPr lang="en-US" sz="2000" dirty="0" smtClean="0">
              <a:latin typeface="Arno Pro" pitchFamily="18" charset="0"/>
            </a:endParaRPr>
          </a:p>
          <a:p>
            <a:pPr algn="ctr"/>
            <a:r>
              <a:rPr lang="en-US" sz="2000" dirty="0" smtClean="0">
                <a:latin typeface="Arno Pro" pitchFamily="18" charset="0"/>
              </a:rPr>
              <a:t>Twitter (Guillermo, 2010)</a:t>
            </a:r>
          </a:p>
          <a:p>
            <a:pPr algn="ctr"/>
            <a:endParaRPr lang="en-US" sz="2000" dirty="0" smtClean="0">
              <a:latin typeface="Arno Pro" pitchFamily="18" charset="0"/>
            </a:endParaRPr>
          </a:p>
          <a:p>
            <a:pPr algn="ctr"/>
            <a:endParaRPr lang="en-US" sz="2000" dirty="0" smtClean="0">
              <a:latin typeface="Arno Pro" pitchFamily="18" charset="0"/>
            </a:endParaRPr>
          </a:p>
          <a:p>
            <a:pPr algn="ctr"/>
            <a:r>
              <a:rPr lang="en-US" sz="2000" dirty="0" smtClean="0">
                <a:latin typeface="Arno Pro" pitchFamily="18" charset="0"/>
              </a:rPr>
              <a:t>Spread to forums, blogs, instant messages, </a:t>
            </a:r>
          </a:p>
          <a:p>
            <a:pPr algn="ctr"/>
            <a:r>
              <a:rPr lang="en-US" sz="2000" dirty="0" smtClean="0">
                <a:latin typeface="Arno Pro" pitchFamily="18" charset="0"/>
              </a:rPr>
              <a:t>comments, and so on.</a:t>
            </a:r>
            <a:endParaRPr lang="en-US" sz="2000" dirty="0">
              <a:latin typeface="Arno Pro" pitchFamily="18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4572000" y="24384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4572000" y="33528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1371600"/>
            <a:ext cx="86106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no Pro" pitchFamily="18" charset="0"/>
              </a:rPr>
              <a:t>What will </a:t>
            </a:r>
            <a:r>
              <a:rPr lang="en-US" sz="2000" b="1" dirty="0" smtClean="0">
                <a:latin typeface="Arno Pro" pitchFamily="18" charset="0"/>
              </a:rPr>
              <a:t>happen</a:t>
            </a:r>
            <a:r>
              <a:rPr lang="en-US" sz="2000" dirty="0" smtClean="0">
                <a:latin typeface="Arno Pro" pitchFamily="18" charset="0"/>
              </a:rPr>
              <a:t> to:</a:t>
            </a:r>
          </a:p>
          <a:p>
            <a:endParaRPr lang="en-US" sz="2000" dirty="0" smtClean="0">
              <a:latin typeface="Arno Pro" pitchFamily="18" charset="0"/>
            </a:endParaRPr>
          </a:p>
          <a:p>
            <a:r>
              <a:rPr lang="en-US" sz="2000" dirty="0" smtClean="0">
                <a:latin typeface="Arno Pro" pitchFamily="18" charset="0"/>
              </a:rPr>
              <a:t>	Data miners</a:t>
            </a:r>
          </a:p>
          <a:p>
            <a:r>
              <a:rPr lang="en-US" sz="2000" dirty="0" smtClean="0">
                <a:latin typeface="Arno Pro" pitchFamily="18" charset="0"/>
              </a:rPr>
              <a:t>	Website indexers</a:t>
            </a:r>
          </a:p>
          <a:p>
            <a:r>
              <a:rPr lang="en-US" sz="2000" dirty="0" smtClean="0">
                <a:latin typeface="Arno Pro" pitchFamily="18" charset="0"/>
              </a:rPr>
              <a:t>	Translation machines</a:t>
            </a:r>
          </a:p>
          <a:p>
            <a:r>
              <a:rPr lang="en-US" sz="2000" dirty="0" smtClean="0">
                <a:latin typeface="Arno Pro" pitchFamily="18" charset="0"/>
              </a:rPr>
              <a:t>	Topic generators</a:t>
            </a:r>
          </a:p>
          <a:p>
            <a:r>
              <a:rPr lang="en-US" sz="2000" dirty="0" smtClean="0">
                <a:latin typeface="Arno Pro" pitchFamily="18" charset="0"/>
              </a:rPr>
              <a:t>	Keyword searchers (Internet ads)</a:t>
            </a:r>
          </a:p>
          <a:p>
            <a:r>
              <a:rPr lang="en-US" sz="2000" dirty="0" smtClean="0">
                <a:latin typeface="Arno Pro" pitchFamily="18" charset="0"/>
              </a:rPr>
              <a:t>	Filters</a:t>
            </a:r>
          </a:p>
          <a:p>
            <a:r>
              <a:rPr lang="en-US" sz="2000" dirty="0" smtClean="0">
                <a:latin typeface="Arno Pro" pitchFamily="18" charset="0"/>
              </a:rPr>
              <a:t>	and other automated systems</a:t>
            </a:r>
          </a:p>
          <a:p>
            <a:endParaRPr lang="en-US" sz="2000" dirty="0">
              <a:latin typeface="Arno Pro" pitchFamily="18" charset="0"/>
            </a:endParaRPr>
          </a:p>
          <a:p>
            <a:r>
              <a:rPr lang="en-US" sz="2000" dirty="0" smtClean="0">
                <a:latin typeface="Arno Pro" pitchFamily="18" charset="0"/>
              </a:rPr>
              <a:t>when they </a:t>
            </a:r>
            <a:r>
              <a:rPr lang="en-US" sz="2000" b="1" dirty="0" smtClean="0">
                <a:latin typeface="Arno Pro" pitchFamily="18" charset="0"/>
              </a:rPr>
              <a:t>encounter</a:t>
            </a:r>
            <a:r>
              <a:rPr lang="en-US" sz="2000" dirty="0" smtClean="0">
                <a:latin typeface="Arno Pro" pitchFamily="18" charset="0"/>
              </a:rPr>
              <a:t>, for example, the input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Arno Pro" pitchFamily="18" charset="0"/>
              </a:rPr>
              <a:t>	“</a:t>
            </a:r>
            <a:r>
              <a:rPr lang="en-US" sz="2000" dirty="0" smtClean="0">
                <a:solidFill>
                  <a:srgbClr val="FF0000"/>
                </a:solidFill>
                <a:latin typeface="Ampersand" pitchFamily="2" charset="0"/>
              </a:rPr>
              <a:t>Hl0w </a:t>
            </a:r>
            <a:r>
              <a:rPr lang="en-US" sz="2000" dirty="0" err="1" smtClean="0">
                <a:solidFill>
                  <a:srgbClr val="FF0000"/>
                </a:solidFill>
                <a:latin typeface="Ampersand" pitchFamily="2" charset="0"/>
              </a:rPr>
              <a:t>pHuwZ</a:t>
            </a:r>
            <a:r>
              <a:rPr lang="en-US" sz="2000" dirty="0" smtClean="0">
                <a:solidFill>
                  <a:srgbClr val="FF0000"/>
                </a:solidFill>
                <a:latin typeface="Ampersand" pitchFamily="2" charset="0"/>
              </a:rPr>
              <a:t>! kMuXt4H </a:t>
            </a:r>
            <a:r>
              <a:rPr lang="en-US" sz="2000" dirty="0" err="1" smtClean="0">
                <a:solidFill>
                  <a:srgbClr val="FF0000"/>
                </a:solidFill>
                <a:latin typeface="Ampersand" pitchFamily="2" charset="0"/>
              </a:rPr>
              <a:t>naH</a:t>
            </a:r>
            <a:r>
              <a:rPr lang="en-US" sz="2000" dirty="0" smtClean="0">
                <a:solidFill>
                  <a:srgbClr val="FF0000"/>
                </a:solidFill>
                <a:latin typeface="Ampersand" pitchFamily="2" charset="0"/>
              </a:rPr>
              <a:t>?</a:t>
            </a:r>
            <a:r>
              <a:rPr lang="en-US" sz="2000" dirty="0" smtClean="0">
                <a:solidFill>
                  <a:srgbClr val="FF0000"/>
                </a:solidFill>
                <a:latin typeface="Arno Pro" pitchFamily="18" charset="0"/>
              </a:rPr>
              <a:t>”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Arno Pro" pitchFamily="18" charset="0"/>
              </a:rPr>
              <a:t>	</a:t>
            </a:r>
            <a:r>
              <a:rPr lang="en-US" sz="2000" dirty="0" smtClean="0">
                <a:latin typeface="Arno Pro" pitchFamily="18" charset="0"/>
              </a:rPr>
              <a:t>or</a:t>
            </a:r>
            <a:r>
              <a:rPr lang="en-US" sz="2000" dirty="0" smtClean="0">
                <a:solidFill>
                  <a:srgbClr val="FF0000"/>
                </a:solidFill>
                <a:latin typeface="Arno Pro" pitchFamily="18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Ampersand" pitchFamily="2" charset="0"/>
              </a:rPr>
              <a:t>“</a:t>
            </a:r>
            <a:r>
              <a:rPr lang="en-US" sz="2000" dirty="0" err="1" smtClean="0">
                <a:solidFill>
                  <a:srgbClr val="FF0000"/>
                </a:solidFill>
                <a:latin typeface="Ampersand" pitchFamily="2" charset="0"/>
              </a:rPr>
              <a:t>Bkt</a:t>
            </a:r>
            <a:r>
              <a:rPr lang="en-US" sz="2000" dirty="0" smtClean="0">
                <a:solidFill>
                  <a:srgbClr val="FF0000"/>
                </a:solidFill>
                <a:latin typeface="Ampersand" pitchFamily="2" charset="0"/>
              </a:rPr>
              <a:t> b </a:t>
            </a:r>
            <a:r>
              <a:rPr lang="en-US" sz="2000" dirty="0" err="1" smtClean="0">
                <a:solidFill>
                  <a:srgbClr val="FF0000"/>
                </a:solidFill>
                <a:latin typeface="Ampersand" pitchFamily="2" charset="0"/>
              </a:rPr>
              <a:t>kc</a:t>
            </a:r>
            <a:r>
              <a:rPr lang="en-US" sz="2000" dirty="0" smtClean="0">
                <a:solidFill>
                  <a:srgbClr val="FF0000"/>
                </a:solidFill>
                <a:latin typeface="Ampersand" pitchFamily="2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Ampersand" pitchFamily="2" charset="0"/>
              </a:rPr>
              <a:t>klngaan</a:t>
            </a:r>
            <a:r>
              <a:rPr lang="en-US" sz="2000" dirty="0" smtClean="0">
                <a:solidFill>
                  <a:srgbClr val="FF0000"/>
                </a:solidFill>
                <a:latin typeface="Ampersand" pitchFamily="2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Ampersand" pitchFamily="2" charset="0"/>
              </a:rPr>
              <a:t>png</a:t>
            </a:r>
            <a:r>
              <a:rPr lang="en-US" sz="2000" dirty="0" smtClean="0">
                <a:solidFill>
                  <a:srgbClr val="FF0000"/>
                </a:solidFill>
                <a:latin typeface="Ampersand" pitchFamily="2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Ampersand" pitchFamily="2" charset="0"/>
              </a:rPr>
              <a:t>mgxmple</a:t>
            </a:r>
            <a:r>
              <a:rPr lang="en-US" sz="2000" dirty="0" smtClean="0">
                <a:solidFill>
                  <a:srgbClr val="FF0000"/>
                </a:solidFill>
                <a:latin typeface="Ampersand" pitchFamily="2" charset="0"/>
              </a:rPr>
              <a:t>?”</a:t>
            </a:r>
            <a:endParaRPr lang="en-US" sz="2000" dirty="0">
              <a:solidFill>
                <a:srgbClr val="FF0000"/>
              </a:solidFill>
              <a:latin typeface="Ampersand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599" y="1524000"/>
            <a:ext cx="8915401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Arno Pro" pitchFamily="18" charset="0"/>
              </a:rPr>
              <a:t>General objective</a:t>
            </a:r>
            <a:r>
              <a:rPr lang="en-US" sz="2000" dirty="0" smtClean="0">
                <a:latin typeface="Arno Pro" pitchFamily="18" charset="0"/>
              </a:rPr>
              <a:t>:</a:t>
            </a:r>
            <a:r>
              <a:rPr lang="en-US" dirty="0" smtClean="0">
                <a:latin typeface="Arno Pro" pitchFamily="18" charset="0"/>
              </a:rPr>
              <a:t> To </a:t>
            </a:r>
            <a:r>
              <a:rPr lang="en-US" dirty="0">
                <a:latin typeface="Arno Pro" pitchFamily="18" charset="0"/>
              </a:rPr>
              <a:t>develop an effective way of normalizing Jejemon text using </a:t>
            </a:r>
            <a:r>
              <a:rPr lang="en-US" dirty="0" smtClean="0">
                <a:latin typeface="Arno Pro" pitchFamily="18" charset="0"/>
              </a:rPr>
              <a:t> </a:t>
            </a:r>
            <a:r>
              <a:rPr lang="en-US" dirty="0">
                <a:latin typeface="Arno Pro" pitchFamily="18" charset="0"/>
              </a:rPr>
              <a:t>a modified Soundex </a:t>
            </a:r>
            <a:r>
              <a:rPr lang="en-US" dirty="0" smtClean="0">
                <a:latin typeface="Arno Pro" pitchFamily="18" charset="0"/>
              </a:rPr>
              <a:t>mapping.</a:t>
            </a:r>
          </a:p>
          <a:p>
            <a:endParaRPr lang="en-US" dirty="0">
              <a:latin typeface="Arno Pro" pitchFamily="18" charset="0"/>
            </a:endParaRPr>
          </a:p>
          <a:p>
            <a:r>
              <a:rPr lang="en-US" sz="2000" b="1" dirty="0" smtClean="0">
                <a:latin typeface="Arno Pro" pitchFamily="18" charset="0"/>
              </a:rPr>
              <a:t>Specific objectives</a:t>
            </a:r>
            <a:r>
              <a:rPr lang="en-US" sz="2000" dirty="0" smtClean="0">
                <a:latin typeface="Arno Pro" pitchFamily="18" charset="0"/>
              </a:rPr>
              <a:t>:</a:t>
            </a:r>
          </a:p>
          <a:p>
            <a:endParaRPr lang="en-US" dirty="0">
              <a:latin typeface="Arno Pro" pitchFamily="18" charset="0"/>
            </a:endParaRPr>
          </a:p>
          <a:p>
            <a:r>
              <a:rPr lang="en-US" dirty="0" smtClean="0">
                <a:latin typeface="Arno Pro" pitchFamily="18" charset="0"/>
              </a:rPr>
              <a:t>	1. To define </a:t>
            </a:r>
            <a:r>
              <a:rPr lang="en-US" dirty="0" smtClean="0">
                <a:latin typeface="Arno Pro" pitchFamily="18" charset="0"/>
              </a:rPr>
              <a:t>rules for </a:t>
            </a:r>
            <a:r>
              <a:rPr lang="en-US" dirty="0" smtClean="0">
                <a:latin typeface="Arno Pro" pitchFamily="18" charset="0"/>
              </a:rPr>
              <a:t>getting the phoneme sequence of a Jejemon text;</a:t>
            </a:r>
          </a:p>
          <a:p>
            <a:endParaRPr lang="en-US" dirty="0">
              <a:latin typeface="Arno Pro" pitchFamily="18" charset="0"/>
            </a:endParaRPr>
          </a:p>
          <a:p>
            <a:r>
              <a:rPr lang="en-US" dirty="0" smtClean="0">
                <a:latin typeface="Arno Pro" pitchFamily="18" charset="0"/>
              </a:rPr>
              <a:t>	2. To develop a pronunciation dictionary, and modify the Soundex mapping; and</a:t>
            </a:r>
          </a:p>
          <a:p>
            <a:endParaRPr lang="en-US" dirty="0">
              <a:latin typeface="Arno Pro" pitchFamily="18" charset="0"/>
            </a:endParaRPr>
          </a:p>
          <a:p>
            <a:r>
              <a:rPr lang="en-US" dirty="0" smtClean="0">
                <a:latin typeface="Arno Pro" pitchFamily="18" charset="0"/>
              </a:rPr>
              <a:t>	3. To assess the efficacy of the developed </a:t>
            </a:r>
            <a:r>
              <a:rPr lang="en-US" dirty="0" smtClean="0">
                <a:latin typeface="Arno Pro" pitchFamily="18" charset="0"/>
              </a:rPr>
              <a:t>approach by </a:t>
            </a:r>
            <a:r>
              <a:rPr lang="en-US" dirty="0" smtClean="0">
                <a:latin typeface="Arno Pro" pitchFamily="18" charset="0"/>
              </a:rPr>
              <a:t>computing the </a:t>
            </a:r>
            <a:endParaRPr lang="en-US" dirty="0" smtClean="0">
              <a:latin typeface="Arno Pro" pitchFamily="18" charset="0"/>
            </a:endParaRPr>
          </a:p>
          <a:p>
            <a:r>
              <a:rPr lang="en-US" dirty="0" smtClean="0">
                <a:latin typeface="Arno Pro" pitchFamily="18" charset="0"/>
              </a:rPr>
              <a:t>	</a:t>
            </a:r>
            <a:r>
              <a:rPr lang="en-US" dirty="0" smtClean="0">
                <a:latin typeface="Arno Pro" pitchFamily="18" charset="0"/>
              </a:rPr>
              <a:t>    </a:t>
            </a:r>
            <a:r>
              <a:rPr lang="en-US" dirty="0" smtClean="0">
                <a:latin typeface="Arno Pro" pitchFamily="18" charset="0"/>
              </a:rPr>
              <a:t>distance </a:t>
            </a:r>
            <a:r>
              <a:rPr lang="en-US" dirty="0" smtClean="0">
                <a:latin typeface="Arno Pro" pitchFamily="18" charset="0"/>
              </a:rPr>
              <a:t>of the input with </a:t>
            </a:r>
            <a:r>
              <a:rPr lang="en-US" dirty="0" smtClean="0">
                <a:latin typeface="Arno Pro" pitchFamily="18" charset="0"/>
              </a:rPr>
              <a:t>the output using </a:t>
            </a:r>
            <a:r>
              <a:rPr lang="en-US" dirty="0" smtClean="0">
                <a:latin typeface="Arno Pro" pitchFamily="18" charset="0"/>
              </a:rPr>
              <a:t>word error rates (WER).</a:t>
            </a:r>
            <a:endParaRPr lang="en-US" dirty="0">
              <a:latin typeface="Arno Pro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1" y="2057400"/>
            <a:ext cx="883920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Arno Pro" pitchFamily="18" charset="0"/>
              </a:rPr>
              <a:t>Limitations</a:t>
            </a:r>
          </a:p>
          <a:p>
            <a:endParaRPr lang="en-US" dirty="0">
              <a:latin typeface="Arno Pro" pitchFamily="18" charset="0"/>
            </a:endParaRPr>
          </a:p>
          <a:p>
            <a:r>
              <a:rPr lang="en-US" dirty="0" smtClean="0">
                <a:latin typeface="Arno Pro" pitchFamily="18" charset="0"/>
              </a:rPr>
              <a:t>	1. </a:t>
            </a:r>
            <a:r>
              <a:rPr lang="en-US" dirty="0" smtClean="0">
                <a:latin typeface="Arno Pro" pitchFamily="18" charset="0"/>
              </a:rPr>
              <a:t>Focuses </a:t>
            </a:r>
            <a:r>
              <a:rPr lang="en-US" dirty="0" smtClean="0">
                <a:latin typeface="Arno Pro" pitchFamily="18" charset="0"/>
              </a:rPr>
              <a:t>only on Filipino</a:t>
            </a:r>
          </a:p>
          <a:p>
            <a:endParaRPr lang="en-US" dirty="0">
              <a:latin typeface="Arno Pro" pitchFamily="18" charset="0"/>
            </a:endParaRPr>
          </a:p>
          <a:p>
            <a:r>
              <a:rPr lang="en-US" dirty="0" smtClean="0">
                <a:latin typeface="Arno Pro" pitchFamily="18" charset="0"/>
              </a:rPr>
              <a:t>	2. Normalization of syntax only (no grammar, context, out-of-vocabulary words)</a:t>
            </a:r>
          </a:p>
          <a:p>
            <a:endParaRPr lang="en-US" dirty="0">
              <a:latin typeface="Arno Pro" pitchFamily="18" charset="0"/>
            </a:endParaRPr>
          </a:p>
          <a:p>
            <a:r>
              <a:rPr lang="en-US" dirty="0" smtClean="0">
                <a:latin typeface="Arno Pro" pitchFamily="18" charset="0"/>
              </a:rPr>
              <a:t>	3. Hopes to effectively normalize Jejenese up to the moderate </a:t>
            </a:r>
            <a:r>
              <a:rPr lang="en-US" dirty="0" smtClean="0">
                <a:latin typeface="Arno Pro" pitchFamily="18" charset="0"/>
              </a:rPr>
              <a:t>degree (including SMS 	texts)</a:t>
            </a:r>
            <a:endParaRPr lang="en-US" dirty="0">
              <a:latin typeface="Arno Pro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00" y="2057400"/>
            <a:ext cx="858385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Arno Pro" pitchFamily="18" charset="0"/>
              </a:rPr>
              <a:t>Methodology</a:t>
            </a:r>
          </a:p>
          <a:p>
            <a:endParaRPr lang="en-US" sz="2000" b="1" dirty="0">
              <a:latin typeface="Arno Pro" pitchFamily="18" charset="0"/>
            </a:endParaRPr>
          </a:p>
          <a:p>
            <a:r>
              <a:rPr lang="en-US" dirty="0" smtClean="0">
                <a:latin typeface="Arno Pro" pitchFamily="18" charset="0"/>
              </a:rPr>
              <a:t>	1. Accumulation and definition of grapheme-to-phoneme rules.</a:t>
            </a:r>
          </a:p>
          <a:p>
            <a:endParaRPr lang="en-US" sz="1600" dirty="0" smtClean="0">
              <a:latin typeface="Arno Pro" pitchFamily="18" charset="0"/>
            </a:endParaRPr>
          </a:p>
          <a:p>
            <a:r>
              <a:rPr lang="en-US" dirty="0" smtClean="0">
                <a:latin typeface="Arno Pro" pitchFamily="18" charset="0"/>
              </a:rPr>
              <a:t>	2. Building of a Filipino phonetic dictionary with a modified Soundex code.</a:t>
            </a:r>
          </a:p>
          <a:p>
            <a:endParaRPr lang="en-US" dirty="0">
              <a:latin typeface="Arno Pro" pitchFamily="18" charset="0"/>
            </a:endParaRPr>
          </a:p>
          <a:p>
            <a:r>
              <a:rPr lang="en-US" dirty="0" smtClean="0">
                <a:latin typeface="Arno Pro" pitchFamily="18" charset="0"/>
              </a:rPr>
              <a:t>	3. Normalization.</a:t>
            </a:r>
            <a:endParaRPr lang="en-US" dirty="0">
              <a:latin typeface="Arno Pro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6318" y="590490"/>
            <a:ext cx="6086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no Pro" pitchFamily="18" charset="0"/>
              </a:rPr>
              <a:t>Methodology: </a:t>
            </a:r>
            <a:r>
              <a:rPr lang="en-US" sz="2000" dirty="0" smtClean="0">
                <a:latin typeface="Arno Pro" pitchFamily="18" charset="0"/>
              </a:rPr>
              <a:t>Accumulation of grapheme-to-phoneme rules</a:t>
            </a:r>
            <a:endParaRPr lang="en-US" sz="2000" dirty="0">
              <a:latin typeface="Arno Pro" pitchFamily="18" charset="0"/>
            </a:endParaRPr>
          </a:p>
        </p:txBody>
      </p:sp>
      <p:pic>
        <p:nvPicPr>
          <p:cNvPr id="1026" name="Picture 2" descr="C:\Users\Draze\Documents\1st SEM 2012-2013\CMSC 190-1 SP\CS190_LaTex\ICS-template\illustration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1905000"/>
            <a:ext cx="5181600" cy="37433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6318" y="590490"/>
            <a:ext cx="84080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no Pro" pitchFamily="18" charset="0"/>
              </a:rPr>
              <a:t>Methodology: </a:t>
            </a:r>
            <a:r>
              <a:rPr lang="en-US" sz="2000" dirty="0" smtClean="0">
                <a:latin typeface="Arno Pro" pitchFamily="18" charset="0"/>
              </a:rPr>
              <a:t>Building of a Filipino phonetic dictionary with modified Soundex code</a:t>
            </a:r>
            <a:endParaRPr lang="en-US" sz="2000" dirty="0">
              <a:latin typeface="Arno Pro" pitchFamily="18" charset="0"/>
            </a:endParaRPr>
          </a:p>
        </p:txBody>
      </p:sp>
      <p:pic>
        <p:nvPicPr>
          <p:cNvPr id="2050" name="Picture 2" descr="C:\Users\Draze\Documents\1st SEM 2012-2013\CMSC 190-1 SP\CS190_LaTex\ICS-template\illustration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971800"/>
            <a:ext cx="7296150" cy="17430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657</TotalTime>
  <Words>272</Words>
  <Application>Microsoft Office PowerPoint</Application>
  <PresentationFormat>On-screen Show (4:3)</PresentationFormat>
  <Paragraphs>99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Draze</dc:creator>
  <cp:lastModifiedBy>Joshua Karl T. Madronio</cp:lastModifiedBy>
  <cp:revision>21</cp:revision>
  <dcterms:created xsi:type="dcterms:W3CDTF">2012-09-30T18:23:48Z</dcterms:created>
  <dcterms:modified xsi:type="dcterms:W3CDTF">2013-04-18T23:14:39Z</dcterms:modified>
</cp:coreProperties>
</file>