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notesMasterIdLst>
    <p:notesMasterId r:id="rId16"/>
  </p:notes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6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64B64-1420-7C47-A462-53327BAE9EE4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24CFF-0646-364E-B487-408D9286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1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all" dirty="0"/>
              <a:t>(can use that information to determine whether a player will be drafted or not)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24CFF-0646-364E-B487-408D928642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4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6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6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8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7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3/11/20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7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893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4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1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3/11/20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1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3/11/20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642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vianpeng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vianpe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B0D4-CE3C-EA41-8262-320F1510E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Worthy DRAFT pick or bust?</a:t>
            </a:r>
            <a:br>
              <a:rPr lang="en-US" dirty="0"/>
            </a:br>
            <a:r>
              <a:rPr lang="en-US" dirty="0"/>
              <a:t>(WR edition)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BB911-93A0-4040-BBE0-5730A0916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JOSHUA KONG – DATA SCIENTIST</a:t>
            </a:r>
          </a:p>
          <a:p>
            <a:r>
              <a:rPr lang="en-US" dirty="0"/>
              <a:t>DATE: TODAY</a:t>
            </a:r>
          </a:p>
        </p:txBody>
      </p:sp>
    </p:spTree>
    <p:extLst>
      <p:ext uri="{BB962C8B-B14F-4D97-AF65-F5344CB8AC3E}">
        <p14:creationId xmlns:p14="http://schemas.microsoft.com/office/powerpoint/2010/main" val="3221108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A32E-3EC9-1E43-8A30-4FA2A758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Interpreting coefficients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5DEAC6-896B-6848-879D-4EE1196D4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576" y="2415144"/>
            <a:ext cx="7945305" cy="4443984"/>
          </a:xfrm>
        </p:spPr>
      </p:pic>
    </p:spTree>
    <p:extLst>
      <p:ext uri="{BB962C8B-B14F-4D97-AF65-F5344CB8AC3E}">
        <p14:creationId xmlns:p14="http://schemas.microsoft.com/office/powerpoint/2010/main" val="185725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2FDC-E3A1-C14A-BC42-7E975259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Interpreting coefficients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C7E3B5-6BB6-0046-83B9-D1E3F1EECBF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728" y="2414016"/>
            <a:ext cx="7946136" cy="4443984"/>
          </a:xfrm>
        </p:spPr>
      </p:pic>
    </p:spTree>
    <p:extLst>
      <p:ext uri="{BB962C8B-B14F-4D97-AF65-F5344CB8AC3E}">
        <p14:creationId xmlns:p14="http://schemas.microsoft.com/office/powerpoint/2010/main" val="49978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3457-DE7A-8D4B-A856-74437220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Different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C40D-EB66-1147-BE8C-6DD77DDD0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490437"/>
            <a:ext cx="7729728" cy="1350630"/>
          </a:xfrm>
        </p:spPr>
        <p:txBody>
          <a:bodyPr>
            <a:normAutofit/>
          </a:bodyPr>
          <a:lstStyle/>
          <a:p>
            <a:r>
              <a:rPr lang="en-US" cap="all" dirty="0"/>
              <a:t>Interpretability extremely important</a:t>
            </a:r>
          </a:p>
          <a:p>
            <a:r>
              <a:rPr lang="en-US" cap="all" dirty="0"/>
              <a:t>Baseline: 70% IF EVERYONE PREDICTED AS BUST</a:t>
            </a:r>
          </a:p>
          <a:p>
            <a:r>
              <a:rPr lang="en-US" cap="all" dirty="0"/>
              <a:t>DIFFERENT ITERATIONS OF </a:t>
            </a:r>
            <a:r>
              <a:rPr lang="en-US" cap="all"/>
              <a:t>BDT PRODUCED </a:t>
            </a:r>
            <a:r>
              <a:rPr lang="en-US" cap="all" dirty="0"/>
              <a:t>GREAT SCORES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056FB-5443-5A40-A019-36D01FB3E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24621"/>
              </p:ext>
            </p:extLst>
          </p:nvPr>
        </p:nvGraphicFramePr>
        <p:xfrm>
          <a:off x="1442946" y="2376094"/>
          <a:ext cx="9306108" cy="292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527">
                  <a:extLst>
                    <a:ext uri="{9D8B030D-6E8A-4147-A177-3AD203B41FA5}">
                      <a16:colId xmlns:a16="http://schemas.microsoft.com/office/drawing/2014/main" val="751994681"/>
                    </a:ext>
                  </a:extLst>
                </a:gridCol>
                <a:gridCol w="2326527">
                  <a:extLst>
                    <a:ext uri="{9D8B030D-6E8A-4147-A177-3AD203B41FA5}">
                      <a16:colId xmlns:a16="http://schemas.microsoft.com/office/drawing/2014/main" val="578325317"/>
                    </a:ext>
                  </a:extLst>
                </a:gridCol>
                <a:gridCol w="2326527">
                  <a:extLst>
                    <a:ext uri="{9D8B030D-6E8A-4147-A177-3AD203B41FA5}">
                      <a16:colId xmlns:a16="http://schemas.microsoft.com/office/drawing/2014/main" val="387106095"/>
                    </a:ext>
                  </a:extLst>
                </a:gridCol>
                <a:gridCol w="2326527">
                  <a:extLst>
                    <a:ext uri="{9D8B030D-6E8A-4147-A177-3AD203B41FA5}">
                      <a16:colId xmlns:a16="http://schemas.microsoft.com/office/drawing/2014/main" val="708386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500" dirty="0"/>
                        <a:t>FEATURES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TRAIN ACC. SCORE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TEST ACC. SCORE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TRUE POSITIVES</a:t>
                      </a:r>
                    </a:p>
                  </a:txBody>
                  <a:tcPr marL="125800" marR="125800" marT="62900" marB="62900"/>
                </a:tc>
                <a:extLst>
                  <a:ext uri="{0D108BD9-81ED-4DB2-BD59-A6C34878D82A}">
                    <a16:rowId xmlns:a16="http://schemas.microsoft.com/office/drawing/2014/main" val="1920144573"/>
                  </a:ext>
                </a:extLst>
              </a:tr>
              <a:tr h="510187">
                <a:tc>
                  <a:txBody>
                    <a:bodyPr/>
                    <a:lstStyle/>
                    <a:p>
                      <a:r>
                        <a:rPr lang="en-US" sz="2500" dirty="0"/>
                        <a:t>LOG. REG.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76%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68%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</a:t>
                      </a:r>
                    </a:p>
                  </a:txBody>
                  <a:tcPr marL="125800" marR="125800" marT="62900" marB="62900"/>
                </a:tc>
                <a:extLst>
                  <a:ext uri="{0D108BD9-81ED-4DB2-BD59-A6C34878D82A}">
                    <a16:rowId xmlns:a16="http://schemas.microsoft.com/office/drawing/2014/main" val="1109014316"/>
                  </a:ext>
                </a:extLst>
              </a:tr>
              <a:tr h="510187">
                <a:tc>
                  <a:txBody>
                    <a:bodyPr/>
                    <a:lstStyle/>
                    <a:p>
                      <a:r>
                        <a:rPr lang="en-US" sz="2500" dirty="0"/>
                        <a:t>KNN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69%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79%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2</a:t>
                      </a:r>
                    </a:p>
                  </a:txBody>
                  <a:tcPr marL="125800" marR="125800" marT="62900" marB="62900"/>
                </a:tc>
                <a:extLst>
                  <a:ext uri="{0D108BD9-81ED-4DB2-BD59-A6C34878D82A}">
                    <a16:rowId xmlns:a16="http://schemas.microsoft.com/office/drawing/2014/main" val="1857007230"/>
                  </a:ext>
                </a:extLst>
              </a:tr>
              <a:tr h="510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BDT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98%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53%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</a:t>
                      </a:r>
                    </a:p>
                  </a:txBody>
                  <a:tcPr marL="125800" marR="125800" marT="62900" marB="62900"/>
                </a:tc>
                <a:extLst>
                  <a:ext uri="{0D108BD9-81ED-4DB2-BD59-A6C34878D82A}">
                    <a16:rowId xmlns:a16="http://schemas.microsoft.com/office/drawing/2014/main" val="1622275260"/>
                  </a:ext>
                </a:extLst>
              </a:tr>
              <a:tr h="510187">
                <a:tc>
                  <a:txBody>
                    <a:bodyPr/>
                    <a:lstStyle/>
                    <a:p>
                      <a:r>
                        <a:rPr lang="en-US" sz="2500" dirty="0"/>
                        <a:t>SVC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69%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74%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0</a:t>
                      </a:r>
                    </a:p>
                  </a:txBody>
                  <a:tcPr marL="125800" marR="125800" marT="62900" marB="62900"/>
                </a:tc>
                <a:extLst>
                  <a:ext uri="{0D108BD9-81ED-4DB2-BD59-A6C34878D82A}">
                    <a16:rowId xmlns:a16="http://schemas.microsoft.com/office/drawing/2014/main" val="2879829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754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E048-48CE-3C40-A2F5-C477EBF6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Limitations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4ACB-8E38-CF4C-AA80-37FFAFBD3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 ALL PLAYERS INVITED TO COMBINE</a:t>
            </a:r>
          </a:p>
          <a:p>
            <a:r>
              <a:rPr lang="en-US" dirty="0"/>
              <a:t>LIMITED ACCESS TO ADVANCED STATS</a:t>
            </a:r>
          </a:p>
          <a:p>
            <a:r>
              <a:rPr lang="en-US" dirty="0"/>
              <a:t>LIMITED TRAINING</a:t>
            </a:r>
          </a:p>
          <a:p>
            <a:r>
              <a:rPr lang="en-US" dirty="0"/>
              <a:t>ORDINAL INJURY FEATURE</a:t>
            </a:r>
          </a:p>
          <a:p>
            <a:r>
              <a:rPr lang="en-US" dirty="0"/>
              <a:t>INTERACTION TERMS</a:t>
            </a:r>
          </a:p>
          <a:p>
            <a:r>
              <a:rPr lang="en-US" dirty="0"/>
              <a:t>NOT ALL CONFERENCES TRACKED</a:t>
            </a:r>
          </a:p>
          <a:p>
            <a:r>
              <a:rPr lang="en-US" dirty="0"/>
              <a:t>GRIDSEARCHING HYPERPARAMETERS</a:t>
            </a:r>
          </a:p>
          <a:p>
            <a:r>
              <a:rPr lang="en-US" cap="all" dirty="0"/>
              <a:t>Replace Drafted with projected draft round </a:t>
            </a:r>
          </a:p>
          <a:p>
            <a:r>
              <a:rPr lang="en-US" cap="all" dirty="0" err="1"/>
              <a:t>nlp</a:t>
            </a:r>
            <a:r>
              <a:rPr lang="en-US" cap="all" dirty="0"/>
              <a:t> model where scouts' analyses on players become features</a:t>
            </a:r>
          </a:p>
        </p:txBody>
      </p:sp>
    </p:spTree>
    <p:extLst>
      <p:ext uri="{BB962C8B-B14F-4D97-AF65-F5344CB8AC3E}">
        <p14:creationId xmlns:p14="http://schemas.microsoft.com/office/powerpoint/2010/main" val="3124762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0BFB-61E6-FF41-810D-30FA019D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3904D-4198-1541-9F76-A017B7C07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DRAFTING PROCESS STILL VERY MUCH A CRAPSHOOT</a:t>
            </a:r>
          </a:p>
          <a:p>
            <a:r>
              <a:rPr lang="en-US" dirty="0"/>
              <a:t>IDENTIFIED A FEW HELPFUL COEFFICIENTS CONTRIBUTING TO BEING A WORTHY PICK</a:t>
            </a:r>
          </a:p>
          <a:p>
            <a:r>
              <a:rPr lang="en-US" dirty="0"/>
              <a:t>ADVANCED ANALYTICS CAN GIVE EDGE IN DRAFTING PROCESS</a:t>
            </a:r>
          </a:p>
        </p:txBody>
      </p:sp>
    </p:spTree>
    <p:extLst>
      <p:ext uri="{BB962C8B-B14F-4D97-AF65-F5344CB8AC3E}">
        <p14:creationId xmlns:p14="http://schemas.microsoft.com/office/powerpoint/2010/main" val="411339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C522-FDB3-E74C-843B-D6B44B3B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8823E-669A-7948-AEB6-1B16D8716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CONTEXT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DATA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INTERPRETING COEFFICIENTS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DIFFERENT MODELS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LIMITATIONS &amp; NEXT STEPS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251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F6ED-0749-B447-B81E-94117BD9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95B90-09E2-0E42-99B8-86C7168C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DRAFT PICK</a:t>
            </a:r>
          </a:p>
          <a:p>
            <a:r>
              <a:rPr lang="en-US" dirty="0"/>
              <a:t>WORTHY OR BUST DESIGNATION</a:t>
            </a:r>
          </a:p>
          <a:p>
            <a:r>
              <a:rPr lang="en-US" dirty="0"/>
              <a:t>COMBINE</a:t>
            </a:r>
          </a:p>
          <a:p>
            <a:r>
              <a:rPr lang="en-US" dirty="0"/>
              <a:t>FEATURES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0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317D-D2FF-9640-ABEA-E7AC8C84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2E11-57D5-2A48-8E12-CD4C1A37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864864" cy="310198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games_played</a:t>
            </a:r>
            <a:r>
              <a:rPr lang="en-US" dirty="0"/>
              <a:t> </a:t>
            </a:r>
          </a:p>
          <a:p>
            <a:r>
              <a:rPr lang="en-US" dirty="0" err="1"/>
              <a:t>rec_col</a:t>
            </a:r>
            <a:r>
              <a:rPr lang="en-US" dirty="0"/>
              <a:t>’</a:t>
            </a:r>
          </a:p>
          <a:p>
            <a:r>
              <a:rPr lang="en-US" dirty="0" err="1"/>
              <a:t>rec_yds_col</a:t>
            </a:r>
            <a:endParaRPr lang="en-US" dirty="0"/>
          </a:p>
          <a:p>
            <a:r>
              <a:rPr lang="en-US" dirty="0" err="1"/>
              <a:t>ypr_col</a:t>
            </a:r>
            <a:endParaRPr lang="en-US" dirty="0"/>
          </a:p>
          <a:p>
            <a:r>
              <a:rPr lang="en-US" dirty="0" err="1"/>
              <a:t>rec_td_col</a:t>
            </a:r>
            <a:endParaRPr lang="en-US" dirty="0"/>
          </a:p>
          <a:p>
            <a:r>
              <a:rPr lang="en-US" dirty="0" err="1"/>
              <a:t>rush_attempts</a:t>
            </a:r>
            <a:endParaRPr lang="en-US" dirty="0"/>
          </a:p>
          <a:p>
            <a:r>
              <a:rPr lang="en-US" dirty="0" err="1"/>
              <a:t>rush_yds</a:t>
            </a:r>
            <a:endParaRPr lang="en-US" dirty="0"/>
          </a:p>
          <a:p>
            <a:r>
              <a:rPr lang="en-US" dirty="0" err="1"/>
              <a:t>ypc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E6353D-3889-8E44-81E9-72D84A5CDD95}"/>
              </a:ext>
            </a:extLst>
          </p:cNvPr>
          <p:cNvSpPr txBox="1">
            <a:spLocks/>
          </p:cNvSpPr>
          <p:nvPr/>
        </p:nvSpPr>
        <p:spPr>
          <a:xfrm>
            <a:off x="6096000" y="2638043"/>
            <a:ext cx="3864864" cy="31019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rush_td</a:t>
            </a:r>
            <a:r>
              <a:rPr lang="en-US" dirty="0"/>
              <a:t> </a:t>
            </a:r>
          </a:p>
          <a:p>
            <a:r>
              <a:rPr lang="en-US" dirty="0"/>
              <a:t>worth</a:t>
            </a:r>
          </a:p>
          <a:p>
            <a:r>
              <a:rPr lang="en-US" dirty="0" err="1"/>
              <a:t>age_x</a:t>
            </a:r>
            <a:endParaRPr lang="en-US" dirty="0"/>
          </a:p>
          <a:p>
            <a:r>
              <a:rPr lang="en-US" dirty="0" err="1"/>
              <a:t>taller_six</a:t>
            </a:r>
            <a:endParaRPr lang="en-US" dirty="0"/>
          </a:p>
          <a:p>
            <a:r>
              <a:rPr lang="en-US" dirty="0"/>
              <a:t>weight</a:t>
            </a:r>
          </a:p>
          <a:p>
            <a:r>
              <a:rPr lang="en-US" dirty="0"/>
              <a:t>drafted</a:t>
            </a:r>
          </a:p>
          <a:p>
            <a:r>
              <a:rPr lang="en-US" dirty="0"/>
              <a:t>invited</a:t>
            </a:r>
          </a:p>
          <a:p>
            <a:r>
              <a:rPr lang="en-US" dirty="0" err="1"/>
              <a:t>power_five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5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2E3D-AF72-0447-AFC3-33814502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ECF6F-D05A-2C40-BA49-44DE5885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WEBSCRAPE</a:t>
            </a:r>
          </a:p>
          <a:p>
            <a:pPr lvl="1"/>
            <a:r>
              <a:rPr lang="en-US" dirty="0"/>
              <a:t>COLLEGE STATS,  NFL STATS, COMBINE STATS</a:t>
            </a:r>
          </a:p>
          <a:p>
            <a:r>
              <a:rPr lang="en-US" dirty="0"/>
              <a:t>PLAYERS WITH ALL THREE &amp; WR</a:t>
            </a:r>
          </a:p>
          <a:p>
            <a:pPr lvl="1"/>
            <a:r>
              <a:rPr lang="en-US" dirty="0"/>
              <a:t>WHITTLED ~450 PLAYERS DOWN TO ~20 PER YEAR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MISSING DATA, INCONSISTENT PLAYER NAMES</a:t>
            </a:r>
          </a:p>
        </p:txBody>
      </p:sp>
    </p:spTree>
    <p:extLst>
      <p:ext uri="{BB962C8B-B14F-4D97-AF65-F5344CB8AC3E}">
        <p14:creationId xmlns:p14="http://schemas.microsoft.com/office/powerpoint/2010/main" val="289551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0B4B-2F57-B94A-B14D-F73DE6BD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WR1 VS. WR2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593588-421C-F04D-86BB-6FC6FD151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49067"/>
              </p:ext>
            </p:extLst>
          </p:nvPr>
        </p:nvGraphicFramePr>
        <p:xfrm>
          <a:off x="2231136" y="2472267"/>
          <a:ext cx="7729728" cy="408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576">
                  <a:extLst>
                    <a:ext uri="{9D8B030D-6E8A-4147-A177-3AD203B41FA5}">
                      <a16:colId xmlns:a16="http://schemas.microsoft.com/office/drawing/2014/main" val="751994681"/>
                    </a:ext>
                  </a:extLst>
                </a:gridCol>
                <a:gridCol w="2576576">
                  <a:extLst>
                    <a:ext uri="{9D8B030D-6E8A-4147-A177-3AD203B41FA5}">
                      <a16:colId xmlns:a16="http://schemas.microsoft.com/office/drawing/2014/main" val="578325317"/>
                    </a:ext>
                  </a:extLst>
                </a:gridCol>
                <a:gridCol w="2576576">
                  <a:extLst>
                    <a:ext uri="{9D8B030D-6E8A-4147-A177-3AD203B41FA5}">
                      <a16:colId xmlns:a16="http://schemas.microsoft.com/office/drawing/2014/main" val="2177357341"/>
                    </a:ext>
                  </a:extLst>
                </a:gridCol>
              </a:tblGrid>
              <a:tr h="510187">
                <a:tc>
                  <a:txBody>
                    <a:bodyPr/>
                    <a:lstStyle/>
                    <a:p>
                      <a:r>
                        <a:rPr lang="en-US" sz="2500" dirty="0"/>
                        <a:t>FEATURES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WR1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WR2</a:t>
                      </a:r>
                    </a:p>
                  </a:txBody>
                  <a:tcPr marL="125800" marR="125800" marT="62900" marB="62900"/>
                </a:tc>
                <a:extLst>
                  <a:ext uri="{0D108BD9-81ED-4DB2-BD59-A6C34878D82A}">
                    <a16:rowId xmlns:a16="http://schemas.microsoft.com/office/drawing/2014/main" val="1920144573"/>
                  </a:ext>
                </a:extLst>
              </a:tr>
              <a:tr h="510187">
                <a:tc>
                  <a:txBody>
                    <a:bodyPr/>
                    <a:lstStyle/>
                    <a:p>
                      <a:r>
                        <a:rPr lang="en-US" sz="2500" dirty="0"/>
                        <a:t>HEIGHT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5’11”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6’3”</a:t>
                      </a:r>
                    </a:p>
                  </a:txBody>
                  <a:tcPr marL="125800" marR="125800" marT="62900" marB="62900"/>
                </a:tc>
                <a:extLst>
                  <a:ext uri="{0D108BD9-81ED-4DB2-BD59-A6C34878D82A}">
                    <a16:rowId xmlns:a16="http://schemas.microsoft.com/office/drawing/2014/main" val="1109014316"/>
                  </a:ext>
                </a:extLst>
              </a:tr>
              <a:tr h="510187">
                <a:tc>
                  <a:txBody>
                    <a:bodyPr/>
                    <a:lstStyle/>
                    <a:p>
                      <a:r>
                        <a:rPr lang="en-US" sz="2500" dirty="0"/>
                        <a:t>WEIGHT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198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215</a:t>
                      </a:r>
                    </a:p>
                  </a:txBody>
                  <a:tcPr marL="125800" marR="125800" marT="62900" marB="62900"/>
                </a:tc>
                <a:extLst>
                  <a:ext uri="{0D108BD9-81ED-4DB2-BD59-A6C34878D82A}">
                    <a16:rowId xmlns:a16="http://schemas.microsoft.com/office/drawing/2014/main" val="1857007230"/>
                  </a:ext>
                </a:extLst>
              </a:tr>
              <a:tr h="510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FORTY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4.38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4.35</a:t>
                      </a:r>
                    </a:p>
                  </a:txBody>
                  <a:tcPr marL="125800" marR="125800" marT="62900" marB="62900"/>
                </a:tc>
                <a:extLst>
                  <a:ext uri="{0D108BD9-81ED-4DB2-BD59-A6C34878D82A}">
                    <a16:rowId xmlns:a16="http://schemas.microsoft.com/office/drawing/2014/main" val="1622275260"/>
                  </a:ext>
                </a:extLst>
              </a:tr>
              <a:tr h="510187">
                <a:tc>
                  <a:txBody>
                    <a:bodyPr/>
                    <a:lstStyle/>
                    <a:p>
                      <a:r>
                        <a:rPr lang="en-US" sz="2500" dirty="0"/>
                        <a:t>GAMES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13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13</a:t>
                      </a:r>
                    </a:p>
                  </a:txBody>
                  <a:tcPr marL="125800" marR="125800" marT="62900" marB="62900"/>
                </a:tc>
                <a:extLst>
                  <a:ext uri="{0D108BD9-81ED-4DB2-BD59-A6C34878D82A}">
                    <a16:rowId xmlns:a16="http://schemas.microsoft.com/office/drawing/2014/main" val="2879829858"/>
                  </a:ext>
                </a:extLst>
              </a:tr>
              <a:tr h="510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REC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59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109</a:t>
                      </a:r>
                    </a:p>
                  </a:txBody>
                  <a:tcPr marL="125800" marR="125800" marT="62900" marB="62900"/>
                </a:tc>
                <a:extLst>
                  <a:ext uri="{0D108BD9-81ED-4DB2-BD59-A6C34878D82A}">
                    <a16:rowId xmlns:a16="http://schemas.microsoft.com/office/drawing/2014/main" val="540831222"/>
                  </a:ext>
                </a:extLst>
              </a:tr>
              <a:tr h="510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REC YARDS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1152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1447</a:t>
                      </a:r>
                    </a:p>
                  </a:txBody>
                  <a:tcPr marL="125800" marR="125800" marT="62900" marB="62900"/>
                </a:tc>
                <a:extLst>
                  <a:ext uri="{0D108BD9-81ED-4DB2-BD59-A6C34878D82A}">
                    <a16:rowId xmlns:a16="http://schemas.microsoft.com/office/drawing/2014/main" val="3804459207"/>
                  </a:ext>
                </a:extLst>
              </a:tr>
              <a:tr h="510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REC TD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8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10</a:t>
                      </a:r>
                    </a:p>
                  </a:txBody>
                  <a:tcPr marL="125800" marR="125800" marT="62900" marB="62900"/>
                </a:tc>
                <a:extLst>
                  <a:ext uri="{0D108BD9-81ED-4DB2-BD59-A6C34878D82A}">
                    <a16:rowId xmlns:a16="http://schemas.microsoft.com/office/drawing/2014/main" val="3627621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82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FC16-EE86-6946-AB15-4552E191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WR1 VS. WR2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8F0F12-2129-0747-B42A-D01BC231E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242" y="1881968"/>
            <a:ext cx="3232686" cy="484903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DA5E41-902C-E348-8CDC-F3E63A296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073" y="2147298"/>
            <a:ext cx="3683791" cy="45441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07BF16-3C0F-5E49-A2AD-22BB3E89248C}"/>
              </a:ext>
            </a:extLst>
          </p:cNvPr>
          <p:cNvSpPr txBox="1"/>
          <p:nvPr/>
        </p:nvSpPr>
        <p:spPr>
          <a:xfrm>
            <a:off x="0" y="6488668"/>
            <a:ext cx="825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EDITS BY VIVIAN PENG (</a:t>
            </a:r>
            <a:r>
              <a:rPr lang="en-US" dirty="0">
                <a:hlinkClick r:id="rId4"/>
              </a:rPr>
              <a:t>https://www.vivianpeng.com/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195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0CB8-85C8-604B-AF1C-8CC8A168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WR3 VS. WR4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94213B-AAE0-414E-B52C-90804F787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75182"/>
              </p:ext>
            </p:extLst>
          </p:nvPr>
        </p:nvGraphicFramePr>
        <p:xfrm>
          <a:off x="2231136" y="2472267"/>
          <a:ext cx="7729728" cy="408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576">
                  <a:extLst>
                    <a:ext uri="{9D8B030D-6E8A-4147-A177-3AD203B41FA5}">
                      <a16:colId xmlns:a16="http://schemas.microsoft.com/office/drawing/2014/main" val="751994681"/>
                    </a:ext>
                  </a:extLst>
                </a:gridCol>
                <a:gridCol w="2576576">
                  <a:extLst>
                    <a:ext uri="{9D8B030D-6E8A-4147-A177-3AD203B41FA5}">
                      <a16:colId xmlns:a16="http://schemas.microsoft.com/office/drawing/2014/main" val="578325317"/>
                    </a:ext>
                  </a:extLst>
                </a:gridCol>
                <a:gridCol w="2576576">
                  <a:extLst>
                    <a:ext uri="{9D8B030D-6E8A-4147-A177-3AD203B41FA5}">
                      <a16:colId xmlns:a16="http://schemas.microsoft.com/office/drawing/2014/main" val="2177357341"/>
                    </a:ext>
                  </a:extLst>
                </a:gridCol>
              </a:tblGrid>
              <a:tr h="510187">
                <a:tc>
                  <a:txBody>
                    <a:bodyPr/>
                    <a:lstStyle/>
                    <a:p>
                      <a:r>
                        <a:rPr lang="en-US" sz="2500" dirty="0"/>
                        <a:t>FEATURES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WR3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WR4</a:t>
                      </a:r>
                    </a:p>
                  </a:txBody>
                  <a:tcPr marL="125800" marR="125800" marT="62900" marB="62900"/>
                </a:tc>
                <a:extLst>
                  <a:ext uri="{0D108BD9-81ED-4DB2-BD59-A6C34878D82A}">
                    <a16:rowId xmlns:a16="http://schemas.microsoft.com/office/drawing/2014/main" val="1920144573"/>
                  </a:ext>
                </a:extLst>
              </a:tr>
              <a:tr h="510187">
                <a:tc>
                  <a:txBody>
                    <a:bodyPr/>
                    <a:lstStyle/>
                    <a:p>
                      <a:r>
                        <a:rPr lang="en-US" sz="2500" dirty="0"/>
                        <a:t>HEIGHT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5’11”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6’3”</a:t>
                      </a:r>
                    </a:p>
                  </a:txBody>
                  <a:tcPr marL="125800" marR="125800" marT="62900" marB="62900"/>
                </a:tc>
                <a:extLst>
                  <a:ext uri="{0D108BD9-81ED-4DB2-BD59-A6C34878D82A}">
                    <a16:rowId xmlns:a16="http://schemas.microsoft.com/office/drawing/2014/main" val="1109014316"/>
                  </a:ext>
                </a:extLst>
              </a:tr>
              <a:tr h="510187">
                <a:tc>
                  <a:txBody>
                    <a:bodyPr/>
                    <a:lstStyle/>
                    <a:p>
                      <a:r>
                        <a:rPr lang="en-US" sz="2500" dirty="0"/>
                        <a:t>WEIGHT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194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212</a:t>
                      </a:r>
                    </a:p>
                  </a:txBody>
                  <a:tcPr marL="125800" marR="125800" marT="62900" marB="62900"/>
                </a:tc>
                <a:extLst>
                  <a:ext uri="{0D108BD9-81ED-4DB2-BD59-A6C34878D82A}">
                    <a16:rowId xmlns:a16="http://schemas.microsoft.com/office/drawing/2014/main" val="1857007230"/>
                  </a:ext>
                </a:extLst>
              </a:tr>
              <a:tr h="510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FORTY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4.42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4.57</a:t>
                      </a:r>
                    </a:p>
                  </a:txBody>
                  <a:tcPr marL="125800" marR="125800" marT="62900" marB="62900"/>
                </a:tc>
                <a:extLst>
                  <a:ext uri="{0D108BD9-81ED-4DB2-BD59-A6C34878D82A}">
                    <a16:rowId xmlns:a16="http://schemas.microsoft.com/office/drawing/2014/main" val="1622275260"/>
                  </a:ext>
                </a:extLst>
              </a:tr>
              <a:tr h="510187">
                <a:tc>
                  <a:txBody>
                    <a:bodyPr/>
                    <a:lstStyle/>
                    <a:p>
                      <a:r>
                        <a:rPr lang="en-US" sz="2500" dirty="0"/>
                        <a:t>GAMES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12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13</a:t>
                      </a:r>
                    </a:p>
                  </a:txBody>
                  <a:tcPr marL="125800" marR="125800" marT="62900" marB="62900"/>
                </a:tc>
                <a:extLst>
                  <a:ext uri="{0D108BD9-81ED-4DB2-BD59-A6C34878D82A}">
                    <a16:rowId xmlns:a16="http://schemas.microsoft.com/office/drawing/2014/main" val="2879829858"/>
                  </a:ext>
                </a:extLst>
              </a:tr>
              <a:tr h="510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REC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74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56</a:t>
                      </a:r>
                    </a:p>
                  </a:txBody>
                  <a:tcPr marL="125800" marR="125800" marT="62900" marB="62900"/>
                </a:tc>
                <a:extLst>
                  <a:ext uri="{0D108BD9-81ED-4DB2-BD59-A6C34878D82A}">
                    <a16:rowId xmlns:a16="http://schemas.microsoft.com/office/drawing/2014/main" val="540831222"/>
                  </a:ext>
                </a:extLst>
              </a:tr>
              <a:tr h="510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REC YARDS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1363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781</a:t>
                      </a:r>
                    </a:p>
                  </a:txBody>
                  <a:tcPr marL="125800" marR="125800" marT="62900" marB="62900"/>
                </a:tc>
                <a:extLst>
                  <a:ext uri="{0D108BD9-81ED-4DB2-BD59-A6C34878D82A}">
                    <a16:rowId xmlns:a16="http://schemas.microsoft.com/office/drawing/2014/main" val="3804459207"/>
                  </a:ext>
                </a:extLst>
              </a:tr>
              <a:tr h="510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REC TD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20</a:t>
                      </a:r>
                    </a:p>
                  </a:txBody>
                  <a:tcPr marL="125800" marR="125800" marT="62900" marB="62900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9</a:t>
                      </a:r>
                    </a:p>
                  </a:txBody>
                  <a:tcPr marL="125800" marR="125800" marT="62900" marB="62900"/>
                </a:tc>
                <a:extLst>
                  <a:ext uri="{0D108BD9-81ED-4DB2-BD59-A6C34878D82A}">
                    <a16:rowId xmlns:a16="http://schemas.microsoft.com/office/drawing/2014/main" val="3627621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11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0CB8-85C8-604B-AF1C-8CC8A168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WR3 VS. WR4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4E569-B981-0D4A-96C0-9B1D95AD6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7267" y="2413000"/>
            <a:ext cx="6663267" cy="4442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3B59E0-DE7F-454B-98CF-9B656F003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8823"/>
            <a:ext cx="6855798" cy="4570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81F1DB-EF31-6044-8779-3446DCE0921E}"/>
              </a:ext>
            </a:extLst>
          </p:cNvPr>
          <p:cNvSpPr txBox="1"/>
          <p:nvPr/>
        </p:nvSpPr>
        <p:spPr>
          <a:xfrm>
            <a:off x="5983111" y="0"/>
            <a:ext cx="825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EDITS BY VIVIAN PENG (</a:t>
            </a:r>
            <a:r>
              <a:rPr lang="en-US" dirty="0">
                <a:hlinkClick r:id="rId4"/>
              </a:rPr>
              <a:t>https://www.vivianpeng.com/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76308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{89B332CA-2A9F-404E-BFD1-C6D45C656E76}tf10001120</Template>
  <TotalTime>2213</TotalTime>
  <Words>382</Words>
  <Application>Microsoft Macintosh PowerPoint</Application>
  <PresentationFormat>Widescreen</PresentationFormat>
  <Paragraphs>135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Parcel</vt:lpstr>
      <vt:lpstr>Worthy DRAFT pick or bust? (WR edition)</vt:lpstr>
      <vt:lpstr>agenda</vt:lpstr>
      <vt:lpstr>I. CONTEXT</vt:lpstr>
      <vt:lpstr>FEATURES</vt:lpstr>
      <vt:lpstr>II. DATA</vt:lpstr>
      <vt:lpstr>WR1 VS. WR2</vt:lpstr>
      <vt:lpstr>WR1 VS. WR2</vt:lpstr>
      <vt:lpstr>WR3 VS. WR4</vt:lpstr>
      <vt:lpstr>WR3 VS. WR4</vt:lpstr>
      <vt:lpstr>III. Interpreting coefficients</vt:lpstr>
      <vt:lpstr>III. Interpreting coefficients</vt:lpstr>
      <vt:lpstr>IV. Different models</vt:lpstr>
      <vt:lpstr>V. Limitations &amp; NEXT STEPS</vt:lpstr>
      <vt:lpstr>VI.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Kong</dc:creator>
  <cp:lastModifiedBy>Joshua Kong</cp:lastModifiedBy>
  <cp:revision>53</cp:revision>
  <dcterms:created xsi:type="dcterms:W3CDTF">2020-03-12T01:51:31Z</dcterms:created>
  <dcterms:modified xsi:type="dcterms:W3CDTF">2020-03-13T14:45:20Z</dcterms:modified>
</cp:coreProperties>
</file>