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9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21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4589-DF42-41C2-B895-5592D370E2C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7B53-DECA-4816-9841-75CC0A6F36DD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3B8C-6A70-445C-A3D4-ECC9249BC59A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0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  <p:sldLayoutId id="2147484421" r:id="rId12"/>
    <p:sldLayoutId id="2147484422" r:id="rId13"/>
    <p:sldLayoutId id="2147484423" r:id="rId14"/>
    <p:sldLayoutId id="214748442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</a:t>
            </a:r>
            <a:br>
              <a:rPr lang="en-US" dirty="0" smtClean="0"/>
            </a:br>
            <a:r>
              <a:rPr lang="en-US" dirty="0" smtClean="0"/>
              <a:t>Max-Flow Min-Cut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Lee and Mona Huang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6900" y="176119"/>
            <a:ext cx="2870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 l="21622" t="7216" r="17761" b="10825"/>
          <a:stretch>
            <a:fillRect/>
          </a:stretch>
        </p:blipFill>
        <p:spPr bwMode="auto">
          <a:xfrm>
            <a:off x="2159000" y="4013200"/>
            <a:ext cx="19939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 l="21622" t="7216" r="17761" b="10825"/>
          <a:stretch>
            <a:fillRect/>
          </a:stretch>
        </p:blipFill>
        <p:spPr bwMode="auto">
          <a:xfrm>
            <a:off x="5676900" y="4013200"/>
            <a:ext cx="19939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5704" y="3551542"/>
            <a:ext cx="5207000" cy="258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0806"/>
            <a:ext cx="8913813" cy="914400"/>
          </a:xfrm>
        </p:spPr>
        <p:txBody>
          <a:bodyPr/>
          <a:lstStyle/>
          <a:p>
            <a:r>
              <a:rPr lang="en-US" dirty="0" smtClean="0"/>
              <a:t>What is Max-Flow Min-Cut?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191" y="1769806"/>
            <a:ext cx="7610476" cy="367076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maximum flow </a:t>
            </a:r>
            <a:r>
              <a:rPr lang="en-US" dirty="0" smtClean="0"/>
              <a:t>is the maximum amount of capacity that can pass from the source to the sink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minimum</a:t>
            </a:r>
            <a:r>
              <a:rPr lang="en-US" dirty="0" smtClean="0"/>
              <a:t> </a:t>
            </a:r>
            <a:r>
              <a:rPr lang="en-US" b="1" dirty="0" smtClean="0"/>
              <a:t>cut</a:t>
            </a:r>
            <a:r>
              <a:rPr lang="en-US" dirty="0" smtClean="0"/>
              <a:t> is the set of edges with the smallest aggregate weight that can be removed from the graph so that no path exists from the source to the sink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49600" y="6241505"/>
            <a:ext cx="236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Flow = Min Cut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6772" y="4636532"/>
            <a:ext cx="161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Flow: 16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0806"/>
            <a:ext cx="8913813" cy="9144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191" y="1769806"/>
            <a:ext cx="7610476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 Graph models can </a:t>
            </a:r>
            <a:r>
              <a:rPr lang="en-US" dirty="0" smtClean="0"/>
              <a:t>get very large </a:t>
            </a:r>
            <a:endParaRPr lang="en-US" dirty="0" smtClean="0"/>
          </a:p>
          <a:p>
            <a:pPr lvl="1"/>
            <a:r>
              <a:rPr lang="en-US" dirty="0" smtClean="0"/>
              <a:t>Standard DSLR: 18 mega pixels</a:t>
            </a:r>
          </a:p>
          <a:p>
            <a:pPr lvl="1"/>
            <a:r>
              <a:rPr lang="en-US" dirty="0"/>
              <a:t>Simple Graph Model:</a:t>
            </a:r>
          </a:p>
          <a:p>
            <a:pPr lvl="2"/>
            <a:r>
              <a:rPr lang="en-US" dirty="0"/>
              <a:t>~18 million vertices</a:t>
            </a:r>
          </a:p>
          <a:p>
            <a:pPr lvl="2"/>
            <a:r>
              <a:rPr lang="en-US" dirty="0"/>
              <a:t>~150 million edges</a:t>
            </a:r>
          </a:p>
          <a:p>
            <a:pPr lvl="2"/>
            <a:r>
              <a:rPr lang="en-US" dirty="0"/>
              <a:t>~2 GB file</a:t>
            </a:r>
          </a:p>
          <a:p>
            <a:r>
              <a:rPr lang="en-US" dirty="0" smtClean="0"/>
              <a:t>Parallelizing </a:t>
            </a:r>
            <a:r>
              <a:rPr lang="en-US" dirty="0" smtClean="0"/>
              <a:t>can lead to speed ups and MFMC solutions for large graphs that do not fit in memory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0806"/>
            <a:ext cx="8913813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191" y="1769806"/>
            <a:ext cx="5099409" cy="4300794"/>
          </a:xfrm>
        </p:spPr>
        <p:txBody>
          <a:bodyPr>
            <a:normAutofit/>
          </a:bodyPr>
          <a:lstStyle/>
          <a:p>
            <a:r>
              <a:rPr lang="en-US" dirty="0" smtClean="0"/>
              <a:t>Major Challenges of Parallelization:</a:t>
            </a:r>
          </a:p>
          <a:p>
            <a:pPr lvl="1"/>
            <a:r>
              <a:rPr lang="en-US" dirty="0" smtClean="0"/>
              <a:t>Distributing graph between processes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Avoiding capacity constraint violation from multiple updates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Finding augmenting paths from the source to the sink without giving each processor a complete view of the graph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Maintaining a high level of parallelizable computation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1334" y="2404806"/>
            <a:ext cx="2213333" cy="286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0806"/>
            <a:ext cx="8913813" cy="914400"/>
          </a:xfrm>
        </p:spPr>
        <p:txBody>
          <a:bodyPr/>
          <a:lstStyle/>
          <a:p>
            <a:r>
              <a:rPr lang="en-US" dirty="0" smtClean="0"/>
              <a:t>Parallelizing</a:t>
            </a:r>
            <a:r>
              <a:rPr lang="en-US" dirty="0" smtClean="0"/>
              <a:t> Max-Flow Min-Cut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191" y="1769806"/>
            <a:ext cx="5696309" cy="4300794"/>
          </a:xfrm>
        </p:spPr>
        <p:txBody>
          <a:bodyPr>
            <a:normAutofit/>
          </a:bodyPr>
          <a:lstStyle/>
          <a:p>
            <a:r>
              <a:rPr lang="en-US" dirty="0" smtClean="0"/>
              <a:t>Map Reduce</a:t>
            </a:r>
          </a:p>
          <a:p>
            <a:pPr lvl="1"/>
            <a:r>
              <a:rPr lang="en-US" dirty="0" smtClean="0"/>
              <a:t>Each process responsible for single vertex and its neighbors</a:t>
            </a:r>
          </a:p>
          <a:p>
            <a:pPr lvl="1"/>
            <a:r>
              <a:rPr lang="en-US" dirty="0" smtClean="0"/>
              <a:t>Master reducer responsible for accepting full paths</a:t>
            </a:r>
          </a:p>
          <a:p>
            <a:pPr lvl="1"/>
            <a:r>
              <a:rPr lang="en-US" dirty="0" smtClean="0"/>
              <a:t>Accumulator data structure </a:t>
            </a:r>
            <a:endParaRPr lang="en-US" dirty="0" smtClean="0"/>
          </a:p>
          <a:p>
            <a:pPr lvl="1"/>
            <a:r>
              <a:rPr lang="en-US" dirty="0" smtClean="0"/>
              <a:t>Delayed updates to edges</a:t>
            </a:r>
          </a:p>
          <a:p>
            <a:r>
              <a:rPr lang="en-US" dirty="0" smtClean="0"/>
              <a:t>MPI</a:t>
            </a:r>
          </a:p>
          <a:p>
            <a:pPr lvl="1"/>
            <a:r>
              <a:rPr lang="en-US" dirty="0" smtClean="0"/>
              <a:t>Master/Slave</a:t>
            </a:r>
          </a:p>
          <a:p>
            <a:pPr lvl="1"/>
            <a:r>
              <a:rPr lang="en-US" dirty="0" smtClean="0"/>
              <a:t>Each slave responsible for finding a path from s to t</a:t>
            </a:r>
          </a:p>
          <a:p>
            <a:pPr lvl="1"/>
            <a:r>
              <a:rPr lang="en-US" dirty="0" smtClean="0"/>
              <a:t>Master responsible for validating paths</a:t>
            </a:r>
            <a:endParaRPr lang="en-US" dirty="0"/>
          </a:p>
        </p:txBody>
      </p:sp>
      <p:pic>
        <p:nvPicPr>
          <p:cNvPr id="4" name="Picture 3" descr="logo_medi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1" y="2209800"/>
            <a:ext cx="1820956" cy="1485900"/>
          </a:xfrm>
          <a:prstGeom prst="rect">
            <a:avLst/>
          </a:prstGeom>
        </p:spPr>
      </p:pic>
      <p:pic>
        <p:nvPicPr>
          <p:cNvPr id="5" name="Picture 4" descr="Open MPI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210" y="4537637"/>
            <a:ext cx="1404147" cy="13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8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2836"/>
            <a:ext cx="8913813" cy="914400"/>
          </a:xfrm>
        </p:spPr>
        <p:txBody>
          <a:bodyPr/>
          <a:lstStyle/>
          <a:p>
            <a:r>
              <a:rPr lang="en-US" dirty="0" smtClean="0"/>
              <a:t>Image Segmentation</a:t>
            </a:r>
            <a:endParaRPr lang="en-US" dirty="0"/>
          </a:p>
        </p:txBody>
      </p:sp>
      <p:pic>
        <p:nvPicPr>
          <p:cNvPr id="5" name="Picture 4" descr="Screen Shot 2012-12-10 at 3.51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992"/>
            <a:ext cx="9144000" cy="2849584"/>
          </a:xfrm>
          <a:prstGeom prst="rect">
            <a:avLst/>
          </a:prstGeom>
        </p:spPr>
      </p:pic>
      <p:pic>
        <p:nvPicPr>
          <p:cNvPr id="6" name="Picture 5" descr="tree_seg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66" y="4318934"/>
            <a:ext cx="1521284" cy="2028378"/>
          </a:xfrm>
          <a:prstGeom prst="rect">
            <a:avLst/>
          </a:prstGeom>
        </p:spPr>
      </p:pic>
      <p:pic>
        <p:nvPicPr>
          <p:cNvPr id="7" name="Picture 6" descr="tr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3" y="4318934"/>
            <a:ext cx="1519521" cy="20260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1600" y="4762500"/>
            <a:ext cx="1409700" cy="105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Converter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3760" y="4762500"/>
            <a:ext cx="1257301" cy="105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M/R</a:t>
            </a:r>
          </a:p>
          <a:p>
            <a:pPr algn="ctr"/>
            <a:r>
              <a:rPr lang="en-US" dirty="0" smtClean="0"/>
              <a:t>Max-Flow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55800" y="5090012"/>
            <a:ext cx="533400" cy="536088"/>
          </a:xfrm>
          <a:prstGeom prst="rightArrow">
            <a:avLst/>
          </a:prstGeom>
          <a:ln>
            <a:solidFill>
              <a:srgbClr val="A2C8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177960" y="5090012"/>
            <a:ext cx="533400" cy="536088"/>
          </a:xfrm>
          <a:prstGeom prst="rightArrow">
            <a:avLst/>
          </a:prstGeom>
          <a:ln>
            <a:solidFill>
              <a:srgbClr val="A2C8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388100" y="5090012"/>
            <a:ext cx="533400" cy="536088"/>
          </a:xfrm>
          <a:prstGeom prst="rightArrow">
            <a:avLst/>
          </a:prstGeom>
          <a:ln>
            <a:solidFill>
              <a:srgbClr val="A2C8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5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http://</a:t>
            </a:r>
            <a:r>
              <a:rPr lang="en-US" dirty="0" err="1"/>
              <a:t>people.seas.harvard.edu</a:t>
            </a:r>
            <a:r>
              <a:rPr lang="en-US" dirty="0"/>
              <a:t>/~</a:t>
            </a:r>
            <a:r>
              <a:rPr lang="en-US" dirty="0" err="1"/>
              <a:t>joshlee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121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656</TotalTime>
  <Words>243</Words>
  <Application>Microsoft Macintosh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Parallel  Max-Flow Min-Cut</vt:lpstr>
      <vt:lpstr>What is Max-Flow Min-Cut?</vt:lpstr>
      <vt:lpstr>Motivation</vt:lpstr>
      <vt:lpstr>Challenges</vt:lpstr>
      <vt:lpstr>Parallelizing Max-Flow Min-Cut</vt:lpstr>
      <vt:lpstr>Image Segmentation</vt:lpstr>
      <vt:lpstr>Thanks for Watching!</vt:lpstr>
    </vt:vector>
  </TitlesOfParts>
  <Company>Harvard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 Max-Flow Min-Cut</dc:title>
  <dc:creator>Cheng Huang</dc:creator>
  <cp:lastModifiedBy>Joshua Lee</cp:lastModifiedBy>
  <cp:revision>10</cp:revision>
  <dcterms:created xsi:type="dcterms:W3CDTF">2012-12-10T18:58:18Z</dcterms:created>
  <dcterms:modified xsi:type="dcterms:W3CDTF">2012-12-11T01:37:17Z</dcterms:modified>
</cp:coreProperties>
</file>