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 txBox="1">
            <a:spLocks/>
          </p:cNvSpPr>
          <p:nvPr userDrawn="1"/>
        </p:nvSpPr>
        <p:spPr bwMode="auto">
          <a:xfrm>
            <a:off x="4591051" y="5938838"/>
            <a:ext cx="7277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Lecture Presentation Slides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Macmillan Learning ©</a:t>
            </a:r>
            <a:r>
              <a:rPr kumimoji="0" lang="en-US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/>
                </a:solidFill>
                <a:effectLst/>
                <a:uLnTx/>
                <a:uFillTx/>
                <a:latin typeface="Arial" charset="0"/>
                <a:ea typeface="ＭＳ Ｐゴシック" pitchFamily="-65" charset="-128"/>
                <a:cs typeface="+mn-cs"/>
              </a:rPr>
              <a:t> 2017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3779"/>
              </a:buClr>
              <a:buSzPct val="100000"/>
              <a:buFont typeface="Wingdings 2" pitchFamily="-65" charset="2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73779"/>
              </a:solidFill>
              <a:effectLst/>
              <a:uLnTx/>
              <a:uFillTx/>
              <a:latin typeface="Arial" charset="0"/>
              <a:ea typeface="ＭＳ Ｐゴシック" pitchFamily="-65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28909" b="32979"/>
          <a:stretch/>
        </p:blipFill>
        <p:spPr bwMode="auto">
          <a:xfrm>
            <a:off x="-39562" y="1"/>
            <a:ext cx="12240028" cy="35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03316" y="3866661"/>
            <a:ext cx="10554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Chapter 1: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</a:b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7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t>Looking at Data — Distributions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0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1E822F4-BBFA-444C-918D-40960982451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320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8BF90A2-4786-42EE-99B7-4200D984416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97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26" y="153988"/>
            <a:ext cx="10290412" cy="7740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AED5BF9-BA7E-4DF7-A0EE-26F1EF0B583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15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7C852F2-D035-451A-9530-9D526054F1A3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1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403" y="990600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FF1B681-C320-40A4-A80C-3D59C6B33D7E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8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0"/>
            <a:ext cx="5462016" cy="561181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>
          <a:xfrm>
            <a:off x="215900" y="6124576"/>
            <a:ext cx="2336800" cy="365125"/>
          </a:xfrm>
        </p:spPr>
        <p:txBody>
          <a:bodyPr/>
          <a:lstStyle>
            <a:lvl1pPr algn="l"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32834" y="6356351"/>
            <a:ext cx="5151967" cy="365125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5BFB7AB-FFD7-4521-AC0D-053578E0062B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5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2CAA834-D8E4-4411-BE04-6AA3D6EDAE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4008968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0" y="268289"/>
            <a:ext cx="6269317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3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814616D-F2B1-4595-8481-5181CAFFCB7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50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3A83753-991F-4624-B186-BB8D0BB53A9D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8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A02EDE2-1B5B-4AD7-A285-7AF6DE6EF7C2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74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54D71E7-D7E4-4514-8C63-8A9DC2A0DB59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87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9494E2B-6AEE-4B97-9EE8-ABE78835A8D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33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450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67150"/>
            <a:ext cx="508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BPS - 5th Ed.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1782BF">
                    <a:lumMod val="60000"/>
                    <a:lumOff val="40000"/>
                  </a:srgbClr>
                </a:solidFill>
              </a:rPr>
              <a:t>Chapter 5</a:t>
            </a: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73F5A802-C9A8-4EA4-A617-DA9483B89344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8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CEB0B6E-7827-4DB5-BAFC-68DBC095134C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9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8"/>
            <a:ext cx="2194560" cy="46257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45334" y="6356351"/>
            <a:ext cx="677333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BB653A4-DE1C-43B7-805F-F5E9EB9AE7C7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5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1" y="3429000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1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9146BA8-5E63-4FA5-8B65-9533D6C0CE8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74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472" y="3429001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472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2" y="268288"/>
            <a:ext cx="39624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467784" y="6105526"/>
            <a:ext cx="675216" cy="365125"/>
          </a:xfr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79D406C-7CE8-497C-B087-43E6475E1358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3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D85E43D-8AA4-4E91-8471-775CDCC81EB7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5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C185CA9C-3991-4FFF-B711-A9982B2D6AF5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233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60D3C5C-8336-4943-9A2E-3935B17E23BF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42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678333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09801"/>
            <a:ext cx="867833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084" y="6356351"/>
            <a:ext cx="233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833" y="6356351"/>
            <a:ext cx="8009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srgbClr val="1782B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784" y="360364"/>
            <a:ext cx="6752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200" b="1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51A32A5-8330-4ECC-BA69-AA72F9D516C6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9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sz="20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031B3C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anose="05020102010507070707" pitchFamily="18" charset="2"/>
        <a:buChar char="¡"/>
        <a:defRPr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532"/>
            <a:ext cx="10363200" cy="1219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Data and Database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Main Idea</a:t>
            </a: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Importance of </a:t>
            </a:r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  <a:p>
            <a:r>
              <a:rPr lang="en-US" sz="2400" dirty="0">
                <a:solidFill>
                  <a:schemeClr val="tx1"/>
                </a:solidFill>
              </a:rPr>
              <a:t>Elements of a </a:t>
            </a:r>
            <a:r>
              <a:rPr lang="en-US" sz="2400" dirty="0" smtClean="0">
                <a:solidFill>
                  <a:schemeClr val="tx1"/>
                </a:solidFill>
              </a:rPr>
              <a:t>database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tx1"/>
                </a:solidFill>
              </a:rPr>
              <a:t>- Cases</a:t>
            </a:r>
            <a:r>
              <a:rPr lang="en-US" dirty="0">
                <a:solidFill>
                  <a:schemeClr val="tx1"/>
                </a:solidFill>
              </a:rPr>
              <a:t>, labels, variables, and values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- Categorical </a:t>
            </a:r>
            <a:r>
              <a:rPr lang="en-US" dirty="0">
                <a:solidFill>
                  <a:schemeClr val="tx1"/>
                </a:solidFill>
              </a:rPr>
              <a:t>and quantitative </a:t>
            </a:r>
            <a:r>
              <a:rPr lang="en-US" dirty="0" smtClean="0">
                <a:solidFill>
                  <a:schemeClr val="tx1"/>
                </a:solidFill>
              </a:rPr>
              <a:t>variables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- Key </a:t>
            </a:r>
            <a:r>
              <a:rPr lang="en-US" dirty="0">
                <a:solidFill>
                  <a:schemeClr val="tx1"/>
                </a:solidFill>
              </a:rPr>
              <a:t>characteristics of a data set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9494E2B-6AEE-4B97-9EE8-ABE78835A8DA}" type="slidenum">
              <a:rPr lang="en-US" altLang="en-US" smtClean="0">
                <a:solidFill>
                  <a:prstClr val="white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92" y="3043237"/>
            <a:ext cx="3438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3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2436"/>
            <a:ext cx="8678333" cy="106218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Data and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4692"/>
            <a:ext cx="8678333" cy="49616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Importance </a:t>
            </a:r>
            <a:r>
              <a:rPr lang="en-US" sz="2800" dirty="0">
                <a:solidFill>
                  <a:schemeClr val="tx1"/>
                </a:solidFill>
              </a:rPr>
              <a:t>of data to society and </a:t>
            </a:r>
            <a:r>
              <a:rPr lang="en-US" sz="2800" dirty="0" smtClean="0">
                <a:solidFill>
                  <a:schemeClr val="tx1"/>
                </a:solidFill>
              </a:rPr>
              <a:t>sciences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Standardized tests scores required for “no child left behind” </a:t>
            </a:r>
            <a:r>
              <a:rPr lang="en-US" sz="2400" dirty="0" smtClean="0">
                <a:solidFill>
                  <a:schemeClr val="tx1"/>
                </a:solidFill>
              </a:rPr>
              <a:t>law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Genetic data help identify diseases and </a:t>
            </a:r>
            <a:r>
              <a:rPr lang="en-US" sz="2400" dirty="0" smtClean="0">
                <a:solidFill>
                  <a:schemeClr val="tx1"/>
                </a:solidFill>
              </a:rPr>
              <a:t>cures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Economic data used to measure inflation and set interest rates for home </a:t>
            </a:r>
            <a:r>
              <a:rPr lang="en-US" sz="2400" dirty="0" smtClean="0">
                <a:solidFill>
                  <a:schemeClr val="tx1"/>
                </a:solidFill>
              </a:rPr>
              <a:t>loans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Yield data help agronomists develop better </a:t>
            </a:r>
            <a:r>
              <a:rPr lang="en-US" sz="2400" dirty="0" smtClean="0">
                <a:solidFill>
                  <a:schemeClr val="tx1"/>
                </a:solidFill>
              </a:rPr>
              <a:t>crops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Automobile crash data help engineers design safer cars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54D71E7-D7E4-4514-8C63-8A9DC2A0DB59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45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7927"/>
            <a:ext cx="8678333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Data and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68056"/>
            <a:ext cx="10206183" cy="39163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2. </a:t>
            </a:r>
            <a:r>
              <a:rPr lang="en-US" sz="2800" dirty="0" smtClean="0">
                <a:solidFill>
                  <a:schemeClr val="tx1"/>
                </a:solidFill>
              </a:rPr>
              <a:t>Database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database is a way to store and keep track of “raw” </a:t>
            </a:r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- Instructors </a:t>
            </a:r>
            <a:r>
              <a:rPr lang="en-US" sz="2400" dirty="0">
                <a:solidFill>
                  <a:schemeClr val="tx1"/>
                </a:solidFill>
              </a:rPr>
              <a:t>create databases to keep track of grades of their </a:t>
            </a:r>
            <a:r>
              <a:rPr lang="en-US" sz="2400" dirty="0" smtClean="0">
                <a:solidFill>
                  <a:schemeClr val="tx1"/>
                </a:solidFill>
              </a:rPr>
              <a:t>students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Database consists of </a:t>
            </a:r>
            <a:r>
              <a:rPr lang="en-US" sz="2400" dirty="0"/>
              <a:t>Cases, labels, variables, and values</a:t>
            </a:r>
            <a:endParaRPr lang="en-US" sz="2400" dirty="0" smtClean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54D71E7-D7E4-4514-8C63-8A9DC2A0DB59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1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accent1"/>
                </a:solidFill>
              </a:rPr>
              <a:t>4</a:t>
            </a:r>
            <a:endParaRPr lang="en-US" altLang="en-US" sz="1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Arial Rounded MT Bold" panose="020F0704030504030204" pitchFamily="34" charset="0"/>
              </a:rPr>
              <a:t>Cases, Labels, Variables, and Values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0937" y="1711325"/>
            <a:ext cx="7762875" cy="51090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lang="en-US" sz="2000" b="1" dirty="0">
              <a:latin typeface="Arial" charset="0"/>
              <a:ea typeface="ＭＳ Ｐゴシック" pitchFamily="-65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sz="2400" b="1" dirty="0">
                <a:latin typeface="Arial" charset="0"/>
                <a:ea typeface="ＭＳ Ｐゴシック" pitchFamily="-65" charset="-128"/>
              </a:rPr>
              <a:t>Cases</a:t>
            </a:r>
            <a:r>
              <a:rPr lang="en-US" sz="2400" dirty="0">
                <a:latin typeface="Arial" charset="0"/>
                <a:ea typeface="ＭＳ Ｐゴシック" pitchFamily="-65" charset="-128"/>
              </a:rPr>
              <a:t> are the objects described by a set of data. Cases may be customers, companies, subjects in a study, units in an experiment, or other objects.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lang="en-US" sz="2400" dirty="0">
              <a:latin typeface="Arial" charset="0"/>
              <a:ea typeface="ＭＳ Ｐゴシック" pitchFamily="-65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charset="0"/>
                <a:ea typeface="ＭＳ Ｐゴシック" pitchFamily="-65" charset="-128"/>
              </a:rPr>
              <a:t>A </a:t>
            </a:r>
            <a:r>
              <a:rPr lang="en-US" sz="2400" b="1" dirty="0">
                <a:latin typeface="Arial" charset="0"/>
                <a:ea typeface="ＭＳ Ｐゴシック" pitchFamily="-65" charset="-128"/>
              </a:rPr>
              <a:t> label </a:t>
            </a:r>
            <a:r>
              <a:rPr lang="en-US" sz="2400" dirty="0">
                <a:latin typeface="Arial" charset="0"/>
                <a:ea typeface="ＭＳ Ｐゴシック" pitchFamily="-65" charset="-128"/>
              </a:rPr>
              <a:t>is a special variable used in some data sets to distinguish the different cases.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lang="en-US" sz="2400" dirty="0">
              <a:latin typeface="Arial" charset="0"/>
              <a:ea typeface="ＭＳ Ｐゴシック" pitchFamily="-65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charset="0"/>
                <a:ea typeface="ＭＳ Ｐゴシック" pitchFamily="-65" charset="-128"/>
              </a:rPr>
              <a:t>A </a:t>
            </a:r>
            <a:r>
              <a:rPr lang="en-US" sz="2400" b="1" dirty="0">
                <a:latin typeface="Arial" charset="0"/>
                <a:ea typeface="ＭＳ Ｐゴシック" pitchFamily="-65" charset="-128"/>
              </a:rPr>
              <a:t>variable </a:t>
            </a:r>
            <a:r>
              <a:rPr lang="en-US" sz="2400" dirty="0">
                <a:latin typeface="Arial" charset="0"/>
                <a:ea typeface="ＭＳ Ｐゴシック" pitchFamily="-65" charset="-128"/>
              </a:rPr>
              <a:t>is a special characteristic of a case. </a:t>
            </a:r>
          </a:p>
          <a:p>
            <a:pPr eaLnBrk="1" hangingPunct="1">
              <a:defRPr/>
            </a:pPr>
            <a:endParaRPr lang="en-US" sz="2400" b="1" dirty="0">
              <a:latin typeface="Arial" charset="0"/>
              <a:ea typeface="ＭＳ Ｐゴシック" pitchFamily="-65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charset="0"/>
                <a:ea typeface="ＭＳ Ｐゴシック" pitchFamily="-65" charset="-128"/>
              </a:rPr>
              <a:t>Different cases can have different </a:t>
            </a:r>
            <a:r>
              <a:rPr lang="en-US" sz="2400" b="1" dirty="0">
                <a:latin typeface="Arial" charset="0"/>
                <a:ea typeface="ＭＳ Ｐゴシック" pitchFamily="-65" charset="-128"/>
              </a:rPr>
              <a:t>values</a:t>
            </a:r>
            <a:r>
              <a:rPr lang="en-US" sz="2400" dirty="0">
                <a:latin typeface="Arial" charset="0"/>
                <a:ea typeface="ＭＳ Ｐゴシック" pitchFamily="-65" charset="-128"/>
              </a:rPr>
              <a:t> of a variable.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lang="en-US" sz="2400" dirty="0">
              <a:latin typeface="Arial" charset="0"/>
              <a:ea typeface="ＭＳ Ｐゴシック" pitchFamily="-65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endParaRPr lang="en-US" dirty="0">
              <a:latin typeface="Arial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520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8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031B3C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 2" panose="05020102010507070707" pitchFamily="18" charset="2"/>
              <a:buChar char="¡"/>
              <a:defRPr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solidFill>
                  <a:schemeClr val="accent1"/>
                </a:solidFill>
              </a:rPr>
              <a:t>5</a:t>
            </a:r>
            <a:endParaRPr lang="en-US" altLang="en-US" sz="1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182" y="153988"/>
            <a:ext cx="9744363" cy="1210788"/>
          </a:xfrm>
        </p:spPr>
        <p:txBody>
          <a:bodyPr/>
          <a:lstStyle/>
          <a:p>
            <a:pPr algn="ctr"/>
            <a:r>
              <a:rPr lang="en-US" altLang="en-US" dirty="0" smtClean="0"/>
              <a:t>Type of Variables:</a:t>
            </a:r>
            <a:br>
              <a:rPr lang="en-US" altLang="en-US" dirty="0" smtClean="0"/>
            </a:br>
            <a:r>
              <a:rPr lang="en-US" altLang="en-US" dirty="0" smtClean="0"/>
              <a:t>Categorical </a:t>
            </a:r>
            <a:r>
              <a:rPr lang="en-US" altLang="en-US" dirty="0"/>
              <a:t>and Quantitative Variables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61309" y="2305051"/>
            <a:ext cx="7684655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663" indent="-284163"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Arial" charset="0"/>
                <a:ea typeface="ＭＳ Ｐゴシック" pitchFamily="-65" charset="-128"/>
              </a:rPr>
              <a:t> </a:t>
            </a:r>
            <a:r>
              <a:rPr lang="en-US" sz="2400" dirty="0">
                <a:latin typeface="Arial" charset="0"/>
                <a:ea typeface="ＭＳ Ｐゴシック" pitchFamily="-65" charset="-128"/>
              </a:rPr>
              <a:t>A </a:t>
            </a:r>
            <a:r>
              <a:rPr lang="en-US" sz="2400" b="1" dirty="0">
                <a:solidFill>
                  <a:schemeClr val="accent1"/>
                </a:solidFill>
                <a:latin typeface="Arial" charset="0"/>
                <a:ea typeface="ＭＳ Ｐゴシック" pitchFamily="-65" charset="-128"/>
              </a:rPr>
              <a:t>categorical</a:t>
            </a:r>
            <a:r>
              <a:rPr lang="en-US" sz="2400" dirty="0">
                <a:latin typeface="Arial" charset="0"/>
                <a:ea typeface="ＭＳ Ｐゴシック" pitchFamily="-65" charset="-128"/>
              </a:rPr>
              <a:t> variable places each case into one of several groups, or categories</a:t>
            </a:r>
            <a:r>
              <a:rPr lang="en-US" sz="2400" dirty="0" smtClean="0">
                <a:latin typeface="Arial" charset="0"/>
                <a:ea typeface="ＭＳ Ｐゴシック" pitchFamily="-65" charset="-128"/>
              </a:rPr>
              <a:t>.</a:t>
            </a:r>
          </a:p>
          <a:p>
            <a:pPr marL="63500">
              <a:defRPr/>
            </a:pPr>
            <a:r>
              <a:rPr lang="en-US" sz="2400" dirty="0">
                <a:latin typeface="Arial" charset="0"/>
                <a:ea typeface="ＭＳ Ｐゴシック" pitchFamily="-65" charset="-128"/>
              </a:rPr>
              <a:t>     </a:t>
            </a:r>
            <a:r>
              <a:rPr lang="en-US" sz="2400" dirty="0">
                <a:latin typeface="Arial" charset="0"/>
                <a:ea typeface="ＭＳ Ｐゴシック" pitchFamily="-65" charset="-128"/>
              </a:rPr>
              <a:t>--</a:t>
            </a:r>
            <a:r>
              <a:rPr lang="en-US" sz="2400" dirty="0">
                <a:solidFill>
                  <a:schemeClr val="accent1"/>
                </a:solidFill>
                <a:latin typeface="Arial" charset="0"/>
                <a:ea typeface="ＭＳ Ｐゴシック" pitchFamily="-65" charset="-128"/>
              </a:rPr>
              <a:t>eye color, major area of study, condition of a product (good, defective), </a:t>
            </a:r>
            <a:r>
              <a:rPr lang="en-US" sz="2400" dirty="0" err="1">
                <a:solidFill>
                  <a:schemeClr val="accent1"/>
                </a:solidFill>
                <a:latin typeface="Arial" charset="0"/>
                <a:ea typeface="ＭＳ Ｐゴシック" pitchFamily="-65" charset="-128"/>
              </a:rPr>
              <a:t>etc</a:t>
            </a:r>
            <a:endParaRPr lang="en-US" sz="2400" dirty="0">
              <a:solidFill>
                <a:schemeClr val="accent1"/>
              </a:solidFill>
              <a:latin typeface="Arial" charset="0"/>
              <a:ea typeface="ＭＳ Ｐゴシック" pitchFamily="-65" charset="-128"/>
            </a:endParaRPr>
          </a:p>
          <a:p>
            <a:pPr marL="347663" indent="-284163">
              <a:defRPr/>
            </a:pPr>
            <a:endParaRPr lang="en-US" sz="2400" dirty="0">
              <a:latin typeface="Arial" charset="0"/>
              <a:ea typeface="ＭＳ Ｐゴシック" pitchFamily="-65" charset="-128"/>
            </a:endParaRPr>
          </a:p>
          <a:p>
            <a:pPr marL="347663" indent="-284163"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Arial" charset="0"/>
                <a:ea typeface="ＭＳ Ｐゴシック" pitchFamily="-65" charset="-128"/>
              </a:rPr>
              <a:t>A </a:t>
            </a:r>
            <a:r>
              <a:rPr lang="en-US" sz="2400" b="1" dirty="0">
                <a:solidFill>
                  <a:schemeClr val="accent1"/>
                </a:solidFill>
                <a:latin typeface="Arial" charset="0"/>
                <a:ea typeface="ＭＳ Ｐゴシック" pitchFamily="-65" charset="-128"/>
              </a:rPr>
              <a:t>quantitative</a:t>
            </a:r>
            <a:r>
              <a:rPr lang="en-US" sz="2400" dirty="0">
                <a:latin typeface="Arial" charset="0"/>
                <a:ea typeface="ＭＳ Ｐゴシック" pitchFamily="-65" charset="-128"/>
              </a:rPr>
              <a:t> variable takes numerical values for which arithmetic operations such as adding and averaging make sense</a:t>
            </a:r>
            <a:r>
              <a:rPr lang="en-US" sz="2400" dirty="0" smtClean="0">
                <a:latin typeface="Arial" charset="0"/>
                <a:ea typeface="ＭＳ Ｐゴシック" pitchFamily="-65" charset="-128"/>
              </a:rPr>
              <a:t>.</a:t>
            </a:r>
          </a:p>
          <a:p>
            <a:pPr marL="63500">
              <a:defRPr/>
            </a:pPr>
            <a:r>
              <a:rPr lang="en-US" sz="2400" dirty="0">
                <a:latin typeface="Arial" charset="0"/>
                <a:ea typeface="ＭＳ Ｐゴシック" pitchFamily="-65" charset="-128"/>
              </a:rPr>
              <a:t>    </a:t>
            </a:r>
            <a:r>
              <a:rPr lang="en-US" sz="2400" dirty="0">
                <a:latin typeface="Arial" charset="0"/>
                <a:ea typeface="ＭＳ Ｐゴシック" pitchFamily="-65" charset="-128"/>
              </a:rPr>
              <a:t>--</a:t>
            </a:r>
            <a:r>
              <a:rPr lang="en-US" sz="2400" dirty="0">
                <a:solidFill>
                  <a:schemeClr val="accent1"/>
                </a:solidFill>
                <a:latin typeface="Arial" charset="0"/>
                <a:ea typeface="ＭＳ Ｐゴシック" pitchFamily="-65" charset="-128"/>
              </a:rPr>
              <a:t>height, age, temperature, </a:t>
            </a:r>
            <a:r>
              <a:rPr lang="en-US" sz="2400" dirty="0" smtClean="0">
                <a:solidFill>
                  <a:schemeClr val="accent1"/>
                </a:solidFill>
                <a:latin typeface="Arial" charset="0"/>
                <a:ea typeface="ＭＳ Ｐゴシック" pitchFamily="-65" charset="-128"/>
              </a:rPr>
              <a:t>etc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ＭＳ Ｐゴシック" pitchFamily="-65" charset="-128"/>
              </a:rPr>
              <a:t>.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  <a:ea typeface="ＭＳ Ｐゴシック" pitchFamily="-65" charset="-128"/>
            </a:endParaRPr>
          </a:p>
          <a:p>
            <a:pPr eaLnBrk="1" hangingPunct="1">
              <a:defRPr/>
            </a:pPr>
            <a:endParaRPr lang="en-US" sz="2000" dirty="0">
              <a:latin typeface="Arial" charset="0"/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04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431" y="2711666"/>
            <a:ext cx="5943600" cy="25431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54D71E7-D7E4-4514-8C63-8A9DC2A0DB59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93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2582"/>
            <a:ext cx="8678333" cy="914400"/>
          </a:xfrm>
        </p:spPr>
        <p:txBody>
          <a:bodyPr/>
          <a:lstStyle/>
          <a:p>
            <a:r>
              <a:rPr lang="en-US" dirty="0"/>
              <a:t>Summarizing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9491"/>
            <a:ext cx="10335492" cy="481214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 get meaningful results from data, we must summarize the information in a </a:t>
            </a:r>
            <a:r>
              <a:rPr lang="en-US" dirty="0" smtClean="0">
                <a:solidFill>
                  <a:srgbClr val="FF0000"/>
                </a:solidFill>
              </a:rPr>
              <a:t>database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Common summary measures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--</a:t>
            </a:r>
            <a:r>
              <a:rPr lang="en-US" sz="2400" dirty="0">
                <a:solidFill>
                  <a:schemeClr val="accent1"/>
                </a:solidFill>
              </a:rPr>
              <a:t>Averages</a:t>
            </a:r>
            <a:r>
              <a:rPr lang="en-US" sz="2400" dirty="0">
                <a:solidFill>
                  <a:schemeClr val="tx1"/>
                </a:solidFill>
              </a:rPr>
              <a:t>: (exam average, average price of gas, average bushels per acre of wheat, average weight loss under a new diet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--</a:t>
            </a:r>
            <a:r>
              <a:rPr lang="en-US" sz="2400" dirty="0">
                <a:solidFill>
                  <a:schemeClr val="accent1"/>
                </a:solidFill>
              </a:rPr>
              <a:t>Totals:</a:t>
            </a:r>
            <a:r>
              <a:rPr lang="en-US" sz="2400" dirty="0">
                <a:solidFill>
                  <a:schemeClr val="tx1"/>
                </a:solidFill>
              </a:rPr>
              <a:t>(total expenditures on books, total enrollments in all KSU colleges, total property damage in a flood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--</a:t>
            </a:r>
            <a:r>
              <a:rPr lang="en-US" sz="2400" dirty="0">
                <a:solidFill>
                  <a:schemeClr val="accent1"/>
                </a:solidFill>
              </a:rPr>
              <a:t>Percentages</a:t>
            </a:r>
            <a:r>
              <a:rPr lang="en-US" sz="2400" dirty="0">
                <a:solidFill>
                  <a:schemeClr val="tx1"/>
                </a:solidFill>
              </a:rPr>
              <a:t>: (percentage of students who get A’s in statistics, percentage of computers that have viruses, percentage of voters who favor increased taxes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54D71E7-D7E4-4514-8C63-8A9DC2A0DB59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 dirty="0">
              <a:solidFill>
                <a:srgbClr val="0737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3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3273"/>
            <a:ext cx="9421091" cy="886691"/>
          </a:xfrm>
        </p:spPr>
        <p:txBody>
          <a:bodyPr/>
          <a:lstStyle/>
          <a:p>
            <a:r>
              <a:rPr lang="en-US" dirty="0"/>
              <a:t>From Raw Data to Meaningful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0182"/>
            <a:ext cx="8678333" cy="455598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are gender, age, high school GPA,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and </a:t>
            </a:r>
            <a:r>
              <a:rPr lang="en-US" dirty="0">
                <a:solidFill>
                  <a:srgbClr val="FF0000"/>
                </a:solidFill>
              </a:rPr>
              <a:t>ACT scores of 17 </a:t>
            </a:r>
            <a:r>
              <a:rPr lang="en-US" dirty="0" smtClean="0">
                <a:solidFill>
                  <a:srgbClr val="FF0000"/>
                </a:solidFill>
              </a:rPr>
              <a:t>individuals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in </a:t>
            </a:r>
            <a:r>
              <a:rPr lang="en-US" dirty="0">
                <a:solidFill>
                  <a:srgbClr val="FF0000"/>
                </a:solidFill>
              </a:rPr>
              <a:t>a college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54D71E7-D7E4-4514-8C63-8A9DC2A0DB59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 dirty="0">
              <a:solidFill>
                <a:srgbClr val="07377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387" y="1584326"/>
            <a:ext cx="44577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2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information in table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54D71E7-D7E4-4514-8C63-8A9DC2A0DB59}" type="slidenum">
              <a:rPr lang="en-US" altLang="en-US" smtClean="0">
                <a:solidFill>
                  <a:srgbClr val="07377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en-US" dirty="0">
              <a:solidFill>
                <a:srgbClr val="07377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39" y="2865293"/>
            <a:ext cx="626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30032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431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Aharoni</vt:lpstr>
      <vt:lpstr>Arial</vt:lpstr>
      <vt:lpstr>Arial Black</vt:lpstr>
      <vt:lpstr>Arial Rounded MT Bold</vt:lpstr>
      <vt:lpstr>Wingdings</vt:lpstr>
      <vt:lpstr>Wingdings 2</vt:lpstr>
      <vt:lpstr>Plaza</vt:lpstr>
      <vt:lpstr>Data and Database</vt:lpstr>
      <vt:lpstr>Data and Database</vt:lpstr>
      <vt:lpstr>Data and Database</vt:lpstr>
      <vt:lpstr>Cases, Labels, Variables, and Values </vt:lpstr>
      <vt:lpstr>Type of Variables: Categorical and Quantitative Variables </vt:lpstr>
      <vt:lpstr>Database</vt:lpstr>
      <vt:lpstr>Summarizing the data</vt:lpstr>
      <vt:lpstr>From Raw Data to Meaningful Summaries</vt:lpstr>
      <vt:lpstr>Summary information in table form</vt:lpstr>
    </vt:vector>
  </TitlesOfParts>
  <Company>Eastern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Data</dc:title>
  <dc:creator>Bai, Xiuqin</dc:creator>
  <cp:lastModifiedBy>Bai, Xiuqin</cp:lastModifiedBy>
  <cp:revision>16</cp:revision>
  <dcterms:created xsi:type="dcterms:W3CDTF">2017-01-08T04:50:57Z</dcterms:created>
  <dcterms:modified xsi:type="dcterms:W3CDTF">2017-01-09T05:50:29Z</dcterms:modified>
</cp:coreProperties>
</file>