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258" r:id="rId4"/>
    <p:sldId id="259" r:id="rId5"/>
    <p:sldId id="260" r:id="rId6"/>
    <p:sldId id="262" r:id="rId7"/>
    <p:sldId id="261" r:id="rId8"/>
    <p:sldId id="267" r:id="rId9"/>
    <p:sldId id="263" r:id="rId10"/>
    <p:sldId id="264" r:id="rId11"/>
    <p:sldId id="266" r:id="rId12"/>
    <p:sldId id="268" r:id="rId13"/>
    <p:sldId id="265" r:id="rId14"/>
    <p:sldId id="269" r:id="rId15"/>
    <p:sldId id="275" r:id="rId16"/>
    <p:sldId id="276" r:id="rId17"/>
    <p:sldId id="270" r:id="rId18"/>
    <p:sldId id="271" r:id="rId19"/>
    <p:sldId id="273" r:id="rId20"/>
    <p:sldId id="272" r:id="rId21"/>
    <p:sldId id="277" r:id="rId22"/>
    <p:sldId id="305" r:id="rId23"/>
    <p:sldId id="302" r:id="rId24"/>
    <p:sldId id="303" r:id="rId25"/>
    <p:sldId id="274" r:id="rId26"/>
    <p:sldId id="278" r:id="rId27"/>
    <p:sldId id="279" r:id="rId28"/>
    <p:sldId id="280" r:id="rId29"/>
    <p:sldId id="281" r:id="rId30"/>
    <p:sldId id="284" r:id="rId31"/>
    <p:sldId id="285" r:id="rId32"/>
    <p:sldId id="286" r:id="rId33"/>
    <p:sldId id="287" r:id="rId34"/>
    <p:sldId id="291" r:id="rId35"/>
    <p:sldId id="289" r:id="rId36"/>
    <p:sldId id="292" r:id="rId37"/>
    <p:sldId id="293" r:id="rId38"/>
    <p:sldId id="295" r:id="rId39"/>
    <p:sldId id="296" r:id="rId40"/>
    <p:sldId id="290" r:id="rId41"/>
    <p:sldId id="306" r:id="rId42"/>
    <p:sldId id="294" r:id="rId43"/>
    <p:sldId id="307" r:id="rId44"/>
    <p:sldId id="297" r:id="rId45"/>
    <p:sldId id="298" r:id="rId46"/>
    <p:sldId id="304" r:id="rId47"/>
    <p:sldId id="283" r:id="rId48"/>
    <p:sldId id="282"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60"/>
  </p:normalViewPr>
  <p:slideViewPr>
    <p:cSldViewPr snapToGrid="0">
      <p:cViewPr varScale="1">
        <p:scale>
          <a:sx n="83" d="100"/>
          <a:sy n="83"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E9422-C746-4BD3-A2FB-4C0E888C4970}" type="datetimeFigureOut">
              <a:rPr lang="en-US" smtClean="0"/>
              <a:t>11/6/2016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72C12B-4313-46FA-97B9-4A410C583023}" type="slidenum">
              <a:rPr lang="en-US" smtClean="0"/>
              <a:t>‹#›</a:t>
            </a:fld>
            <a:endParaRPr lang="en-US"/>
          </a:p>
        </p:txBody>
      </p:sp>
    </p:spTree>
    <p:extLst>
      <p:ext uri="{BB962C8B-B14F-4D97-AF65-F5344CB8AC3E}">
        <p14:creationId xmlns:p14="http://schemas.microsoft.com/office/powerpoint/2010/main" val="2037847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194878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811841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3710310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ＭＳ Ｐゴシック" pitchFamily="34" charset="-128"/>
            </a:endParaRPr>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ea typeface="ＭＳ Ｐゴシック" pitchFamily="34" charset="-128"/>
              </a:defRPr>
            </a:lvl1pPr>
            <a:lvl2pPr marL="742950" indent="-285750">
              <a:defRPr sz="1200">
                <a:solidFill>
                  <a:schemeClr val="tx1"/>
                </a:solidFill>
                <a:latin typeface="Calibri" pitchFamily="34" charset="0"/>
                <a:ea typeface="ＭＳ Ｐゴシック" pitchFamily="34" charset="-128"/>
              </a:defRPr>
            </a:lvl2pPr>
            <a:lvl3pPr marL="1143000" indent="-228600">
              <a:defRPr sz="1200">
                <a:solidFill>
                  <a:schemeClr val="tx1"/>
                </a:solidFill>
                <a:latin typeface="Calibri" pitchFamily="34" charset="0"/>
                <a:ea typeface="ＭＳ Ｐゴシック" pitchFamily="34" charset="-128"/>
              </a:defRPr>
            </a:lvl3pPr>
            <a:lvl4pPr marL="1600200" indent="-228600">
              <a:defRPr sz="1200">
                <a:solidFill>
                  <a:schemeClr val="tx1"/>
                </a:solidFill>
                <a:latin typeface="Calibri" pitchFamily="34" charset="0"/>
                <a:ea typeface="ＭＳ Ｐゴシック" pitchFamily="34" charset="-128"/>
              </a:defRPr>
            </a:lvl4pPr>
            <a:lvl5pPr marL="2057400" indent="-228600">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fld id="{6F4D475A-36E2-480F-8E00-9ECCE5E27478}" type="slidenum">
              <a:rPr lang="en-US" altLang="en-US"/>
              <a:pPr/>
              <a:t>47</a:t>
            </a:fld>
            <a:endParaRPr lang="en-US" altLang="en-US"/>
          </a:p>
        </p:txBody>
      </p:sp>
    </p:spTree>
    <p:extLst>
      <p:ext uri="{BB962C8B-B14F-4D97-AF65-F5344CB8AC3E}">
        <p14:creationId xmlns:p14="http://schemas.microsoft.com/office/powerpoint/2010/main" val="3224035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7675C8-1D5A-4A8D-AD68-B80AC7C85CA9}"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0689AB-EEB9-4175-8275-131501C06B51}" type="slidenum">
              <a:rPr lang="en-US" smtClean="0"/>
              <a:t>‹#›</a:t>
            </a:fld>
            <a:endParaRPr lang="en-US"/>
          </a:p>
        </p:txBody>
      </p:sp>
    </p:spTree>
    <p:extLst>
      <p:ext uri="{BB962C8B-B14F-4D97-AF65-F5344CB8AC3E}">
        <p14:creationId xmlns:p14="http://schemas.microsoft.com/office/powerpoint/2010/main" val="4577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7675C8-1D5A-4A8D-AD68-B80AC7C85CA9}"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0689AB-EEB9-4175-8275-131501C06B51}" type="slidenum">
              <a:rPr lang="en-US" smtClean="0"/>
              <a:t>‹#›</a:t>
            </a:fld>
            <a:endParaRPr lang="en-US"/>
          </a:p>
        </p:txBody>
      </p:sp>
    </p:spTree>
    <p:extLst>
      <p:ext uri="{BB962C8B-B14F-4D97-AF65-F5344CB8AC3E}">
        <p14:creationId xmlns:p14="http://schemas.microsoft.com/office/powerpoint/2010/main" val="3849016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7675C8-1D5A-4A8D-AD68-B80AC7C85CA9}"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0689AB-EEB9-4175-8275-131501C06B51}" type="slidenum">
              <a:rPr lang="en-US" smtClean="0"/>
              <a:t>‹#›</a:t>
            </a:fld>
            <a:endParaRPr lang="en-US"/>
          </a:p>
        </p:txBody>
      </p:sp>
    </p:spTree>
    <p:extLst>
      <p:ext uri="{BB962C8B-B14F-4D97-AF65-F5344CB8AC3E}">
        <p14:creationId xmlns:p14="http://schemas.microsoft.com/office/powerpoint/2010/main" val="4239099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7675C8-1D5A-4A8D-AD68-B80AC7C85CA9}"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0689AB-EEB9-4175-8275-131501C06B51}" type="slidenum">
              <a:rPr lang="en-US" smtClean="0"/>
              <a:t>‹#›</a:t>
            </a:fld>
            <a:endParaRPr lang="en-US"/>
          </a:p>
        </p:txBody>
      </p:sp>
    </p:spTree>
    <p:extLst>
      <p:ext uri="{BB962C8B-B14F-4D97-AF65-F5344CB8AC3E}">
        <p14:creationId xmlns:p14="http://schemas.microsoft.com/office/powerpoint/2010/main" val="2808152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7675C8-1D5A-4A8D-AD68-B80AC7C85CA9}"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0689AB-EEB9-4175-8275-131501C06B51}" type="slidenum">
              <a:rPr lang="en-US" smtClean="0"/>
              <a:t>‹#›</a:t>
            </a:fld>
            <a:endParaRPr lang="en-US"/>
          </a:p>
        </p:txBody>
      </p:sp>
    </p:spTree>
    <p:extLst>
      <p:ext uri="{BB962C8B-B14F-4D97-AF65-F5344CB8AC3E}">
        <p14:creationId xmlns:p14="http://schemas.microsoft.com/office/powerpoint/2010/main" val="457963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7675C8-1D5A-4A8D-AD68-B80AC7C85CA9}" type="datetimeFigureOut">
              <a:rPr lang="en-US" smtClean="0"/>
              <a:t>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0689AB-EEB9-4175-8275-131501C06B51}" type="slidenum">
              <a:rPr lang="en-US" smtClean="0"/>
              <a:t>‹#›</a:t>
            </a:fld>
            <a:endParaRPr lang="en-US"/>
          </a:p>
        </p:txBody>
      </p:sp>
    </p:spTree>
    <p:extLst>
      <p:ext uri="{BB962C8B-B14F-4D97-AF65-F5344CB8AC3E}">
        <p14:creationId xmlns:p14="http://schemas.microsoft.com/office/powerpoint/2010/main" val="838115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7675C8-1D5A-4A8D-AD68-B80AC7C85CA9}" type="datetimeFigureOut">
              <a:rPr lang="en-US" smtClean="0"/>
              <a:t>11/6/2016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0689AB-EEB9-4175-8275-131501C06B51}" type="slidenum">
              <a:rPr lang="en-US" smtClean="0"/>
              <a:t>‹#›</a:t>
            </a:fld>
            <a:endParaRPr lang="en-US"/>
          </a:p>
        </p:txBody>
      </p:sp>
    </p:spTree>
    <p:extLst>
      <p:ext uri="{BB962C8B-B14F-4D97-AF65-F5344CB8AC3E}">
        <p14:creationId xmlns:p14="http://schemas.microsoft.com/office/powerpoint/2010/main" val="1389678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7675C8-1D5A-4A8D-AD68-B80AC7C85CA9}" type="datetimeFigureOut">
              <a:rPr lang="en-US" smtClean="0"/>
              <a:t>11/6/2016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0689AB-EEB9-4175-8275-131501C06B51}" type="slidenum">
              <a:rPr lang="en-US" smtClean="0"/>
              <a:t>‹#›</a:t>
            </a:fld>
            <a:endParaRPr lang="en-US"/>
          </a:p>
        </p:txBody>
      </p:sp>
    </p:spTree>
    <p:extLst>
      <p:ext uri="{BB962C8B-B14F-4D97-AF65-F5344CB8AC3E}">
        <p14:creationId xmlns:p14="http://schemas.microsoft.com/office/powerpoint/2010/main" val="2385619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7675C8-1D5A-4A8D-AD68-B80AC7C85CA9}" type="datetimeFigureOut">
              <a:rPr lang="en-US" smtClean="0"/>
              <a:t>11/6/2016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0689AB-EEB9-4175-8275-131501C06B51}" type="slidenum">
              <a:rPr lang="en-US" smtClean="0"/>
              <a:t>‹#›</a:t>
            </a:fld>
            <a:endParaRPr lang="en-US"/>
          </a:p>
        </p:txBody>
      </p:sp>
    </p:spTree>
    <p:extLst>
      <p:ext uri="{BB962C8B-B14F-4D97-AF65-F5344CB8AC3E}">
        <p14:creationId xmlns:p14="http://schemas.microsoft.com/office/powerpoint/2010/main" val="3402177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A7675C8-1D5A-4A8D-AD68-B80AC7C85CA9}" type="datetimeFigureOut">
              <a:rPr lang="en-US" smtClean="0"/>
              <a:t>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0689AB-EEB9-4175-8275-131501C06B51}" type="slidenum">
              <a:rPr lang="en-US" smtClean="0"/>
              <a:t>‹#›</a:t>
            </a:fld>
            <a:endParaRPr lang="en-US"/>
          </a:p>
        </p:txBody>
      </p:sp>
    </p:spTree>
    <p:extLst>
      <p:ext uri="{BB962C8B-B14F-4D97-AF65-F5344CB8AC3E}">
        <p14:creationId xmlns:p14="http://schemas.microsoft.com/office/powerpoint/2010/main" val="3391993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A7675C8-1D5A-4A8D-AD68-B80AC7C85CA9}" type="datetimeFigureOut">
              <a:rPr lang="en-US" smtClean="0"/>
              <a:t>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0689AB-EEB9-4175-8275-131501C06B51}" type="slidenum">
              <a:rPr lang="en-US" smtClean="0"/>
              <a:t>‹#›</a:t>
            </a:fld>
            <a:endParaRPr lang="en-US"/>
          </a:p>
        </p:txBody>
      </p:sp>
    </p:spTree>
    <p:extLst>
      <p:ext uri="{BB962C8B-B14F-4D97-AF65-F5344CB8AC3E}">
        <p14:creationId xmlns:p14="http://schemas.microsoft.com/office/powerpoint/2010/main" val="1313022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7675C8-1D5A-4A8D-AD68-B80AC7C85CA9}" type="datetimeFigureOut">
              <a:rPr lang="en-US" smtClean="0"/>
              <a:t>11/6/2016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0689AB-EEB9-4175-8275-131501C06B51}" type="slidenum">
              <a:rPr lang="en-US" smtClean="0"/>
              <a:t>‹#›</a:t>
            </a:fld>
            <a:endParaRPr lang="en-US"/>
          </a:p>
        </p:txBody>
      </p:sp>
    </p:spTree>
    <p:extLst>
      <p:ext uri="{BB962C8B-B14F-4D97-AF65-F5344CB8AC3E}">
        <p14:creationId xmlns:p14="http://schemas.microsoft.com/office/powerpoint/2010/main" val="3157681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5.emf"/><Relationship Id="rId5" Type="http://schemas.openxmlformats.org/officeDocument/2006/relationships/oleObject" Target="../embeddings/oleObject2.bin"/><Relationship Id="rId4" Type="http://schemas.openxmlformats.org/officeDocument/2006/relationships/image" Target="../media/image14.emf"/></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3.jpeg"/><Relationship Id="rId5" Type="http://schemas.openxmlformats.org/officeDocument/2006/relationships/image" Target="../media/image22.wmf"/><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6.jpeg"/><Relationship Id="rId4" Type="http://schemas.openxmlformats.org/officeDocument/2006/relationships/image" Target="../media/image25.jpeg"/></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9.png"/><Relationship Id="rId5" Type="http://schemas.openxmlformats.org/officeDocument/2006/relationships/image" Target="../media/image28.emf"/><Relationship Id="rId4"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4.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9.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15637"/>
            <a:ext cx="9144000" cy="858982"/>
          </a:xfrm>
        </p:spPr>
        <p:txBody>
          <a:bodyPr>
            <a:normAutofit/>
          </a:bodyPr>
          <a:lstStyle/>
          <a:p>
            <a:r>
              <a:rPr lang="en-US" sz="4400" b="1" dirty="0" smtClean="0"/>
              <a:t>Chapter 6: Introduction to  Inference</a:t>
            </a:r>
            <a:endParaRPr lang="en-US" sz="4400" b="1" dirty="0"/>
          </a:p>
        </p:txBody>
      </p:sp>
      <p:sp>
        <p:nvSpPr>
          <p:cNvPr id="3" name="Subtitle 2"/>
          <p:cNvSpPr>
            <a:spLocks noGrp="1"/>
          </p:cNvSpPr>
          <p:nvPr>
            <p:ph type="subTitle" idx="1"/>
          </p:nvPr>
        </p:nvSpPr>
        <p:spPr>
          <a:xfrm>
            <a:off x="1524000" y="1681018"/>
            <a:ext cx="9144000" cy="3576782"/>
          </a:xfrm>
        </p:spPr>
        <p:txBody>
          <a:bodyPr>
            <a:normAutofit/>
          </a:bodyPr>
          <a:lstStyle/>
          <a:p>
            <a:pPr>
              <a:spcAft>
                <a:spcPts val="1800"/>
              </a:spcAft>
            </a:pPr>
            <a:r>
              <a:rPr lang="en-US" altLang="en-US" sz="3200" b="1" dirty="0">
                <a:solidFill>
                  <a:schemeClr val="accent1"/>
                </a:solidFill>
              </a:rPr>
              <a:t>6.1 Estimating with Confidence</a:t>
            </a:r>
          </a:p>
          <a:p>
            <a:pPr>
              <a:spcAft>
                <a:spcPts val="1800"/>
              </a:spcAft>
            </a:pPr>
            <a:r>
              <a:rPr lang="en-US" altLang="en-US" sz="3200" b="1" dirty="0">
                <a:solidFill>
                  <a:schemeClr val="accent1"/>
                </a:solidFill>
              </a:rPr>
              <a:t>6.2 Tests of Significance</a:t>
            </a:r>
          </a:p>
          <a:p>
            <a:pPr>
              <a:spcAft>
                <a:spcPts val="1800"/>
              </a:spcAft>
            </a:pPr>
            <a:r>
              <a:rPr lang="en-US" altLang="en-US" sz="3200" b="1" dirty="0">
                <a:solidFill>
                  <a:schemeClr val="accent1"/>
                </a:solidFill>
              </a:rPr>
              <a:t>6.3 Use and Abuse of Tests</a:t>
            </a:r>
          </a:p>
          <a:p>
            <a:pPr>
              <a:spcAft>
                <a:spcPts val="1800"/>
              </a:spcAft>
            </a:pPr>
            <a:r>
              <a:rPr lang="en-US" altLang="en-US" sz="3200" b="1" dirty="0">
                <a:solidFill>
                  <a:schemeClr val="accent1"/>
                </a:solidFill>
              </a:rPr>
              <a:t>6.4 Power and Inference as a Decision</a:t>
            </a:r>
          </a:p>
          <a:p>
            <a:endParaRPr lang="en-US" dirty="0"/>
          </a:p>
        </p:txBody>
      </p:sp>
    </p:spTree>
    <p:extLst>
      <p:ext uri="{BB962C8B-B14F-4D97-AF65-F5344CB8AC3E}">
        <p14:creationId xmlns:p14="http://schemas.microsoft.com/office/powerpoint/2010/main" val="611707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000">
                <a:solidFill>
                  <a:schemeClr val="tx2"/>
                </a:solidFill>
                <a:latin typeface="Arial" pitchFamily="34" charset="0"/>
                <a:ea typeface="ＭＳ Ｐゴシック" pitchFamily="34" charset="-128"/>
              </a:defRPr>
            </a:lvl1pPr>
            <a:lvl2pPr marL="742950" indent="-285750" defTabSz="457200">
              <a:defRPr>
                <a:solidFill>
                  <a:schemeClr val="tx2"/>
                </a:solidFill>
                <a:latin typeface="Arial" pitchFamily="34" charset="0"/>
                <a:ea typeface="ＭＳ Ｐゴシック" pitchFamily="34" charset="-128"/>
              </a:defRPr>
            </a:lvl2pPr>
            <a:lvl3pPr marL="1143000" defTabSz="457200">
              <a:defRPr>
                <a:solidFill>
                  <a:schemeClr val="tx2"/>
                </a:solidFill>
                <a:latin typeface="Arial" pitchFamily="34" charset="0"/>
                <a:ea typeface="ＭＳ Ｐゴシック" pitchFamily="34" charset="-128"/>
              </a:defRPr>
            </a:lvl3pPr>
            <a:lvl4pPr marL="1600200" defTabSz="457200">
              <a:defRPr>
                <a:solidFill>
                  <a:schemeClr val="tx2"/>
                </a:solidFill>
                <a:latin typeface="Arial" pitchFamily="34" charset="0"/>
                <a:ea typeface="ＭＳ Ｐゴシック" pitchFamily="34" charset="-128"/>
              </a:defRPr>
            </a:lvl4pPr>
            <a:lvl5pPr marL="2057400" defTabSz="457200">
              <a:defRPr>
                <a:solidFill>
                  <a:schemeClr val="tx2"/>
                </a:solidFill>
                <a:latin typeface="Arial" pitchFamily="34" charset="0"/>
                <a:ea typeface="ＭＳ Ｐゴシック" pitchFamily="34" charset="-128"/>
              </a:defRPr>
            </a:lvl5pPr>
            <a:lvl6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6pPr>
            <a:lvl7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7pPr>
            <a:lvl8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8pPr>
            <a:lvl9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9pPr>
          </a:lstStyle>
          <a:p>
            <a:pPr>
              <a:lnSpc>
                <a:spcPct val="80000"/>
              </a:lnSpc>
            </a:pPr>
            <a:fld id="{79089F59-A399-4162-B704-F00BB2591612}" type="slidenum">
              <a:rPr lang="en-US" altLang="en-US" sz="1200">
                <a:solidFill>
                  <a:schemeClr val="accent1"/>
                </a:solidFill>
              </a:rPr>
              <a:pPr>
                <a:lnSpc>
                  <a:spcPct val="80000"/>
                </a:lnSpc>
              </a:pPr>
              <a:t>10</a:t>
            </a:fld>
            <a:endParaRPr lang="en-US" altLang="en-US" sz="1200">
              <a:solidFill>
                <a:schemeClr val="accent1"/>
              </a:solidFill>
            </a:endParaRPr>
          </a:p>
        </p:txBody>
      </p:sp>
      <p:sp>
        <p:nvSpPr>
          <p:cNvPr id="37891" name="Rectangle 2"/>
          <p:cNvSpPr>
            <a:spLocks noGrp="1" noChangeArrowheads="1"/>
          </p:cNvSpPr>
          <p:nvPr>
            <p:ph type="title" idx="4294967295"/>
          </p:nvPr>
        </p:nvSpPr>
        <p:spPr>
          <a:xfrm>
            <a:off x="2057401" y="115889"/>
            <a:ext cx="7470569" cy="777875"/>
          </a:xfrm>
        </p:spPr>
        <p:txBody>
          <a:bodyPr/>
          <a:lstStyle/>
          <a:p>
            <a:pPr eaLnBrk="1" hangingPunct="1">
              <a:lnSpc>
                <a:spcPct val="90000"/>
              </a:lnSpc>
            </a:pPr>
            <a:r>
              <a:rPr lang="en-US" altLang="en-US" smtClean="0">
                <a:ea typeface="ＭＳ Ｐゴシック" pitchFamily="34" charset="-128"/>
              </a:rPr>
              <a:t>Confidence Interval</a:t>
            </a:r>
            <a:endParaRPr lang="en-US" altLang="en-US" sz="2400">
              <a:solidFill>
                <a:srgbClr val="33CCFF"/>
              </a:solidFill>
              <a:ea typeface="ＭＳ Ｐゴシック" pitchFamily="34" charset="-128"/>
            </a:endParaRPr>
          </a:p>
        </p:txBody>
      </p:sp>
      <p:grpSp>
        <p:nvGrpSpPr>
          <p:cNvPr id="37895" name="Group 2"/>
          <p:cNvGrpSpPr>
            <a:grpSpLocks/>
          </p:cNvGrpSpPr>
          <p:nvPr/>
        </p:nvGrpSpPr>
        <p:grpSpPr bwMode="auto">
          <a:xfrm>
            <a:off x="1954214" y="1206500"/>
            <a:ext cx="8256587" cy="1016000"/>
            <a:chOff x="826135" y="1887824"/>
            <a:chExt cx="8256270" cy="1016755"/>
          </a:xfrm>
        </p:grpSpPr>
        <p:sp>
          <p:nvSpPr>
            <p:cNvPr id="37896" name="TextBox 1"/>
            <p:cNvSpPr txBox="1">
              <a:spLocks noChangeArrowheads="1"/>
            </p:cNvSpPr>
            <p:nvPr/>
          </p:nvSpPr>
          <p:spPr bwMode="auto">
            <a:xfrm>
              <a:off x="826135" y="1887824"/>
              <a:ext cx="8256270" cy="101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2000">
                  <a:solidFill>
                    <a:schemeClr val="tx2"/>
                  </a:solidFill>
                  <a:latin typeface="Arial" pitchFamily="34" charset="0"/>
                  <a:ea typeface="ＭＳ Ｐゴシック" pitchFamily="34" charset="-128"/>
                </a:defRPr>
              </a:lvl1pPr>
              <a:lvl2pPr marL="742950" indent="-285750" defTabSz="457200">
                <a:defRPr>
                  <a:solidFill>
                    <a:schemeClr val="tx2"/>
                  </a:solidFill>
                  <a:latin typeface="Arial" pitchFamily="34" charset="0"/>
                  <a:ea typeface="ＭＳ Ｐゴシック" pitchFamily="34" charset="-128"/>
                </a:defRPr>
              </a:lvl2pPr>
              <a:lvl3pPr marL="1143000" defTabSz="457200">
                <a:defRPr>
                  <a:solidFill>
                    <a:schemeClr val="tx2"/>
                  </a:solidFill>
                  <a:latin typeface="Arial" pitchFamily="34" charset="0"/>
                  <a:ea typeface="ＭＳ Ｐゴシック" pitchFamily="34" charset="-128"/>
                </a:defRPr>
              </a:lvl3pPr>
              <a:lvl4pPr marL="1600200" defTabSz="457200">
                <a:defRPr>
                  <a:solidFill>
                    <a:schemeClr val="tx2"/>
                  </a:solidFill>
                  <a:latin typeface="Arial" pitchFamily="34" charset="0"/>
                  <a:ea typeface="ＭＳ Ｐゴシック" pitchFamily="34" charset="-128"/>
                </a:defRPr>
              </a:lvl4pPr>
              <a:lvl5pPr marL="2057400" defTabSz="457200">
                <a:defRPr>
                  <a:solidFill>
                    <a:schemeClr val="tx2"/>
                  </a:solidFill>
                  <a:latin typeface="Arial" pitchFamily="34" charset="0"/>
                  <a:ea typeface="ＭＳ Ｐゴシック" pitchFamily="34" charset="-128"/>
                </a:defRPr>
              </a:lvl5pPr>
              <a:lvl6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6pPr>
              <a:lvl7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7pPr>
              <a:lvl8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8pPr>
              <a:lvl9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9pPr>
            </a:lstStyle>
            <a:p>
              <a:pPr eaLnBrk="1" hangingPunct="1"/>
              <a:r>
                <a:rPr lang="en-US" altLang="en-US" b="1">
                  <a:solidFill>
                    <a:schemeClr val="tx1"/>
                  </a:solidFill>
                </a:rPr>
                <a:t>The Big Idea:</a:t>
              </a:r>
              <a:r>
                <a:rPr lang="en-US" altLang="en-US">
                  <a:solidFill>
                    <a:schemeClr val="tx1"/>
                  </a:solidFill>
                </a:rPr>
                <a:t> The sampling distribution of      tells us how close to </a:t>
              </a:r>
              <a:r>
                <a:rPr lang="en-US" altLang="en-US" i="1">
                  <a:solidFill>
                    <a:schemeClr val="tx1"/>
                  </a:solidFill>
                </a:rPr>
                <a:t>µ </a:t>
              </a:r>
              <a:r>
                <a:rPr lang="en-US" altLang="en-US">
                  <a:solidFill>
                    <a:schemeClr val="tx1"/>
                  </a:solidFill>
                </a:rPr>
                <a:t>the sample mean      is likely to be. All confidence intervals we construct will have a form similar to this:</a:t>
              </a:r>
              <a:endParaRPr lang="en-US" altLang="en-US" b="1">
                <a:solidFill>
                  <a:schemeClr val="tx1"/>
                </a:solidFill>
              </a:endParaRPr>
            </a:p>
          </p:txBody>
        </p:sp>
        <p:graphicFrame>
          <p:nvGraphicFramePr>
            <p:cNvPr id="37897" name="Object 3"/>
            <p:cNvGraphicFramePr>
              <a:graphicFrameLocks noChangeAspect="1"/>
            </p:cNvGraphicFramePr>
            <p:nvPr/>
          </p:nvGraphicFramePr>
          <p:xfrm>
            <a:off x="2930525" y="2288839"/>
            <a:ext cx="271463" cy="252412"/>
          </p:xfrm>
          <a:graphic>
            <a:graphicData uri="http://schemas.openxmlformats.org/presentationml/2006/ole">
              <mc:AlternateContent xmlns:mc="http://schemas.openxmlformats.org/markup-compatibility/2006">
                <mc:Choice xmlns:v="urn:schemas-microsoft-com:vml" Requires="v">
                  <p:oleObj spid="_x0000_s1170" name="Equation" r:id="rId3" imgW="177800" imgH="165100" progId="Equation.3">
                    <p:embed/>
                  </p:oleObj>
                </mc:Choice>
                <mc:Fallback>
                  <p:oleObj name="Equation" r:id="rId3" imgW="177800" imgH="165100" progId="Equation.3">
                    <p:embed/>
                    <p:pic>
                      <p:nvPicPr>
                        <p:cNvPr id="3789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0525" y="2288839"/>
                          <a:ext cx="271463" cy="252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7898" name="Object 2"/>
            <p:cNvGraphicFramePr>
              <a:graphicFrameLocks noChangeAspect="1"/>
            </p:cNvGraphicFramePr>
            <p:nvPr/>
          </p:nvGraphicFramePr>
          <p:xfrm>
            <a:off x="5775643" y="1978792"/>
            <a:ext cx="271463" cy="252412"/>
          </p:xfrm>
          <a:graphic>
            <a:graphicData uri="http://schemas.openxmlformats.org/presentationml/2006/ole">
              <mc:AlternateContent xmlns:mc="http://schemas.openxmlformats.org/markup-compatibility/2006">
                <mc:Choice xmlns:v="urn:schemas-microsoft-com:vml" Requires="v">
                  <p:oleObj spid="_x0000_s1171" name="Equation" r:id="rId5" imgW="177800" imgH="165100" progId="Equation.3">
                    <p:embed/>
                  </p:oleObj>
                </mc:Choice>
                <mc:Fallback>
                  <p:oleObj name="Equation" r:id="rId5" imgW="177800" imgH="165100" progId="Equation.3">
                    <p:embed/>
                    <p:pic>
                      <p:nvPicPr>
                        <p:cNvPr id="37898"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5643" y="1978792"/>
                          <a:ext cx="271463" cy="252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
        <p:nvSpPr>
          <p:cNvPr id="37894" name="Rectangle 1"/>
          <p:cNvSpPr>
            <a:spLocks noChangeArrowheads="1"/>
          </p:cNvSpPr>
          <p:nvPr/>
        </p:nvSpPr>
        <p:spPr bwMode="auto">
          <a:xfrm>
            <a:off x="4446881" y="2235200"/>
            <a:ext cx="335380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r>
              <a:rPr lang="en-US" altLang="en-US" sz="2000" b="1">
                <a:solidFill>
                  <a:srgbClr val="000000"/>
                </a:solidFill>
                <a:latin typeface="Palatino" charset="0"/>
              </a:rPr>
              <a:t>estimate </a:t>
            </a:r>
            <a:r>
              <a:rPr lang="en-US" altLang="en-US" sz="2000">
                <a:solidFill>
                  <a:srgbClr val="000000"/>
                </a:solidFill>
                <a:latin typeface="Courier" charset="0"/>
              </a:rPr>
              <a:t>±</a:t>
            </a:r>
            <a:r>
              <a:rPr lang="en-US" altLang="en-US" sz="2000" b="1">
                <a:solidFill>
                  <a:srgbClr val="000000"/>
                </a:solidFill>
                <a:latin typeface="Palatino" charset="0"/>
              </a:rPr>
              <a:t> margin of error</a:t>
            </a:r>
          </a:p>
        </p:txBody>
      </p:sp>
      <p:sp>
        <p:nvSpPr>
          <p:cNvPr id="13" name="TextBox 12"/>
          <p:cNvSpPr txBox="1">
            <a:spLocks noChangeArrowheads="1"/>
          </p:cNvSpPr>
          <p:nvPr/>
        </p:nvSpPr>
        <p:spPr bwMode="auto">
          <a:xfrm>
            <a:off x="2344739" y="2744789"/>
            <a:ext cx="7375525" cy="2478087"/>
          </a:xfrm>
          <a:prstGeom prst="rect">
            <a:avLst/>
          </a:prstGeom>
          <a:solidFill>
            <a:srgbClr val="EAEDCB"/>
          </a:solidFill>
          <a:ln w="10000">
            <a:solidFill>
              <a:srgbClr val="D2DA7A"/>
            </a:solidFill>
            <a:miter lim="800000"/>
            <a:headEnd/>
            <a:tailEnd/>
          </a:ln>
          <a:effectLst>
            <a:outerShdw blurRad="38100" dist="30000" dir="5400000" rotWithShape="0">
              <a:srgbClr val="808080">
                <a:alpha val="45000"/>
              </a:srgbClr>
            </a:outerShdw>
          </a:effectLst>
        </p:spPr>
        <p:txBody>
          <a:bodyPr>
            <a:spAutoFit/>
          </a:bodyPr>
          <a:lstStyle>
            <a:lvl1pPr>
              <a:spcBef>
                <a:spcPts val="1800"/>
              </a:spcBef>
              <a:buClr>
                <a:schemeClr val="accent1"/>
              </a:buClr>
              <a:buSzPct val="100000"/>
              <a:buFont typeface="Wingdings 2" panose="05020102010507070707" pitchFamily="18" charset="2"/>
              <a:buChar char="¡"/>
              <a:defRPr sz="2000">
                <a:solidFill>
                  <a:schemeClr val="tx2"/>
                </a:solidFill>
                <a:latin typeface="Arial" panose="020B0604020202020204" pitchFamily="34" charset="0"/>
                <a:ea typeface="ＭＳ Ｐゴシック" panose="020B0600070205080204" pitchFamily="34" charset="-128"/>
              </a:defRPr>
            </a:lvl1pPr>
            <a:lvl2pPr marL="742950" indent="-28575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2pPr>
            <a:lvl3pPr marL="11430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3pPr>
            <a:lvl4pPr marL="1600200" indent="-22860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4pPr>
            <a:lvl5pPr marL="20574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9pPr>
          </a:lstStyle>
          <a:p>
            <a:pPr>
              <a:spcBef>
                <a:spcPct val="0"/>
              </a:spcBef>
              <a:spcAft>
                <a:spcPts val="600"/>
              </a:spcAft>
              <a:buClrTx/>
              <a:buSzTx/>
              <a:buNone/>
              <a:defRPr/>
            </a:pPr>
            <a:r>
              <a:rPr lang="en-US" altLang="en-US">
                <a:solidFill>
                  <a:srgbClr val="000000"/>
                </a:solidFill>
              </a:rPr>
              <a:t>A </a:t>
            </a:r>
            <a:r>
              <a:rPr lang="en-US" altLang="en-US" b="1">
                <a:solidFill>
                  <a:srgbClr val="800000"/>
                </a:solidFill>
              </a:rPr>
              <a:t>level C</a:t>
            </a:r>
            <a:r>
              <a:rPr lang="en-US" altLang="en-US">
                <a:solidFill>
                  <a:srgbClr val="800000"/>
                </a:solidFill>
              </a:rPr>
              <a:t> </a:t>
            </a:r>
            <a:r>
              <a:rPr lang="en-US" altLang="en-US" b="1">
                <a:solidFill>
                  <a:srgbClr val="800000"/>
                </a:solidFill>
              </a:rPr>
              <a:t>confidence interval</a:t>
            </a:r>
            <a:r>
              <a:rPr lang="en-US" altLang="en-US">
                <a:solidFill>
                  <a:srgbClr val="800000"/>
                </a:solidFill>
              </a:rPr>
              <a:t> </a:t>
            </a:r>
            <a:r>
              <a:rPr lang="en-US" altLang="en-US">
                <a:solidFill>
                  <a:srgbClr val="000000"/>
                </a:solidFill>
              </a:rPr>
              <a:t>for a parameter has two parts:</a:t>
            </a:r>
          </a:p>
          <a:p>
            <a:pPr eaLnBrk="1" hangingPunct="1">
              <a:spcBef>
                <a:spcPct val="0"/>
              </a:spcBef>
              <a:buSzTx/>
              <a:buFont typeface="Wingdings" panose="05000000000000000000" pitchFamily="2" charset="2"/>
              <a:buChar char="§"/>
              <a:defRPr/>
            </a:pPr>
            <a:r>
              <a:rPr lang="en-US" altLang="en-US">
                <a:solidFill>
                  <a:srgbClr val="000000"/>
                </a:solidFill>
              </a:rPr>
              <a:t> An </a:t>
            </a:r>
            <a:r>
              <a:rPr lang="en-US" altLang="en-US" b="1">
                <a:solidFill>
                  <a:srgbClr val="800000"/>
                </a:solidFill>
              </a:rPr>
              <a:t>interval </a:t>
            </a:r>
            <a:r>
              <a:rPr lang="en-US" altLang="en-US">
                <a:solidFill>
                  <a:srgbClr val="000000"/>
                </a:solidFill>
              </a:rPr>
              <a:t>calculated from the data, which has the form</a:t>
            </a:r>
          </a:p>
          <a:p>
            <a:pPr algn="ctr">
              <a:spcBef>
                <a:spcPts val="600"/>
              </a:spcBef>
              <a:spcAft>
                <a:spcPts val="600"/>
              </a:spcAft>
              <a:buClrTx/>
              <a:buSzTx/>
              <a:buNone/>
              <a:defRPr/>
            </a:pPr>
            <a:r>
              <a:rPr lang="en-US" altLang="en-US">
                <a:solidFill>
                  <a:srgbClr val="000000"/>
                </a:solidFill>
              </a:rPr>
              <a:t>estimate </a:t>
            </a:r>
            <a:r>
              <a:rPr lang="en-US" altLang="en-US">
                <a:solidFill>
                  <a:srgbClr val="000000"/>
                </a:solidFill>
                <a:latin typeface="Courier" charset="0"/>
              </a:rPr>
              <a:t>±</a:t>
            </a:r>
            <a:r>
              <a:rPr lang="en-US" altLang="en-US">
                <a:solidFill>
                  <a:srgbClr val="000000"/>
                </a:solidFill>
              </a:rPr>
              <a:t> margin of error</a:t>
            </a:r>
          </a:p>
          <a:p>
            <a:pPr eaLnBrk="1" hangingPunct="1">
              <a:spcBef>
                <a:spcPct val="0"/>
              </a:spcBef>
              <a:buSzTx/>
              <a:buFont typeface="Wingdings" panose="05000000000000000000" pitchFamily="2" charset="2"/>
              <a:buChar char="§"/>
              <a:defRPr/>
            </a:pPr>
            <a:r>
              <a:rPr lang="en-US" altLang="en-US">
                <a:solidFill>
                  <a:srgbClr val="000000"/>
                </a:solidFill>
              </a:rPr>
              <a:t> A </a:t>
            </a:r>
            <a:r>
              <a:rPr lang="en-US" altLang="en-US" b="1">
                <a:solidFill>
                  <a:srgbClr val="800000"/>
                </a:solidFill>
              </a:rPr>
              <a:t>confidence level </a:t>
            </a:r>
            <a:r>
              <a:rPr lang="en-US" altLang="en-US" b="1" i="1">
                <a:solidFill>
                  <a:srgbClr val="800000"/>
                </a:solidFill>
              </a:rPr>
              <a:t>C</a:t>
            </a:r>
            <a:r>
              <a:rPr lang="en-US" altLang="en-US">
                <a:solidFill>
                  <a:schemeClr val="tx1"/>
                </a:solidFill>
              </a:rPr>
              <a:t>,</a:t>
            </a:r>
            <a:r>
              <a:rPr lang="en-US" altLang="en-US">
                <a:solidFill>
                  <a:srgbClr val="000000"/>
                </a:solidFill>
              </a:rPr>
              <a:t> where </a:t>
            </a:r>
            <a:r>
              <a:rPr lang="en-US" altLang="en-US" i="1">
                <a:solidFill>
                  <a:srgbClr val="000000"/>
                </a:solidFill>
              </a:rPr>
              <a:t>C</a:t>
            </a:r>
            <a:r>
              <a:rPr lang="en-US" altLang="en-US">
                <a:solidFill>
                  <a:srgbClr val="000000"/>
                </a:solidFill>
              </a:rPr>
              <a:t> is the probability that the interval will capture the true parameter value in repeated samples. In other words, the confidence level is the success rate for the method.</a:t>
            </a:r>
            <a:endParaRPr lang="en-US" altLang="en-US" sz="2400">
              <a:solidFill>
                <a:srgbClr val="000000"/>
              </a:solidFill>
            </a:endParaRPr>
          </a:p>
        </p:txBody>
      </p:sp>
      <p:sp>
        <p:nvSpPr>
          <p:cNvPr id="15" name="TextBox 14"/>
          <p:cNvSpPr txBox="1">
            <a:spLocks noChangeArrowheads="1"/>
          </p:cNvSpPr>
          <p:nvPr/>
        </p:nvSpPr>
        <p:spPr bwMode="auto">
          <a:xfrm>
            <a:off x="1946276" y="5578475"/>
            <a:ext cx="83216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2000">
                <a:solidFill>
                  <a:schemeClr val="tx2"/>
                </a:solidFill>
                <a:latin typeface="Arial" pitchFamily="34" charset="0"/>
                <a:ea typeface="ＭＳ Ｐゴシック" pitchFamily="34" charset="-128"/>
              </a:defRPr>
            </a:lvl1pPr>
            <a:lvl2pPr marL="742950" indent="-285750" defTabSz="457200">
              <a:defRPr>
                <a:solidFill>
                  <a:schemeClr val="tx2"/>
                </a:solidFill>
                <a:latin typeface="Arial" pitchFamily="34" charset="0"/>
                <a:ea typeface="ＭＳ Ｐゴシック" pitchFamily="34" charset="-128"/>
              </a:defRPr>
            </a:lvl2pPr>
            <a:lvl3pPr marL="1143000" defTabSz="457200">
              <a:defRPr>
                <a:solidFill>
                  <a:schemeClr val="tx2"/>
                </a:solidFill>
                <a:latin typeface="Arial" pitchFamily="34" charset="0"/>
                <a:ea typeface="ＭＳ Ｐゴシック" pitchFamily="34" charset="-128"/>
              </a:defRPr>
            </a:lvl3pPr>
            <a:lvl4pPr marL="1600200" defTabSz="457200">
              <a:defRPr>
                <a:solidFill>
                  <a:schemeClr val="tx2"/>
                </a:solidFill>
                <a:latin typeface="Arial" pitchFamily="34" charset="0"/>
                <a:ea typeface="ＭＳ Ｐゴシック" pitchFamily="34" charset="-128"/>
              </a:defRPr>
            </a:lvl4pPr>
            <a:lvl5pPr marL="2057400" defTabSz="457200">
              <a:defRPr>
                <a:solidFill>
                  <a:schemeClr val="tx2"/>
                </a:solidFill>
                <a:latin typeface="Arial" pitchFamily="34" charset="0"/>
                <a:ea typeface="ＭＳ Ｐゴシック" pitchFamily="34" charset="-128"/>
              </a:defRPr>
            </a:lvl5pPr>
            <a:lvl6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6pPr>
            <a:lvl7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7pPr>
            <a:lvl8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8pPr>
            <a:lvl9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9pPr>
          </a:lstStyle>
          <a:p>
            <a:pPr eaLnBrk="1" hangingPunct="1"/>
            <a:r>
              <a:rPr lang="en-US" altLang="en-US">
                <a:solidFill>
                  <a:schemeClr val="tx1"/>
                </a:solidFill>
              </a:rPr>
              <a:t>We usually choose a confidence level of 90% or higher because we want to be quite sure of our conclusions. The most common confidence level is 95%.</a:t>
            </a:r>
          </a:p>
        </p:txBody>
      </p:sp>
    </p:spTree>
    <p:extLst>
      <p:ext uri="{BB962C8B-B14F-4D97-AF65-F5344CB8AC3E}">
        <p14:creationId xmlns:p14="http://schemas.microsoft.com/office/powerpoint/2010/main" val="89995610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62025" y="480291"/>
            <a:ext cx="10267950" cy="6142182"/>
          </a:xfrm>
          <a:prstGeom prst="rect">
            <a:avLst/>
          </a:prstGeom>
        </p:spPr>
      </p:pic>
    </p:spTree>
    <p:extLst>
      <p:ext uri="{BB962C8B-B14F-4D97-AF65-F5344CB8AC3E}">
        <p14:creationId xmlns:p14="http://schemas.microsoft.com/office/powerpoint/2010/main" val="3654486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0184"/>
          </a:xfrm>
        </p:spPr>
        <p:txBody>
          <a:bodyPr/>
          <a:lstStyle/>
          <a:p>
            <a:r>
              <a:rPr lang="en-US" altLang="en-US" dirty="0" smtClean="0">
                <a:ea typeface="ＭＳ Ｐゴシック" pitchFamily="34" charset="-128"/>
              </a:rPr>
              <a:t>Confidence Interval for a Population Mean</a:t>
            </a:r>
            <a:endParaRPr lang="en-US" dirty="0"/>
          </a:p>
        </p:txBody>
      </p:sp>
      <p:pic>
        <p:nvPicPr>
          <p:cNvPr id="4" name="Content Placeholder 3"/>
          <p:cNvPicPr>
            <a:picLocks noGrp="1" noChangeAspect="1"/>
          </p:cNvPicPr>
          <p:nvPr>
            <p:ph idx="1"/>
          </p:nvPr>
        </p:nvPicPr>
        <p:blipFill>
          <a:blip r:embed="rId2"/>
          <a:stretch>
            <a:fillRect/>
          </a:stretch>
        </p:blipFill>
        <p:spPr>
          <a:xfrm>
            <a:off x="838200" y="2626878"/>
            <a:ext cx="8573655" cy="2379231"/>
          </a:xfrm>
          <a:prstGeom prst="rect">
            <a:avLst/>
          </a:prstGeom>
        </p:spPr>
      </p:pic>
      <p:pic>
        <p:nvPicPr>
          <p:cNvPr id="5" name="Picture 4"/>
          <p:cNvPicPr>
            <a:picLocks noChangeAspect="1"/>
          </p:cNvPicPr>
          <p:nvPr/>
        </p:nvPicPr>
        <p:blipFill>
          <a:blip r:embed="rId3"/>
          <a:stretch>
            <a:fillRect/>
          </a:stretch>
        </p:blipFill>
        <p:spPr>
          <a:xfrm>
            <a:off x="958128" y="1259897"/>
            <a:ext cx="8453727" cy="1141557"/>
          </a:xfrm>
          <a:prstGeom prst="rect">
            <a:avLst/>
          </a:prstGeom>
        </p:spPr>
      </p:pic>
    </p:spTree>
    <p:extLst>
      <p:ext uri="{BB962C8B-B14F-4D97-AF65-F5344CB8AC3E}">
        <p14:creationId xmlns:p14="http://schemas.microsoft.com/office/powerpoint/2010/main" val="1191964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9348"/>
          </a:xfrm>
        </p:spPr>
        <p:txBody>
          <a:bodyPr>
            <a:normAutofit fontScale="90000"/>
          </a:bodyPr>
          <a:lstStyle/>
          <a:p>
            <a:r>
              <a:rPr lang="en-US" altLang="en-US" dirty="0" smtClean="0">
                <a:ea typeface="ＭＳ Ｐゴシック" pitchFamily="34" charset="-128"/>
              </a:rPr>
              <a:t>Confidence Interval for a Population Mean</a:t>
            </a:r>
            <a:endParaRPr lang="en-US" dirty="0"/>
          </a:p>
        </p:txBody>
      </p:sp>
      <p:sp>
        <p:nvSpPr>
          <p:cNvPr id="3" name="Content Placeholder 2"/>
          <p:cNvSpPr>
            <a:spLocks noGrp="1"/>
          </p:cNvSpPr>
          <p:nvPr>
            <p:ph idx="1"/>
          </p:nvPr>
        </p:nvSpPr>
        <p:spPr>
          <a:xfrm>
            <a:off x="838200" y="1034474"/>
            <a:ext cx="10515600" cy="5142489"/>
          </a:xfrm>
        </p:spPr>
        <p:txBody>
          <a:bodyPr/>
          <a:lstStyle/>
          <a:p>
            <a:pPr marL="0" indent="0">
              <a:buNone/>
            </a:pPr>
            <a:r>
              <a:rPr lang="en-US" dirty="0" smtClean="0"/>
              <a:t>Example:</a:t>
            </a:r>
          </a:p>
          <a:p>
            <a:pPr marL="0" indent="0">
              <a:buNone/>
            </a:pPr>
            <a:r>
              <a:rPr lang="en-US" dirty="0" smtClean="0"/>
              <a:t>Suppose a sample of the heights of 100 college age females is taken and it is found that the sample mean is 65.5, standard deviation is 3. Find the 95% margin of error (M.O.E), and 95% confidence interval(C.I).</a:t>
            </a:r>
          </a:p>
          <a:p>
            <a:pPr marL="0" indent="0">
              <a:buNone/>
            </a:pPr>
            <a:endParaRPr lang="en-US" dirty="0" smtClean="0"/>
          </a:p>
          <a:p>
            <a:pPr marL="0" indent="0">
              <a:buNone/>
            </a:pPr>
            <a:r>
              <a:rPr lang="en-US" dirty="0" smtClean="0"/>
              <a:t>95% M.O.E:</a:t>
            </a:r>
          </a:p>
          <a:p>
            <a:pPr marL="0" indent="0">
              <a:buNone/>
            </a:pPr>
            <a:endParaRPr lang="en-US" dirty="0"/>
          </a:p>
          <a:p>
            <a:pPr marL="0" indent="0">
              <a:buNone/>
            </a:pPr>
            <a:r>
              <a:rPr lang="en-US" dirty="0" smtClean="0"/>
              <a:t>95% C.I:</a:t>
            </a:r>
            <a:endParaRPr lang="en-US" dirty="0"/>
          </a:p>
          <a:p>
            <a:pPr marL="0" indent="0">
              <a:buNone/>
            </a:pPr>
            <a:endParaRPr lang="en-US" dirty="0" smtClean="0"/>
          </a:p>
          <a:p>
            <a:pPr marL="0" indent="0">
              <a:buNone/>
            </a:pPr>
            <a:endParaRPr lang="en-US" altLang="en-US" dirty="0" smtClean="0">
              <a:solidFill>
                <a:srgbClr val="000000"/>
              </a:solidFill>
            </a:endParaRPr>
          </a:p>
          <a:p>
            <a:pPr marL="0" indent="0">
              <a:buNone/>
            </a:pPr>
            <a:endParaRPr lang="en-US" dirty="0"/>
          </a:p>
        </p:txBody>
      </p:sp>
    </p:spTree>
    <p:extLst>
      <p:ext uri="{BB962C8B-B14F-4D97-AF65-F5344CB8AC3E}">
        <p14:creationId xmlns:p14="http://schemas.microsoft.com/office/powerpoint/2010/main" val="1446238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3311"/>
          </a:xfrm>
        </p:spPr>
        <p:txBody>
          <a:bodyPr/>
          <a:lstStyle/>
          <a:p>
            <a:r>
              <a:rPr lang="en-US" altLang="en-US" dirty="0" smtClean="0">
                <a:ea typeface="ＭＳ Ｐゴシック" pitchFamily="34" charset="-128"/>
              </a:rPr>
              <a:t>Confidence Interval for a Population Mean</a:t>
            </a:r>
            <a:endParaRPr lang="en-US" dirty="0"/>
          </a:p>
        </p:txBody>
      </p:sp>
      <p:pic>
        <p:nvPicPr>
          <p:cNvPr id="4" name="Content Placeholder 3"/>
          <p:cNvPicPr>
            <a:picLocks noGrp="1" noChangeAspect="1"/>
          </p:cNvPicPr>
          <p:nvPr>
            <p:ph idx="1"/>
          </p:nvPr>
        </p:nvPicPr>
        <p:blipFill>
          <a:blip r:embed="rId2"/>
          <a:stretch>
            <a:fillRect/>
          </a:stretch>
        </p:blipFill>
        <p:spPr>
          <a:xfrm>
            <a:off x="492269" y="1662545"/>
            <a:ext cx="5335790" cy="3796145"/>
          </a:xfrm>
          <a:prstGeom prst="rect">
            <a:avLst/>
          </a:prstGeom>
        </p:spPr>
      </p:pic>
      <p:pic>
        <p:nvPicPr>
          <p:cNvPr id="5" name="Picture 4"/>
          <p:cNvPicPr>
            <a:picLocks noChangeAspect="1"/>
          </p:cNvPicPr>
          <p:nvPr/>
        </p:nvPicPr>
        <p:blipFill>
          <a:blip r:embed="rId3"/>
          <a:stretch>
            <a:fillRect/>
          </a:stretch>
        </p:blipFill>
        <p:spPr>
          <a:xfrm>
            <a:off x="6477384" y="2236354"/>
            <a:ext cx="4876416" cy="2400300"/>
          </a:xfrm>
          <a:prstGeom prst="rect">
            <a:avLst/>
          </a:prstGeom>
        </p:spPr>
      </p:pic>
      <p:pic>
        <p:nvPicPr>
          <p:cNvPr id="6" name="Picture 5"/>
          <p:cNvPicPr>
            <a:picLocks noChangeAspect="1"/>
          </p:cNvPicPr>
          <p:nvPr/>
        </p:nvPicPr>
        <p:blipFill>
          <a:blip r:embed="rId4"/>
          <a:stretch>
            <a:fillRect/>
          </a:stretch>
        </p:blipFill>
        <p:spPr>
          <a:xfrm>
            <a:off x="3710132" y="3560617"/>
            <a:ext cx="190500" cy="361950"/>
          </a:xfrm>
          <a:prstGeom prst="rect">
            <a:avLst/>
          </a:prstGeom>
        </p:spPr>
      </p:pic>
    </p:spTree>
    <p:extLst>
      <p:ext uri="{BB962C8B-B14F-4D97-AF65-F5344CB8AC3E}">
        <p14:creationId xmlns:p14="http://schemas.microsoft.com/office/powerpoint/2010/main" val="1124370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1784"/>
          </a:xfrm>
        </p:spPr>
        <p:txBody>
          <a:bodyPr/>
          <a:lstStyle/>
          <a:p>
            <a:r>
              <a:rPr lang="en-US" altLang="en-US" dirty="0" smtClean="0">
                <a:ea typeface="ＭＳ Ｐゴシック" pitchFamily="34" charset="-128"/>
              </a:rPr>
              <a:t>Finding Specific </a:t>
            </a:r>
            <a:r>
              <a:rPr lang="en-US" altLang="en-US" i="1" dirty="0" smtClean="0">
                <a:ea typeface="ＭＳ Ｐゴシック" pitchFamily="34" charset="-128"/>
              </a:rPr>
              <a:t>z</a:t>
            </a:r>
            <a:r>
              <a:rPr lang="en-US" altLang="en-US" dirty="0" smtClean="0">
                <a:ea typeface="ＭＳ Ｐゴシック" pitchFamily="34" charset="-128"/>
              </a:rPr>
              <a:t>* Values</a:t>
            </a:r>
            <a:endParaRPr lang="en-US" dirty="0"/>
          </a:p>
        </p:txBody>
      </p:sp>
      <p:sp>
        <p:nvSpPr>
          <p:cNvPr id="3" name="Content Placeholder 2"/>
          <p:cNvSpPr>
            <a:spLocks noGrp="1"/>
          </p:cNvSpPr>
          <p:nvPr>
            <p:ph idx="1"/>
          </p:nvPr>
        </p:nvSpPr>
        <p:spPr>
          <a:xfrm>
            <a:off x="838200" y="1246910"/>
            <a:ext cx="10515600" cy="4930053"/>
          </a:xfrm>
        </p:spPr>
        <p:txBody>
          <a:bodyPr>
            <a:normAutofit lnSpcReduction="10000"/>
          </a:bodyPr>
          <a:lstStyle/>
          <a:p>
            <a:pPr>
              <a:lnSpc>
                <a:spcPct val="120000"/>
              </a:lnSpc>
              <a:spcBef>
                <a:spcPct val="20000"/>
              </a:spcBef>
              <a:buClr>
                <a:srgbClr val="00CC99"/>
              </a:buClr>
              <a:buSzPct val="65000"/>
              <a:buNone/>
            </a:pPr>
            <a:r>
              <a:rPr lang="en-US" altLang="en-US" dirty="0" smtClean="0">
                <a:solidFill>
                  <a:srgbClr val="0D0D0D"/>
                </a:solidFill>
                <a:ea typeface="ＭＳ Ｐゴシック" pitchFamily="34" charset="-128"/>
              </a:rPr>
              <a:t>We can use a Z-table. For a particular confidence level, </a:t>
            </a:r>
            <a:r>
              <a:rPr lang="en-US" altLang="en-US" i="1" dirty="0" smtClean="0">
                <a:solidFill>
                  <a:srgbClr val="0D0D0D"/>
                </a:solidFill>
                <a:ea typeface="ＭＳ Ｐゴシック" pitchFamily="34" charset="-128"/>
              </a:rPr>
              <a:t>C.</a:t>
            </a:r>
            <a:r>
              <a:rPr lang="en-US" altLang="en-US" dirty="0" smtClean="0"/>
              <a:t> </a:t>
            </a:r>
          </a:p>
          <a:p>
            <a:pPr>
              <a:lnSpc>
                <a:spcPct val="120000"/>
              </a:lnSpc>
              <a:spcBef>
                <a:spcPct val="20000"/>
              </a:spcBef>
              <a:buClr>
                <a:srgbClr val="00CC99"/>
              </a:buClr>
              <a:buSzPct val="65000"/>
              <a:buNone/>
            </a:pPr>
            <a:r>
              <a:rPr lang="en-US" altLang="en-US" dirty="0" smtClean="0"/>
              <a:t>We can also use software. In </a:t>
            </a:r>
            <a:r>
              <a:rPr lang="en-US" altLang="en-US" b="1" dirty="0" smtClean="0"/>
              <a:t>Excel:</a:t>
            </a:r>
          </a:p>
          <a:p>
            <a:pPr>
              <a:lnSpc>
                <a:spcPct val="120000"/>
              </a:lnSpc>
              <a:spcBef>
                <a:spcPct val="20000"/>
              </a:spcBef>
              <a:buClr>
                <a:srgbClr val="00CC99"/>
              </a:buClr>
              <a:buSzPct val="65000"/>
              <a:buNone/>
            </a:pPr>
            <a:r>
              <a:rPr lang="en-US" altLang="en-US" dirty="0" smtClean="0"/>
              <a:t>     =NORMINV(probability, mean, </a:t>
            </a:r>
            <a:r>
              <a:rPr lang="en-US" altLang="en-US" dirty="0" err="1" smtClean="0"/>
              <a:t>standard_dev</a:t>
            </a:r>
            <a:r>
              <a:rPr lang="en-US" altLang="en-US" dirty="0" smtClean="0"/>
              <a:t>) </a:t>
            </a:r>
            <a:br>
              <a:rPr lang="en-US" altLang="en-US" dirty="0" smtClean="0"/>
            </a:br>
            <a:r>
              <a:rPr lang="en-US" altLang="en-US" dirty="0" smtClean="0"/>
              <a:t>     gives</a:t>
            </a:r>
            <a:r>
              <a:rPr lang="en-US" altLang="en-US" i="1" dirty="0" smtClean="0"/>
              <a:t> z </a:t>
            </a:r>
            <a:r>
              <a:rPr lang="en-US" altLang="en-US" dirty="0" smtClean="0"/>
              <a:t>for a given cumulative probability</a:t>
            </a:r>
            <a:r>
              <a:rPr lang="en-US" altLang="en-US" i="1" dirty="0" smtClean="0"/>
              <a:t>.</a:t>
            </a:r>
          </a:p>
          <a:p>
            <a:pPr>
              <a:lnSpc>
                <a:spcPct val="120000"/>
              </a:lnSpc>
              <a:spcBef>
                <a:spcPct val="20000"/>
              </a:spcBef>
              <a:buClr>
                <a:srgbClr val="00CC99"/>
              </a:buClr>
              <a:buSzPct val="65000"/>
              <a:buNone/>
            </a:pPr>
            <a:endParaRPr lang="en-US" altLang="en-US" i="1" dirty="0" smtClean="0"/>
          </a:p>
          <a:p>
            <a:pPr>
              <a:lnSpc>
                <a:spcPct val="120000"/>
              </a:lnSpc>
              <a:spcBef>
                <a:spcPct val="20000"/>
              </a:spcBef>
              <a:buClr>
                <a:srgbClr val="00CC99"/>
              </a:buClr>
              <a:buSzPct val="65000"/>
              <a:buNone/>
            </a:pPr>
            <a:r>
              <a:rPr lang="en-US" altLang="en-US" b="1" u="sng" dirty="0" smtClean="0">
                <a:solidFill>
                  <a:srgbClr val="05295B"/>
                </a:solidFill>
              </a:rPr>
              <a:t>Example</a:t>
            </a:r>
            <a:r>
              <a:rPr lang="en-US" altLang="en-US" b="1" dirty="0" smtClean="0">
                <a:solidFill>
                  <a:srgbClr val="05295B"/>
                </a:solidFill>
              </a:rPr>
              <a:t>: </a:t>
            </a:r>
            <a:r>
              <a:rPr lang="en-US" altLang="en-US" dirty="0" smtClean="0"/>
              <a:t>For a 98% confidence level, =NORMINV(.01,0,1) = −2.32635</a:t>
            </a:r>
          </a:p>
          <a:p>
            <a:pPr>
              <a:lnSpc>
                <a:spcPct val="120000"/>
              </a:lnSpc>
              <a:spcBef>
                <a:spcPct val="20000"/>
              </a:spcBef>
              <a:buClr>
                <a:srgbClr val="00CC99"/>
              </a:buClr>
              <a:buSzPct val="65000"/>
              <a:buNone/>
            </a:pPr>
            <a:endParaRPr lang="en-US" altLang="en-US" i="1" dirty="0" smtClean="0"/>
          </a:p>
          <a:p>
            <a:pPr marL="0" indent="0">
              <a:buNone/>
            </a:pPr>
            <a:endParaRPr lang="en-US" altLang="en-US" i="1" dirty="0" smtClean="0">
              <a:solidFill>
                <a:srgbClr val="0D0D0D"/>
              </a:solidFill>
              <a:ea typeface="ＭＳ Ｐゴシック" pitchFamily="34" charset="-128"/>
            </a:endParaRPr>
          </a:p>
          <a:p>
            <a:pPr marL="0" indent="0">
              <a:buNone/>
            </a:pPr>
            <a:r>
              <a:rPr lang="en-US" altLang="en-US" i="1" dirty="0" smtClean="0">
                <a:solidFill>
                  <a:srgbClr val="0D0D0D"/>
                </a:solidFill>
                <a:ea typeface="ＭＳ Ｐゴシック" pitchFamily="34" charset="-128"/>
              </a:rPr>
              <a:t> </a:t>
            </a:r>
            <a:endParaRPr lang="en-US" dirty="0"/>
          </a:p>
        </p:txBody>
      </p:sp>
    </p:spTree>
    <p:extLst>
      <p:ext uri="{BB962C8B-B14F-4D97-AF65-F5344CB8AC3E}">
        <p14:creationId xmlns:p14="http://schemas.microsoft.com/office/powerpoint/2010/main" val="1364558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6366"/>
          </a:xfrm>
        </p:spPr>
        <p:txBody>
          <a:bodyPr/>
          <a:lstStyle/>
          <a:p>
            <a:r>
              <a:rPr lang="en-US" altLang="en-US" dirty="0" smtClean="0">
                <a:solidFill>
                  <a:srgbClr val="073779"/>
                </a:solidFill>
                <a:ea typeface="ＭＳ Ｐゴシック" pitchFamily="34" charset="-128"/>
              </a:rPr>
              <a:t>The Margin of Error</a:t>
            </a:r>
            <a:endParaRPr lang="en-US" dirty="0"/>
          </a:p>
        </p:txBody>
      </p:sp>
      <p:sp>
        <p:nvSpPr>
          <p:cNvPr id="3" name="Content Placeholder 2"/>
          <p:cNvSpPr>
            <a:spLocks noGrp="1"/>
          </p:cNvSpPr>
          <p:nvPr>
            <p:ph idx="1"/>
          </p:nvPr>
        </p:nvSpPr>
        <p:spPr>
          <a:xfrm>
            <a:off x="838200" y="1126836"/>
            <a:ext cx="10515600" cy="5050127"/>
          </a:xfrm>
        </p:spPr>
        <p:txBody>
          <a:bodyPr/>
          <a:lstStyle/>
          <a:p>
            <a:pPr marL="0" indent="0">
              <a:buNone/>
            </a:pPr>
            <a:r>
              <a:rPr lang="en-US" altLang="en-US" dirty="0" smtClean="0">
                <a:solidFill>
                  <a:srgbClr val="0D0D0D"/>
                </a:solidFill>
                <a:ea typeface="ＭＳ Ｐゴシック" pitchFamily="34" charset="-128"/>
              </a:rPr>
              <a:t>The confidence level </a:t>
            </a:r>
            <a:r>
              <a:rPr lang="en-US" altLang="en-US" i="1" dirty="0" smtClean="0">
                <a:solidFill>
                  <a:srgbClr val="0D0D0D"/>
                </a:solidFill>
                <a:ea typeface="ＭＳ Ｐゴシック" pitchFamily="34" charset="-128"/>
              </a:rPr>
              <a:t>C</a:t>
            </a:r>
            <a:r>
              <a:rPr lang="en-US" altLang="en-US" dirty="0" smtClean="0">
                <a:solidFill>
                  <a:srgbClr val="0D0D0D"/>
                </a:solidFill>
                <a:ea typeface="ＭＳ Ｐゴシック" pitchFamily="34" charset="-128"/>
              </a:rPr>
              <a:t> determines the value of </a:t>
            </a:r>
            <a:r>
              <a:rPr lang="en-US" altLang="en-US" i="1" dirty="0" smtClean="0">
                <a:solidFill>
                  <a:srgbClr val="0D0D0D"/>
                </a:solidFill>
                <a:ea typeface="ＭＳ Ｐゴシック" pitchFamily="34" charset="-128"/>
              </a:rPr>
              <a:t>z</a:t>
            </a:r>
            <a:r>
              <a:rPr lang="en-US" altLang="en-US" dirty="0" smtClean="0">
                <a:solidFill>
                  <a:srgbClr val="0D0D0D"/>
                </a:solidFill>
                <a:ea typeface="ＭＳ Ｐゴシック" pitchFamily="34" charset="-128"/>
              </a:rPr>
              <a:t>* (in Table D).</a:t>
            </a:r>
          </a:p>
          <a:p>
            <a:pPr marL="0" indent="0">
              <a:lnSpc>
                <a:spcPct val="150000"/>
              </a:lnSpc>
              <a:buNone/>
            </a:pPr>
            <a:r>
              <a:rPr lang="en-US" altLang="en-US" dirty="0" smtClean="0">
                <a:solidFill>
                  <a:srgbClr val="0D0D0D"/>
                </a:solidFill>
                <a:ea typeface="ＭＳ Ｐゴシック" pitchFamily="34" charset="-128"/>
              </a:rPr>
              <a:t>The margin of error also depends on </a:t>
            </a:r>
            <a:r>
              <a:rPr lang="en-US" altLang="en-US" i="1" dirty="0" smtClean="0">
                <a:solidFill>
                  <a:srgbClr val="0D0D0D"/>
                </a:solidFill>
                <a:ea typeface="ＭＳ Ｐゴシック" pitchFamily="34" charset="-128"/>
              </a:rPr>
              <a:t>z</a:t>
            </a:r>
            <a:r>
              <a:rPr lang="en-US" altLang="en-US" dirty="0" smtClean="0">
                <a:solidFill>
                  <a:srgbClr val="0D0D0D"/>
                </a:solidFill>
                <a:ea typeface="ＭＳ Ｐゴシック" pitchFamily="34" charset="-128"/>
              </a:rPr>
              <a:t>*.</a:t>
            </a:r>
          </a:p>
          <a:p>
            <a:pPr marL="0" indent="0">
              <a:buNone/>
            </a:pPr>
            <a:endParaRPr lang="en-US" dirty="0"/>
          </a:p>
        </p:txBody>
      </p:sp>
      <p:graphicFrame>
        <p:nvGraphicFramePr>
          <p:cNvPr id="4" name="Object 2" descr="The image shows a mathematical expression, which is mentioned as: m equals to z asterisk sigma divide by square root of n.">
            <a:hlinkClick r:id="rId3" action="ppaction://hlinksldjump"/>
          </p:cNvPr>
          <p:cNvGraphicFramePr>
            <a:graphicFrameLocks noChangeAspect="1"/>
          </p:cNvGraphicFramePr>
          <p:nvPr>
            <p:extLst>
              <p:ext uri="{D42A27DB-BD31-4B8C-83A1-F6EECF244321}">
                <p14:modId xmlns:p14="http://schemas.microsoft.com/office/powerpoint/2010/main" val="3058080351"/>
              </p:ext>
            </p:extLst>
          </p:nvPr>
        </p:nvGraphicFramePr>
        <p:xfrm>
          <a:off x="1183554" y="2660650"/>
          <a:ext cx="2020887" cy="511175"/>
        </p:xfrm>
        <a:graphic>
          <a:graphicData uri="http://schemas.openxmlformats.org/presentationml/2006/ole">
            <mc:AlternateContent xmlns:mc="http://schemas.openxmlformats.org/markup-compatibility/2006">
              <mc:Choice xmlns:v="urn:schemas-microsoft-com:vml" Requires="v">
                <p:oleObj spid="_x0000_s3133" name="Equation" r:id="rId4" imgW="850900" imgH="215900" progId="Equation.3">
                  <p:embed/>
                </p:oleObj>
              </mc:Choice>
              <mc:Fallback>
                <p:oleObj name="Equation" r:id="rId4" imgW="850900" imgH="215900" progId="Equation.3">
                  <p:embed/>
                  <p:pic>
                    <p:nvPicPr>
                      <p:cNvPr id="41988" name="Object 2" descr="The image shows a mathematical expression, which is mentioned as: m equals to z asterisk sigma divide by square root of n.">
                        <a:hlinkClick r:id="" action="ppaction://noaction"/>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3554" y="2660650"/>
                        <a:ext cx="2020887"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5" name="Group 6" descr="The graph depicts the relationship of margin of error &quot;m&quot; with the confidence level C. The X-axis shows the values of Z asterisk ranging from the negative to positive. Higher confidence &quot;C&quot; implies a larger margin of error &quot;m&quot; and a lower confidence level &quot;C&quot;implies a smaller margin of error &quot;m&quot;."/>
          <p:cNvGrpSpPr>
            <a:grpSpLocks/>
          </p:cNvGrpSpPr>
          <p:nvPr/>
        </p:nvGrpSpPr>
        <p:grpSpPr bwMode="auto">
          <a:xfrm>
            <a:off x="4126345" y="2416752"/>
            <a:ext cx="3594100" cy="3048000"/>
            <a:chOff x="3352" y="1152"/>
            <a:chExt cx="2264" cy="1920"/>
          </a:xfrm>
        </p:grpSpPr>
        <p:pic>
          <p:nvPicPr>
            <p:cNvPr id="6" name="Picture 7" descr="F06-05"/>
            <p:cNvPicPr>
              <a:picLocks noChangeAspect="1" noChangeArrowheads="1"/>
            </p:cNvPicPr>
            <p:nvPr/>
          </p:nvPicPr>
          <p:blipFill>
            <a:blip r:embed="rId6">
              <a:clrChange>
                <a:clrFrom>
                  <a:srgbClr val="D8E2F3"/>
                </a:clrFrom>
                <a:clrTo>
                  <a:srgbClr val="D8E2F3">
                    <a:alpha val="0"/>
                  </a:srgbClr>
                </a:clrTo>
              </a:clrChange>
              <a:lum bright="-20000" contrast="46000"/>
              <a:extLst>
                <a:ext uri="{28A0092B-C50C-407E-A947-70E740481C1C}">
                  <a14:useLocalDpi xmlns:a14="http://schemas.microsoft.com/office/drawing/2010/main" val="0"/>
                </a:ext>
              </a:extLst>
            </a:blip>
            <a:srcRect l="4094" r="4094" b="-6517"/>
            <a:stretch>
              <a:fillRect/>
            </a:stretch>
          </p:blipFill>
          <p:spPr bwMode="auto">
            <a:xfrm>
              <a:off x="3352" y="1152"/>
              <a:ext cx="2264" cy="192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 name="Text Box 8"/>
            <p:cNvSpPr txBox="1">
              <a:spLocks noChangeArrowheads="1"/>
            </p:cNvSpPr>
            <p:nvPr/>
          </p:nvSpPr>
          <p:spPr bwMode="auto">
            <a:xfrm>
              <a:off x="4146" y="1953"/>
              <a:ext cx="676" cy="252"/>
            </a:xfrm>
            <a:prstGeom prst="rect">
              <a:avLst/>
            </a:prstGeom>
            <a:solidFill>
              <a:srgbClr val="FFE65E"/>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2000">
                  <a:solidFill>
                    <a:schemeClr val="tx2"/>
                  </a:solidFill>
                  <a:latin typeface="Arial" pitchFamily="34" charset="0"/>
                  <a:ea typeface="ＭＳ Ｐゴシック" pitchFamily="34" charset="-128"/>
                </a:defRPr>
              </a:lvl1pPr>
              <a:lvl2pPr marL="742950" indent="-285750" defTabSz="457200">
                <a:defRPr>
                  <a:solidFill>
                    <a:schemeClr val="tx2"/>
                  </a:solidFill>
                  <a:latin typeface="Arial" pitchFamily="34" charset="0"/>
                  <a:ea typeface="ＭＳ Ｐゴシック" pitchFamily="34" charset="-128"/>
                </a:defRPr>
              </a:lvl2pPr>
              <a:lvl3pPr marL="1143000" defTabSz="457200">
                <a:defRPr>
                  <a:solidFill>
                    <a:schemeClr val="tx2"/>
                  </a:solidFill>
                  <a:latin typeface="Arial" pitchFamily="34" charset="0"/>
                  <a:ea typeface="ＭＳ Ｐゴシック" pitchFamily="34" charset="-128"/>
                </a:defRPr>
              </a:lvl3pPr>
              <a:lvl4pPr marL="1600200" defTabSz="457200">
                <a:defRPr>
                  <a:solidFill>
                    <a:schemeClr val="tx2"/>
                  </a:solidFill>
                  <a:latin typeface="Arial" pitchFamily="34" charset="0"/>
                  <a:ea typeface="ＭＳ Ｐゴシック" pitchFamily="34" charset="-128"/>
                </a:defRPr>
              </a:lvl4pPr>
              <a:lvl5pPr marL="2057400" defTabSz="457200">
                <a:defRPr>
                  <a:solidFill>
                    <a:schemeClr val="tx2"/>
                  </a:solidFill>
                  <a:latin typeface="Arial" pitchFamily="34" charset="0"/>
                  <a:ea typeface="ＭＳ Ｐゴシック" pitchFamily="34" charset="-128"/>
                </a:defRPr>
              </a:lvl5pPr>
              <a:lvl6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6pPr>
              <a:lvl7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7pPr>
              <a:lvl8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8pPr>
              <a:lvl9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9pPr>
            </a:lstStyle>
            <a:p>
              <a:pPr algn="ctr" eaLnBrk="1" hangingPunct="1"/>
              <a:r>
                <a:rPr lang="en-US" altLang="en-US" i="1">
                  <a:solidFill>
                    <a:schemeClr val="tx1"/>
                  </a:solidFill>
                </a:rPr>
                <a:t>C</a:t>
              </a:r>
            </a:p>
          </p:txBody>
        </p:sp>
        <p:sp>
          <p:nvSpPr>
            <p:cNvPr id="8" name="Rectangle 9"/>
            <p:cNvSpPr>
              <a:spLocks noChangeArrowheads="1"/>
            </p:cNvSpPr>
            <p:nvPr/>
          </p:nvSpPr>
          <p:spPr bwMode="auto">
            <a:xfrm>
              <a:off x="4766" y="2832"/>
              <a:ext cx="242" cy="121"/>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en-US"/>
            </a:p>
          </p:txBody>
        </p:sp>
        <p:sp>
          <p:nvSpPr>
            <p:cNvPr id="9" name="Text Box 10"/>
            <p:cNvSpPr txBox="1">
              <a:spLocks noChangeArrowheads="1"/>
            </p:cNvSpPr>
            <p:nvPr/>
          </p:nvSpPr>
          <p:spPr bwMode="auto">
            <a:xfrm>
              <a:off x="4663" y="2832"/>
              <a:ext cx="437" cy="23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2000">
                  <a:solidFill>
                    <a:schemeClr val="tx2"/>
                  </a:solidFill>
                  <a:latin typeface="Arial" pitchFamily="34" charset="0"/>
                  <a:ea typeface="ＭＳ Ｐゴシック" pitchFamily="34" charset="-128"/>
                </a:defRPr>
              </a:lvl1pPr>
              <a:lvl2pPr marL="742950" indent="-285750" defTabSz="457200">
                <a:defRPr>
                  <a:solidFill>
                    <a:schemeClr val="tx2"/>
                  </a:solidFill>
                  <a:latin typeface="Arial" pitchFamily="34" charset="0"/>
                  <a:ea typeface="ＭＳ Ｐゴシック" pitchFamily="34" charset="-128"/>
                </a:defRPr>
              </a:lvl2pPr>
              <a:lvl3pPr marL="1143000" defTabSz="457200">
                <a:defRPr>
                  <a:solidFill>
                    <a:schemeClr val="tx2"/>
                  </a:solidFill>
                  <a:latin typeface="Arial" pitchFamily="34" charset="0"/>
                  <a:ea typeface="ＭＳ Ｐゴシック" pitchFamily="34" charset="-128"/>
                </a:defRPr>
              </a:lvl3pPr>
              <a:lvl4pPr marL="1600200" defTabSz="457200">
                <a:defRPr>
                  <a:solidFill>
                    <a:schemeClr val="tx2"/>
                  </a:solidFill>
                  <a:latin typeface="Arial" pitchFamily="34" charset="0"/>
                  <a:ea typeface="ＭＳ Ｐゴシック" pitchFamily="34" charset="-128"/>
                </a:defRPr>
              </a:lvl4pPr>
              <a:lvl5pPr marL="2057400" defTabSz="457200">
                <a:defRPr>
                  <a:solidFill>
                    <a:schemeClr val="tx2"/>
                  </a:solidFill>
                  <a:latin typeface="Arial" pitchFamily="34" charset="0"/>
                  <a:ea typeface="ＭＳ Ｐゴシック" pitchFamily="34" charset="-128"/>
                </a:defRPr>
              </a:lvl5pPr>
              <a:lvl6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6pPr>
              <a:lvl7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7pPr>
              <a:lvl8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8pPr>
              <a:lvl9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9pPr>
            </a:lstStyle>
            <a:p>
              <a:pPr algn="ctr" eaLnBrk="1" hangingPunct="1"/>
              <a:r>
                <a:rPr lang="en-US" altLang="en-US" sz="1800" i="1">
                  <a:solidFill>
                    <a:schemeClr val="tx1"/>
                  </a:solidFill>
                </a:rPr>
                <a:t>z</a:t>
              </a:r>
              <a:r>
                <a:rPr lang="en-US" altLang="en-US" sz="1800">
                  <a:solidFill>
                    <a:schemeClr val="tx1"/>
                  </a:solidFill>
                </a:rPr>
                <a:t>*</a:t>
              </a:r>
            </a:p>
          </p:txBody>
        </p:sp>
        <p:sp>
          <p:nvSpPr>
            <p:cNvPr id="10" name="Text Box 11"/>
            <p:cNvSpPr txBox="1">
              <a:spLocks noChangeArrowheads="1"/>
            </p:cNvSpPr>
            <p:nvPr/>
          </p:nvSpPr>
          <p:spPr bwMode="auto">
            <a:xfrm>
              <a:off x="3875" y="2832"/>
              <a:ext cx="351" cy="23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2000">
                  <a:solidFill>
                    <a:schemeClr val="tx2"/>
                  </a:solidFill>
                  <a:latin typeface="Arial" pitchFamily="34" charset="0"/>
                  <a:ea typeface="ＭＳ Ｐゴシック" pitchFamily="34" charset="-128"/>
                </a:defRPr>
              </a:lvl1pPr>
              <a:lvl2pPr marL="742950" indent="-285750" defTabSz="457200">
                <a:defRPr>
                  <a:solidFill>
                    <a:schemeClr val="tx2"/>
                  </a:solidFill>
                  <a:latin typeface="Arial" pitchFamily="34" charset="0"/>
                  <a:ea typeface="ＭＳ Ｐゴシック" pitchFamily="34" charset="-128"/>
                </a:defRPr>
              </a:lvl2pPr>
              <a:lvl3pPr marL="1143000" defTabSz="457200">
                <a:defRPr>
                  <a:solidFill>
                    <a:schemeClr val="tx2"/>
                  </a:solidFill>
                  <a:latin typeface="Arial" pitchFamily="34" charset="0"/>
                  <a:ea typeface="ＭＳ Ｐゴシック" pitchFamily="34" charset="-128"/>
                </a:defRPr>
              </a:lvl3pPr>
              <a:lvl4pPr marL="1600200" defTabSz="457200">
                <a:defRPr>
                  <a:solidFill>
                    <a:schemeClr val="tx2"/>
                  </a:solidFill>
                  <a:latin typeface="Arial" pitchFamily="34" charset="0"/>
                  <a:ea typeface="ＭＳ Ｐゴシック" pitchFamily="34" charset="-128"/>
                </a:defRPr>
              </a:lvl4pPr>
              <a:lvl5pPr marL="2057400" defTabSz="457200">
                <a:defRPr>
                  <a:solidFill>
                    <a:schemeClr val="tx2"/>
                  </a:solidFill>
                  <a:latin typeface="Arial" pitchFamily="34" charset="0"/>
                  <a:ea typeface="ＭＳ Ｐゴシック" pitchFamily="34" charset="-128"/>
                </a:defRPr>
              </a:lvl5pPr>
              <a:lvl6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6pPr>
              <a:lvl7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7pPr>
              <a:lvl8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8pPr>
              <a:lvl9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9pPr>
            </a:lstStyle>
            <a:p>
              <a:pPr algn="ctr" eaLnBrk="1" hangingPunct="1"/>
              <a:r>
                <a:rPr lang="en-US" altLang="en-US" sz="1800" i="1" dirty="0">
                  <a:solidFill>
                    <a:schemeClr val="tx1"/>
                  </a:solidFill>
                </a:rPr>
                <a:t>−z</a:t>
              </a:r>
              <a:r>
                <a:rPr lang="en-US" altLang="en-US" sz="1800" dirty="0">
                  <a:solidFill>
                    <a:schemeClr val="tx1"/>
                  </a:solidFill>
                </a:rPr>
                <a:t>*</a:t>
              </a:r>
            </a:p>
          </p:txBody>
        </p:sp>
        <p:sp>
          <p:nvSpPr>
            <p:cNvPr id="11" name="Rectangle 12"/>
            <p:cNvSpPr>
              <a:spLocks noChangeArrowheads="1"/>
            </p:cNvSpPr>
            <p:nvPr/>
          </p:nvSpPr>
          <p:spPr bwMode="auto">
            <a:xfrm>
              <a:off x="3360" y="2083"/>
              <a:ext cx="548" cy="20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en-US"/>
            </a:p>
          </p:txBody>
        </p:sp>
        <p:sp>
          <p:nvSpPr>
            <p:cNvPr id="12" name="Rectangle 13"/>
            <p:cNvSpPr>
              <a:spLocks noChangeArrowheads="1"/>
            </p:cNvSpPr>
            <p:nvPr/>
          </p:nvSpPr>
          <p:spPr bwMode="auto">
            <a:xfrm>
              <a:off x="5020" y="2083"/>
              <a:ext cx="596" cy="20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en-US"/>
            </a:p>
          </p:txBody>
        </p:sp>
        <p:sp>
          <p:nvSpPr>
            <p:cNvPr id="13" name="Rectangle 14"/>
            <p:cNvSpPr>
              <a:spLocks noChangeArrowheads="1"/>
            </p:cNvSpPr>
            <p:nvPr/>
          </p:nvSpPr>
          <p:spPr bwMode="auto">
            <a:xfrm>
              <a:off x="4742" y="1354"/>
              <a:ext cx="675" cy="20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en-US"/>
            </a:p>
          </p:txBody>
        </p:sp>
        <p:sp>
          <p:nvSpPr>
            <p:cNvPr id="14" name="Rectangle 15"/>
            <p:cNvSpPr>
              <a:spLocks noChangeArrowheads="1"/>
            </p:cNvSpPr>
            <p:nvPr/>
          </p:nvSpPr>
          <p:spPr bwMode="auto">
            <a:xfrm>
              <a:off x="3630" y="2164"/>
              <a:ext cx="198" cy="364"/>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en-US"/>
            </a:p>
          </p:txBody>
        </p:sp>
        <p:sp>
          <p:nvSpPr>
            <p:cNvPr id="15" name="Line 16"/>
            <p:cNvSpPr>
              <a:spLocks noChangeShapeType="1"/>
            </p:cNvSpPr>
            <p:nvPr/>
          </p:nvSpPr>
          <p:spPr bwMode="auto">
            <a:xfrm>
              <a:off x="4027" y="2649"/>
              <a:ext cx="834"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Text Box 17"/>
            <p:cNvSpPr txBox="1">
              <a:spLocks noChangeArrowheads="1"/>
            </p:cNvSpPr>
            <p:nvPr/>
          </p:nvSpPr>
          <p:spPr bwMode="auto">
            <a:xfrm>
              <a:off x="4080" y="2448"/>
              <a:ext cx="7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000">
                  <a:solidFill>
                    <a:schemeClr val="tx2"/>
                  </a:solidFill>
                  <a:latin typeface="Arial" pitchFamily="34" charset="0"/>
                  <a:ea typeface="ＭＳ Ｐゴシック" pitchFamily="34" charset="-128"/>
                </a:defRPr>
              </a:lvl1pPr>
              <a:lvl2pPr marL="742950" indent="-285750" defTabSz="457200">
                <a:defRPr>
                  <a:solidFill>
                    <a:schemeClr val="tx2"/>
                  </a:solidFill>
                  <a:latin typeface="Arial" pitchFamily="34" charset="0"/>
                  <a:ea typeface="ＭＳ Ｐゴシック" pitchFamily="34" charset="-128"/>
                </a:defRPr>
              </a:lvl2pPr>
              <a:lvl3pPr marL="1143000" defTabSz="457200">
                <a:defRPr>
                  <a:solidFill>
                    <a:schemeClr val="tx2"/>
                  </a:solidFill>
                  <a:latin typeface="Arial" pitchFamily="34" charset="0"/>
                  <a:ea typeface="ＭＳ Ｐゴシック" pitchFamily="34" charset="-128"/>
                </a:defRPr>
              </a:lvl3pPr>
              <a:lvl4pPr marL="1600200" defTabSz="457200">
                <a:defRPr>
                  <a:solidFill>
                    <a:schemeClr val="tx2"/>
                  </a:solidFill>
                  <a:latin typeface="Arial" pitchFamily="34" charset="0"/>
                  <a:ea typeface="ＭＳ Ｐゴシック" pitchFamily="34" charset="-128"/>
                </a:defRPr>
              </a:lvl4pPr>
              <a:lvl5pPr marL="2057400" defTabSz="457200">
                <a:defRPr>
                  <a:solidFill>
                    <a:schemeClr val="tx2"/>
                  </a:solidFill>
                  <a:latin typeface="Arial" pitchFamily="34" charset="0"/>
                  <a:ea typeface="ＭＳ Ｐゴシック" pitchFamily="34" charset="-128"/>
                </a:defRPr>
              </a:lvl5pPr>
              <a:lvl6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6pPr>
              <a:lvl7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7pPr>
              <a:lvl8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8pPr>
              <a:lvl9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9pPr>
            </a:lstStyle>
            <a:p>
              <a:pPr eaLnBrk="1" hangingPunct="1"/>
              <a:r>
                <a:rPr lang="en-US" altLang="en-US" sz="1800" i="1">
                  <a:solidFill>
                    <a:schemeClr val="tx1"/>
                  </a:solidFill>
                </a:rPr>
                <a:t>m          m</a:t>
              </a:r>
            </a:p>
          </p:txBody>
        </p:sp>
        <p:sp>
          <p:nvSpPr>
            <p:cNvPr id="17" name="Line 18"/>
            <p:cNvSpPr>
              <a:spLocks noChangeShapeType="1"/>
            </p:cNvSpPr>
            <p:nvPr/>
          </p:nvSpPr>
          <p:spPr bwMode="auto">
            <a:xfrm flipV="1">
              <a:off x="4464" y="2609"/>
              <a:ext cx="0"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4054750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8"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000">
                <a:solidFill>
                  <a:schemeClr val="tx2"/>
                </a:solidFill>
                <a:latin typeface="Arial" pitchFamily="34" charset="0"/>
                <a:ea typeface="ＭＳ Ｐゴシック" pitchFamily="34" charset="-128"/>
              </a:defRPr>
            </a:lvl1pPr>
            <a:lvl2pPr marL="742950" indent="-285750" defTabSz="457200">
              <a:defRPr>
                <a:solidFill>
                  <a:schemeClr val="tx2"/>
                </a:solidFill>
                <a:latin typeface="Arial" pitchFamily="34" charset="0"/>
                <a:ea typeface="ＭＳ Ｐゴシック" pitchFamily="34" charset="-128"/>
              </a:defRPr>
            </a:lvl2pPr>
            <a:lvl3pPr marL="1143000" defTabSz="457200">
              <a:defRPr>
                <a:solidFill>
                  <a:schemeClr val="tx2"/>
                </a:solidFill>
                <a:latin typeface="Arial" pitchFamily="34" charset="0"/>
                <a:ea typeface="ＭＳ Ｐゴシック" pitchFamily="34" charset="-128"/>
              </a:defRPr>
            </a:lvl3pPr>
            <a:lvl4pPr marL="1600200" defTabSz="457200">
              <a:defRPr>
                <a:solidFill>
                  <a:schemeClr val="tx2"/>
                </a:solidFill>
                <a:latin typeface="Arial" pitchFamily="34" charset="0"/>
                <a:ea typeface="ＭＳ Ｐゴシック" pitchFamily="34" charset="-128"/>
              </a:defRPr>
            </a:lvl4pPr>
            <a:lvl5pPr marL="2057400" defTabSz="457200">
              <a:defRPr>
                <a:solidFill>
                  <a:schemeClr val="tx2"/>
                </a:solidFill>
                <a:latin typeface="Arial" pitchFamily="34" charset="0"/>
                <a:ea typeface="ＭＳ Ｐゴシック" pitchFamily="34" charset="-128"/>
              </a:defRPr>
            </a:lvl5pPr>
            <a:lvl6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6pPr>
            <a:lvl7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7pPr>
            <a:lvl8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8pPr>
            <a:lvl9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9pPr>
          </a:lstStyle>
          <a:p>
            <a:pPr>
              <a:lnSpc>
                <a:spcPct val="80000"/>
              </a:lnSpc>
            </a:pPr>
            <a:fld id="{AF41F5C6-0AF8-449C-8641-66E019869825}" type="slidenum">
              <a:rPr lang="en-US" altLang="en-US" sz="1200">
                <a:solidFill>
                  <a:schemeClr val="accent1"/>
                </a:solidFill>
              </a:rPr>
              <a:pPr>
                <a:lnSpc>
                  <a:spcPct val="80000"/>
                </a:lnSpc>
              </a:pPr>
              <a:t>17</a:t>
            </a:fld>
            <a:endParaRPr lang="en-US" altLang="en-US" sz="1200">
              <a:solidFill>
                <a:schemeClr val="accent1"/>
              </a:solidFill>
            </a:endParaRPr>
          </a:p>
        </p:txBody>
      </p:sp>
      <p:sp>
        <p:nvSpPr>
          <p:cNvPr id="46082" name="Rectangle 2"/>
          <p:cNvSpPr>
            <a:spLocks noGrp="1" noChangeArrowheads="1"/>
          </p:cNvSpPr>
          <p:nvPr>
            <p:ph type="title" idx="4294967295"/>
          </p:nvPr>
        </p:nvSpPr>
        <p:spPr>
          <a:xfrm>
            <a:off x="1828800" y="201614"/>
            <a:ext cx="7058025" cy="567532"/>
          </a:xfrm>
        </p:spPr>
        <p:txBody>
          <a:bodyPr>
            <a:normAutofit fontScale="90000"/>
          </a:bodyPr>
          <a:lstStyle/>
          <a:p>
            <a:pPr eaLnBrk="1" hangingPunct="1"/>
            <a:r>
              <a:rPr lang="en-US" altLang="en-US" dirty="0" smtClean="0">
                <a:ea typeface="ＭＳ Ｐゴシック" pitchFamily="34" charset="-128"/>
              </a:rPr>
              <a:t>Impact of Sample Size to M.O.E</a:t>
            </a:r>
          </a:p>
        </p:txBody>
      </p:sp>
      <p:sp>
        <p:nvSpPr>
          <p:cNvPr id="46087" name="Text Box 7"/>
          <p:cNvSpPr>
            <a:spLocks noGrp="1" noChangeArrowheads="1"/>
          </p:cNvSpPr>
          <p:nvPr>
            <p:ph type="body" idx="4294967295"/>
          </p:nvPr>
        </p:nvSpPr>
        <p:spPr>
          <a:xfrm>
            <a:off x="2051051" y="1089026"/>
            <a:ext cx="8067675" cy="3916363"/>
          </a:xfrm>
          <a:noFill/>
        </p:spPr>
        <p:txBody>
          <a:bodyPr/>
          <a:lstStyle/>
          <a:p>
            <a:pPr marL="0" indent="0">
              <a:spcBef>
                <a:spcPct val="0"/>
              </a:spcBef>
              <a:spcAft>
                <a:spcPct val="60000"/>
              </a:spcAft>
              <a:buNone/>
            </a:pPr>
            <a:r>
              <a:rPr lang="en-US" altLang="en-US" smtClean="0">
                <a:solidFill>
                  <a:srgbClr val="0D0D0D"/>
                </a:solidFill>
                <a:ea typeface="ＭＳ Ｐゴシック" pitchFamily="34" charset="-128"/>
              </a:rPr>
              <a:t>The spread in the sampling distribution of the mean is a function of the number of individuals per sample. </a:t>
            </a:r>
          </a:p>
          <a:p>
            <a:pPr marL="731838" lvl="1">
              <a:spcBef>
                <a:spcPct val="0"/>
              </a:spcBef>
              <a:spcAft>
                <a:spcPct val="60000"/>
              </a:spcAft>
              <a:buClr>
                <a:schemeClr val="accent1"/>
              </a:buClr>
              <a:buFont typeface="Wingdings" pitchFamily="2" charset="2"/>
              <a:buChar char="§"/>
            </a:pPr>
            <a:r>
              <a:rPr lang="en-US" altLang="en-US" sz="2000">
                <a:solidFill>
                  <a:srgbClr val="0D0D0D"/>
                </a:solidFill>
                <a:ea typeface="ＭＳ Ｐゴシック" pitchFamily="34" charset="-128"/>
              </a:rPr>
              <a:t>The larger the sample size, the smaller the standard deviation (spread) of the sample mean distribution. </a:t>
            </a:r>
          </a:p>
          <a:p>
            <a:pPr marL="731838" lvl="1">
              <a:spcBef>
                <a:spcPct val="0"/>
              </a:spcBef>
              <a:spcAft>
                <a:spcPct val="60000"/>
              </a:spcAft>
              <a:buClr>
                <a:schemeClr val="accent1"/>
              </a:buClr>
              <a:buFont typeface="Wingdings" pitchFamily="2" charset="2"/>
              <a:buChar char="§"/>
            </a:pPr>
            <a:r>
              <a:rPr lang="en-US" altLang="en-US" sz="2000">
                <a:solidFill>
                  <a:srgbClr val="0D0D0D"/>
                </a:solidFill>
                <a:ea typeface="ＭＳ Ｐゴシック" pitchFamily="34" charset="-128"/>
              </a:rPr>
              <a:t>The spread decreases at a rate equal to √</a:t>
            </a:r>
            <a:r>
              <a:rPr lang="en-US" altLang="en-US" sz="2000" i="1">
                <a:solidFill>
                  <a:srgbClr val="0D0D0D"/>
                </a:solidFill>
                <a:ea typeface="ＭＳ Ｐゴシック" pitchFamily="34" charset="-128"/>
              </a:rPr>
              <a:t>n</a:t>
            </a:r>
            <a:r>
              <a:rPr lang="en-US" altLang="en-US" sz="2000">
                <a:solidFill>
                  <a:srgbClr val="0D0D0D"/>
                </a:solidFill>
                <a:ea typeface="ＭＳ Ｐゴシック" pitchFamily="34" charset="-128"/>
              </a:rPr>
              <a:t>.  </a:t>
            </a:r>
          </a:p>
          <a:p>
            <a:pPr marL="0" indent="0">
              <a:spcBef>
                <a:spcPct val="0"/>
              </a:spcBef>
              <a:buNone/>
            </a:pPr>
            <a:endParaRPr lang="en-US" altLang="en-US" smtClean="0">
              <a:solidFill>
                <a:srgbClr val="0D0D0D"/>
              </a:solidFill>
              <a:ea typeface="ＭＳ Ｐゴシック" pitchFamily="34" charset="-128"/>
            </a:endParaRPr>
          </a:p>
        </p:txBody>
      </p:sp>
      <p:pic>
        <p:nvPicPr>
          <p:cNvPr id="46084" name="Picture 8" descr="The graph shows the relationship of the standard error &quot;sigma&quot; divided by square root of sample size with sample size &quot;n&quot;. The X-axis depicts sample size &quot;n&quot; which is increasing from left to right. The Y-axis depicts standard error increasing upwards. The graph shows that the standard error falls as the sample size increases. The larger the sample size, the smaller the standard error."/>
          <p:cNvPicPr>
            <a:picLocks noChangeAspect="1" noChangeArrowheads="1"/>
          </p:cNvPicPr>
          <p:nvPr/>
        </p:nvPicPr>
        <p:blipFill>
          <a:blip r:embed="rId3" cstate="print">
            <a:extLst>
              <a:ext uri="{28A0092B-C50C-407E-A947-70E740481C1C}">
                <a14:useLocalDpi xmlns:a14="http://schemas.microsoft.com/office/drawing/2010/main" val="0"/>
              </a:ext>
            </a:extLst>
          </a:blip>
          <a:srcRect l="10811" b="14264"/>
          <a:stretch>
            <a:fillRect/>
          </a:stretch>
        </p:blipFill>
        <p:spPr bwMode="auto">
          <a:xfrm>
            <a:off x="2471738" y="3284538"/>
            <a:ext cx="2514600"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Text Box 9"/>
          <p:cNvSpPr txBox="1">
            <a:spLocks noChangeArrowheads="1"/>
          </p:cNvSpPr>
          <p:nvPr/>
        </p:nvSpPr>
        <p:spPr bwMode="auto">
          <a:xfrm>
            <a:off x="2938463" y="5418138"/>
            <a:ext cx="1460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000">
                <a:solidFill>
                  <a:schemeClr val="tx2"/>
                </a:solidFill>
                <a:latin typeface="Arial" pitchFamily="34" charset="0"/>
                <a:ea typeface="ＭＳ Ｐゴシック" pitchFamily="34" charset="-128"/>
              </a:defRPr>
            </a:lvl1pPr>
            <a:lvl2pPr marL="742950" indent="-285750" defTabSz="457200">
              <a:defRPr>
                <a:solidFill>
                  <a:schemeClr val="tx2"/>
                </a:solidFill>
                <a:latin typeface="Arial" pitchFamily="34" charset="0"/>
                <a:ea typeface="ＭＳ Ｐゴシック" pitchFamily="34" charset="-128"/>
              </a:defRPr>
            </a:lvl2pPr>
            <a:lvl3pPr marL="1143000" defTabSz="457200">
              <a:defRPr>
                <a:solidFill>
                  <a:schemeClr val="tx2"/>
                </a:solidFill>
                <a:latin typeface="Arial" pitchFamily="34" charset="0"/>
                <a:ea typeface="ＭＳ Ｐゴシック" pitchFamily="34" charset="-128"/>
              </a:defRPr>
            </a:lvl3pPr>
            <a:lvl4pPr marL="1600200" defTabSz="457200">
              <a:defRPr>
                <a:solidFill>
                  <a:schemeClr val="tx2"/>
                </a:solidFill>
                <a:latin typeface="Arial" pitchFamily="34" charset="0"/>
                <a:ea typeface="ＭＳ Ｐゴシック" pitchFamily="34" charset="-128"/>
              </a:defRPr>
            </a:lvl4pPr>
            <a:lvl5pPr marL="2057400" defTabSz="457200">
              <a:defRPr>
                <a:solidFill>
                  <a:schemeClr val="tx2"/>
                </a:solidFill>
                <a:latin typeface="Arial" pitchFamily="34" charset="0"/>
                <a:ea typeface="ＭＳ Ｐゴシック" pitchFamily="34" charset="-128"/>
              </a:defRPr>
            </a:lvl5pPr>
            <a:lvl6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6pPr>
            <a:lvl7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7pPr>
            <a:lvl8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8pPr>
            <a:lvl9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9pPr>
          </a:lstStyle>
          <a:p>
            <a:pPr eaLnBrk="1" hangingPunct="1"/>
            <a:r>
              <a:rPr lang="en-US" altLang="en-US" sz="1600">
                <a:solidFill>
                  <a:schemeClr val="tx1"/>
                </a:solidFill>
              </a:rPr>
              <a:t>Sample size </a:t>
            </a:r>
            <a:r>
              <a:rPr lang="en-US" altLang="en-US" sz="1600" i="1">
                <a:solidFill>
                  <a:schemeClr val="tx1"/>
                </a:solidFill>
              </a:rPr>
              <a:t>n</a:t>
            </a:r>
          </a:p>
        </p:txBody>
      </p:sp>
      <p:sp>
        <p:nvSpPr>
          <p:cNvPr id="46086" name="Text Box 10"/>
          <p:cNvSpPr txBox="1">
            <a:spLocks noChangeArrowheads="1"/>
          </p:cNvSpPr>
          <p:nvPr/>
        </p:nvSpPr>
        <p:spPr bwMode="auto">
          <a:xfrm rot="-5400000">
            <a:off x="1243013" y="4232276"/>
            <a:ext cx="2136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000">
                <a:solidFill>
                  <a:schemeClr val="tx2"/>
                </a:solidFill>
                <a:latin typeface="Arial" pitchFamily="34" charset="0"/>
                <a:ea typeface="ＭＳ Ｐゴシック" pitchFamily="34" charset="-128"/>
              </a:defRPr>
            </a:lvl1pPr>
            <a:lvl2pPr marL="742950" indent="-285750" defTabSz="457200">
              <a:defRPr>
                <a:solidFill>
                  <a:schemeClr val="tx2"/>
                </a:solidFill>
                <a:latin typeface="Arial" pitchFamily="34" charset="0"/>
                <a:ea typeface="ＭＳ Ｐゴシック" pitchFamily="34" charset="-128"/>
              </a:defRPr>
            </a:lvl2pPr>
            <a:lvl3pPr marL="1143000" defTabSz="457200">
              <a:defRPr>
                <a:solidFill>
                  <a:schemeClr val="tx2"/>
                </a:solidFill>
                <a:latin typeface="Arial" pitchFamily="34" charset="0"/>
                <a:ea typeface="ＭＳ Ｐゴシック" pitchFamily="34" charset="-128"/>
              </a:defRPr>
            </a:lvl3pPr>
            <a:lvl4pPr marL="1600200" defTabSz="457200">
              <a:defRPr>
                <a:solidFill>
                  <a:schemeClr val="tx2"/>
                </a:solidFill>
                <a:latin typeface="Arial" pitchFamily="34" charset="0"/>
                <a:ea typeface="ＭＳ Ｐゴシック" pitchFamily="34" charset="-128"/>
              </a:defRPr>
            </a:lvl4pPr>
            <a:lvl5pPr marL="2057400" defTabSz="457200">
              <a:defRPr>
                <a:solidFill>
                  <a:schemeClr val="tx2"/>
                </a:solidFill>
                <a:latin typeface="Arial" pitchFamily="34" charset="0"/>
                <a:ea typeface="ＭＳ Ｐゴシック" pitchFamily="34" charset="-128"/>
              </a:defRPr>
            </a:lvl5pPr>
            <a:lvl6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6pPr>
            <a:lvl7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7pPr>
            <a:lvl8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8pPr>
            <a:lvl9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9pPr>
          </a:lstStyle>
          <a:p>
            <a:pPr eaLnBrk="1" hangingPunct="1"/>
            <a:r>
              <a:rPr lang="en-US" altLang="en-US" sz="1600">
                <a:solidFill>
                  <a:schemeClr val="tx1"/>
                </a:solidFill>
              </a:rPr>
              <a:t>Standard error </a:t>
            </a:r>
            <a:r>
              <a:rPr lang="en-US" altLang="en-US" sz="1600" i="1">
                <a:solidFill>
                  <a:schemeClr val="tx1"/>
                </a:solidFill>
                <a:sym typeface="Symbol" pitchFamily="18" charset="2"/>
              </a:rPr>
              <a:t></a:t>
            </a:r>
            <a:r>
              <a:rPr lang="en-US" altLang="en-US" sz="1600">
                <a:solidFill>
                  <a:schemeClr val="tx1"/>
                </a:solidFill>
                <a:sym typeface="Symbol" pitchFamily="18" charset="2"/>
              </a:rPr>
              <a:t> </a:t>
            </a:r>
            <a:r>
              <a:rPr lang="en-US" altLang="en-US" sz="1600">
                <a:solidFill>
                  <a:schemeClr val="tx1"/>
                </a:solidFill>
              </a:rPr>
              <a:t>⁄ √</a:t>
            </a:r>
            <a:r>
              <a:rPr lang="en-US" altLang="en-US" sz="1600" i="1">
                <a:solidFill>
                  <a:schemeClr val="tx1"/>
                </a:solidFill>
              </a:rPr>
              <a:t>n</a:t>
            </a:r>
          </a:p>
        </p:txBody>
      </p:sp>
      <p:grpSp>
        <p:nvGrpSpPr>
          <p:cNvPr id="46083" name="Group 9" descr="The graph shows the relationship of standard deviation spread with sample size. It shows the standard deviation spread at different sample size &quot;n&quot; viz. &quot;n&quot; as &quot;50&quot;. &quot;n&quot; as &quot;30&quot;, &quot;n&quot; as &quot;10&quot;. With increase in the sample size the standard deviation spread becomes smaller. The spread decrease at a rate equal to square root of sample size &quot;n&quot;."/>
          <p:cNvGrpSpPr>
            <a:grpSpLocks/>
          </p:cNvGrpSpPr>
          <p:nvPr/>
        </p:nvGrpSpPr>
        <p:grpSpPr bwMode="auto">
          <a:xfrm>
            <a:off x="5457825" y="3271838"/>
            <a:ext cx="4343400" cy="3467100"/>
            <a:chOff x="4419600" y="3048000"/>
            <a:chExt cx="4343400" cy="3467100"/>
          </a:xfrm>
        </p:grpSpPr>
        <p:pic>
          <p:nvPicPr>
            <p:cNvPr id="46089"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l="27777" t="8746" r="9723"/>
            <a:stretch>
              <a:fillRect/>
            </a:stretch>
          </p:blipFill>
          <p:spPr bwMode="auto">
            <a:xfrm>
              <a:off x="4419600" y="3048000"/>
              <a:ext cx="4343400" cy="341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0" name="Rectangle 5"/>
            <p:cNvSpPr>
              <a:spLocks noChangeArrowheads="1"/>
            </p:cNvSpPr>
            <p:nvPr/>
          </p:nvSpPr>
          <p:spPr bwMode="auto">
            <a:xfrm>
              <a:off x="6400800" y="6286500"/>
              <a:ext cx="1447800"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en-US"/>
            </a:p>
          </p:txBody>
        </p:sp>
        <p:pic>
          <p:nvPicPr>
            <p:cNvPr id="46091"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l="2777" t="2632" r="73611" b="61826"/>
            <a:stretch>
              <a:fillRect/>
            </a:stretch>
          </p:blipFill>
          <p:spPr bwMode="auto">
            <a:xfrm>
              <a:off x="7391400" y="3048000"/>
              <a:ext cx="1295400"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7901561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6366"/>
          </a:xfrm>
        </p:spPr>
        <p:txBody>
          <a:bodyPr/>
          <a:lstStyle/>
          <a:p>
            <a:r>
              <a:rPr lang="en-US" altLang="en-US" dirty="0" smtClean="0">
                <a:ea typeface="ＭＳ Ｐゴシック" pitchFamily="34" charset="-128"/>
              </a:rPr>
              <a:t>Choosing the Sample Size</a:t>
            </a:r>
            <a:endParaRPr lang="en-US" dirty="0"/>
          </a:p>
        </p:txBody>
      </p:sp>
      <p:pic>
        <p:nvPicPr>
          <p:cNvPr id="4" name="Content Placeholder 3"/>
          <p:cNvPicPr>
            <a:picLocks noGrp="1" noChangeAspect="1"/>
          </p:cNvPicPr>
          <p:nvPr>
            <p:ph idx="1"/>
          </p:nvPr>
        </p:nvPicPr>
        <p:blipFill>
          <a:blip r:embed="rId2"/>
          <a:stretch>
            <a:fillRect/>
          </a:stretch>
        </p:blipFill>
        <p:spPr>
          <a:xfrm>
            <a:off x="630390" y="1616364"/>
            <a:ext cx="10009035" cy="4119417"/>
          </a:xfrm>
          <a:prstGeom prst="rect">
            <a:avLst/>
          </a:prstGeom>
        </p:spPr>
      </p:pic>
    </p:spTree>
    <p:extLst>
      <p:ext uri="{BB962C8B-B14F-4D97-AF65-F5344CB8AC3E}">
        <p14:creationId xmlns:p14="http://schemas.microsoft.com/office/powerpoint/2010/main" val="1515748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3" name="Slide Number Placeholder 1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000">
                <a:solidFill>
                  <a:schemeClr val="tx2"/>
                </a:solidFill>
                <a:latin typeface="Arial" pitchFamily="34" charset="0"/>
                <a:ea typeface="ＭＳ Ｐゴシック" pitchFamily="34" charset="-128"/>
              </a:defRPr>
            </a:lvl1pPr>
            <a:lvl2pPr marL="742950" indent="-285750" defTabSz="457200">
              <a:defRPr>
                <a:solidFill>
                  <a:schemeClr val="tx2"/>
                </a:solidFill>
                <a:latin typeface="Arial" pitchFamily="34" charset="0"/>
                <a:ea typeface="ＭＳ Ｐゴシック" pitchFamily="34" charset="-128"/>
              </a:defRPr>
            </a:lvl2pPr>
            <a:lvl3pPr marL="1143000" defTabSz="457200">
              <a:defRPr>
                <a:solidFill>
                  <a:schemeClr val="tx2"/>
                </a:solidFill>
                <a:latin typeface="Arial" pitchFamily="34" charset="0"/>
                <a:ea typeface="ＭＳ Ｐゴシック" pitchFamily="34" charset="-128"/>
              </a:defRPr>
            </a:lvl3pPr>
            <a:lvl4pPr marL="1600200" defTabSz="457200">
              <a:defRPr>
                <a:solidFill>
                  <a:schemeClr val="tx2"/>
                </a:solidFill>
                <a:latin typeface="Arial" pitchFamily="34" charset="0"/>
                <a:ea typeface="ＭＳ Ｐゴシック" pitchFamily="34" charset="-128"/>
              </a:defRPr>
            </a:lvl4pPr>
            <a:lvl5pPr marL="2057400" defTabSz="457200">
              <a:defRPr>
                <a:solidFill>
                  <a:schemeClr val="tx2"/>
                </a:solidFill>
                <a:latin typeface="Arial" pitchFamily="34" charset="0"/>
                <a:ea typeface="ＭＳ Ｐゴシック" pitchFamily="34" charset="-128"/>
              </a:defRPr>
            </a:lvl5pPr>
            <a:lvl6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6pPr>
            <a:lvl7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7pPr>
            <a:lvl8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8pPr>
            <a:lvl9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9pPr>
          </a:lstStyle>
          <a:p>
            <a:fld id="{281B6D97-7F41-4467-8612-1FC6E42FA1DB}" type="slidenum">
              <a:rPr lang="en-US" altLang="en-US" sz="1400">
                <a:solidFill>
                  <a:schemeClr val="accent1"/>
                </a:solidFill>
              </a:rPr>
              <a:pPr/>
              <a:t>19</a:t>
            </a:fld>
            <a:endParaRPr lang="en-US" altLang="en-US" sz="1400">
              <a:solidFill>
                <a:schemeClr val="accent1"/>
              </a:solidFill>
            </a:endParaRPr>
          </a:p>
        </p:txBody>
      </p:sp>
      <p:sp>
        <p:nvSpPr>
          <p:cNvPr id="50178" name="Rectangle 2"/>
          <p:cNvSpPr>
            <a:spLocks noGrp="1" noChangeArrowheads="1"/>
          </p:cNvSpPr>
          <p:nvPr>
            <p:ph type="title" idx="4294967295"/>
          </p:nvPr>
        </p:nvSpPr>
        <p:spPr>
          <a:xfrm>
            <a:off x="2133600" y="228600"/>
            <a:ext cx="7162800" cy="604838"/>
          </a:xfrm>
        </p:spPr>
        <p:txBody>
          <a:bodyPr>
            <a:normAutofit fontScale="90000"/>
          </a:bodyPr>
          <a:lstStyle/>
          <a:p>
            <a:pPr eaLnBrk="1" hangingPunct="1"/>
            <a:r>
              <a:rPr lang="en-US" altLang="en-US" smtClean="0">
                <a:ea typeface="ＭＳ Ｐゴシック" pitchFamily="34" charset="-128"/>
              </a:rPr>
              <a:t>Example</a:t>
            </a:r>
          </a:p>
        </p:txBody>
      </p:sp>
      <p:sp>
        <p:nvSpPr>
          <p:cNvPr id="50180" name="Text Box 5"/>
          <p:cNvSpPr txBox="1">
            <a:spLocks noChangeArrowheads="1"/>
          </p:cNvSpPr>
          <p:nvPr/>
        </p:nvSpPr>
        <p:spPr bwMode="auto">
          <a:xfrm>
            <a:off x="2062164" y="1120775"/>
            <a:ext cx="8199437"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2000">
                <a:solidFill>
                  <a:schemeClr val="tx2"/>
                </a:solidFill>
                <a:latin typeface="Arial" pitchFamily="34" charset="0"/>
                <a:ea typeface="ＭＳ Ｐゴシック" pitchFamily="34" charset="-128"/>
              </a:defRPr>
            </a:lvl1pPr>
            <a:lvl2pPr marL="742950" indent="-285750" defTabSz="457200">
              <a:defRPr>
                <a:solidFill>
                  <a:schemeClr val="tx2"/>
                </a:solidFill>
                <a:latin typeface="Arial" pitchFamily="34" charset="0"/>
                <a:ea typeface="ＭＳ Ｐゴシック" pitchFamily="34" charset="-128"/>
              </a:defRPr>
            </a:lvl2pPr>
            <a:lvl3pPr marL="1143000" defTabSz="457200">
              <a:defRPr>
                <a:solidFill>
                  <a:schemeClr val="tx2"/>
                </a:solidFill>
                <a:latin typeface="Arial" pitchFamily="34" charset="0"/>
                <a:ea typeface="ＭＳ Ｐゴシック" pitchFamily="34" charset="-128"/>
              </a:defRPr>
            </a:lvl3pPr>
            <a:lvl4pPr marL="1600200" defTabSz="457200">
              <a:defRPr>
                <a:solidFill>
                  <a:schemeClr val="tx2"/>
                </a:solidFill>
                <a:latin typeface="Arial" pitchFamily="34" charset="0"/>
                <a:ea typeface="ＭＳ Ｐゴシック" pitchFamily="34" charset="-128"/>
              </a:defRPr>
            </a:lvl4pPr>
            <a:lvl5pPr marL="2057400" defTabSz="457200">
              <a:defRPr>
                <a:solidFill>
                  <a:schemeClr val="tx2"/>
                </a:solidFill>
                <a:latin typeface="Arial" pitchFamily="34" charset="0"/>
                <a:ea typeface="ＭＳ Ｐゴシック" pitchFamily="34" charset="-128"/>
              </a:defRPr>
            </a:lvl5pPr>
            <a:lvl6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6pPr>
            <a:lvl7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7pPr>
            <a:lvl8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8pPr>
            <a:lvl9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9pPr>
          </a:lstStyle>
          <a:p>
            <a:pPr eaLnBrk="1" hangingPunct="1">
              <a:lnSpc>
                <a:spcPct val="130000"/>
              </a:lnSpc>
              <a:spcBef>
                <a:spcPct val="50000"/>
              </a:spcBef>
            </a:pPr>
            <a:r>
              <a:rPr lang="en-US" altLang="en-US" b="1">
                <a:solidFill>
                  <a:srgbClr val="000000"/>
                </a:solidFill>
              </a:rPr>
              <a:t>How many undergraduates should we survey?</a:t>
            </a:r>
            <a:r>
              <a:rPr lang="en-US" altLang="en-US">
                <a:solidFill>
                  <a:srgbClr val="000000"/>
                </a:solidFill>
              </a:rPr>
              <a:t> </a:t>
            </a:r>
          </a:p>
          <a:p>
            <a:pPr eaLnBrk="1" hangingPunct="1">
              <a:spcBef>
                <a:spcPct val="50000"/>
              </a:spcBef>
            </a:pPr>
            <a:r>
              <a:rPr lang="en-US" altLang="en-US">
                <a:solidFill>
                  <a:srgbClr val="000000"/>
                </a:solidFill>
              </a:rPr>
              <a:t>Suppose we are planning a survey about college savings programs. We want the margin of error of the amount contributed to be $30 with 95% confidence. Let us assume the population standard deviation, </a:t>
            </a:r>
            <a:r>
              <a:rPr lang="en-US" altLang="en-US" i="1">
                <a:solidFill>
                  <a:srgbClr val="000000"/>
                </a:solidFill>
              </a:rPr>
              <a:t>σ</a:t>
            </a:r>
            <a:r>
              <a:rPr lang="en-US" altLang="en-US">
                <a:solidFill>
                  <a:srgbClr val="000000"/>
                </a:solidFill>
              </a:rPr>
              <a:t>, equals $1483.</a:t>
            </a:r>
            <a:endParaRPr lang="en-US" altLang="en-US" i="1">
              <a:solidFill>
                <a:srgbClr val="000000"/>
              </a:solidFill>
            </a:endParaRPr>
          </a:p>
          <a:p>
            <a:pPr eaLnBrk="1" hangingPunct="1">
              <a:spcBef>
                <a:spcPct val="50000"/>
              </a:spcBef>
            </a:pPr>
            <a:r>
              <a:rPr lang="en-US" altLang="en-US">
                <a:solidFill>
                  <a:srgbClr val="000000"/>
                </a:solidFill>
              </a:rPr>
              <a:t>How many measurements should you take?</a:t>
            </a:r>
          </a:p>
          <a:p>
            <a:pPr eaLnBrk="1" hangingPunct="1">
              <a:spcBef>
                <a:spcPct val="50000"/>
              </a:spcBef>
            </a:pPr>
            <a:r>
              <a:rPr lang="en-US" altLang="en-US">
                <a:solidFill>
                  <a:srgbClr val="000000"/>
                </a:solidFill>
              </a:rPr>
              <a:t>For a 95% confidence interval, </a:t>
            </a:r>
            <a:r>
              <a:rPr lang="en-US" altLang="en-US" i="1">
                <a:solidFill>
                  <a:srgbClr val="000000"/>
                </a:solidFill>
              </a:rPr>
              <a:t>z</a:t>
            </a:r>
            <a:r>
              <a:rPr lang="en-US" altLang="en-US">
                <a:solidFill>
                  <a:srgbClr val="000000"/>
                </a:solidFill>
              </a:rPr>
              <a:t>* = 1.96.</a:t>
            </a:r>
          </a:p>
        </p:txBody>
      </p:sp>
      <p:graphicFrame>
        <p:nvGraphicFramePr>
          <p:cNvPr id="1259532" name="Object 2" descr="The image shows to determine the sample size &quot;n&quot; as bracket open bracket open critical value &quot;Z*&quot; multiplied  by Standard deviation of the statistic &quot;σ&quot; bracket close divided by Margin of Error &quot;m&quot; bracket close Squared. The expression n equals to bracket open 1.96 multiplied by 1483, divide by 30 bracket close Squared, equals to 9387.54."/>
          <p:cNvGraphicFramePr>
            <a:graphicFrameLocks noGrp="1" noChangeAspect="1"/>
          </p:cNvGraphicFramePr>
          <p:nvPr>
            <p:ph sz="half" idx="4294967295"/>
          </p:nvPr>
        </p:nvGraphicFramePr>
        <p:xfrm>
          <a:off x="3582989" y="3797300"/>
          <a:ext cx="4638675" cy="755650"/>
        </p:xfrm>
        <a:graphic>
          <a:graphicData uri="http://schemas.openxmlformats.org/presentationml/2006/ole">
            <mc:AlternateContent xmlns:mc="http://schemas.openxmlformats.org/markup-compatibility/2006">
              <mc:Choice xmlns:v="urn:schemas-microsoft-com:vml" Requires="v">
                <p:oleObj spid="_x0000_s2110" name="Equation" r:id="rId4" imgW="2806700" imgH="457200" progId="Equation.3">
                  <p:embed/>
                </p:oleObj>
              </mc:Choice>
              <mc:Fallback>
                <p:oleObj name="Equation" r:id="rId4" imgW="2806700" imgH="457200" progId="Equation.3">
                  <p:embed/>
                  <p:pic>
                    <p:nvPicPr>
                      <p:cNvPr id="1259532" name="Object 2" descr="The image shows to determine the sample size &quot;n&quot; as bracket open bracket open critical value &quot;Z*&quot; multiplied  by Standard deviation of the statistic &quot;σ&quot; bracket close divided by Margin of Error &quot;m&quot; bracket close Squared. The expression n equals to bracket open 1.96 multiplied by 1483, divide by 30 bracket close Squared, equals to 9387.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2989" y="3797300"/>
                        <a:ext cx="4638675"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59535" name="Text Box 15"/>
          <p:cNvSpPr txBox="1">
            <a:spLocks noChangeArrowheads="1"/>
          </p:cNvSpPr>
          <p:nvPr/>
        </p:nvSpPr>
        <p:spPr bwMode="auto">
          <a:xfrm>
            <a:off x="2082800" y="4778376"/>
            <a:ext cx="81994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2000">
                <a:solidFill>
                  <a:schemeClr val="tx2"/>
                </a:solidFill>
                <a:latin typeface="Arial" pitchFamily="34" charset="0"/>
                <a:ea typeface="ＭＳ Ｐゴシック" pitchFamily="34" charset="-128"/>
              </a:defRPr>
            </a:lvl1pPr>
            <a:lvl2pPr marL="742950" indent="-285750" defTabSz="457200">
              <a:defRPr>
                <a:solidFill>
                  <a:schemeClr val="tx2"/>
                </a:solidFill>
                <a:latin typeface="Arial" pitchFamily="34" charset="0"/>
                <a:ea typeface="ＭＳ Ｐゴシック" pitchFamily="34" charset="-128"/>
              </a:defRPr>
            </a:lvl2pPr>
            <a:lvl3pPr marL="1143000" defTabSz="457200">
              <a:defRPr>
                <a:solidFill>
                  <a:schemeClr val="tx2"/>
                </a:solidFill>
                <a:latin typeface="Arial" pitchFamily="34" charset="0"/>
                <a:ea typeface="ＭＳ Ｐゴシック" pitchFamily="34" charset="-128"/>
              </a:defRPr>
            </a:lvl3pPr>
            <a:lvl4pPr marL="1600200" defTabSz="457200">
              <a:defRPr>
                <a:solidFill>
                  <a:schemeClr val="tx2"/>
                </a:solidFill>
                <a:latin typeface="Arial" pitchFamily="34" charset="0"/>
                <a:ea typeface="ＭＳ Ｐゴシック" pitchFamily="34" charset="-128"/>
              </a:defRPr>
            </a:lvl4pPr>
            <a:lvl5pPr marL="2057400" defTabSz="457200">
              <a:defRPr>
                <a:solidFill>
                  <a:schemeClr val="tx2"/>
                </a:solidFill>
                <a:latin typeface="Arial" pitchFamily="34" charset="0"/>
                <a:ea typeface="ＭＳ Ｐゴシック" pitchFamily="34" charset="-128"/>
              </a:defRPr>
            </a:lvl5pPr>
            <a:lvl6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6pPr>
            <a:lvl7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7pPr>
            <a:lvl8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8pPr>
            <a:lvl9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9pPr>
          </a:lstStyle>
          <a:p>
            <a:pPr eaLnBrk="1" hangingPunct="1"/>
            <a:r>
              <a:rPr lang="en-US" altLang="en-US">
                <a:solidFill>
                  <a:srgbClr val="000000"/>
                </a:solidFill>
              </a:rPr>
              <a:t>Using only 9387 measurements will not be enough to ensure that </a:t>
            </a:r>
            <a:r>
              <a:rPr lang="en-US" altLang="en-US" i="1">
                <a:solidFill>
                  <a:srgbClr val="000000"/>
                </a:solidFill>
              </a:rPr>
              <a:t>m</a:t>
            </a:r>
            <a:r>
              <a:rPr lang="en-US" altLang="en-US">
                <a:solidFill>
                  <a:srgbClr val="000000"/>
                </a:solidFill>
              </a:rPr>
              <a:t> is no more than $30. Therefore, we need at least 9388 measurements.</a:t>
            </a:r>
          </a:p>
        </p:txBody>
      </p:sp>
      <p:pic>
        <p:nvPicPr>
          <p:cNvPr id="50181" name="Picture 10" descr="The image shows the standard Normal probabilities or table of &quot;z/t&quot; values to find the critical value &quot;z*&quot;. For a particular confidence level, C, the appropriate z* value is just above it on the table"/>
          <p:cNvPicPr>
            <a:picLocks noChangeAspect="1" noChangeArrowheads="1"/>
          </p:cNvPicPr>
          <p:nvPr/>
        </p:nvPicPr>
        <p:blipFill>
          <a:blip r:embed="rId6">
            <a:extLst>
              <a:ext uri="{28A0092B-C50C-407E-A947-70E740481C1C}">
                <a14:useLocalDpi xmlns:a14="http://schemas.microsoft.com/office/drawing/2010/main" val="0"/>
              </a:ext>
            </a:extLst>
          </a:blip>
          <a:srcRect l="2377" t="36124" r="1463" b="8257"/>
          <a:stretch>
            <a:fillRect/>
          </a:stretch>
        </p:blipFill>
        <p:spPr bwMode="auto">
          <a:xfrm>
            <a:off x="2362200" y="5673726"/>
            <a:ext cx="73152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83036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2595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595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Slide Number Placeholder 1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000">
                <a:solidFill>
                  <a:schemeClr val="tx2"/>
                </a:solidFill>
                <a:latin typeface="Arial" pitchFamily="34" charset="0"/>
                <a:ea typeface="ＭＳ Ｐゴシック" pitchFamily="34" charset="-128"/>
              </a:defRPr>
            </a:lvl1pPr>
            <a:lvl2pPr marL="742950" indent="-285750" defTabSz="457200">
              <a:defRPr>
                <a:solidFill>
                  <a:schemeClr val="tx2"/>
                </a:solidFill>
                <a:latin typeface="Arial" pitchFamily="34" charset="0"/>
                <a:ea typeface="ＭＳ Ｐゴシック" pitchFamily="34" charset="-128"/>
              </a:defRPr>
            </a:lvl2pPr>
            <a:lvl3pPr marL="1143000" defTabSz="457200">
              <a:defRPr>
                <a:solidFill>
                  <a:schemeClr val="tx2"/>
                </a:solidFill>
                <a:latin typeface="Arial" pitchFamily="34" charset="0"/>
                <a:ea typeface="ＭＳ Ｐゴシック" pitchFamily="34" charset="-128"/>
              </a:defRPr>
            </a:lvl3pPr>
            <a:lvl4pPr marL="1600200" defTabSz="457200">
              <a:defRPr>
                <a:solidFill>
                  <a:schemeClr val="tx2"/>
                </a:solidFill>
                <a:latin typeface="Arial" pitchFamily="34" charset="0"/>
                <a:ea typeface="ＭＳ Ｐゴシック" pitchFamily="34" charset="-128"/>
              </a:defRPr>
            </a:lvl4pPr>
            <a:lvl5pPr marL="2057400" defTabSz="457200">
              <a:defRPr>
                <a:solidFill>
                  <a:schemeClr val="tx2"/>
                </a:solidFill>
                <a:latin typeface="Arial" pitchFamily="34" charset="0"/>
                <a:ea typeface="ＭＳ Ｐゴシック" pitchFamily="34" charset="-128"/>
              </a:defRPr>
            </a:lvl5pPr>
            <a:lvl6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6pPr>
            <a:lvl7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7pPr>
            <a:lvl8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8pPr>
            <a:lvl9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9pPr>
          </a:lstStyle>
          <a:p>
            <a:fld id="{EB4B47C1-7812-450B-8ABE-058B568BE3DB}" type="slidenum">
              <a:rPr lang="en-US" altLang="en-US" sz="1400">
                <a:solidFill>
                  <a:schemeClr val="accent1"/>
                </a:solidFill>
              </a:rPr>
              <a:pPr/>
              <a:t>2</a:t>
            </a:fld>
            <a:endParaRPr lang="en-US" altLang="en-US" sz="1400">
              <a:solidFill>
                <a:schemeClr val="accent1"/>
              </a:solidFill>
            </a:endParaRPr>
          </a:p>
        </p:txBody>
      </p:sp>
      <p:sp>
        <p:nvSpPr>
          <p:cNvPr id="28674" name="Title 2"/>
          <p:cNvSpPr>
            <a:spLocks noGrp="1"/>
          </p:cNvSpPr>
          <p:nvPr>
            <p:ph type="title"/>
          </p:nvPr>
        </p:nvSpPr>
        <p:spPr>
          <a:xfrm>
            <a:off x="1981201" y="265114"/>
            <a:ext cx="7772399" cy="1240413"/>
          </a:xfrm>
        </p:spPr>
        <p:txBody>
          <a:bodyPr anchor="t"/>
          <a:lstStyle/>
          <a:p>
            <a:pPr eaLnBrk="1" hangingPunct="1"/>
            <a:r>
              <a:rPr lang="en-US" altLang="en-US" b="1" dirty="0" smtClean="0">
                <a:ea typeface="ＭＳ Ｐゴシック" pitchFamily="34" charset="-128"/>
              </a:rPr>
              <a:t>6.1 Estimating with Confidence</a:t>
            </a:r>
          </a:p>
        </p:txBody>
      </p:sp>
      <p:sp>
        <p:nvSpPr>
          <p:cNvPr id="28675" name="Text Placeholder 3"/>
          <p:cNvSpPr>
            <a:spLocks noGrp="1"/>
          </p:cNvSpPr>
          <p:nvPr>
            <p:ph idx="1"/>
          </p:nvPr>
        </p:nvSpPr>
        <p:spPr>
          <a:xfrm>
            <a:off x="1981201" y="1505528"/>
            <a:ext cx="8239125" cy="4618182"/>
          </a:xfrm>
        </p:spPr>
        <p:txBody>
          <a:bodyPr/>
          <a:lstStyle/>
          <a:p>
            <a:pPr eaLnBrk="1" hangingPunct="1">
              <a:buSzPct val="110000"/>
              <a:buFont typeface="Wingdings" pitchFamily="2" charset="2"/>
              <a:buChar char="§"/>
            </a:pPr>
            <a:r>
              <a:rPr lang="en-US" altLang="en-US" sz="2400" dirty="0">
                <a:solidFill>
                  <a:schemeClr val="accent1"/>
                </a:solidFill>
                <a:ea typeface="ＭＳ Ｐゴシック" pitchFamily="34" charset="-128"/>
              </a:rPr>
              <a:t>Overview of Inference</a:t>
            </a:r>
          </a:p>
          <a:p>
            <a:pPr eaLnBrk="1" hangingPunct="1">
              <a:buSzPct val="110000"/>
              <a:buFont typeface="Wingdings" pitchFamily="2" charset="2"/>
              <a:buChar char="§"/>
            </a:pPr>
            <a:r>
              <a:rPr lang="en-US" altLang="en-US" sz="2400" dirty="0">
                <a:solidFill>
                  <a:schemeClr val="accent1"/>
                </a:solidFill>
                <a:ea typeface="ＭＳ Ｐゴシック" pitchFamily="34" charset="-128"/>
              </a:rPr>
              <a:t>Statistical confidence</a:t>
            </a:r>
          </a:p>
          <a:p>
            <a:pPr eaLnBrk="1" hangingPunct="1">
              <a:buSzPct val="110000"/>
              <a:buFont typeface="Wingdings" pitchFamily="2" charset="2"/>
              <a:buChar char="§"/>
            </a:pPr>
            <a:r>
              <a:rPr lang="en-US" altLang="en-US" sz="2400" dirty="0">
                <a:solidFill>
                  <a:schemeClr val="accent1"/>
                </a:solidFill>
                <a:ea typeface="ＭＳ Ｐゴシック" pitchFamily="34" charset="-128"/>
              </a:rPr>
              <a:t>Confidence intervals</a:t>
            </a:r>
          </a:p>
          <a:p>
            <a:pPr eaLnBrk="1" hangingPunct="1">
              <a:buSzPct val="110000"/>
              <a:buFont typeface="Wingdings" pitchFamily="2" charset="2"/>
              <a:buChar char="§"/>
            </a:pPr>
            <a:r>
              <a:rPr lang="en-US" altLang="en-US" sz="2400" dirty="0">
                <a:solidFill>
                  <a:schemeClr val="accent1"/>
                </a:solidFill>
                <a:ea typeface="ＭＳ Ｐゴシック" pitchFamily="34" charset="-128"/>
              </a:rPr>
              <a:t>Confidence interval for a population mean</a:t>
            </a:r>
          </a:p>
          <a:p>
            <a:pPr eaLnBrk="1" hangingPunct="1">
              <a:buSzPct val="110000"/>
              <a:buFont typeface="Wingdings" pitchFamily="2" charset="2"/>
              <a:buChar char="§"/>
            </a:pPr>
            <a:r>
              <a:rPr lang="en-US" altLang="en-US" sz="2400" dirty="0">
                <a:solidFill>
                  <a:schemeClr val="accent1"/>
                </a:solidFill>
                <a:ea typeface="ＭＳ Ｐゴシック" pitchFamily="34" charset="-128"/>
              </a:rPr>
              <a:t>How confidence intervals behave</a:t>
            </a:r>
          </a:p>
          <a:p>
            <a:pPr eaLnBrk="1" hangingPunct="1">
              <a:buSzPct val="110000"/>
              <a:buFont typeface="Wingdings" pitchFamily="2" charset="2"/>
              <a:buChar char="§"/>
            </a:pPr>
            <a:r>
              <a:rPr lang="en-US" altLang="en-US" sz="2400" dirty="0">
                <a:solidFill>
                  <a:schemeClr val="accent1"/>
                </a:solidFill>
                <a:ea typeface="ＭＳ Ｐゴシック" pitchFamily="34" charset="-128"/>
              </a:rPr>
              <a:t>Choosing the sample size</a:t>
            </a:r>
          </a:p>
          <a:p>
            <a:pPr eaLnBrk="1" hangingPunct="1">
              <a:buSzPct val="110000"/>
              <a:buFont typeface="Wingdings" pitchFamily="2" charset="2"/>
              <a:buChar char="§"/>
            </a:pPr>
            <a:r>
              <a:rPr lang="en-US" altLang="en-US" sz="2400" dirty="0">
                <a:solidFill>
                  <a:schemeClr val="accent1"/>
                </a:solidFill>
                <a:ea typeface="ＭＳ Ｐゴシック" pitchFamily="34" charset="-128"/>
              </a:rPr>
              <a:t>Some Cautions</a:t>
            </a:r>
          </a:p>
        </p:txBody>
      </p:sp>
    </p:spTree>
    <p:extLst>
      <p:ext uri="{BB962C8B-B14F-4D97-AF65-F5344CB8AC3E}">
        <p14:creationId xmlns:p14="http://schemas.microsoft.com/office/powerpoint/2010/main" val="4654081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76325" y="489527"/>
            <a:ext cx="10039350" cy="6287510"/>
          </a:xfrm>
          <a:prstGeom prst="rect">
            <a:avLst/>
          </a:prstGeom>
        </p:spPr>
      </p:pic>
    </p:spTree>
    <p:extLst>
      <p:ext uri="{BB962C8B-B14F-4D97-AF65-F5344CB8AC3E}">
        <p14:creationId xmlns:p14="http://schemas.microsoft.com/office/powerpoint/2010/main" val="213811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0184"/>
          </a:xfrm>
        </p:spPr>
        <p:txBody>
          <a:bodyPr/>
          <a:lstStyle/>
          <a:p>
            <a:r>
              <a:rPr lang="en-US" dirty="0" smtClean="0"/>
              <a:t>Example of Other M.O.E</a:t>
            </a:r>
            <a:endParaRPr lang="en-US" dirty="0"/>
          </a:p>
        </p:txBody>
      </p:sp>
      <p:pic>
        <p:nvPicPr>
          <p:cNvPr id="4" name="Content Placeholder 3"/>
          <p:cNvPicPr>
            <a:picLocks noGrp="1" noChangeAspect="1"/>
          </p:cNvPicPr>
          <p:nvPr>
            <p:ph idx="1"/>
          </p:nvPr>
        </p:nvPicPr>
        <p:blipFill>
          <a:blip r:embed="rId2"/>
          <a:stretch>
            <a:fillRect/>
          </a:stretch>
        </p:blipFill>
        <p:spPr>
          <a:xfrm>
            <a:off x="3999345" y="2544064"/>
            <a:ext cx="6705599" cy="3949099"/>
          </a:xfrm>
          <a:prstGeom prst="rect">
            <a:avLst/>
          </a:prstGeom>
        </p:spPr>
      </p:pic>
      <p:sp>
        <p:nvSpPr>
          <p:cNvPr id="5" name="Rectangle 4"/>
          <p:cNvSpPr/>
          <p:nvPr/>
        </p:nvSpPr>
        <p:spPr>
          <a:xfrm>
            <a:off x="838200" y="1145310"/>
            <a:ext cx="8305800" cy="1569660"/>
          </a:xfrm>
          <a:prstGeom prst="rect">
            <a:avLst/>
          </a:prstGeom>
        </p:spPr>
        <p:txBody>
          <a:bodyPr wrap="square">
            <a:spAutoFit/>
          </a:bodyPr>
          <a:lstStyle/>
          <a:p>
            <a:r>
              <a:rPr lang="en-US" sz="2400" dirty="0" smtClean="0"/>
              <a:t>The April utility bills of a random sample of 50 apartment dwellers had a sample mean of $65 and a standard deviation of $8. What are the 90%, 95%, and 99.7% margins of error of the sample mean? </a:t>
            </a:r>
            <a:endParaRPr lang="en-US" sz="2400" dirty="0"/>
          </a:p>
        </p:txBody>
      </p:sp>
    </p:spTree>
    <p:extLst>
      <p:ext uri="{BB962C8B-B14F-4D97-AF65-F5344CB8AC3E}">
        <p14:creationId xmlns:p14="http://schemas.microsoft.com/office/powerpoint/2010/main" val="709031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9492"/>
          </a:xfrm>
        </p:spPr>
        <p:txBody>
          <a:bodyPr>
            <a:normAutofit/>
          </a:bodyPr>
          <a:lstStyle/>
          <a:p>
            <a:r>
              <a:rPr lang="en-US" dirty="0" smtClean="0"/>
              <a:t>Example Confidence Interval</a:t>
            </a:r>
            <a:endParaRPr lang="en-US" dirty="0"/>
          </a:p>
        </p:txBody>
      </p:sp>
      <p:sp>
        <p:nvSpPr>
          <p:cNvPr id="3" name="Content Placeholder 2"/>
          <p:cNvSpPr>
            <a:spLocks noGrp="1"/>
          </p:cNvSpPr>
          <p:nvPr>
            <p:ph idx="1"/>
          </p:nvPr>
        </p:nvSpPr>
        <p:spPr>
          <a:xfrm>
            <a:off x="838200" y="1274618"/>
            <a:ext cx="10515600" cy="4902345"/>
          </a:xfrm>
        </p:spPr>
        <p:txBody>
          <a:bodyPr/>
          <a:lstStyle/>
          <a:p>
            <a:pPr marL="0" indent="0">
              <a:buNone/>
            </a:pPr>
            <a:r>
              <a:rPr lang="en-US" dirty="0"/>
              <a:t>A standardized exam has a </a:t>
            </a:r>
            <a:r>
              <a:rPr lang="en-US" dirty="0" smtClean="0"/>
              <a:t>normal distribution with population standard </a:t>
            </a:r>
            <a:r>
              <a:rPr lang="en-US" dirty="0"/>
              <a:t>deviation  </a:t>
            </a:r>
            <a:r>
              <a:rPr lang="en-US" dirty="0" smtClean="0"/>
              <a:t>20</a:t>
            </a:r>
            <a:r>
              <a:rPr lang="en-US" dirty="0"/>
              <a:t>. Suppose that a group of 25 students had special tutoring and ended up with a group average of 285. </a:t>
            </a:r>
            <a:r>
              <a:rPr lang="en-US" dirty="0" smtClean="0"/>
              <a:t>Find 90% C.I.</a:t>
            </a:r>
          </a:p>
          <a:p>
            <a:pPr marL="514350" indent="-514350">
              <a:buAutoNum type="arabicPeriod"/>
            </a:pPr>
            <a:r>
              <a:rPr lang="en-US" smtClean="0"/>
              <a:t>90% M.O.E</a:t>
            </a:r>
          </a:p>
          <a:p>
            <a:pPr marL="0" indent="0">
              <a:buNone/>
            </a:pPr>
            <a:endParaRPr lang="en-US" dirty="0" smtClean="0"/>
          </a:p>
          <a:p>
            <a:pPr marL="514350" indent="-514350">
              <a:buAutoNum type="arabicPeriod"/>
            </a:pPr>
            <a:r>
              <a:rPr lang="en-US" dirty="0" smtClean="0"/>
              <a:t>90% C.I</a:t>
            </a:r>
          </a:p>
        </p:txBody>
      </p:sp>
    </p:spTree>
    <p:extLst>
      <p:ext uri="{BB962C8B-B14F-4D97-AF65-F5344CB8AC3E}">
        <p14:creationId xmlns:p14="http://schemas.microsoft.com/office/powerpoint/2010/main" val="4154906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0184"/>
          </a:xfrm>
        </p:spPr>
        <p:txBody>
          <a:bodyPr/>
          <a:lstStyle/>
          <a:p>
            <a:r>
              <a:rPr lang="en-US" dirty="0"/>
              <a:t>DOs and DON’Ts </a:t>
            </a:r>
            <a:r>
              <a:rPr lang="en-US" dirty="0" smtClean="0"/>
              <a:t>for Confidence </a:t>
            </a:r>
            <a:r>
              <a:rPr lang="en-US" dirty="0"/>
              <a:t>Intervals</a:t>
            </a:r>
          </a:p>
        </p:txBody>
      </p:sp>
      <p:pic>
        <p:nvPicPr>
          <p:cNvPr id="4" name="Content Placeholder 3"/>
          <p:cNvPicPr>
            <a:picLocks noGrp="1" noChangeAspect="1"/>
          </p:cNvPicPr>
          <p:nvPr>
            <p:ph idx="1"/>
          </p:nvPr>
        </p:nvPicPr>
        <p:blipFill>
          <a:blip r:embed="rId2"/>
          <a:stretch>
            <a:fillRect/>
          </a:stretch>
        </p:blipFill>
        <p:spPr>
          <a:xfrm>
            <a:off x="1145309" y="1021644"/>
            <a:ext cx="8765453" cy="4672720"/>
          </a:xfrm>
          <a:prstGeom prst="rect">
            <a:avLst/>
          </a:prstGeom>
        </p:spPr>
      </p:pic>
    </p:spTree>
    <p:extLst>
      <p:ext uri="{BB962C8B-B14F-4D97-AF65-F5344CB8AC3E}">
        <p14:creationId xmlns:p14="http://schemas.microsoft.com/office/powerpoint/2010/main" val="541580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4766"/>
          </a:xfrm>
        </p:spPr>
        <p:txBody>
          <a:bodyPr/>
          <a:lstStyle/>
          <a:p>
            <a:r>
              <a:rPr lang="en-US" dirty="0"/>
              <a:t>DOs and DON’Ts for Confidence Intervals</a:t>
            </a:r>
          </a:p>
        </p:txBody>
      </p:sp>
      <p:sp>
        <p:nvSpPr>
          <p:cNvPr id="3" name="Content Placeholder 2"/>
          <p:cNvSpPr>
            <a:spLocks noGrp="1"/>
          </p:cNvSpPr>
          <p:nvPr>
            <p:ph idx="1"/>
          </p:nvPr>
        </p:nvSpPr>
        <p:spPr>
          <a:xfrm>
            <a:off x="838200" y="1025236"/>
            <a:ext cx="10515600" cy="5151727"/>
          </a:xfrm>
        </p:spPr>
        <p:txBody>
          <a:bodyPr>
            <a:normAutofit lnSpcReduction="10000"/>
          </a:bodyPr>
          <a:lstStyle/>
          <a:p>
            <a:pPr>
              <a:lnSpc>
                <a:spcPct val="80000"/>
              </a:lnSpc>
              <a:buFont typeface="Monotype Sorts" pitchFamily="2" charset="2"/>
              <a:buNone/>
            </a:pPr>
            <a:r>
              <a:rPr lang="en-US" dirty="0"/>
              <a:t>Each case below involves a statistical  inference.</a:t>
            </a:r>
          </a:p>
          <a:p>
            <a:pPr>
              <a:lnSpc>
                <a:spcPct val="80000"/>
              </a:lnSpc>
              <a:buFont typeface="Monotype Sorts" pitchFamily="2" charset="2"/>
              <a:buNone/>
            </a:pPr>
            <a:r>
              <a:rPr lang="en-US" dirty="0"/>
              <a:t>Determine whether the interpretation is correct. If not explain </a:t>
            </a:r>
          </a:p>
          <a:p>
            <a:pPr>
              <a:lnSpc>
                <a:spcPct val="80000"/>
              </a:lnSpc>
              <a:buFont typeface="Monotype Sorts" pitchFamily="2" charset="2"/>
              <a:buNone/>
            </a:pPr>
            <a:r>
              <a:rPr lang="en-US" dirty="0"/>
              <a:t>what is wrong</a:t>
            </a:r>
            <a:r>
              <a:rPr lang="en-US" dirty="0" smtClean="0"/>
              <a:t>.</a:t>
            </a:r>
          </a:p>
          <a:p>
            <a:pPr>
              <a:lnSpc>
                <a:spcPct val="80000"/>
              </a:lnSpc>
              <a:buFont typeface="Monotype Sorts" pitchFamily="2" charset="2"/>
              <a:buNone/>
            </a:pPr>
            <a:endParaRPr lang="en-US" dirty="0"/>
          </a:p>
          <a:p>
            <a:pPr>
              <a:lnSpc>
                <a:spcPct val="80000"/>
              </a:lnSpc>
              <a:buFont typeface="Wingdings" pitchFamily="2" charset="2"/>
              <a:buChar char="§"/>
            </a:pPr>
            <a:r>
              <a:rPr lang="en-US" b="1" dirty="0"/>
              <a:t>Given:</a:t>
            </a:r>
            <a:r>
              <a:rPr lang="en-US" dirty="0"/>
              <a:t> </a:t>
            </a:r>
            <a:r>
              <a:rPr lang="en-US" i="1" dirty="0">
                <a:solidFill>
                  <a:srgbClr val="0000FF"/>
                </a:solidFill>
              </a:rPr>
              <a:t>A 90% confidence interval for the mean of a normal population is calculated based on a random sample of n = 10 observations.</a:t>
            </a:r>
            <a:r>
              <a:rPr lang="en-US" dirty="0">
                <a:solidFill>
                  <a:srgbClr val="0000FF"/>
                </a:solidFill>
              </a:rPr>
              <a:t> </a:t>
            </a:r>
            <a:endParaRPr lang="en-US" dirty="0" smtClean="0">
              <a:solidFill>
                <a:srgbClr val="0000FF"/>
              </a:solidFill>
            </a:endParaRPr>
          </a:p>
          <a:p>
            <a:pPr marL="0" indent="0">
              <a:lnSpc>
                <a:spcPct val="80000"/>
              </a:lnSpc>
              <a:buNone/>
            </a:pPr>
            <a:endParaRPr lang="en-US" i="1" dirty="0"/>
          </a:p>
          <a:p>
            <a:pPr>
              <a:lnSpc>
                <a:spcPct val="80000"/>
              </a:lnSpc>
              <a:buFont typeface="Wingdings" pitchFamily="2" charset="2"/>
              <a:buChar char="§"/>
            </a:pPr>
            <a:r>
              <a:rPr lang="en-US" b="1" dirty="0"/>
              <a:t>Interpretation:</a:t>
            </a:r>
            <a:r>
              <a:rPr lang="en-US" i="1" dirty="0"/>
              <a:t> </a:t>
            </a:r>
            <a:r>
              <a:rPr lang="en-US" i="1" dirty="0">
                <a:solidFill>
                  <a:srgbClr val="0000FF"/>
                </a:solidFill>
              </a:rPr>
              <a:t>This means that there is 90% chance that this confidence interval will include the true (unknown) population mean</a:t>
            </a:r>
            <a:r>
              <a:rPr lang="en-US" i="1" dirty="0" smtClean="0">
                <a:solidFill>
                  <a:srgbClr val="0000FF"/>
                </a:solidFill>
              </a:rPr>
              <a:t>.</a:t>
            </a:r>
          </a:p>
          <a:p>
            <a:pPr marL="0" indent="0">
              <a:lnSpc>
                <a:spcPct val="80000"/>
              </a:lnSpc>
              <a:buNone/>
            </a:pPr>
            <a:endParaRPr lang="en-US" sz="2000" dirty="0">
              <a:solidFill>
                <a:srgbClr val="0000FF"/>
              </a:solidFill>
            </a:endParaRPr>
          </a:p>
          <a:p>
            <a:pPr>
              <a:lnSpc>
                <a:spcPct val="80000"/>
              </a:lnSpc>
              <a:buFont typeface="Monotype Sorts" pitchFamily="2" charset="2"/>
              <a:buNone/>
            </a:pPr>
            <a:r>
              <a:rPr lang="en-US" dirty="0"/>
              <a:t>	</a:t>
            </a:r>
            <a:r>
              <a:rPr lang="en-US" sz="2400" dirty="0">
                <a:solidFill>
                  <a:srgbClr val="008000"/>
                </a:solidFill>
              </a:rPr>
              <a:t>CORRECT! 	NOTE : The fact that the sample is small does not impact the truthfulness of the statement, as long as the correct method is used when calculating the confidence interval.</a:t>
            </a:r>
            <a:r>
              <a:rPr lang="en-US" dirty="0"/>
              <a:t> </a:t>
            </a:r>
          </a:p>
          <a:p>
            <a:pPr marL="0" indent="0">
              <a:buNone/>
            </a:pPr>
            <a:endParaRPr lang="en-US" dirty="0"/>
          </a:p>
        </p:txBody>
      </p:sp>
    </p:spTree>
    <p:extLst>
      <p:ext uri="{BB962C8B-B14F-4D97-AF65-F5344CB8AC3E}">
        <p14:creationId xmlns:p14="http://schemas.microsoft.com/office/powerpoint/2010/main" val="4135937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Slide Number Placeholder 1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000">
                <a:solidFill>
                  <a:schemeClr val="tx2"/>
                </a:solidFill>
                <a:latin typeface="Arial" pitchFamily="34" charset="0"/>
                <a:ea typeface="ＭＳ Ｐゴシック" pitchFamily="34" charset="-128"/>
              </a:defRPr>
            </a:lvl1pPr>
            <a:lvl2pPr marL="742950" indent="-285750" defTabSz="457200">
              <a:defRPr>
                <a:solidFill>
                  <a:schemeClr val="tx2"/>
                </a:solidFill>
                <a:latin typeface="Arial" pitchFamily="34" charset="0"/>
                <a:ea typeface="ＭＳ Ｐゴシック" pitchFamily="34" charset="-128"/>
              </a:defRPr>
            </a:lvl2pPr>
            <a:lvl3pPr marL="1143000" defTabSz="457200">
              <a:defRPr>
                <a:solidFill>
                  <a:schemeClr val="tx2"/>
                </a:solidFill>
                <a:latin typeface="Arial" pitchFamily="34" charset="0"/>
                <a:ea typeface="ＭＳ Ｐゴシック" pitchFamily="34" charset="-128"/>
              </a:defRPr>
            </a:lvl3pPr>
            <a:lvl4pPr marL="1600200" defTabSz="457200">
              <a:defRPr>
                <a:solidFill>
                  <a:schemeClr val="tx2"/>
                </a:solidFill>
                <a:latin typeface="Arial" pitchFamily="34" charset="0"/>
                <a:ea typeface="ＭＳ Ｐゴシック" pitchFamily="34" charset="-128"/>
              </a:defRPr>
            </a:lvl4pPr>
            <a:lvl5pPr marL="2057400" defTabSz="457200">
              <a:defRPr>
                <a:solidFill>
                  <a:schemeClr val="tx2"/>
                </a:solidFill>
                <a:latin typeface="Arial" pitchFamily="34" charset="0"/>
                <a:ea typeface="ＭＳ Ｐゴシック" pitchFamily="34" charset="-128"/>
              </a:defRPr>
            </a:lvl5pPr>
            <a:lvl6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6pPr>
            <a:lvl7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7pPr>
            <a:lvl8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8pPr>
            <a:lvl9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9pPr>
          </a:lstStyle>
          <a:p>
            <a:fld id="{9DB6C659-D3ED-4A4A-86F3-164BC2E2FDE5}" type="slidenum">
              <a:rPr lang="en-US" altLang="en-US" sz="1400">
                <a:solidFill>
                  <a:schemeClr val="accent1"/>
                </a:solidFill>
              </a:rPr>
              <a:pPr/>
              <a:t>25</a:t>
            </a:fld>
            <a:endParaRPr lang="en-US" altLang="en-US" sz="1400">
              <a:solidFill>
                <a:schemeClr val="accent1"/>
              </a:solidFill>
            </a:endParaRPr>
          </a:p>
        </p:txBody>
      </p:sp>
      <p:sp>
        <p:nvSpPr>
          <p:cNvPr id="52226" name="Rectangle 2"/>
          <p:cNvSpPr>
            <a:spLocks noGrp="1" noChangeArrowheads="1"/>
          </p:cNvSpPr>
          <p:nvPr>
            <p:ph type="title" idx="4294967295"/>
          </p:nvPr>
        </p:nvSpPr>
        <p:spPr>
          <a:xfrm>
            <a:off x="2073275" y="186893"/>
            <a:ext cx="7037388" cy="727507"/>
          </a:xfrm>
        </p:spPr>
        <p:txBody>
          <a:bodyPr>
            <a:normAutofit fontScale="90000"/>
          </a:bodyPr>
          <a:lstStyle/>
          <a:p>
            <a:pPr eaLnBrk="1" hangingPunct="1">
              <a:lnSpc>
                <a:spcPct val="110000"/>
              </a:lnSpc>
            </a:pPr>
            <a:r>
              <a:rPr lang="en-US" altLang="en-US" dirty="0" smtClean="0">
                <a:solidFill>
                  <a:srgbClr val="073779"/>
                </a:solidFill>
                <a:ea typeface="ＭＳ Ｐゴシック" pitchFamily="34" charset="-128"/>
              </a:rPr>
              <a:t>Some Cautions</a:t>
            </a:r>
          </a:p>
        </p:txBody>
      </p:sp>
      <p:sp>
        <p:nvSpPr>
          <p:cNvPr id="41987" name="Rectangle 3"/>
          <p:cNvSpPr>
            <a:spLocks noGrp="1" noChangeArrowheads="1"/>
          </p:cNvSpPr>
          <p:nvPr>
            <p:ph type="body" idx="4294967295"/>
          </p:nvPr>
        </p:nvSpPr>
        <p:spPr>
          <a:xfrm>
            <a:off x="2019301" y="1431925"/>
            <a:ext cx="8145463" cy="4802188"/>
          </a:xfrm>
          <a:solidFill>
            <a:schemeClr val="accent2">
              <a:lumMod val="20000"/>
              <a:lumOff val="80000"/>
            </a:schemeClr>
          </a:solidFill>
        </p:spPr>
        <p:txBody>
          <a:bodyPr>
            <a:normAutofit fontScale="92500" lnSpcReduction="10000"/>
          </a:bodyPr>
          <a:lstStyle/>
          <a:p>
            <a:pPr eaLnBrk="1" hangingPunct="1">
              <a:lnSpc>
                <a:spcPct val="120000"/>
              </a:lnSpc>
              <a:buFont typeface="Wingdings 2" charset="0"/>
              <a:buChar char="¡"/>
              <a:defRPr/>
            </a:pPr>
            <a:r>
              <a:rPr lang="en-US" altLang="en-US" dirty="0" smtClean="0">
                <a:solidFill>
                  <a:schemeClr val="tx1"/>
                </a:solidFill>
                <a:ea typeface="ＭＳ Ｐゴシック" pitchFamily="-65" charset="-128"/>
              </a:rPr>
              <a:t>The data should be an </a:t>
            </a:r>
            <a:r>
              <a:rPr lang="en-US" altLang="en-US" b="1" dirty="0" smtClean="0">
                <a:solidFill>
                  <a:schemeClr val="tx1"/>
                </a:solidFill>
                <a:ea typeface="ＭＳ Ｐゴシック" pitchFamily="-65" charset="-128"/>
              </a:rPr>
              <a:t>SRS</a:t>
            </a:r>
            <a:r>
              <a:rPr lang="en-US" altLang="en-US" dirty="0" smtClean="0">
                <a:solidFill>
                  <a:schemeClr val="tx1"/>
                </a:solidFill>
                <a:ea typeface="ＭＳ Ｐゴシック" pitchFamily="-65" charset="-128"/>
              </a:rPr>
              <a:t> from the population.</a:t>
            </a:r>
          </a:p>
          <a:p>
            <a:pPr eaLnBrk="1" hangingPunct="1">
              <a:lnSpc>
                <a:spcPct val="120000"/>
              </a:lnSpc>
              <a:buFont typeface="Wingdings 2" pitchFamily="-65" charset="2"/>
              <a:buChar char="¡"/>
              <a:defRPr/>
            </a:pPr>
            <a:r>
              <a:rPr lang="en-US" altLang="en-US" dirty="0" smtClean="0">
                <a:solidFill>
                  <a:schemeClr val="tx1"/>
                </a:solidFill>
                <a:ea typeface="ＭＳ Ｐゴシック" pitchFamily="-65" charset="-128"/>
              </a:rPr>
              <a:t>The confidence interval and sample size formulas are </a:t>
            </a:r>
            <a:r>
              <a:rPr lang="en-US" altLang="en-US" b="1" dirty="0" smtClean="0">
                <a:solidFill>
                  <a:schemeClr val="tx1"/>
                </a:solidFill>
                <a:ea typeface="ＭＳ Ｐゴシック" pitchFamily="-65" charset="-128"/>
              </a:rPr>
              <a:t>not</a:t>
            </a:r>
            <a:r>
              <a:rPr lang="en-US" altLang="en-US" dirty="0" smtClean="0">
                <a:solidFill>
                  <a:schemeClr val="tx1"/>
                </a:solidFill>
                <a:ea typeface="ＭＳ Ｐゴシック" pitchFamily="-65" charset="-128"/>
              </a:rPr>
              <a:t> correct for other sampling methods.</a:t>
            </a:r>
          </a:p>
          <a:p>
            <a:pPr>
              <a:buFont typeface="Wingdings 2" pitchFamily="-65" charset="2"/>
              <a:buChar char="¡"/>
              <a:defRPr/>
            </a:pPr>
            <a:r>
              <a:rPr lang="en-US" altLang="en-US" dirty="0" smtClean="0">
                <a:solidFill>
                  <a:schemeClr val="tx1"/>
                </a:solidFill>
                <a:ea typeface="ＭＳ Ｐゴシック" pitchFamily="-65" charset="-128"/>
              </a:rPr>
              <a:t>Inference </a:t>
            </a:r>
            <a:r>
              <a:rPr lang="en-US" altLang="en-US" b="1" dirty="0" smtClean="0">
                <a:solidFill>
                  <a:schemeClr val="tx1"/>
                </a:solidFill>
                <a:ea typeface="ＭＳ Ｐゴシック" pitchFamily="-65" charset="-128"/>
              </a:rPr>
              <a:t>cannot</a:t>
            </a:r>
            <a:r>
              <a:rPr lang="en-US" altLang="en-US" dirty="0" smtClean="0">
                <a:solidFill>
                  <a:schemeClr val="tx1"/>
                </a:solidFill>
                <a:ea typeface="ＭＳ Ｐゴシック" pitchFamily="-65" charset="-128"/>
              </a:rPr>
              <a:t> rescue badly produced data.</a:t>
            </a:r>
          </a:p>
          <a:p>
            <a:pPr>
              <a:buFont typeface="Wingdings 2" pitchFamily="-65" charset="2"/>
              <a:buChar char="¡"/>
              <a:defRPr/>
            </a:pPr>
            <a:r>
              <a:rPr lang="en-US" altLang="en-US" dirty="0" smtClean="0">
                <a:solidFill>
                  <a:schemeClr val="tx1"/>
                </a:solidFill>
                <a:ea typeface="ＭＳ Ｐゴシック" pitchFamily="-65" charset="-128"/>
              </a:rPr>
              <a:t>Confidence intervals are </a:t>
            </a:r>
            <a:r>
              <a:rPr lang="en-US" altLang="en-US" b="1" dirty="0" smtClean="0">
                <a:solidFill>
                  <a:schemeClr val="tx1"/>
                </a:solidFill>
                <a:ea typeface="ＭＳ Ｐゴシック" pitchFamily="-65" charset="-128"/>
              </a:rPr>
              <a:t>not resistant </a:t>
            </a:r>
            <a:r>
              <a:rPr lang="en-US" altLang="en-US" dirty="0" smtClean="0">
                <a:solidFill>
                  <a:schemeClr val="tx1"/>
                </a:solidFill>
                <a:ea typeface="ＭＳ Ｐゴシック" pitchFamily="-65" charset="-128"/>
              </a:rPr>
              <a:t>to outliers.</a:t>
            </a:r>
          </a:p>
          <a:p>
            <a:pPr>
              <a:buFont typeface="Wingdings 2" pitchFamily="-65" charset="2"/>
              <a:buChar char="¡"/>
              <a:defRPr/>
            </a:pPr>
            <a:r>
              <a:rPr lang="en-US" altLang="en-US" dirty="0" smtClean="0">
                <a:solidFill>
                  <a:schemeClr val="tx1"/>
                </a:solidFill>
                <a:ea typeface="ＭＳ Ｐゴシック" pitchFamily="-65" charset="-128"/>
              </a:rPr>
              <a:t>If </a:t>
            </a:r>
            <a:r>
              <a:rPr lang="en-US" altLang="en-US" b="1" i="1" dirty="0" smtClean="0">
                <a:solidFill>
                  <a:schemeClr val="tx1"/>
                </a:solidFill>
                <a:ea typeface="ＭＳ Ｐゴシック" pitchFamily="-65" charset="-128"/>
              </a:rPr>
              <a:t>n</a:t>
            </a:r>
            <a:r>
              <a:rPr lang="en-US" altLang="en-US" dirty="0" smtClean="0">
                <a:solidFill>
                  <a:schemeClr val="tx1"/>
                </a:solidFill>
                <a:ea typeface="ＭＳ Ｐゴシック" pitchFamily="-65" charset="-128"/>
              </a:rPr>
              <a:t> is small </a:t>
            </a:r>
            <a:r>
              <a:rPr lang="en-US" altLang="en-US" b="1" dirty="0" smtClean="0">
                <a:solidFill>
                  <a:schemeClr val="tx1"/>
                </a:solidFill>
                <a:ea typeface="ＭＳ Ｐゴシック" pitchFamily="-65" charset="-128"/>
              </a:rPr>
              <a:t>(&lt;15)</a:t>
            </a:r>
            <a:r>
              <a:rPr lang="en-US" altLang="en-US" dirty="0" smtClean="0">
                <a:solidFill>
                  <a:schemeClr val="tx1"/>
                </a:solidFill>
                <a:ea typeface="ＭＳ Ｐゴシック" pitchFamily="-65" charset="-128"/>
              </a:rPr>
              <a:t> and the population is not Normal, the true confidence level will be </a:t>
            </a:r>
            <a:r>
              <a:rPr lang="en-US" altLang="en-US" b="1" dirty="0" smtClean="0">
                <a:solidFill>
                  <a:schemeClr val="tx1"/>
                </a:solidFill>
                <a:ea typeface="ＭＳ Ｐゴシック" pitchFamily="-65" charset="-128"/>
              </a:rPr>
              <a:t>different </a:t>
            </a:r>
            <a:r>
              <a:rPr lang="en-US" altLang="en-US" dirty="0" smtClean="0">
                <a:solidFill>
                  <a:schemeClr val="tx1"/>
                </a:solidFill>
                <a:ea typeface="ＭＳ Ｐゴシック" pitchFamily="-65" charset="-128"/>
              </a:rPr>
              <a:t>from </a:t>
            </a:r>
            <a:r>
              <a:rPr lang="en-US" altLang="en-US" b="1" i="1" dirty="0" smtClean="0">
                <a:solidFill>
                  <a:schemeClr val="tx1"/>
                </a:solidFill>
                <a:ea typeface="ＭＳ Ｐゴシック" pitchFamily="-65" charset="-128"/>
              </a:rPr>
              <a:t>C = 1-a</a:t>
            </a:r>
            <a:r>
              <a:rPr lang="en-US" altLang="en-US" b="1" dirty="0" smtClean="0">
                <a:solidFill>
                  <a:schemeClr val="tx1"/>
                </a:solidFill>
                <a:ea typeface="ＭＳ Ｐゴシック" pitchFamily="-65" charset="-128"/>
              </a:rPr>
              <a:t>.</a:t>
            </a:r>
            <a:r>
              <a:rPr lang="en-US" altLang="en-US" dirty="0" smtClean="0">
                <a:solidFill>
                  <a:schemeClr val="tx1"/>
                </a:solidFill>
                <a:ea typeface="ＭＳ Ｐゴシック" pitchFamily="-65" charset="-128"/>
              </a:rPr>
              <a:t> </a:t>
            </a:r>
          </a:p>
          <a:p>
            <a:pPr>
              <a:buFont typeface="Wingdings 2" pitchFamily="-65" charset="2"/>
              <a:buChar char="¡"/>
              <a:defRPr/>
            </a:pPr>
            <a:r>
              <a:rPr lang="en-US" altLang="en-US" dirty="0" smtClean="0">
                <a:solidFill>
                  <a:schemeClr val="tx1"/>
                </a:solidFill>
                <a:ea typeface="ＭＳ Ｐゴシック" pitchFamily="-65" charset="-128"/>
              </a:rPr>
              <a:t>The standard deviation </a:t>
            </a:r>
            <a:r>
              <a:rPr lang="en-US" altLang="en-US" b="1" i="1" dirty="0" smtClean="0">
                <a:solidFill>
                  <a:schemeClr val="tx1"/>
                </a:solidFill>
                <a:ea typeface="ＭＳ Ｐゴシック" pitchFamily="-65" charset="-128"/>
                <a:sym typeface="Symbol" pitchFamily="-65" charset="2"/>
              </a:rPr>
              <a:t></a:t>
            </a:r>
            <a:r>
              <a:rPr lang="en-US" altLang="en-US" b="1" dirty="0" smtClean="0">
                <a:solidFill>
                  <a:schemeClr val="tx1"/>
                </a:solidFill>
                <a:ea typeface="ＭＳ Ｐゴシック" pitchFamily="-65" charset="-128"/>
              </a:rPr>
              <a:t> </a:t>
            </a:r>
            <a:r>
              <a:rPr lang="en-US" altLang="en-US" dirty="0" smtClean="0">
                <a:solidFill>
                  <a:schemeClr val="tx1"/>
                </a:solidFill>
                <a:ea typeface="ＭＳ Ｐゴシック" pitchFamily="-65" charset="-128"/>
              </a:rPr>
              <a:t>of the population must be known.</a:t>
            </a:r>
          </a:p>
          <a:p>
            <a:pPr>
              <a:buFont typeface="Wingdings 2" pitchFamily="-65" charset="2"/>
              <a:buChar char="¡"/>
              <a:defRPr/>
            </a:pPr>
            <a:r>
              <a:rPr lang="en-US" altLang="en-US" dirty="0" smtClean="0">
                <a:solidFill>
                  <a:schemeClr val="tx1"/>
                </a:solidFill>
                <a:ea typeface="ＭＳ Ｐゴシック" pitchFamily="-65" charset="-128"/>
              </a:rPr>
              <a:t>The margin of error in a confidence interval covers only random sampling errors!</a:t>
            </a:r>
          </a:p>
          <a:p>
            <a:pPr>
              <a:spcAft>
                <a:spcPts val="1200"/>
              </a:spcAft>
              <a:buFont typeface="Wingdings 2" pitchFamily="-65" charset="2"/>
              <a:buChar char="¡"/>
              <a:defRPr/>
            </a:pPr>
            <a:endParaRPr lang="en-US" altLang="en-US" dirty="0" smtClean="0">
              <a:solidFill>
                <a:schemeClr val="tx1"/>
              </a:solidFill>
              <a:ea typeface="ＭＳ Ｐゴシック" pitchFamily="-65" charset="-128"/>
            </a:endParaRPr>
          </a:p>
        </p:txBody>
      </p:sp>
    </p:spTree>
    <p:extLst>
      <p:ext uri="{BB962C8B-B14F-4D97-AF65-F5344CB8AC3E}">
        <p14:creationId xmlns:p14="http://schemas.microsoft.com/office/powerpoint/2010/main" val="3542439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animEffect transition="in" filter="dissolve">
                                      <p:cBhvr>
                                        <p:cTn id="7" dur="500"/>
                                        <p:tgtEl>
                                          <p:spTgt spid="419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1987">
                                            <p:txEl>
                                              <p:pRg st="2" end="2"/>
                                            </p:txEl>
                                          </p:spTgt>
                                        </p:tgtEl>
                                        <p:attrNameLst>
                                          <p:attrName>style.visibility</p:attrName>
                                        </p:attrNameLst>
                                      </p:cBhvr>
                                      <p:to>
                                        <p:strVal val="visible"/>
                                      </p:to>
                                    </p:set>
                                    <p:animEffect transition="in" filter="blinds(horizontal)">
                                      <p:cBhvr>
                                        <p:cTn id="12" dur="500"/>
                                        <p:tgtEl>
                                          <p:spTgt spid="4198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1987">
                                            <p:txEl>
                                              <p:pRg st="3" end="3"/>
                                            </p:txEl>
                                          </p:spTgt>
                                        </p:tgtEl>
                                        <p:attrNameLst>
                                          <p:attrName>style.visibility</p:attrName>
                                        </p:attrNameLst>
                                      </p:cBhvr>
                                      <p:to>
                                        <p:strVal val="visible"/>
                                      </p:to>
                                    </p:set>
                                    <p:animEffect transition="in" filter="blinds(horizontal)">
                                      <p:cBhvr>
                                        <p:cTn id="17" dur="500"/>
                                        <p:tgtEl>
                                          <p:spTgt spid="4198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1987">
                                            <p:txEl>
                                              <p:pRg st="4" end="4"/>
                                            </p:txEl>
                                          </p:spTgt>
                                        </p:tgtEl>
                                        <p:attrNameLst>
                                          <p:attrName>style.visibility</p:attrName>
                                        </p:attrNameLst>
                                      </p:cBhvr>
                                      <p:to>
                                        <p:strVal val="visible"/>
                                      </p:to>
                                    </p:set>
                                    <p:animEffect transition="in" filter="dissolve">
                                      <p:cBhvr>
                                        <p:cTn id="22" dur="500"/>
                                        <p:tgtEl>
                                          <p:spTgt spid="4198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1987">
                                            <p:txEl>
                                              <p:pRg st="5" end="5"/>
                                            </p:txEl>
                                          </p:spTgt>
                                        </p:tgtEl>
                                        <p:attrNameLst>
                                          <p:attrName>style.visibility</p:attrName>
                                        </p:attrNameLst>
                                      </p:cBhvr>
                                      <p:to>
                                        <p:strVal val="visible"/>
                                      </p:to>
                                    </p:set>
                                    <p:animEffect transition="in" filter="blinds(horizontal)">
                                      <p:cBhvr>
                                        <p:cTn id="27" dur="500"/>
                                        <p:tgtEl>
                                          <p:spTgt spid="4198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419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Slide Number Placeholder 1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000">
                <a:solidFill>
                  <a:schemeClr val="tx2"/>
                </a:solidFill>
                <a:latin typeface="Arial" pitchFamily="34" charset="0"/>
                <a:ea typeface="ＭＳ Ｐゴシック" pitchFamily="34" charset="-128"/>
              </a:defRPr>
            </a:lvl1pPr>
            <a:lvl2pPr marL="742950" indent="-285750" defTabSz="457200">
              <a:defRPr>
                <a:solidFill>
                  <a:schemeClr val="tx2"/>
                </a:solidFill>
                <a:latin typeface="Arial" pitchFamily="34" charset="0"/>
                <a:ea typeface="ＭＳ Ｐゴシック" pitchFamily="34" charset="-128"/>
              </a:defRPr>
            </a:lvl2pPr>
            <a:lvl3pPr marL="1143000" defTabSz="457200">
              <a:defRPr>
                <a:solidFill>
                  <a:schemeClr val="tx2"/>
                </a:solidFill>
                <a:latin typeface="Arial" pitchFamily="34" charset="0"/>
                <a:ea typeface="ＭＳ Ｐゴシック" pitchFamily="34" charset="-128"/>
              </a:defRPr>
            </a:lvl3pPr>
            <a:lvl4pPr marL="1600200" defTabSz="457200">
              <a:defRPr>
                <a:solidFill>
                  <a:schemeClr val="tx2"/>
                </a:solidFill>
                <a:latin typeface="Arial" pitchFamily="34" charset="0"/>
                <a:ea typeface="ＭＳ Ｐゴシック" pitchFamily="34" charset="-128"/>
              </a:defRPr>
            </a:lvl4pPr>
            <a:lvl5pPr marL="2057400" defTabSz="457200">
              <a:defRPr>
                <a:solidFill>
                  <a:schemeClr val="tx2"/>
                </a:solidFill>
                <a:latin typeface="Arial" pitchFamily="34" charset="0"/>
                <a:ea typeface="ＭＳ Ｐゴシック" pitchFamily="34" charset="-128"/>
              </a:defRPr>
            </a:lvl5pPr>
            <a:lvl6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6pPr>
            <a:lvl7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7pPr>
            <a:lvl8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8pPr>
            <a:lvl9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9pPr>
          </a:lstStyle>
          <a:p>
            <a:fld id="{CAE1C8DF-DA78-4BAA-8A13-81EBAAF52C0B}" type="slidenum">
              <a:rPr lang="en-US" altLang="en-US" sz="1400">
                <a:solidFill>
                  <a:schemeClr val="accent1"/>
                </a:solidFill>
              </a:rPr>
              <a:pPr/>
              <a:t>26</a:t>
            </a:fld>
            <a:endParaRPr lang="en-US" altLang="en-US" sz="1400">
              <a:solidFill>
                <a:schemeClr val="accent1"/>
              </a:solidFill>
            </a:endParaRPr>
          </a:p>
        </p:txBody>
      </p:sp>
      <p:sp>
        <p:nvSpPr>
          <p:cNvPr id="54274" name="Title 2"/>
          <p:cNvSpPr>
            <a:spLocks noGrp="1"/>
          </p:cNvSpPr>
          <p:nvPr>
            <p:ph type="title"/>
          </p:nvPr>
        </p:nvSpPr>
        <p:spPr>
          <a:xfrm>
            <a:off x="1981201" y="265114"/>
            <a:ext cx="6684963" cy="886792"/>
          </a:xfrm>
        </p:spPr>
        <p:txBody>
          <a:bodyPr anchor="t"/>
          <a:lstStyle/>
          <a:p>
            <a:pPr eaLnBrk="1" hangingPunct="1"/>
            <a:r>
              <a:rPr lang="en-US" altLang="en-US" b="1" dirty="0" smtClean="0">
                <a:ea typeface="ＭＳ Ｐゴシック" pitchFamily="34" charset="-128"/>
              </a:rPr>
              <a:t>6.2 Tests of Significance</a:t>
            </a:r>
          </a:p>
        </p:txBody>
      </p:sp>
      <p:sp>
        <p:nvSpPr>
          <p:cNvPr id="54275" name="Text Placeholder 3"/>
          <p:cNvSpPr>
            <a:spLocks noGrp="1"/>
          </p:cNvSpPr>
          <p:nvPr>
            <p:ph idx="1"/>
          </p:nvPr>
        </p:nvSpPr>
        <p:spPr>
          <a:xfrm>
            <a:off x="1981201" y="1683370"/>
            <a:ext cx="8239125" cy="4664075"/>
          </a:xfrm>
        </p:spPr>
        <p:txBody>
          <a:bodyPr/>
          <a:lstStyle/>
          <a:p>
            <a:pPr eaLnBrk="1" hangingPunct="1">
              <a:buSzPct val="110000"/>
              <a:buFont typeface="Wingdings" pitchFamily="2" charset="2"/>
              <a:buChar char="§"/>
            </a:pPr>
            <a:r>
              <a:rPr lang="en-US" altLang="en-US" sz="2400">
                <a:solidFill>
                  <a:schemeClr val="accent1"/>
                </a:solidFill>
                <a:ea typeface="ＭＳ Ｐゴシック" pitchFamily="34" charset="-128"/>
              </a:rPr>
              <a:t>The reasoning of tests of significance</a:t>
            </a:r>
          </a:p>
          <a:p>
            <a:pPr eaLnBrk="1" hangingPunct="1">
              <a:buSzPct val="110000"/>
              <a:buFont typeface="Wingdings" pitchFamily="2" charset="2"/>
              <a:buChar char="§"/>
            </a:pPr>
            <a:r>
              <a:rPr lang="en-US" altLang="en-US" sz="2400">
                <a:solidFill>
                  <a:schemeClr val="accent1"/>
                </a:solidFill>
                <a:ea typeface="ＭＳ Ｐゴシック" pitchFamily="34" charset="-128"/>
              </a:rPr>
              <a:t>Stating hypotheses</a:t>
            </a:r>
          </a:p>
          <a:p>
            <a:pPr eaLnBrk="1" hangingPunct="1">
              <a:buSzPct val="110000"/>
              <a:buFont typeface="Wingdings" pitchFamily="2" charset="2"/>
              <a:buChar char="§"/>
            </a:pPr>
            <a:r>
              <a:rPr lang="en-US" altLang="en-US" sz="2400">
                <a:solidFill>
                  <a:schemeClr val="accent1"/>
                </a:solidFill>
                <a:ea typeface="ＭＳ Ｐゴシック" pitchFamily="34" charset="-128"/>
              </a:rPr>
              <a:t>Test statistics</a:t>
            </a:r>
          </a:p>
          <a:p>
            <a:pPr eaLnBrk="1" hangingPunct="1">
              <a:buSzPct val="110000"/>
              <a:buFont typeface="Wingdings" pitchFamily="2" charset="2"/>
              <a:buChar char="§"/>
            </a:pPr>
            <a:r>
              <a:rPr lang="en-US" altLang="en-US" sz="2400" i="1">
                <a:solidFill>
                  <a:schemeClr val="accent1"/>
                </a:solidFill>
                <a:ea typeface="ＭＳ Ｐゴシック" pitchFamily="34" charset="-128"/>
              </a:rPr>
              <a:t>P</a:t>
            </a:r>
            <a:r>
              <a:rPr lang="en-US" altLang="en-US" sz="2400">
                <a:solidFill>
                  <a:schemeClr val="accent1"/>
                </a:solidFill>
                <a:ea typeface="ＭＳ Ｐゴシック" pitchFamily="34" charset="-128"/>
              </a:rPr>
              <a:t>-values</a:t>
            </a:r>
          </a:p>
          <a:p>
            <a:pPr eaLnBrk="1" hangingPunct="1">
              <a:buSzPct val="110000"/>
              <a:buFont typeface="Wingdings" pitchFamily="2" charset="2"/>
              <a:buChar char="§"/>
            </a:pPr>
            <a:r>
              <a:rPr lang="en-US" altLang="en-US" sz="2400">
                <a:solidFill>
                  <a:schemeClr val="accent1"/>
                </a:solidFill>
                <a:ea typeface="ＭＳ Ｐゴシック" pitchFamily="34" charset="-128"/>
              </a:rPr>
              <a:t>Statistical significance</a:t>
            </a:r>
          </a:p>
          <a:p>
            <a:pPr eaLnBrk="1" hangingPunct="1">
              <a:buSzPct val="110000"/>
              <a:buFont typeface="Wingdings" pitchFamily="2" charset="2"/>
              <a:buChar char="§"/>
            </a:pPr>
            <a:r>
              <a:rPr lang="en-US" altLang="en-US" sz="2400">
                <a:solidFill>
                  <a:schemeClr val="accent1"/>
                </a:solidFill>
                <a:ea typeface="ＭＳ Ｐゴシック" pitchFamily="34" charset="-128"/>
              </a:rPr>
              <a:t>Tests for a population mean</a:t>
            </a:r>
          </a:p>
          <a:p>
            <a:pPr eaLnBrk="1" hangingPunct="1">
              <a:buSzPct val="110000"/>
              <a:buFont typeface="Wingdings" pitchFamily="2" charset="2"/>
              <a:buChar char="§"/>
            </a:pPr>
            <a:r>
              <a:rPr lang="en-US" altLang="en-US" sz="2400">
                <a:solidFill>
                  <a:schemeClr val="accent1"/>
                </a:solidFill>
                <a:ea typeface="ＭＳ Ｐゴシック" pitchFamily="34" charset="-128"/>
              </a:rPr>
              <a:t>Two-sided significance tests and confidence intervals</a:t>
            </a:r>
          </a:p>
        </p:txBody>
      </p:sp>
    </p:spTree>
    <p:extLst>
      <p:ext uri="{BB962C8B-B14F-4D97-AF65-F5344CB8AC3E}">
        <p14:creationId xmlns:p14="http://schemas.microsoft.com/office/powerpoint/2010/main" val="35962263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9"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000">
                <a:solidFill>
                  <a:schemeClr val="tx2"/>
                </a:solidFill>
                <a:latin typeface="Arial" pitchFamily="34" charset="0"/>
                <a:ea typeface="ＭＳ Ｐゴシック" pitchFamily="34" charset="-128"/>
              </a:defRPr>
            </a:lvl1pPr>
            <a:lvl2pPr marL="742950" indent="-285750" defTabSz="457200">
              <a:defRPr>
                <a:solidFill>
                  <a:schemeClr val="tx2"/>
                </a:solidFill>
                <a:latin typeface="Arial" pitchFamily="34" charset="0"/>
                <a:ea typeface="ＭＳ Ｐゴシック" pitchFamily="34" charset="-128"/>
              </a:defRPr>
            </a:lvl2pPr>
            <a:lvl3pPr marL="1143000" defTabSz="457200">
              <a:defRPr>
                <a:solidFill>
                  <a:schemeClr val="tx2"/>
                </a:solidFill>
                <a:latin typeface="Arial" pitchFamily="34" charset="0"/>
                <a:ea typeface="ＭＳ Ｐゴシック" pitchFamily="34" charset="-128"/>
              </a:defRPr>
            </a:lvl3pPr>
            <a:lvl4pPr marL="1600200" defTabSz="457200">
              <a:defRPr>
                <a:solidFill>
                  <a:schemeClr val="tx2"/>
                </a:solidFill>
                <a:latin typeface="Arial" pitchFamily="34" charset="0"/>
                <a:ea typeface="ＭＳ Ｐゴシック" pitchFamily="34" charset="-128"/>
              </a:defRPr>
            </a:lvl4pPr>
            <a:lvl5pPr marL="2057400" defTabSz="457200">
              <a:defRPr>
                <a:solidFill>
                  <a:schemeClr val="tx2"/>
                </a:solidFill>
                <a:latin typeface="Arial" pitchFamily="34" charset="0"/>
                <a:ea typeface="ＭＳ Ｐゴシック" pitchFamily="34" charset="-128"/>
              </a:defRPr>
            </a:lvl5pPr>
            <a:lvl6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6pPr>
            <a:lvl7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7pPr>
            <a:lvl8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8pPr>
            <a:lvl9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9pPr>
          </a:lstStyle>
          <a:p>
            <a:pPr>
              <a:lnSpc>
                <a:spcPct val="80000"/>
              </a:lnSpc>
            </a:pPr>
            <a:fld id="{997E5B23-E68C-4FC0-B03C-29EB8A094E25}" type="slidenum">
              <a:rPr lang="en-US" altLang="en-US" sz="1200">
                <a:solidFill>
                  <a:schemeClr val="accent1"/>
                </a:solidFill>
              </a:rPr>
              <a:pPr>
                <a:lnSpc>
                  <a:spcPct val="80000"/>
                </a:lnSpc>
              </a:pPr>
              <a:t>27</a:t>
            </a:fld>
            <a:endParaRPr lang="en-US" altLang="en-US" sz="1200">
              <a:solidFill>
                <a:schemeClr val="accent1"/>
              </a:solidFill>
            </a:endParaRPr>
          </a:p>
        </p:txBody>
      </p:sp>
      <p:sp>
        <p:nvSpPr>
          <p:cNvPr id="55300" name="Rectangle 2"/>
          <p:cNvSpPr>
            <a:spLocks noGrp="1" noChangeArrowheads="1"/>
          </p:cNvSpPr>
          <p:nvPr>
            <p:ph type="title" idx="4294967295"/>
          </p:nvPr>
        </p:nvSpPr>
        <p:spPr>
          <a:xfrm>
            <a:off x="2052639" y="203200"/>
            <a:ext cx="7172325" cy="711200"/>
          </a:xfrm>
        </p:spPr>
        <p:txBody>
          <a:bodyPr/>
          <a:lstStyle/>
          <a:p>
            <a:pPr eaLnBrk="1" hangingPunct="1"/>
            <a:r>
              <a:rPr lang="en-US" altLang="en-US" smtClean="0">
                <a:ea typeface="ＭＳ Ｐゴシック" pitchFamily="34" charset="-128"/>
              </a:rPr>
              <a:t>Statistical Inference</a:t>
            </a:r>
          </a:p>
        </p:txBody>
      </p:sp>
      <p:sp>
        <p:nvSpPr>
          <p:cNvPr id="55298" name="Rectangle 3"/>
          <p:cNvSpPr txBox="1">
            <a:spLocks noChangeArrowheads="1"/>
          </p:cNvSpPr>
          <p:nvPr/>
        </p:nvSpPr>
        <p:spPr bwMode="auto">
          <a:xfrm>
            <a:off x="1981201" y="1538289"/>
            <a:ext cx="8412163"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000">
                <a:solidFill>
                  <a:schemeClr val="tx2"/>
                </a:solidFill>
                <a:latin typeface="Arial" pitchFamily="34" charset="0"/>
                <a:ea typeface="ＭＳ Ｐゴシック" pitchFamily="34" charset="-128"/>
              </a:defRPr>
            </a:lvl1pPr>
            <a:lvl2pPr marL="742950" indent="-285750" defTabSz="457200">
              <a:defRPr>
                <a:solidFill>
                  <a:schemeClr val="tx2"/>
                </a:solidFill>
                <a:latin typeface="Arial" pitchFamily="34" charset="0"/>
                <a:ea typeface="ＭＳ Ｐゴシック" pitchFamily="34" charset="-128"/>
              </a:defRPr>
            </a:lvl2pPr>
            <a:lvl3pPr marL="1143000" defTabSz="457200">
              <a:defRPr>
                <a:solidFill>
                  <a:schemeClr val="tx2"/>
                </a:solidFill>
                <a:latin typeface="Arial" pitchFamily="34" charset="0"/>
                <a:ea typeface="ＭＳ Ｐゴシック" pitchFamily="34" charset="-128"/>
              </a:defRPr>
            </a:lvl3pPr>
            <a:lvl4pPr marL="1600200" defTabSz="457200">
              <a:defRPr>
                <a:solidFill>
                  <a:schemeClr val="tx2"/>
                </a:solidFill>
                <a:latin typeface="Arial" pitchFamily="34" charset="0"/>
                <a:ea typeface="ＭＳ Ｐゴシック" pitchFamily="34" charset="-128"/>
              </a:defRPr>
            </a:lvl4pPr>
            <a:lvl5pPr marL="2057400" defTabSz="457200">
              <a:defRPr>
                <a:solidFill>
                  <a:schemeClr val="tx2"/>
                </a:solidFill>
                <a:latin typeface="Arial" pitchFamily="34" charset="0"/>
                <a:ea typeface="ＭＳ Ｐゴシック" pitchFamily="34" charset="-128"/>
              </a:defRPr>
            </a:lvl5pPr>
            <a:lvl6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6pPr>
            <a:lvl7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7pPr>
            <a:lvl8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8pPr>
            <a:lvl9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9pPr>
          </a:lstStyle>
          <a:p>
            <a:pPr>
              <a:buFont typeface="Wingdings" pitchFamily="2" charset="2"/>
              <a:buNone/>
            </a:pPr>
            <a:r>
              <a:rPr lang="en-US" altLang="en-US">
                <a:solidFill>
                  <a:schemeClr val="tx1"/>
                </a:solidFill>
              </a:rPr>
              <a:t>Confidence intervals are one of the two most common types of statistical inference. Use a confidence interval when your goal is to estimate a population parameter. The second common type of inference, called </a:t>
            </a:r>
            <a:r>
              <a:rPr lang="en-US" altLang="en-US" i="1">
                <a:solidFill>
                  <a:schemeClr val="tx1"/>
                </a:solidFill>
              </a:rPr>
              <a:t>tests of significance</a:t>
            </a:r>
            <a:r>
              <a:rPr lang="en-US" altLang="en-US">
                <a:solidFill>
                  <a:schemeClr val="tx1"/>
                </a:solidFill>
              </a:rPr>
              <a:t>, has a different goal: to assess evidence in the data about some claim concerning a population.</a:t>
            </a:r>
          </a:p>
        </p:txBody>
      </p:sp>
      <p:sp>
        <p:nvSpPr>
          <p:cNvPr id="2" name="Rectangle 1"/>
          <p:cNvSpPr>
            <a:spLocks noChangeArrowheads="1"/>
          </p:cNvSpPr>
          <p:nvPr/>
        </p:nvSpPr>
        <p:spPr bwMode="auto">
          <a:xfrm>
            <a:off x="2063750" y="3462339"/>
            <a:ext cx="8066088" cy="2708275"/>
          </a:xfrm>
          <a:prstGeom prst="rect">
            <a:avLst/>
          </a:prstGeom>
          <a:solidFill>
            <a:srgbClr val="EAEDCB"/>
          </a:solidFill>
          <a:ln w="10000">
            <a:solidFill>
              <a:srgbClr val="D2DA7A"/>
            </a:solidFill>
            <a:miter lim="800000"/>
            <a:headEnd/>
            <a:tailEnd/>
          </a:ln>
          <a:effectLst>
            <a:outerShdw blurRad="38100" dist="30000" dir="5400000" rotWithShape="0">
              <a:srgbClr val="808080">
                <a:alpha val="45000"/>
              </a:srgbClr>
            </a:outerShdw>
          </a:effec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Font typeface="Wingdings" charset="2"/>
              <a:buNone/>
              <a:defRPr/>
            </a:pPr>
            <a:r>
              <a:rPr lang="en-US" altLang="en-US" sz="2000" dirty="0">
                <a:solidFill>
                  <a:srgbClr val="000000"/>
                </a:solidFill>
              </a:rPr>
              <a:t>A </a:t>
            </a:r>
            <a:r>
              <a:rPr lang="en-US" altLang="en-US" sz="2000" b="1" dirty="0">
                <a:solidFill>
                  <a:srgbClr val="800000"/>
                </a:solidFill>
              </a:rPr>
              <a:t>test of significance </a:t>
            </a:r>
            <a:r>
              <a:rPr lang="en-US" altLang="en-US" sz="2000" dirty="0">
                <a:solidFill>
                  <a:srgbClr val="000000"/>
                </a:solidFill>
              </a:rPr>
              <a:t>is a formal procedure for comparing observed data with a claim (also called a hypothesis) whose truth we want to assess. </a:t>
            </a:r>
          </a:p>
          <a:p>
            <a:pPr marL="347663" indent="-341313" eaLnBrk="1" hangingPunct="1">
              <a:spcBef>
                <a:spcPts val="600"/>
              </a:spcBef>
              <a:buClr>
                <a:schemeClr val="accent1"/>
              </a:buClr>
              <a:buFont typeface="Wingdings" charset="2"/>
              <a:buChar char="§"/>
              <a:defRPr/>
            </a:pPr>
            <a:r>
              <a:rPr lang="en-US" altLang="en-US" sz="2000" dirty="0">
                <a:solidFill>
                  <a:srgbClr val="000000"/>
                </a:solidFill>
              </a:rPr>
              <a:t>The claim is a statement about a parameter such as the population proportion </a:t>
            </a:r>
            <a:r>
              <a:rPr lang="en-US" altLang="en-US" sz="2000" i="1" dirty="0">
                <a:solidFill>
                  <a:srgbClr val="000000"/>
                </a:solidFill>
              </a:rPr>
              <a:t>p</a:t>
            </a:r>
            <a:r>
              <a:rPr lang="en-US" altLang="en-US" sz="2000" dirty="0">
                <a:solidFill>
                  <a:srgbClr val="000000"/>
                </a:solidFill>
              </a:rPr>
              <a:t> or the population mean </a:t>
            </a:r>
            <a:r>
              <a:rPr lang="en-US" altLang="en-US" sz="2000" i="1" dirty="0">
                <a:solidFill>
                  <a:srgbClr val="000000"/>
                </a:solidFill>
              </a:rPr>
              <a:t>µ</a:t>
            </a:r>
            <a:r>
              <a:rPr lang="en-US" altLang="en-US" sz="2000" dirty="0">
                <a:solidFill>
                  <a:srgbClr val="000000"/>
                </a:solidFill>
              </a:rPr>
              <a:t>. </a:t>
            </a:r>
          </a:p>
          <a:p>
            <a:pPr marL="347663" indent="-341313" eaLnBrk="1" hangingPunct="1">
              <a:spcBef>
                <a:spcPts val="600"/>
              </a:spcBef>
              <a:buClr>
                <a:schemeClr val="accent1"/>
              </a:buClr>
              <a:buFont typeface="Wingdings" charset="2"/>
              <a:buChar char="§"/>
              <a:defRPr/>
            </a:pPr>
            <a:r>
              <a:rPr lang="en-US" altLang="en-US" sz="2000" dirty="0">
                <a:solidFill>
                  <a:srgbClr val="000000"/>
                </a:solidFill>
              </a:rPr>
              <a:t>We express the results of a significance test in terms of a probability, called the </a:t>
            </a:r>
            <a:r>
              <a:rPr lang="en-US" altLang="en-US" sz="2000" i="1" dirty="0">
                <a:solidFill>
                  <a:srgbClr val="000000"/>
                </a:solidFill>
              </a:rPr>
              <a:t>P</a:t>
            </a:r>
            <a:r>
              <a:rPr lang="en-US" altLang="en-US" sz="2000" dirty="0">
                <a:solidFill>
                  <a:srgbClr val="000000"/>
                </a:solidFill>
              </a:rPr>
              <a:t>-value, which measures how well the data and the claim agree.</a:t>
            </a:r>
          </a:p>
        </p:txBody>
      </p:sp>
    </p:spTree>
    <p:extLst>
      <p:ext uri="{BB962C8B-B14F-4D97-AF65-F5344CB8AC3E}">
        <p14:creationId xmlns:p14="http://schemas.microsoft.com/office/powerpoint/2010/main" val="4060316924"/>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000">
                <a:solidFill>
                  <a:schemeClr val="tx2"/>
                </a:solidFill>
                <a:latin typeface="Arial" pitchFamily="34" charset="0"/>
                <a:ea typeface="ＭＳ Ｐゴシック" pitchFamily="34" charset="-128"/>
              </a:defRPr>
            </a:lvl1pPr>
            <a:lvl2pPr marL="742950" indent="-285750" defTabSz="457200">
              <a:defRPr>
                <a:solidFill>
                  <a:schemeClr val="tx2"/>
                </a:solidFill>
                <a:latin typeface="Arial" pitchFamily="34" charset="0"/>
                <a:ea typeface="ＭＳ Ｐゴシック" pitchFamily="34" charset="-128"/>
              </a:defRPr>
            </a:lvl2pPr>
            <a:lvl3pPr marL="1143000" defTabSz="457200">
              <a:defRPr>
                <a:solidFill>
                  <a:schemeClr val="tx2"/>
                </a:solidFill>
                <a:latin typeface="Arial" pitchFamily="34" charset="0"/>
                <a:ea typeface="ＭＳ Ｐゴシック" pitchFamily="34" charset="-128"/>
              </a:defRPr>
            </a:lvl3pPr>
            <a:lvl4pPr marL="1600200" defTabSz="457200">
              <a:defRPr>
                <a:solidFill>
                  <a:schemeClr val="tx2"/>
                </a:solidFill>
                <a:latin typeface="Arial" pitchFamily="34" charset="0"/>
                <a:ea typeface="ＭＳ Ｐゴシック" pitchFamily="34" charset="-128"/>
              </a:defRPr>
            </a:lvl4pPr>
            <a:lvl5pPr marL="2057400" defTabSz="457200">
              <a:defRPr>
                <a:solidFill>
                  <a:schemeClr val="tx2"/>
                </a:solidFill>
                <a:latin typeface="Arial" pitchFamily="34" charset="0"/>
                <a:ea typeface="ＭＳ Ｐゴシック" pitchFamily="34" charset="-128"/>
              </a:defRPr>
            </a:lvl5pPr>
            <a:lvl6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6pPr>
            <a:lvl7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7pPr>
            <a:lvl8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8pPr>
            <a:lvl9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9pPr>
          </a:lstStyle>
          <a:p>
            <a:pPr>
              <a:lnSpc>
                <a:spcPct val="80000"/>
              </a:lnSpc>
            </a:pPr>
            <a:fld id="{70E02844-12B3-42DF-B094-ED043B18C190}" type="slidenum">
              <a:rPr lang="en-US" altLang="en-US" sz="1200">
                <a:solidFill>
                  <a:schemeClr val="accent1"/>
                </a:solidFill>
              </a:rPr>
              <a:pPr>
                <a:lnSpc>
                  <a:spcPct val="80000"/>
                </a:lnSpc>
              </a:pPr>
              <a:t>28</a:t>
            </a:fld>
            <a:endParaRPr lang="en-US" altLang="en-US" sz="1200">
              <a:solidFill>
                <a:schemeClr val="accent1"/>
              </a:solidFill>
            </a:endParaRPr>
          </a:p>
        </p:txBody>
      </p:sp>
      <p:sp>
        <p:nvSpPr>
          <p:cNvPr id="56323" name="Rectangle 2"/>
          <p:cNvSpPr>
            <a:spLocks noGrp="1" noChangeArrowheads="1"/>
          </p:cNvSpPr>
          <p:nvPr>
            <p:ph type="title" idx="4294967295"/>
          </p:nvPr>
        </p:nvSpPr>
        <p:spPr>
          <a:xfrm>
            <a:off x="2052638" y="154380"/>
            <a:ext cx="7772400" cy="1185471"/>
          </a:xfrm>
        </p:spPr>
        <p:txBody>
          <a:bodyPr>
            <a:normAutofit fontScale="90000"/>
          </a:bodyPr>
          <a:lstStyle/>
          <a:p>
            <a:pPr eaLnBrk="1" hangingPunct="1"/>
            <a:r>
              <a:rPr lang="en-US" altLang="en-US" dirty="0" smtClean="0">
                <a:ea typeface="ＭＳ Ｐゴシック" pitchFamily="34" charset="-128"/>
              </a:rPr>
              <a:t>The Reasoning of Tests of Significance</a:t>
            </a:r>
          </a:p>
        </p:txBody>
      </p:sp>
      <p:pic>
        <p:nvPicPr>
          <p:cNvPr id="7" name="Picture 6" descr="The image tries to explain the Reasoning of Statistical Tests of Significance by simulating the data to test the claim. The X-axis represents the sample proportion &quot;p&quot; which range from 0.48 to 0.96 in intervals of 0.02. It shows the stimulation of 400 sets of 50 shots on the assumption that the player is 80 percent free-throw shooter. It shows that on 400 sets of 50 shots there were only 3 times when our shooter made as few as the observed sample proportion &quot;p&quot; equals to &quot;0.64&quot;. Based on the evidence, we might conclude the player’s claim is incorrect."/>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21426" y="2705100"/>
            <a:ext cx="4219575"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1871663" y="1539875"/>
            <a:ext cx="8399462" cy="1354138"/>
          </a:xfrm>
          <a:prstGeom prst="rect">
            <a:avLst/>
          </a:prstGeom>
          <a:solidFill>
            <a:srgbClr val="EEEFD6"/>
          </a:solidFill>
          <a:ln>
            <a:noFill/>
          </a:ln>
        </p:spPr>
        <p:style>
          <a:lnRef idx="2">
            <a:schemeClr val="accent2">
              <a:shade val="50000"/>
            </a:schemeClr>
          </a:lnRef>
          <a:fillRef idx="1">
            <a:schemeClr val="accent2"/>
          </a:fillRef>
          <a:effectRef idx="0">
            <a:schemeClr val="accent2"/>
          </a:effectRef>
          <a:fontRef idx="minor">
            <a:schemeClr val="lt1"/>
          </a:fontRef>
        </p:style>
        <p:txBody>
          <a:bodyPr>
            <a:spAutoFit/>
          </a:bodyPr>
          <a:lstStyle>
            <a:lvl1pPr eaLnBrk="0" hangingPunct="0">
              <a:defRPr sz="2400">
                <a:solidFill>
                  <a:schemeClr val="tx1"/>
                </a:solidFill>
                <a:latin typeface="Arial" charset="0"/>
                <a:ea typeface="ＭＳ Ｐゴシック" pitchFamily="-65" charset="-128"/>
              </a:defRPr>
            </a:lvl1pPr>
            <a:lvl2pPr marL="37931725" indent="-37474525" eaLnBrk="0" hangingPunct="0">
              <a:defRPr sz="2400">
                <a:solidFill>
                  <a:schemeClr val="tx1"/>
                </a:solidFill>
                <a:latin typeface="Arial" charset="0"/>
                <a:ea typeface="ＭＳ Ｐゴシック" pitchFamily="-65" charset="-128"/>
              </a:defRPr>
            </a:lvl2pPr>
            <a:lvl3pPr eaLnBrk="0" hangingPunct="0">
              <a:defRPr sz="2400">
                <a:solidFill>
                  <a:schemeClr val="tx1"/>
                </a:solidFill>
                <a:latin typeface="Arial" charset="0"/>
                <a:ea typeface="ＭＳ Ｐゴシック" pitchFamily="-65" charset="-128"/>
              </a:defRPr>
            </a:lvl3pPr>
            <a:lvl4pPr eaLnBrk="0" hangingPunct="0">
              <a:defRPr sz="2400">
                <a:solidFill>
                  <a:schemeClr val="tx1"/>
                </a:solidFill>
                <a:latin typeface="Arial" charset="0"/>
                <a:ea typeface="ＭＳ Ｐゴシック" pitchFamily="-65" charset="-128"/>
              </a:defRPr>
            </a:lvl4pPr>
            <a:lvl5pPr eaLnBrk="0" hangingPunct="0">
              <a:defRPr sz="2400">
                <a:solidFill>
                  <a:schemeClr val="tx1"/>
                </a:solidFill>
                <a:latin typeface="Arial" charset="0"/>
                <a:ea typeface="ＭＳ Ｐゴシック" pitchFamily="-65" charset="-128"/>
              </a:defRPr>
            </a:lvl5pPr>
            <a:lvl6pPr marL="457200" eaLnBrk="0" fontAlgn="base" hangingPunct="0">
              <a:spcBef>
                <a:spcPct val="0"/>
              </a:spcBef>
              <a:spcAft>
                <a:spcPct val="0"/>
              </a:spcAft>
              <a:defRPr sz="2400">
                <a:solidFill>
                  <a:schemeClr val="tx1"/>
                </a:solidFill>
                <a:latin typeface="Arial" charset="0"/>
                <a:ea typeface="ＭＳ Ｐゴシック" pitchFamily="-65" charset="-128"/>
              </a:defRPr>
            </a:lvl6pPr>
            <a:lvl7pPr marL="914400" eaLnBrk="0" fontAlgn="base" hangingPunct="0">
              <a:spcBef>
                <a:spcPct val="0"/>
              </a:spcBef>
              <a:spcAft>
                <a:spcPct val="0"/>
              </a:spcAft>
              <a:defRPr sz="2400">
                <a:solidFill>
                  <a:schemeClr val="tx1"/>
                </a:solidFill>
                <a:latin typeface="Arial" charset="0"/>
                <a:ea typeface="ＭＳ Ｐゴシック" pitchFamily="-65" charset="-128"/>
              </a:defRPr>
            </a:lvl7pPr>
            <a:lvl8pPr marL="1371600" eaLnBrk="0" fontAlgn="base" hangingPunct="0">
              <a:spcBef>
                <a:spcPct val="0"/>
              </a:spcBef>
              <a:spcAft>
                <a:spcPct val="0"/>
              </a:spcAft>
              <a:defRPr sz="2400">
                <a:solidFill>
                  <a:schemeClr val="tx1"/>
                </a:solidFill>
                <a:latin typeface="Arial" charset="0"/>
                <a:ea typeface="ＭＳ Ｐゴシック" pitchFamily="-65" charset="-128"/>
              </a:defRPr>
            </a:lvl8pPr>
            <a:lvl9pPr marL="1828800" eaLnBrk="0" fontAlgn="base" hangingPunct="0">
              <a:spcBef>
                <a:spcPct val="0"/>
              </a:spcBef>
              <a:spcAft>
                <a:spcPct val="0"/>
              </a:spcAft>
              <a:defRPr sz="2400">
                <a:solidFill>
                  <a:schemeClr val="tx1"/>
                </a:solidFill>
                <a:latin typeface="Arial" charset="0"/>
                <a:ea typeface="ＭＳ Ｐゴシック" pitchFamily="-65" charset="-128"/>
              </a:defRPr>
            </a:lvl9pPr>
          </a:lstStyle>
          <a:p>
            <a:pPr eaLnBrk="1" hangingPunct="1">
              <a:spcAft>
                <a:spcPts val="1200"/>
              </a:spcAft>
              <a:defRPr/>
            </a:pPr>
            <a:r>
              <a:rPr lang="en-US" altLang="en-US" sz="1800" dirty="0">
                <a:solidFill>
                  <a:srgbClr val="000000"/>
                </a:solidFill>
                <a:cs typeface="Arial" charset="0"/>
              </a:rPr>
              <a:t>Suppose a basketball player claimed to be an 80% free-throw shooter. To test this claim, we have him attempt 50 free throws. He makes 32 of them. His sample proportion of made shots is 32/50 = 0.64.</a:t>
            </a:r>
          </a:p>
          <a:p>
            <a:pPr eaLnBrk="1" hangingPunct="1">
              <a:defRPr/>
            </a:pPr>
            <a:r>
              <a:rPr lang="en-US" altLang="en-US" sz="1800" dirty="0">
                <a:solidFill>
                  <a:srgbClr val="000000"/>
                </a:solidFill>
                <a:cs typeface="Arial" charset="0"/>
              </a:rPr>
              <a:t>What can we conclude about the claim based on this sample data?</a:t>
            </a:r>
          </a:p>
        </p:txBody>
      </p:sp>
      <p:sp>
        <p:nvSpPr>
          <p:cNvPr id="8" name="Rectangle 7"/>
          <p:cNvSpPr/>
          <p:nvPr/>
        </p:nvSpPr>
        <p:spPr>
          <a:xfrm>
            <a:off x="1881189" y="3051176"/>
            <a:ext cx="6491287" cy="646113"/>
          </a:xfrm>
          <a:prstGeom prst="rect">
            <a:avLst/>
          </a:prstGeom>
          <a:solidFill>
            <a:srgbClr val="EEEFD6"/>
          </a:solidFill>
          <a:ln>
            <a:noFill/>
          </a:ln>
        </p:spPr>
        <p:style>
          <a:lnRef idx="2">
            <a:schemeClr val="accent5">
              <a:shade val="50000"/>
            </a:schemeClr>
          </a:lnRef>
          <a:fillRef idx="1">
            <a:schemeClr val="accent5"/>
          </a:fillRef>
          <a:effectRef idx="0">
            <a:schemeClr val="accent5"/>
          </a:effectRef>
          <a:fontRef idx="minor">
            <a:schemeClr val="lt1"/>
          </a:fontRef>
        </p:style>
        <p:txBody>
          <a:bodyPr>
            <a:spAutoFit/>
          </a:bodyPr>
          <a:lstStyle/>
          <a:p>
            <a:pPr eaLnBrk="1" hangingPunct="1">
              <a:defRPr/>
            </a:pPr>
            <a:r>
              <a:rPr lang="en-US" dirty="0">
                <a:solidFill>
                  <a:srgbClr val="000000"/>
                </a:solidFill>
                <a:cs typeface="Arial"/>
              </a:rPr>
              <a:t>We can use software to simulate 400 sets of 50 shots each </a:t>
            </a:r>
            <a:r>
              <a:rPr lang="en-US" i="1" dirty="0">
                <a:solidFill>
                  <a:srgbClr val="000000"/>
                </a:solidFill>
                <a:cs typeface="Arial"/>
              </a:rPr>
              <a:t>on the assumption that the player is an 80% free-throw shooter.</a:t>
            </a:r>
            <a:r>
              <a:rPr lang="en-US" dirty="0">
                <a:solidFill>
                  <a:srgbClr val="000000"/>
                </a:solidFill>
                <a:cs typeface="Arial"/>
              </a:rPr>
              <a:t> </a:t>
            </a:r>
          </a:p>
        </p:txBody>
      </p:sp>
      <p:sp>
        <p:nvSpPr>
          <p:cNvPr id="10" name="TextBox 9"/>
          <p:cNvSpPr txBox="1"/>
          <p:nvPr/>
        </p:nvSpPr>
        <p:spPr>
          <a:xfrm>
            <a:off x="1881188" y="3825876"/>
            <a:ext cx="4572000" cy="1477963"/>
          </a:xfrm>
          <a:prstGeom prst="rect">
            <a:avLst/>
          </a:prstGeom>
          <a:solidFill>
            <a:srgbClr val="EEEFD6"/>
          </a:solidFill>
          <a:ln>
            <a:noFill/>
          </a:ln>
        </p:spPr>
        <p:style>
          <a:lnRef idx="2">
            <a:schemeClr val="accent4">
              <a:shade val="50000"/>
            </a:schemeClr>
          </a:lnRef>
          <a:fillRef idx="1">
            <a:schemeClr val="accent4"/>
          </a:fillRef>
          <a:effectRef idx="0">
            <a:schemeClr val="accent4"/>
          </a:effectRef>
          <a:fontRef idx="minor">
            <a:schemeClr val="lt1"/>
          </a:fontRef>
        </p:style>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r>
              <a:rPr lang="en-US" altLang="en-US" sz="1800">
                <a:solidFill>
                  <a:srgbClr val="000000"/>
                </a:solidFill>
              </a:rPr>
              <a:t>You can say how strong the evidence against the player’s claim is by giving the probability that he would make as few as 32 out of 50 free throws if he really makes 80% in the long run.</a:t>
            </a:r>
          </a:p>
        </p:txBody>
      </p:sp>
      <p:sp>
        <p:nvSpPr>
          <p:cNvPr id="9" name="Rectangle 8"/>
          <p:cNvSpPr/>
          <p:nvPr/>
        </p:nvSpPr>
        <p:spPr>
          <a:xfrm>
            <a:off x="1881188" y="5429250"/>
            <a:ext cx="4572000" cy="1200150"/>
          </a:xfrm>
          <a:prstGeom prst="rect">
            <a:avLst/>
          </a:prstGeom>
          <a:solidFill>
            <a:srgbClr val="EEEFD6"/>
          </a:solidFill>
          <a:ln>
            <a:no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r>
              <a:rPr lang="en-US" altLang="en-US" sz="1800" i="1">
                <a:solidFill>
                  <a:srgbClr val="000000"/>
                </a:solidFill>
              </a:rPr>
              <a:t>Assuming that the actual parameter value is p = 0.80, </a:t>
            </a:r>
            <a:r>
              <a:rPr lang="en-US" altLang="en-US" sz="1800">
                <a:solidFill>
                  <a:srgbClr val="000000"/>
                </a:solidFill>
              </a:rPr>
              <a:t>the observed statistic is so unlikely that it gives convincing evidence that the player’s claim is not true.</a:t>
            </a:r>
          </a:p>
        </p:txBody>
      </p:sp>
    </p:spTree>
    <p:extLst>
      <p:ext uri="{BB962C8B-B14F-4D97-AF65-F5344CB8AC3E}">
        <p14:creationId xmlns:p14="http://schemas.microsoft.com/office/powerpoint/2010/main" val="356494599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childTnLst>
                                </p:cTn>
                              </p:par>
                            </p:childTnLst>
                          </p:cTn>
                        </p:par>
                        <p:par>
                          <p:cTn id="13" fill="hold" nodeType="afterGroup">
                            <p:stCondLst>
                              <p:cond delay="1000"/>
                            </p:stCondLst>
                            <p:childTnLst>
                              <p:par>
                                <p:cTn id="14" presetID="10"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000">
                <a:solidFill>
                  <a:schemeClr val="tx2"/>
                </a:solidFill>
                <a:latin typeface="Arial" pitchFamily="34" charset="0"/>
                <a:ea typeface="ＭＳ Ｐゴシック" pitchFamily="34" charset="-128"/>
              </a:defRPr>
            </a:lvl1pPr>
            <a:lvl2pPr marL="742950" indent="-285750" defTabSz="457200">
              <a:defRPr>
                <a:solidFill>
                  <a:schemeClr val="tx2"/>
                </a:solidFill>
                <a:latin typeface="Arial" pitchFamily="34" charset="0"/>
                <a:ea typeface="ＭＳ Ｐゴシック" pitchFamily="34" charset="-128"/>
              </a:defRPr>
            </a:lvl2pPr>
            <a:lvl3pPr marL="1143000" defTabSz="457200">
              <a:defRPr>
                <a:solidFill>
                  <a:schemeClr val="tx2"/>
                </a:solidFill>
                <a:latin typeface="Arial" pitchFamily="34" charset="0"/>
                <a:ea typeface="ＭＳ Ｐゴシック" pitchFamily="34" charset="-128"/>
              </a:defRPr>
            </a:lvl3pPr>
            <a:lvl4pPr marL="1600200" defTabSz="457200">
              <a:defRPr>
                <a:solidFill>
                  <a:schemeClr val="tx2"/>
                </a:solidFill>
                <a:latin typeface="Arial" pitchFamily="34" charset="0"/>
                <a:ea typeface="ＭＳ Ｐゴシック" pitchFamily="34" charset="-128"/>
              </a:defRPr>
            </a:lvl4pPr>
            <a:lvl5pPr marL="2057400" defTabSz="457200">
              <a:defRPr>
                <a:solidFill>
                  <a:schemeClr val="tx2"/>
                </a:solidFill>
                <a:latin typeface="Arial" pitchFamily="34" charset="0"/>
                <a:ea typeface="ＭＳ Ｐゴシック" pitchFamily="34" charset="-128"/>
              </a:defRPr>
            </a:lvl5pPr>
            <a:lvl6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6pPr>
            <a:lvl7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7pPr>
            <a:lvl8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8pPr>
            <a:lvl9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9pPr>
          </a:lstStyle>
          <a:p>
            <a:pPr>
              <a:lnSpc>
                <a:spcPct val="80000"/>
              </a:lnSpc>
            </a:pPr>
            <a:fld id="{A37B42CE-9146-4182-80FF-0F0EE1956340}" type="slidenum">
              <a:rPr lang="en-US" altLang="en-US" sz="1200">
                <a:solidFill>
                  <a:schemeClr val="accent1"/>
                </a:solidFill>
              </a:rPr>
              <a:pPr>
                <a:lnSpc>
                  <a:spcPct val="80000"/>
                </a:lnSpc>
              </a:pPr>
              <a:t>29</a:t>
            </a:fld>
            <a:endParaRPr lang="en-US" altLang="en-US" sz="1200">
              <a:solidFill>
                <a:schemeClr val="accent1"/>
              </a:solidFill>
            </a:endParaRPr>
          </a:p>
        </p:txBody>
      </p:sp>
      <p:sp>
        <p:nvSpPr>
          <p:cNvPr id="57347" name="Rectangle 2"/>
          <p:cNvSpPr>
            <a:spLocks noGrp="1" noChangeArrowheads="1"/>
          </p:cNvSpPr>
          <p:nvPr>
            <p:ph type="title" idx="4294967295"/>
          </p:nvPr>
        </p:nvSpPr>
        <p:spPr>
          <a:xfrm>
            <a:off x="2209800" y="74614"/>
            <a:ext cx="7086600" cy="839787"/>
          </a:xfrm>
        </p:spPr>
        <p:txBody>
          <a:bodyPr/>
          <a:lstStyle/>
          <a:p>
            <a:pPr eaLnBrk="1" hangingPunct="1"/>
            <a:r>
              <a:rPr lang="en-US" altLang="en-US" smtClean="0">
                <a:ea typeface="ＭＳ Ｐゴシック" pitchFamily="34" charset="-128"/>
              </a:rPr>
              <a:t>Stating Hypotheses</a:t>
            </a:r>
          </a:p>
        </p:txBody>
      </p:sp>
      <p:sp>
        <p:nvSpPr>
          <p:cNvPr id="57348" name="Rectangle 2"/>
          <p:cNvSpPr>
            <a:spLocks noChangeArrowheads="1"/>
          </p:cNvSpPr>
          <p:nvPr/>
        </p:nvSpPr>
        <p:spPr bwMode="auto">
          <a:xfrm>
            <a:off x="1973264" y="1128714"/>
            <a:ext cx="82819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Wingdings" pitchFamily="2" charset="2"/>
              <a:buNone/>
            </a:pPr>
            <a:r>
              <a:rPr lang="en-US" altLang="en-US" sz="2000">
                <a:solidFill>
                  <a:srgbClr val="000000"/>
                </a:solidFill>
              </a:rPr>
              <a:t>A significance test starts with a careful statement of the claims we want to compare. </a:t>
            </a:r>
          </a:p>
        </p:txBody>
      </p:sp>
      <p:sp>
        <p:nvSpPr>
          <p:cNvPr id="18" name="TextBox 17"/>
          <p:cNvSpPr txBox="1">
            <a:spLocks noChangeArrowheads="1"/>
          </p:cNvSpPr>
          <p:nvPr/>
        </p:nvSpPr>
        <p:spPr bwMode="auto">
          <a:xfrm>
            <a:off x="1973264" y="1952625"/>
            <a:ext cx="8142287" cy="3200400"/>
          </a:xfrm>
          <a:prstGeom prst="rect">
            <a:avLst/>
          </a:prstGeom>
          <a:solidFill>
            <a:srgbClr val="EAEDCB"/>
          </a:solidFill>
          <a:ln w="10000">
            <a:solidFill>
              <a:srgbClr val="D2DA7A"/>
            </a:solidFill>
            <a:miter lim="800000"/>
            <a:headEnd/>
            <a:tailEnd/>
          </a:ln>
          <a:effectLst>
            <a:outerShdw blurRad="38100" dist="30000" dir="5400000" rotWithShape="0">
              <a:srgbClr val="808080">
                <a:alpha val="45000"/>
              </a:srgbClr>
            </a:outerShdw>
          </a:effectLst>
        </p:spPr>
        <p:txBody>
          <a:bodyPr>
            <a:spAutoFit/>
          </a:bodyPr>
          <a:lstStyle>
            <a:lvl1pPr>
              <a:spcBef>
                <a:spcPts val="1800"/>
              </a:spcBef>
              <a:buClr>
                <a:schemeClr val="accent1"/>
              </a:buClr>
              <a:buSzPct val="100000"/>
              <a:buFont typeface="Wingdings 2" panose="05020102010507070707" pitchFamily="18" charset="2"/>
              <a:buChar char="¡"/>
              <a:defRPr sz="2000">
                <a:solidFill>
                  <a:schemeClr val="tx2"/>
                </a:solidFill>
                <a:latin typeface="Arial" panose="020B0604020202020204" pitchFamily="34" charset="0"/>
                <a:ea typeface="ＭＳ Ｐゴシック" panose="020B0600070205080204" pitchFamily="34" charset="-128"/>
              </a:defRPr>
            </a:lvl1pPr>
            <a:lvl2pPr marL="742950" indent="-28575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2pPr>
            <a:lvl3pPr marL="11430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3pPr>
            <a:lvl4pPr marL="1600200" indent="-22860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4pPr>
            <a:lvl5pPr marL="20574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defRPr/>
            </a:pPr>
            <a:endParaRPr lang="en-US" altLang="en-US" sz="700" b="1" u="sng">
              <a:solidFill>
                <a:srgbClr val="E81F30"/>
              </a:solidFill>
            </a:endParaRPr>
          </a:p>
          <a:p>
            <a:pPr>
              <a:spcBef>
                <a:spcPct val="0"/>
              </a:spcBef>
              <a:spcAft>
                <a:spcPts val="1800"/>
              </a:spcAft>
              <a:buClrTx/>
              <a:buSzTx/>
              <a:buNone/>
              <a:defRPr/>
            </a:pPr>
            <a:r>
              <a:rPr lang="en-US" altLang="en-US">
                <a:solidFill>
                  <a:srgbClr val="000000"/>
                </a:solidFill>
              </a:rPr>
              <a:t>The claim tested by a statistical test is called the </a:t>
            </a:r>
            <a:r>
              <a:rPr lang="en-US" altLang="en-US" b="1">
                <a:solidFill>
                  <a:srgbClr val="800000"/>
                </a:solidFill>
              </a:rPr>
              <a:t>null hypothesis (</a:t>
            </a:r>
            <a:r>
              <a:rPr lang="en-US" altLang="en-US" b="1" i="1">
                <a:solidFill>
                  <a:srgbClr val="800000"/>
                </a:solidFill>
              </a:rPr>
              <a:t>H</a:t>
            </a:r>
            <a:r>
              <a:rPr lang="en-US" altLang="en-US" b="1" baseline="-25000">
                <a:solidFill>
                  <a:srgbClr val="800000"/>
                </a:solidFill>
              </a:rPr>
              <a:t>0</a:t>
            </a:r>
            <a:r>
              <a:rPr lang="en-US" altLang="en-US" b="1">
                <a:solidFill>
                  <a:srgbClr val="800000"/>
                </a:solidFill>
              </a:rPr>
              <a:t>)</a:t>
            </a:r>
            <a:r>
              <a:rPr lang="en-US" altLang="en-US" b="1">
                <a:solidFill>
                  <a:srgbClr val="993300"/>
                </a:solidFill>
              </a:rPr>
              <a:t>.</a:t>
            </a:r>
            <a:r>
              <a:rPr lang="en-US" altLang="en-US">
                <a:solidFill>
                  <a:srgbClr val="000000"/>
                </a:solidFill>
              </a:rPr>
              <a:t> The test is designed to assess the strength of the evidence against the null hypothesis. Often, the null hypothesis is a statement of </a:t>
            </a:r>
            <a:r>
              <a:rPr lang="ja-JP" altLang="en-US">
                <a:solidFill>
                  <a:srgbClr val="000000"/>
                </a:solidFill>
              </a:rPr>
              <a:t>“</a:t>
            </a:r>
            <a:r>
              <a:rPr lang="en-US" altLang="ja-JP">
                <a:solidFill>
                  <a:srgbClr val="000000"/>
                </a:solidFill>
              </a:rPr>
              <a:t>no effect</a:t>
            </a:r>
            <a:r>
              <a:rPr lang="ja-JP" altLang="en-US">
                <a:solidFill>
                  <a:srgbClr val="000000"/>
                </a:solidFill>
              </a:rPr>
              <a:t>”</a:t>
            </a:r>
            <a:r>
              <a:rPr lang="en-US" altLang="ja-JP">
                <a:solidFill>
                  <a:srgbClr val="000000"/>
                </a:solidFill>
              </a:rPr>
              <a:t> or “no difference in the true means.” </a:t>
            </a:r>
          </a:p>
          <a:p>
            <a:pPr eaLnBrk="1" hangingPunct="1">
              <a:spcBef>
                <a:spcPct val="0"/>
              </a:spcBef>
              <a:buClrTx/>
              <a:buSzTx/>
              <a:buFontTx/>
              <a:buNone/>
              <a:defRPr/>
            </a:pPr>
            <a:r>
              <a:rPr lang="en-US" altLang="en-US">
                <a:solidFill>
                  <a:srgbClr val="000000"/>
                </a:solidFill>
              </a:rPr>
              <a:t>The claim about the population for which we’re trying to find evidence is the </a:t>
            </a:r>
            <a:r>
              <a:rPr lang="en-US" altLang="en-US" b="1">
                <a:solidFill>
                  <a:srgbClr val="800000"/>
                </a:solidFill>
              </a:rPr>
              <a:t>alternative hypothesis (</a:t>
            </a:r>
            <a:r>
              <a:rPr lang="en-US" altLang="en-US" b="1" i="1">
                <a:solidFill>
                  <a:srgbClr val="800000"/>
                </a:solidFill>
              </a:rPr>
              <a:t>H</a:t>
            </a:r>
            <a:r>
              <a:rPr lang="en-US" altLang="en-US" b="1" baseline="-25000">
                <a:solidFill>
                  <a:srgbClr val="800000"/>
                </a:solidFill>
              </a:rPr>
              <a:t>a</a:t>
            </a:r>
            <a:r>
              <a:rPr lang="en-US" altLang="en-US" b="1">
                <a:solidFill>
                  <a:srgbClr val="800000"/>
                </a:solidFill>
              </a:rPr>
              <a:t>)</a:t>
            </a:r>
            <a:r>
              <a:rPr lang="en-US" altLang="en-US" b="1">
                <a:solidFill>
                  <a:srgbClr val="993300"/>
                </a:solidFill>
              </a:rPr>
              <a:t>.</a:t>
            </a:r>
            <a:r>
              <a:rPr lang="en-US" altLang="en-US">
                <a:solidFill>
                  <a:srgbClr val="000000"/>
                </a:solidFill>
              </a:rPr>
              <a:t> The alternative is </a:t>
            </a:r>
            <a:r>
              <a:rPr lang="en-US" altLang="en-US" b="1">
                <a:solidFill>
                  <a:srgbClr val="800000"/>
                </a:solidFill>
              </a:rPr>
              <a:t>one-sided</a:t>
            </a:r>
            <a:r>
              <a:rPr lang="en-US" altLang="en-US">
                <a:solidFill>
                  <a:srgbClr val="800000"/>
                </a:solidFill>
              </a:rPr>
              <a:t> </a:t>
            </a:r>
            <a:r>
              <a:rPr lang="en-US" altLang="en-US">
                <a:solidFill>
                  <a:srgbClr val="000000"/>
                </a:solidFill>
              </a:rPr>
              <a:t>if it states either that a parameter is (1) </a:t>
            </a:r>
            <a:r>
              <a:rPr lang="en-US" altLang="en-US" i="1">
                <a:solidFill>
                  <a:srgbClr val="000000"/>
                </a:solidFill>
              </a:rPr>
              <a:t>larger </a:t>
            </a:r>
            <a:r>
              <a:rPr lang="en-US" altLang="en-US">
                <a:solidFill>
                  <a:srgbClr val="000000"/>
                </a:solidFill>
              </a:rPr>
              <a:t>than the null hypothesis value, or (2) </a:t>
            </a:r>
            <a:r>
              <a:rPr lang="en-US" altLang="en-US" i="1">
                <a:solidFill>
                  <a:srgbClr val="000000"/>
                </a:solidFill>
              </a:rPr>
              <a:t>smaller than</a:t>
            </a:r>
            <a:r>
              <a:rPr lang="en-US" altLang="en-US">
                <a:solidFill>
                  <a:srgbClr val="000000"/>
                </a:solidFill>
              </a:rPr>
              <a:t> the null hypothesis value. It is </a:t>
            </a:r>
            <a:r>
              <a:rPr lang="en-US" altLang="en-US" b="1">
                <a:solidFill>
                  <a:srgbClr val="800000"/>
                </a:solidFill>
              </a:rPr>
              <a:t>two-sided</a:t>
            </a:r>
            <a:r>
              <a:rPr lang="en-US" altLang="en-US">
                <a:solidFill>
                  <a:srgbClr val="800000"/>
                </a:solidFill>
              </a:rPr>
              <a:t> </a:t>
            </a:r>
            <a:r>
              <a:rPr lang="en-US" altLang="en-US">
                <a:solidFill>
                  <a:srgbClr val="000000"/>
                </a:solidFill>
              </a:rPr>
              <a:t>if it states that the parameter is </a:t>
            </a:r>
            <a:r>
              <a:rPr lang="en-US" altLang="en-US" i="1">
                <a:solidFill>
                  <a:srgbClr val="000000"/>
                </a:solidFill>
              </a:rPr>
              <a:t>different</a:t>
            </a:r>
            <a:r>
              <a:rPr lang="en-US" altLang="en-US">
                <a:solidFill>
                  <a:srgbClr val="000000"/>
                </a:solidFill>
              </a:rPr>
              <a:t> </a:t>
            </a:r>
            <a:r>
              <a:rPr lang="en-US" altLang="en-US" i="1">
                <a:solidFill>
                  <a:srgbClr val="000000"/>
                </a:solidFill>
              </a:rPr>
              <a:t>from</a:t>
            </a:r>
            <a:r>
              <a:rPr lang="en-US" altLang="en-US">
                <a:solidFill>
                  <a:srgbClr val="000000"/>
                </a:solidFill>
              </a:rPr>
              <a:t> the null value.</a:t>
            </a:r>
            <a:endParaRPr lang="en-US" altLang="en-US" sz="2400" i="1">
              <a:solidFill>
                <a:srgbClr val="000000"/>
              </a:solidFill>
              <a:latin typeface="Palatino" charset="0"/>
            </a:endParaRPr>
          </a:p>
        </p:txBody>
      </p:sp>
      <p:sp>
        <p:nvSpPr>
          <p:cNvPr id="19" name="Rectangle 18"/>
          <p:cNvSpPr>
            <a:spLocks noChangeArrowheads="1"/>
          </p:cNvSpPr>
          <p:nvPr/>
        </p:nvSpPr>
        <p:spPr bwMode="auto">
          <a:xfrm>
            <a:off x="1952625" y="5243514"/>
            <a:ext cx="8059738"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Aft>
                <a:spcPts val="600"/>
              </a:spcAft>
            </a:pPr>
            <a:r>
              <a:rPr lang="en-US" altLang="en-US" sz="2000"/>
              <a:t>In the free-throw shooter example, let </a:t>
            </a:r>
            <a:r>
              <a:rPr lang="en-US" altLang="en-US" i="1">
                <a:solidFill>
                  <a:srgbClr val="000000"/>
                </a:solidFill>
              </a:rPr>
              <a:t>p</a:t>
            </a:r>
            <a:r>
              <a:rPr lang="en-US" altLang="en-US">
                <a:solidFill>
                  <a:srgbClr val="000000"/>
                </a:solidFill>
              </a:rPr>
              <a:t> be the true long-run proportion of made free throws, and suppose </a:t>
            </a:r>
            <a:r>
              <a:rPr lang="en-US" altLang="en-US" sz="2000"/>
              <a:t>our hypotheses are </a:t>
            </a:r>
          </a:p>
          <a:p>
            <a:pPr algn="ctr" eaLnBrk="1" hangingPunct="1"/>
            <a:r>
              <a:rPr lang="en-US" altLang="en-US" sz="2000" i="1"/>
              <a:t>H</a:t>
            </a:r>
            <a:r>
              <a:rPr lang="en-US" altLang="en-US" sz="2000" baseline="-25000"/>
              <a:t>0</a:t>
            </a:r>
            <a:r>
              <a:rPr lang="en-US" altLang="en-US" sz="2000"/>
              <a:t>: </a:t>
            </a:r>
            <a:r>
              <a:rPr lang="en-US" altLang="en-US" sz="2000" i="1"/>
              <a:t>p</a:t>
            </a:r>
            <a:r>
              <a:rPr lang="en-US" altLang="en-US" sz="2000"/>
              <a:t> = 0.80      </a:t>
            </a:r>
            <a:r>
              <a:rPr lang="en-US" altLang="en-US" sz="2000" i="1"/>
              <a:t>H</a:t>
            </a:r>
            <a:r>
              <a:rPr lang="en-US" altLang="en-US" sz="2000" baseline="-25000"/>
              <a:t>a</a:t>
            </a:r>
            <a:r>
              <a:rPr lang="en-US" altLang="en-US" sz="2000"/>
              <a:t>: </a:t>
            </a:r>
            <a:r>
              <a:rPr lang="en-US" altLang="en-US" sz="2000" i="1"/>
              <a:t>p</a:t>
            </a:r>
            <a:r>
              <a:rPr lang="en-US" altLang="en-US" sz="2000"/>
              <a:t> &lt; 0.80.</a:t>
            </a:r>
          </a:p>
          <a:p>
            <a:pPr eaLnBrk="1" hangingPunct="1"/>
            <a:r>
              <a:rPr lang="en-US" altLang="en-US" sz="2000"/>
              <a:t>Here, </a:t>
            </a:r>
            <a:r>
              <a:rPr lang="en-US" altLang="en-US" sz="2000" i="1"/>
              <a:t>H</a:t>
            </a:r>
            <a:r>
              <a:rPr lang="en-US" altLang="en-US" sz="2000" baseline="-25000"/>
              <a:t>a</a:t>
            </a:r>
            <a:r>
              <a:rPr lang="en-US" altLang="en-US" sz="2000"/>
              <a:t> is a </a:t>
            </a:r>
            <a:r>
              <a:rPr lang="en-US" altLang="en-US" sz="2000" i="1"/>
              <a:t>one-sided </a:t>
            </a:r>
            <a:r>
              <a:rPr lang="en-US" altLang="en-US" sz="2000"/>
              <a:t>alternative.</a:t>
            </a:r>
            <a:endParaRPr lang="en-US" altLang="en-US" sz="2000" i="1" baseline="-25000"/>
          </a:p>
        </p:txBody>
      </p:sp>
    </p:spTree>
    <p:extLst>
      <p:ext uri="{BB962C8B-B14F-4D97-AF65-F5344CB8AC3E}">
        <p14:creationId xmlns:p14="http://schemas.microsoft.com/office/powerpoint/2010/main" val="390039873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1000" fill="hold"/>
                                        <p:tgtEl>
                                          <p:spTgt spid="19"/>
                                        </p:tgtEl>
                                        <p:attrNameLst>
                                          <p:attrName>ppt_w</p:attrName>
                                        </p:attrNameLst>
                                      </p:cBhvr>
                                      <p:tavLst>
                                        <p:tav tm="0">
                                          <p:val>
                                            <p:fltVal val="0"/>
                                          </p:val>
                                        </p:tav>
                                        <p:tav tm="100000">
                                          <p:val>
                                            <p:strVal val="#ppt_w"/>
                                          </p:val>
                                        </p:tav>
                                      </p:tavLst>
                                    </p:anim>
                                    <p:anim calcmode="lin" valueType="num">
                                      <p:cBhvr>
                                        <p:cTn id="13" dur="1000" fill="hold"/>
                                        <p:tgtEl>
                                          <p:spTgt spid="19"/>
                                        </p:tgtEl>
                                        <p:attrNameLst>
                                          <p:attrName>ppt_h</p:attrName>
                                        </p:attrNameLst>
                                      </p:cBhvr>
                                      <p:tavLst>
                                        <p:tav tm="0">
                                          <p:val>
                                            <p:fltVal val="0"/>
                                          </p:val>
                                        </p:tav>
                                        <p:tav tm="100000">
                                          <p:val>
                                            <p:strVal val="#ppt_h"/>
                                          </p:val>
                                        </p:tav>
                                      </p:tavLst>
                                    </p:anim>
                                    <p:anim calcmode="lin" valueType="num">
                                      <p:cBhvr>
                                        <p:cTn id="14" dur="1000" fill="hold"/>
                                        <p:tgtEl>
                                          <p:spTgt spid="19"/>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1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1784"/>
          </a:xfrm>
        </p:spPr>
        <p:txBody>
          <a:bodyPr/>
          <a:lstStyle/>
          <a:p>
            <a:r>
              <a:rPr lang="en-US" altLang="en-US" dirty="0" smtClean="0">
                <a:ea typeface="ＭＳ Ｐゴシック" pitchFamily="34" charset="-128"/>
              </a:rPr>
              <a:t>Statistical Inference</a:t>
            </a:r>
            <a:endParaRPr lang="en-US" dirty="0"/>
          </a:p>
        </p:txBody>
      </p:sp>
      <p:pic>
        <p:nvPicPr>
          <p:cNvPr id="4" name="Content Placeholder 3"/>
          <p:cNvPicPr>
            <a:picLocks noGrp="1" noChangeAspect="1"/>
          </p:cNvPicPr>
          <p:nvPr>
            <p:ph idx="1"/>
          </p:nvPr>
        </p:nvPicPr>
        <p:blipFill>
          <a:blip r:embed="rId2"/>
          <a:stretch>
            <a:fillRect/>
          </a:stretch>
        </p:blipFill>
        <p:spPr>
          <a:xfrm>
            <a:off x="1025236" y="1216523"/>
            <a:ext cx="9561801" cy="4704852"/>
          </a:xfrm>
          <a:prstGeom prst="rect">
            <a:avLst/>
          </a:prstGeom>
        </p:spPr>
      </p:pic>
    </p:spTree>
    <p:extLst>
      <p:ext uri="{BB962C8B-B14F-4D97-AF65-F5344CB8AC3E}">
        <p14:creationId xmlns:p14="http://schemas.microsoft.com/office/powerpoint/2010/main" val="16520916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99836" y="642216"/>
            <a:ext cx="9601200" cy="5583093"/>
          </a:xfrm>
          <a:prstGeom prst="rect">
            <a:avLst/>
          </a:prstGeom>
        </p:spPr>
      </p:pic>
    </p:spTree>
    <p:extLst>
      <p:ext uri="{BB962C8B-B14F-4D97-AF65-F5344CB8AC3E}">
        <p14:creationId xmlns:p14="http://schemas.microsoft.com/office/powerpoint/2010/main" val="11955670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33500" y="152400"/>
            <a:ext cx="9525000" cy="6553200"/>
          </a:xfrm>
          <a:prstGeom prst="rect">
            <a:avLst/>
          </a:prstGeom>
        </p:spPr>
      </p:pic>
    </p:spTree>
    <p:extLst>
      <p:ext uri="{BB962C8B-B14F-4D97-AF65-F5344CB8AC3E}">
        <p14:creationId xmlns:p14="http://schemas.microsoft.com/office/powerpoint/2010/main" val="3551135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60945" y="554183"/>
            <a:ext cx="9144000" cy="5673940"/>
          </a:xfrm>
          <a:prstGeom prst="rect">
            <a:avLst/>
          </a:prstGeom>
        </p:spPr>
      </p:pic>
    </p:spTree>
    <p:extLst>
      <p:ext uri="{BB962C8B-B14F-4D97-AF65-F5344CB8AC3E}">
        <p14:creationId xmlns:p14="http://schemas.microsoft.com/office/powerpoint/2010/main" val="28611792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63287" y="369454"/>
            <a:ext cx="9867900" cy="6119380"/>
          </a:xfrm>
          <a:prstGeom prst="rect">
            <a:avLst/>
          </a:prstGeom>
        </p:spPr>
      </p:pic>
    </p:spTree>
    <p:extLst>
      <p:ext uri="{BB962C8B-B14F-4D97-AF65-F5344CB8AC3E}">
        <p14:creationId xmlns:p14="http://schemas.microsoft.com/office/powerpoint/2010/main" val="17748559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0330"/>
          </a:xfrm>
        </p:spPr>
        <p:txBody>
          <a:bodyPr>
            <a:normAutofit/>
          </a:bodyPr>
          <a:lstStyle/>
          <a:p>
            <a:r>
              <a:rPr lang="en-US" altLang="en-US" sz="4000" dirty="0">
                <a:ea typeface="ＭＳ Ｐゴシック" pitchFamily="34" charset="-128"/>
              </a:rPr>
              <a:t>Four Steps of Tests </a:t>
            </a:r>
            <a:r>
              <a:rPr lang="en-US" altLang="en-US" sz="4000" dirty="0" smtClean="0">
                <a:ea typeface="ＭＳ Ｐゴシック" pitchFamily="34" charset="-128"/>
              </a:rPr>
              <a:t>for 5% Level of significance</a:t>
            </a:r>
            <a:endParaRPr lang="en-US" sz="4000" dirty="0"/>
          </a:p>
        </p:txBody>
      </p:sp>
      <p:sp>
        <p:nvSpPr>
          <p:cNvPr id="3" name="Content Placeholder 2"/>
          <p:cNvSpPr>
            <a:spLocks noGrp="1"/>
          </p:cNvSpPr>
          <p:nvPr>
            <p:ph idx="1"/>
          </p:nvPr>
        </p:nvSpPr>
        <p:spPr>
          <a:xfrm>
            <a:off x="838200" y="1385455"/>
            <a:ext cx="10515600" cy="4791507"/>
          </a:xfrm>
        </p:spPr>
        <p:txBody>
          <a:bodyPr>
            <a:normAutofit fontScale="92500" lnSpcReduction="10000"/>
          </a:bodyPr>
          <a:lstStyle/>
          <a:p>
            <a:pPr marL="742950" indent="-742950">
              <a:spcBef>
                <a:spcPct val="0"/>
              </a:spcBef>
              <a:spcAft>
                <a:spcPts val="1200"/>
              </a:spcAft>
              <a:buClrTx/>
              <a:buSzTx/>
              <a:buAutoNum type="arabicPeriod"/>
              <a:defRPr/>
            </a:pPr>
            <a:r>
              <a:rPr lang="en-US" altLang="en-US" sz="4000" dirty="0" smtClean="0">
                <a:solidFill>
                  <a:srgbClr val="0070C0"/>
                </a:solidFill>
              </a:rPr>
              <a:t>State </a:t>
            </a:r>
            <a:r>
              <a:rPr lang="en-US" altLang="en-US" sz="4000" dirty="0">
                <a:solidFill>
                  <a:srgbClr val="0070C0"/>
                </a:solidFill>
              </a:rPr>
              <a:t>the null and alternative </a:t>
            </a:r>
            <a:r>
              <a:rPr lang="en-US" altLang="en-US" sz="4000" b="1" dirty="0">
                <a:solidFill>
                  <a:srgbClr val="0070C0"/>
                </a:solidFill>
              </a:rPr>
              <a:t>hypotheses</a:t>
            </a:r>
            <a:r>
              <a:rPr lang="en-US" altLang="en-US" sz="4000" dirty="0" smtClean="0">
                <a:solidFill>
                  <a:srgbClr val="0070C0"/>
                </a:solidFill>
              </a:rPr>
              <a:t>.</a:t>
            </a:r>
          </a:p>
          <a:p>
            <a:pPr marL="0" indent="0">
              <a:spcBef>
                <a:spcPct val="0"/>
              </a:spcBef>
              <a:spcAft>
                <a:spcPts val="1200"/>
              </a:spcAft>
              <a:buClrTx/>
              <a:buSzTx/>
              <a:buNone/>
              <a:defRPr/>
            </a:pPr>
            <a:endParaRPr lang="en-US" altLang="en-US" sz="4000" b="1" dirty="0">
              <a:solidFill>
                <a:srgbClr val="0070C0"/>
              </a:solidFill>
            </a:endParaRPr>
          </a:p>
          <a:p>
            <a:pPr>
              <a:spcBef>
                <a:spcPct val="0"/>
              </a:spcBef>
              <a:spcAft>
                <a:spcPts val="1200"/>
              </a:spcAft>
              <a:buClrTx/>
              <a:buSzTx/>
              <a:buNone/>
              <a:defRPr/>
            </a:pPr>
            <a:r>
              <a:rPr lang="en-US" altLang="en-US" sz="4000" dirty="0" smtClean="0">
                <a:solidFill>
                  <a:srgbClr val="0070C0"/>
                </a:solidFill>
              </a:rPr>
              <a:t>2</a:t>
            </a:r>
            <a:r>
              <a:rPr lang="en-US" altLang="en-US" sz="4000" dirty="0">
                <a:solidFill>
                  <a:srgbClr val="0070C0"/>
                </a:solidFill>
              </a:rPr>
              <a:t>. Calculate the value of the </a:t>
            </a:r>
            <a:r>
              <a:rPr lang="en-US" altLang="en-US" sz="4000" b="1" dirty="0">
                <a:solidFill>
                  <a:srgbClr val="0070C0"/>
                </a:solidFill>
              </a:rPr>
              <a:t>test statistic</a:t>
            </a:r>
            <a:r>
              <a:rPr lang="en-US" altLang="en-US" sz="4000" dirty="0" smtClean="0">
                <a:solidFill>
                  <a:srgbClr val="0070C0"/>
                </a:solidFill>
              </a:rPr>
              <a:t>.</a:t>
            </a:r>
          </a:p>
          <a:p>
            <a:pPr>
              <a:spcBef>
                <a:spcPct val="0"/>
              </a:spcBef>
              <a:spcAft>
                <a:spcPts val="1200"/>
              </a:spcAft>
              <a:buClrTx/>
              <a:buSzTx/>
              <a:buNone/>
              <a:defRPr/>
            </a:pPr>
            <a:endParaRPr lang="en-US" altLang="en-US" sz="4000" dirty="0">
              <a:solidFill>
                <a:srgbClr val="0070C0"/>
              </a:solidFill>
            </a:endParaRPr>
          </a:p>
          <a:p>
            <a:pPr>
              <a:spcBef>
                <a:spcPct val="0"/>
              </a:spcBef>
              <a:spcAft>
                <a:spcPts val="1200"/>
              </a:spcAft>
              <a:buClrTx/>
              <a:buSzTx/>
              <a:buNone/>
              <a:defRPr/>
            </a:pPr>
            <a:r>
              <a:rPr lang="en-US" altLang="en-US" sz="4000" dirty="0" smtClean="0">
                <a:solidFill>
                  <a:srgbClr val="0070C0"/>
                </a:solidFill>
              </a:rPr>
              <a:t>3</a:t>
            </a:r>
            <a:r>
              <a:rPr lang="en-US" altLang="en-US" sz="4000" dirty="0">
                <a:solidFill>
                  <a:srgbClr val="0070C0"/>
                </a:solidFill>
              </a:rPr>
              <a:t>. Find the </a:t>
            </a:r>
            <a:r>
              <a:rPr lang="en-US" altLang="en-US" sz="4000" b="1" i="1" dirty="0">
                <a:solidFill>
                  <a:srgbClr val="0070C0"/>
                </a:solidFill>
              </a:rPr>
              <a:t>P</a:t>
            </a:r>
            <a:r>
              <a:rPr lang="en-US" altLang="en-US" sz="4000" b="1" dirty="0">
                <a:solidFill>
                  <a:srgbClr val="0070C0"/>
                </a:solidFill>
              </a:rPr>
              <a:t>-value</a:t>
            </a:r>
            <a:r>
              <a:rPr lang="en-US" altLang="en-US" sz="4000" dirty="0">
                <a:solidFill>
                  <a:srgbClr val="0070C0"/>
                </a:solidFill>
              </a:rPr>
              <a:t> </a:t>
            </a:r>
            <a:r>
              <a:rPr lang="en-US" altLang="en-US" sz="4000" dirty="0" smtClean="0">
                <a:solidFill>
                  <a:srgbClr val="0070C0"/>
                </a:solidFill>
              </a:rPr>
              <a:t>or </a:t>
            </a:r>
            <a:r>
              <a:rPr lang="en-US" altLang="en-US" sz="4000" b="1" i="1" dirty="0" smtClean="0">
                <a:solidFill>
                  <a:srgbClr val="0070C0"/>
                </a:solidFill>
              </a:rPr>
              <a:t>Critical Value </a:t>
            </a:r>
            <a:r>
              <a:rPr lang="en-US" altLang="en-US" sz="4000" dirty="0" smtClean="0">
                <a:solidFill>
                  <a:srgbClr val="0070C0"/>
                </a:solidFill>
              </a:rPr>
              <a:t>for </a:t>
            </a:r>
            <a:r>
              <a:rPr lang="en-US" altLang="en-US" sz="4000" dirty="0">
                <a:solidFill>
                  <a:srgbClr val="0070C0"/>
                </a:solidFill>
              </a:rPr>
              <a:t>the observed data</a:t>
            </a:r>
            <a:r>
              <a:rPr lang="en-US" altLang="en-US" sz="4000" dirty="0" smtClean="0">
                <a:solidFill>
                  <a:srgbClr val="0070C0"/>
                </a:solidFill>
              </a:rPr>
              <a:t>.</a:t>
            </a:r>
          </a:p>
          <a:p>
            <a:pPr>
              <a:spcBef>
                <a:spcPct val="0"/>
              </a:spcBef>
              <a:spcAft>
                <a:spcPts val="1200"/>
              </a:spcAft>
              <a:buClrTx/>
              <a:buSzTx/>
              <a:buNone/>
              <a:defRPr/>
            </a:pPr>
            <a:endParaRPr lang="en-US" altLang="en-US" sz="4000" dirty="0">
              <a:solidFill>
                <a:srgbClr val="0070C0"/>
              </a:solidFill>
            </a:endParaRPr>
          </a:p>
          <a:p>
            <a:pPr>
              <a:spcBef>
                <a:spcPct val="0"/>
              </a:spcBef>
              <a:spcAft>
                <a:spcPts val="1200"/>
              </a:spcAft>
              <a:buClrTx/>
              <a:buSzTx/>
              <a:buNone/>
              <a:defRPr/>
            </a:pPr>
            <a:r>
              <a:rPr lang="en-US" altLang="en-US" sz="4000" dirty="0" smtClean="0">
                <a:solidFill>
                  <a:srgbClr val="0070C0"/>
                </a:solidFill>
              </a:rPr>
              <a:t>4</a:t>
            </a:r>
            <a:r>
              <a:rPr lang="en-US" altLang="en-US" sz="4000" dirty="0">
                <a:solidFill>
                  <a:srgbClr val="0070C0"/>
                </a:solidFill>
              </a:rPr>
              <a:t>. State a </a:t>
            </a:r>
            <a:r>
              <a:rPr lang="en-US" altLang="en-US" sz="4000" b="1" dirty="0">
                <a:solidFill>
                  <a:srgbClr val="0070C0"/>
                </a:solidFill>
              </a:rPr>
              <a:t>conclusion</a:t>
            </a:r>
            <a:r>
              <a:rPr lang="en-US" altLang="en-US" sz="4000" dirty="0">
                <a:solidFill>
                  <a:srgbClr val="0070C0"/>
                </a:solidFill>
              </a:rPr>
              <a:t>.</a:t>
            </a:r>
          </a:p>
          <a:p>
            <a:pPr marL="0" indent="0">
              <a:buNone/>
            </a:pPr>
            <a:endParaRPr lang="en-US" dirty="0"/>
          </a:p>
        </p:txBody>
      </p:sp>
    </p:spTree>
    <p:extLst>
      <p:ext uri="{BB962C8B-B14F-4D97-AF65-F5344CB8AC3E}">
        <p14:creationId xmlns:p14="http://schemas.microsoft.com/office/powerpoint/2010/main" val="6525761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1981" y="154709"/>
            <a:ext cx="8991600" cy="1831109"/>
          </a:xfrm>
          <a:prstGeom prst="rect">
            <a:avLst/>
          </a:prstGeom>
        </p:spPr>
      </p:pic>
      <p:pic>
        <p:nvPicPr>
          <p:cNvPr id="4" name="Picture 3"/>
          <p:cNvPicPr>
            <a:picLocks noChangeAspect="1"/>
          </p:cNvPicPr>
          <p:nvPr/>
        </p:nvPicPr>
        <p:blipFill>
          <a:blip r:embed="rId3"/>
          <a:stretch>
            <a:fillRect/>
          </a:stretch>
        </p:blipFill>
        <p:spPr>
          <a:xfrm>
            <a:off x="4496521" y="5238316"/>
            <a:ext cx="409575" cy="371475"/>
          </a:xfrm>
          <a:prstGeom prst="rect">
            <a:avLst/>
          </a:prstGeom>
        </p:spPr>
      </p:pic>
      <p:pic>
        <p:nvPicPr>
          <p:cNvPr id="5" name="Picture 4"/>
          <p:cNvPicPr>
            <a:picLocks noChangeAspect="1"/>
          </p:cNvPicPr>
          <p:nvPr/>
        </p:nvPicPr>
        <p:blipFill>
          <a:blip r:embed="rId4"/>
          <a:stretch>
            <a:fillRect/>
          </a:stretch>
        </p:blipFill>
        <p:spPr>
          <a:xfrm>
            <a:off x="731981" y="5352254"/>
            <a:ext cx="1304925" cy="295275"/>
          </a:xfrm>
          <a:prstGeom prst="rect">
            <a:avLst/>
          </a:prstGeom>
        </p:spPr>
      </p:pic>
      <p:pic>
        <p:nvPicPr>
          <p:cNvPr id="6" name="Picture 5"/>
          <p:cNvPicPr>
            <a:picLocks noChangeAspect="1"/>
          </p:cNvPicPr>
          <p:nvPr/>
        </p:nvPicPr>
        <p:blipFill>
          <a:blip r:embed="rId5"/>
          <a:stretch>
            <a:fillRect/>
          </a:stretch>
        </p:blipFill>
        <p:spPr>
          <a:xfrm>
            <a:off x="291234" y="2190750"/>
            <a:ext cx="10039350" cy="4667250"/>
          </a:xfrm>
          <a:prstGeom prst="rect">
            <a:avLst/>
          </a:prstGeom>
        </p:spPr>
      </p:pic>
      <p:pic>
        <p:nvPicPr>
          <p:cNvPr id="7" name="Picture 6"/>
          <p:cNvPicPr>
            <a:picLocks noChangeAspect="1"/>
          </p:cNvPicPr>
          <p:nvPr/>
        </p:nvPicPr>
        <p:blipFill>
          <a:blip r:embed="rId6"/>
          <a:stretch>
            <a:fillRect/>
          </a:stretch>
        </p:blipFill>
        <p:spPr>
          <a:xfrm>
            <a:off x="3496973" y="5052216"/>
            <a:ext cx="542925" cy="447675"/>
          </a:xfrm>
          <a:prstGeom prst="rect">
            <a:avLst/>
          </a:prstGeom>
        </p:spPr>
      </p:pic>
      <p:pic>
        <p:nvPicPr>
          <p:cNvPr id="3" name="Picture 2"/>
          <p:cNvPicPr>
            <a:picLocks noChangeAspect="1"/>
          </p:cNvPicPr>
          <p:nvPr/>
        </p:nvPicPr>
        <p:blipFill>
          <a:blip r:embed="rId7"/>
          <a:stretch>
            <a:fillRect/>
          </a:stretch>
        </p:blipFill>
        <p:spPr>
          <a:xfrm>
            <a:off x="3496973" y="5052216"/>
            <a:ext cx="561975" cy="466725"/>
          </a:xfrm>
          <a:prstGeom prst="rect">
            <a:avLst/>
          </a:prstGeom>
        </p:spPr>
      </p:pic>
    </p:spTree>
    <p:extLst>
      <p:ext uri="{BB962C8B-B14F-4D97-AF65-F5344CB8AC3E}">
        <p14:creationId xmlns:p14="http://schemas.microsoft.com/office/powerpoint/2010/main" val="3236468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19225" y="480290"/>
            <a:ext cx="9353550" cy="6225309"/>
          </a:xfrm>
          <a:prstGeom prst="rect">
            <a:avLst/>
          </a:prstGeom>
        </p:spPr>
      </p:pic>
      <p:pic>
        <p:nvPicPr>
          <p:cNvPr id="3" name="Picture 2"/>
          <p:cNvPicPr>
            <a:picLocks noChangeAspect="1"/>
          </p:cNvPicPr>
          <p:nvPr/>
        </p:nvPicPr>
        <p:blipFill>
          <a:blip r:embed="rId3"/>
          <a:stretch>
            <a:fillRect/>
          </a:stretch>
        </p:blipFill>
        <p:spPr>
          <a:xfrm>
            <a:off x="2194646" y="1736580"/>
            <a:ext cx="542925" cy="447675"/>
          </a:xfrm>
          <a:prstGeom prst="rect">
            <a:avLst/>
          </a:prstGeom>
        </p:spPr>
      </p:pic>
      <p:pic>
        <p:nvPicPr>
          <p:cNvPr id="4" name="Picture 3"/>
          <p:cNvPicPr>
            <a:picLocks noChangeAspect="1"/>
          </p:cNvPicPr>
          <p:nvPr/>
        </p:nvPicPr>
        <p:blipFill>
          <a:blip r:embed="rId3"/>
          <a:stretch>
            <a:fillRect/>
          </a:stretch>
        </p:blipFill>
        <p:spPr>
          <a:xfrm>
            <a:off x="4845483" y="1736579"/>
            <a:ext cx="542925" cy="447675"/>
          </a:xfrm>
          <a:prstGeom prst="rect">
            <a:avLst/>
          </a:prstGeom>
        </p:spPr>
      </p:pic>
      <p:pic>
        <p:nvPicPr>
          <p:cNvPr id="5" name="Picture 4"/>
          <p:cNvPicPr>
            <a:picLocks noChangeAspect="1"/>
          </p:cNvPicPr>
          <p:nvPr/>
        </p:nvPicPr>
        <p:blipFill>
          <a:blip r:embed="rId3"/>
          <a:stretch>
            <a:fillRect/>
          </a:stretch>
        </p:blipFill>
        <p:spPr>
          <a:xfrm>
            <a:off x="4845483" y="6086764"/>
            <a:ext cx="246256" cy="203053"/>
          </a:xfrm>
          <a:prstGeom prst="rect">
            <a:avLst/>
          </a:prstGeom>
        </p:spPr>
      </p:pic>
      <p:pic>
        <p:nvPicPr>
          <p:cNvPr id="6" name="Picture 5"/>
          <p:cNvPicPr>
            <a:picLocks noChangeAspect="1"/>
          </p:cNvPicPr>
          <p:nvPr/>
        </p:nvPicPr>
        <p:blipFill>
          <a:blip r:embed="rId4"/>
          <a:stretch>
            <a:fillRect/>
          </a:stretch>
        </p:blipFill>
        <p:spPr>
          <a:xfrm>
            <a:off x="2175596" y="1717529"/>
            <a:ext cx="561975" cy="466725"/>
          </a:xfrm>
          <a:prstGeom prst="rect">
            <a:avLst/>
          </a:prstGeom>
        </p:spPr>
      </p:pic>
      <p:pic>
        <p:nvPicPr>
          <p:cNvPr id="7" name="Picture 6"/>
          <p:cNvPicPr>
            <a:picLocks noChangeAspect="1"/>
          </p:cNvPicPr>
          <p:nvPr/>
        </p:nvPicPr>
        <p:blipFill>
          <a:blip r:embed="rId4"/>
          <a:stretch>
            <a:fillRect/>
          </a:stretch>
        </p:blipFill>
        <p:spPr>
          <a:xfrm>
            <a:off x="4798749" y="1736579"/>
            <a:ext cx="561975" cy="466725"/>
          </a:xfrm>
          <a:prstGeom prst="rect">
            <a:avLst/>
          </a:prstGeom>
        </p:spPr>
      </p:pic>
      <p:pic>
        <p:nvPicPr>
          <p:cNvPr id="8" name="Picture 7"/>
          <p:cNvPicPr>
            <a:picLocks noChangeAspect="1"/>
          </p:cNvPicPr>
          <p:nvPr/>
        </p:nvPicPr>
        <p:blipFill>
          <a:blip r:embed="rId4"/>
          <a:stretch>
            <a:fillRect/>
          </a:stretch>
        </p:blipFill>
        <p:spPr>
          <a:xfrm>
            <a:off x="4790581" y="6049671"/>
            <a:ext cx="289155" cy="240146"/>
          </a:xfrm>
          <a:prstGeom prst="rect">
            <a:avLst/>
          </a:prstGeom>
        </p:spPr>
      </p:pic>
    </p:spTree>
    <p:extLst>
      <p:ext uri="{BB962C8B-B14F-4D97-AF65-F5344CB8AC3E}">
        <p14:creationId xmlns:p14="http://schemas.microsoft.com/office/powerpoint/2010/main" val="23246873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89890" y="129211"/>
            <a:ext cx="9762837" cy="6435198"/>
          </a:xfrm>
          <a:prstGeom prst="rect">
            <a:avLst/>
          </a:prstGeom>
        </p:spPr>
      </p:pic>
      <p:pic>
        <p:nvPicPr>
          <p:cNvPr id="3" name="Picture 2"/>
          <p:cNvPicPr>
            <a:picLocks noChangeAspect="1"/>
          </p:cNvPicPr>
          <p:nvPr/>
        </p:nvPicPr>
        <p:blipFill>
          <a:blip r:embed="rId3"/>
          <a:stretch>
            <a:fillRect/>
          </a:stretch>
        </p:blipFill>
        <p:spPr>
          <a:xfrm>
            <a:off x="6424900" y="914543"/>
            <a:ext cx="542925" cy="447675"/>
          </a:xfrm>
          <a:prstGeom prst="rect">
            <a:avLst/>
          </a:prstGeom>
        </p:spPr>
      </p:pic>
      <p:pic>
        <p:nvPicPr>
          <p:cNvPr id="4" name="Picture 3"/>
          <p:cNvPicPr>
            <a:picLocks noChangeAspect="1"/>
          </p:cNvPicPr>
          <p:nvPr/>
        </p:nvPicPr>
        <p:blipFill>
          <a:blip r:embed="rId3"/>
          <a:stretch>
            <a:fillRect/>
          </a:stretch>
        </p:blipFill>
        <p:spPr>
          <a:xfrm>
            <a:off x="6424899" y="1551852"/>
            <a:ext cx="542925" cy="447675"/>
          </a:xfrm>
          <a:prstGeom prst="rect">
            <a:avLst/>
          </a:prstGeom>
        </p:spPr>
      </p:pic>
      <p:pic>
        <p:nvPicPr>
          <p:cNvPr id="5" name="Picture 4"/>
          <p:cNvPicPr>
            <a:picLocks noChangeAspect="1"/>
          </p:cNvPicPr>
          <p:nvPr/>
        </p:nvPicPr>
        <p:blipFill>
          <a:blip r:embed="rId4"/>
          <a:stretch>
            <a:fillRect/>
          </a:stretch>
        </p:blipFill>
        <p:spPr>
          <a:xfrm>
            <a:off x="6517070" y="1017888"/>
            <a:ext cx="339531" cy="281983"/>
          </a:xfrm>
          <a:prstGeom prst="rect">
            <a:avLst/>
          </a:prstGeom>
        </p:spPr>
      </p:pic>
      <p:pic>
        <p:nvPicPr>
          <p:cNvPr id="6" name="Picture 5"/>
          <p:cNvPicPr>
            <a:picLocks noChangeAspect="1"/>
          </p:cNvPicPr>
          <p:nvPr/>
        </p:nvPicPr>
        <p:blipFill>
          <a:blip r:embed="rId4"/>
          <a:stretch>
            <a:fillRect/>
          </a:stretch>
        </p:blipFill>
        <p:spPr>
          <a:xfrm>
            <a:off x="6405849" y="1532802"/>
            <a:ext cx="561975" cy="466725"/>
          </a:xfrm>
          <a:prstGeom prst="rect">
            <a:avLst/>
          </a:prstGeom>
        </p:spPr>
      </p:pic>
    </p:spTree>
    <p:extLst>
      <p:ext uri="{BB962C8B-B14F-4D97-AF65-F5344CB8AC3E}">
        <p14:creationId xmlns:p14="http://schemas.microsoft.com/office/powerpoint/2010/main" val="885172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7130"/>
          </a:xfrm>
        </p:spPr>
        <p:txBody>
          <a:bodyPr/>
          <a:lstStyle/>
          <a:p>
            <a:r>
              <a:rPr lang="en-US" dirty="0"/>
              <a:t>F</a:t>
            </a:r>
            <a:r>
              <a:rPr lang="en-US" dirty="0" smtClean="0"/>
              <a:t>ind the P-value</a:t>
            </a:r>
            <a:endParaRPr lang="en-US" dirty="0"/>
          </a:p>
        </p:txBody>
      </p:sp>
      <p:sp>
        <p:nvSpPr>
          <p:cNvPr id="3" name="Content Placeholder 2"/>
          <p:cNvSpPr>
            <a:spLocks noGrp="1"/>
          </p:cNvSpPr>
          <p:nvPr>
            <p:ph idx="1"/>
          </p:nvPr>
        </p:nvSpPr>
        <p:spPr>
          <a:xfrm>
            <a:off x="535709" y="1182256"/>
            <a:ext cx="10818091" cy="4994707"/>
          </a:xfrm>
        </p:spPr>
        <p:txBody>
          <a:bodyPr/>
          <a:lstStyle/>
          <a:p>
            <a:pPr marL="0" indent="0">
              <a:buNone/>
            </a:pPr>
            <a:r>
              <a:rPr lang="en-US" dirty="0"/>
              <a:t>For two-sided test reject the null hypothesis </a:t>
            </a:r>
            <a:r>
              <a:rPr lang="en-US" dirty="0" smtClean="0"/>
              <a:t>if: P-value &lt;</a:t>
            </a:r>
            <a:r>
              <a:rPr lang="en-US" dirty="0" smtClean="0">
                <a:latin typeface="Cambria Math" panose="02040503050406030204" pitchFamily="18" charset="0"/>
                <a:ea typeface="Cambria Math" panose="02040503050406030204" pitchFamily="18" charset="0"/>
              </a:rPr>
              <a:t>𝝰</a:t>
            </a:r>
            <a:r>
              <a:rPr lang="en-US" dirty="0" smtClean="0"/>
              <a:t> (here</a:t>
            </a:r>
            <a:r>
              <a:rPr lang="en-US" dirty="0">
                <a:latin typeface="Cambria Math" panose="02040503050406030204" pitchFamily="18" charset="0"/>
                <a:ea typeface="Cambria Math" panose="02040503050406030204" pitchFamily="18" charset="0"/>
              </a:rPr>
              <a:t> </a:t>
            </a:r>
            <a:r>
              <a:rPr lang="en-US" dirty="0" smtClean="0">
                <a:latin typeface="Cambria Math" panose="02040503050406030204" pitchFamily="18" charset="0"/>
                <a:ea typeface="Cambria Math" panose="02040503050406030204" pitchFamily="18" charset="0"/>
              </a:rPr>
              <a:t>𝝰=0.05</a:t>
            </a:r>
            <a:r>
              <a:rPr lang="en-US" dirty="0" smtClean="0"/>
              <a:t>)</a:t>
            </a:r>
          </a:p>
          <a:p>
            <a:pPr marL="0" indent="0">
              <a:buNone/>
            </a:pPr>
            <a:endParaRPr lang="en-US" dirty="0"/>
          </a:p>
        </p:txBody>
      </p:sp>
      <p:pic>
        <p:nvPicPr>
          <p:cNvPr id="4" name="Picture 3"/>
          <p:cNvPicPr>
            <a:picLocks noChangeAspect="1"/>
          </p:cNvPicPr>
          <p:nvPr/>
        </p:nvPicPr>
        <p:blipFill>
          <a:blip r:embed="rId2"/>
          <a:stretch>
            <a:fillRect/>
          </a:stretch>
        </p:blipFill>
        <p:spPr>
          <a:xfrm>
            <a:off x="1799648" y="2299855"/>
            <a:ext cx="7861588" cy="3338511"/>
          </a:xfrm>
          <a:prstGeom prst="rect">
            <a:avLst/>
          </a:prstGeom>
        </p:spPr>
      </p:pic>
      <p:pic>
        <p:nvPicPr>
          <p:cNvPr id="5" name="Picture 4"/>
          <p:cNvPicPr>
            <a:picLocks noChangeAspect="1"/>
          </p:cNvPicPr>
          <p:nvPr/>
        </p:nvPicPr>
        <p:blipFill>
          <a:blip r:embed="rId3"/>
          <a:stretch>
            <a:fillRect/>
          </a:stretch>
        </p:blipFill>
        <p:spPr>
          <a:xfrm>
            <a:off x="2837008" y="2299855"/>
            <a:ext cx="5191125" cy="428625"/>
          </a:xfrm>
          <a:prstGeom prst="rect">
            <a:avLst/>
          </a:prstGeom>
        </p:spPr>
      </p:pic>
      <p:pic>
        <p:nvPicPr>
          <p:cNvPr id="7" name="Picture 6"/>
          <p:cNvPicPr>
            <a:picLocks noChangeAspect="1"/>
          </p:cNvPicPr>
          <p:nvPr/>
        </p:nvPicPr>
        <p:blipFill>
          <a:blip r:embed="rId4"/>
          <a:stretch>
            <a:fillRect/>
          </a:stretch>
        </p:blipFill>
        <p:spPr>
          <a:xfrm>
            <a:off x="6439693" y="4789920"/>
            <a:ext cx="428625" cy="390525"/>
          </a:xfrm>
          <a:prstGeom prst="rect">
            <a:avLst/>
          </a:prstGeom>
        </p:spPr>
      </p:pic>
      <p:pic>
        <p:nvPicPr>
          <p:cNvPr id="8" name="Picture 7"/>
          <p:cNvPicPr>
            <a:picLocks noChangeAspect="1"/>
          </p:cNvPicPr>
          <p:nvPr/>
        </p:nvPicPr>
        <p:blipFill>
          <a:blip r:embed="rId5"/>
          <a:stretch>
            <a:fillRect/>
          </a:stretch>
        </p:blipFill>
        <p:spPr>
          <a:xfrm>
            <a:off x="8076262" y="2252230"/>
            <a:ext cx="1362075" cy="476250"/>
          </a:xfrm>
          <a:prstGeom prst="rect">
            <a:avLst/>
          </a:prstGeom>
        </p:spPr>
      </p:pic>
      <p:pic>
        <p:nvPicPr>
          <p:cNvPr id="9" name="Picture 8"/>
          <p:cNvPicPr>
            <a:picLocks noChangeAspect="1"/>
          </p:cNvPicPr>
          <p:nvPr/>
        </p:nvPicPr>
        <p:blipFill>
          <a:blip r:embed="rId6"/>
          <a:stretch>
            <a:fillRect/>
          </a:stretch>
        </p:blipFill>
        <p:spPr>
          <a:xfrm>
            <a:off x="6396830" y="4789920"/>
            <a:ext cx="514350" cy="371475"/>
          </a:xfrm>
          <a:prstGeom prst="rect">
            <a:avLst/>
          </a:prstGeom>
        </p:spPr>
      </p:pic>
    </p:spTree>
    <p:extLst>
      <p:ext uri="{BB962C8B-B14F-4D97-AF65-F5344CB8AC3E}">
        <p14:creationId xmlns:p14="http://schemas.microsoft.com/office/powerpoint/2010/main" val="42747222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9493"/>
          </a:xfrm>
        </p:spPr>
        <p:txBody>
          <a:bodyPr/>
          <a:lstStyle/>
          <a:p>
            <a:r>
              <a:rPr lang="en-US" dirty="0" smtClean="0"/>
              <a:t>Find P-value</a:t>
            </a:r>
            <a:endParaRPr lang="en-US" dirty="0"/>
          </a:p>
        </p:txBody>
      </p:sp>
      <p:sp>
        <p:nvSpPr>
          <p:cNvPr id="3" name="Content Placeholder 2"/>
          <p:cNvSpPr>
            <a:spLocks noGrp="1"/>
          </p:cNvSpPr>
          <p:nvPr>
            <p:ph idx="1"/>
          </p:nvPr>
        </p:nvSpPr>
        <p:spPr>
          <a:xfrm>
            <a:off x="838200" y="1200727"/>
            <a:ext cx="10515600" cy="4976236"/>
          </a:xfrm>
        </p:spPr>
        <p:txBody>
          <a:bodyPr>
            <a:normAutofit fontScale="92500" lnSpcReduction="20000"/>
          </a:bodyPr>
          <a:lstStyle/>
          <a:p>
            <a:r>
              <a:rPr lang="en-US" dirty="0"/>
              <a:t>Upper tail test: </a:t>
            </a:r>
            <a:endParaRPr lang="en-US" dirty="0" smtClean="0"/>
          </a:p>
          <a:p>
            <a:pPr marL="0" indent="0">
              <a:buNone/>
            </a:pPr>
            <a:r>
              <a:rPr lang="en-US" dirty="0" smtClean="0"/>
              <a:t>reject </a:t>
            </a:r>
            <a:r>
              <a:rPr lang="en-US" dirty="0"/>
              <a:t>Ho </a:t>
            </a:r>
            <a:r>
              <a:rPr lang="en-US" dirty="0" smtClean="0"/>
              <a:t>if P-value &lt; </a:t>
            </a:r>
            <a:r>
              <a:rPr lang="en-US" dirty="0" smtClean="0">
                <a:latin typeface="Cambria Math" panose="02040503050406030204" pitchFamily="18" charset="0"/>
                <a:ea typeface="Cambria Math" panose="02040503050406030204" pitchFamily="18" charset="0"/>
              </a:rPr>
              <a:t>𝜶 </a:t>
            </a:r>
          </a:p>
          <a:p>
            <a:endParaRPr lang="en-US" dirty="0">
              <a:latin typeface="Cambria Math" panose="02040503050406030204" pitchFamily="18" charset="0"/>
              <a:ea typeface="Cambria Math" panose="02040503050406030204" pitchFamily="18" charset="0"/>
            </a:endParaRPr>
          </a:p>
          <a:p>
            <a:pPr marL="0" indent="0">
              <a:buNone/>
            </a:pPr>
            <a:endParaRPr lang="en-US" dirty="0" smtClean="0">
              <a:latin typeface="Cambria Math" panose="02040503050406030204" pitchFamily="18" charset="0"/>
              <a:ea typeface="Cambria Math" panose="02040503050406030204" pitchFamily="18" charset="0"/>
            </a:endParaRPr>
          </a:p>
          <a:p>
            <a:endParaRPr lang="en-US" dirty="0">
              <a:latin typeface="Cambria Math" panose="02040503050406030204" pitchFamily="18" charset="0"/>
              <a:ea typeface="Cambria Math" panose="02040503050406030204" pitchFamily="18" charset="0"/>
            </a:endParaRPr>
          </a:p>
          <a:p>
            <a:endParaRPr lang="en-US" dirty="0" smtClean="0">
              <a:latin typeface="Cambria Math" panose="02040503050406030204" pitchFamily="18" charset="0"/>
              <a:ea typeface="Cambria Math" panose="02040503050406030204" pitchFamily="18" charset="0"/>
            </a:endParaRPr>
          </a:p>
          <a:p>
            <a:endParaRPr lang="en-US" dirty="0" smtClean="0"/>
          </a:p>
          <a:p>
            <a:endParaRPr lang="en-US" dirty="0" smtClean="0"/>
          </a:p>
          <a:p>
            <a:r>
              <a:rPr lang="en-US" dirty="0" smtClean="0"/>
              <a:t>Lower </a:t>
            </a:r>
            <a:r>
              <a:rPr lang="en-US" dirty="0"/>
              <a:t>tail </a:t>
            </a:r>
            <a:r>
              <a:rPr lang="en-US" dirty="0" smtClean="0"/>
              <a:t>test:</a:t>
            </a:r>
          </a:p>
          <a:p>
            <a:pPr marL="0" indent="0">
              <a:buNone/>
            </a:pPr>
            <a:r>
              <a:rPr lang="en-US" dirty="0" smtClean="0"/>
              <a:t> </a:t>
            </a:r>
            <a:r>
              <a:rPr lang="en-US" dirty="0"/>
              <a:t>reject </a:t>
            </a:r>
            <a:r>
              <a:rPr lang="en-US" dirty="0" smtClean="0"/>
              <a:t>Ho if P-value &lt; </a:t>
            </a:r>
            <a:r>
              <a:rPr lang="en-US" dirty="0" smtClean="0">
                <a:latin typeface="Cambria Math" panose="02040503050406030204" pitchFamily="18" charset="0"/>
                <a:ea typeface="Cambria Math" panose="02040503050406030204" pitchFamily="18" charset="0"/>
              </a:rPr>
              <a:t>𝜶</a:t>
            </a:r>
            <a:endParaRPr lang="en-US" dirty="0"/>
          </a:p>
          <a:p>
            <a:endParaRPr lang="en-US" dirty="0"/>
          </a:p>
          <a:p>
            <a:pPr marL="0" indent="0">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4981286" y="1005320"/>
            <a:ext cx="5295900" cy="2209800"/>
          </a:xfrm>
          <a:prstGeom prst="rect">
            <a:avLst/>
          </a:prstGeom>
        </p:spPr>
      </p:pic>
      <p:pic>
        <p:nvPicPr>
          <p:cNvPr id="5" name="Picture 4"/>
          <p:cNvPicPr>
            <a:picLocks noChangeAspect="1"/>
          </p:cNvPicPr>
          <p:nvPr/>
        </p:nvPicPr>
        <p:blipFill>
          <a:blip r:embed="rId3"/>
          <a:stretch>
            <a:fillRect/>
          </a:stretch>
        </p:blipFill>
        <p:spPr>
          <a:xfrm>
            <a:off x="6882100" y="3958685"/>
            <a:ext cx="4838700" cy="1933575"/>
          </a:xfrm>
          <a:prstGeom prst="rect">
            <a:avLst/>
          </a:prstGeom>
        </p:spPr>
      </p:pic>
      <p:pic>
        <p:nvPicPr>
          <p:cNvPr id="6" name="Picture 5"/>
          <p:cNvPicPr>
            <a:picLocks noChangeAspect="1"/>
          </p:cNvPicPr>
          <p:nvPr/>
        </p:nvPicPr>
        <p:blipFill>
          <a:blip r:embed="rId4"/>
          <a:stretch>
            <a:fillRect/>
          </a:stretch>
        </p:blipFill>
        <p:spPr>
          <a:xfrm>
            <a:off x="7860578" y="1498526"/>
            <a:ext cx="3324225" cy="352425"/>
          </a:xfrm>
          <a:prstGeom prst="rect">
            <a:avLst/>
          </a:prstGeom>
        </p:spPr>
      </p:pic>
      <p:pic>
        <p:nvPicPr>
          <p:cNvPr id="7" name="Picture 6"/>
          <p:cNvPicPr>
            <a:picLocks noChangeAspect="1"/>
          </p:cNvPicPr>
          <p:nvPr/>
        </p:nvPicPr>
        <p:blipFill>
          <a:blip r:embed="rId5"/>
          <a:stretch>
            <a:fillRect/>
          </a:stretch>
        </p:blipFill>
        <p:spPr>
          <a:xfrm>
            <a:off x="5286662" y="4276941"/>
            <a:ext cx="3190875" cy="419100"/>
          </a:xfrm>
          <a:prstGeom prst="rect">
            <a:avLst/>
          </a:prstGeom>
        </p:spPr>
      </p:pic>
      <p:pic>
        <p:nvPicPr>
          <p:cNvPr id="8" name="Picture 7"/>
          <p:cNvPicPr>
            <a:picLocks noChangeAspect="1"/>
          </p:cNvPicPr>
          <p:nvPr/>
        </p:nvPicPr>
        <p:blipFill>
          <a:blip r:embed="rId6"/>
          <a:stretch>
            <a:fillRect/>
          </a:stretch>
        </p:blipFill>
        <p:spPr>
          <a:xfrm>
            <a:off x="7629236" y="2728297"/>
            <a:ext cx="400050" cy="352425"/>
          </a:xfrm>
          <a:prstGeom prst="rect">
            <a:avLst/>
          </a:prstGeom>
        </p:spPr>
      </p:pic>
      <p:pic>
        <p:nvPicPr>
          <p:cNvPr id="9" name="Picture 8"/>
          <p:cNvPicPr>
            <a:picLocks noChangeAspect="1"/>
          </p:cNvPicPr>
          <p:nvPr/>
        </p:nvPicPr>
        <p:blipFill>
          <a:blip r:embed="rId6"/>
          <a:stretch>
            <a:fillRect/>
          </a:stretch>
        </p:blipFill>
        <p:spPr>
          <a:xfrm>
            <a:off x="8205066" y="5722974"/>
            <a:ext cx="400050" cy="352425"/>
          </a:xfrm>
          <a:prstGeom prst="rect">
            <a:avLst/>
          </a:prstGeom>
        </p:spPr>
      </p:pic>
      <p:pic>
        <p:nvPicPr>
          <p:cNvPr id="10" name="Picture 9"/>
          <p:cNvPicPr>
            <a:picLocks noChangeAspect="1"/>
          </p:cNvPicPr>
          <p:nvPr/>
        </p:nvPicPr>
        <p:blipFill>
          <a:blip r:embed="rId7"/>
          <a:stretch>
            <a:fillRect/>
          </a:stretch>
        </p:blipFill>
        <p:spPr>
          <a:xfrm>
            <a:off x="8701375" y="1818158"/>
            <a:ext cx="1200150" cy="400050"/>
          </a:xfrm>
          <a:prstGeom prst="rect">
            <a:avLst/>
          </a:prstGeom>
        </p:spPr>
      </p:pic>
      <p:pic>
        <p:nvPicPr>
          <p:cNvPr id="11" name="Picture 10"/>
          <p:cNvPicPr>
            <a:picLocks noChangeAspect="1"/>
          </p:cNvPicPr>
          <p:nvPr/>
        </p:nvPicPr>
        <p:blipFill>
          <a:blip r:embed="rId8"/>
          <a:stretch>
            <a:fillRect/>
          </a:stretch>
        </p:blipFill>
        <p:spPr>
          <a:xfrm>
            <a:off x="6105236" y="4624080"/>
            <a:ext cx="1181100" cy="428625"/>
          </a:xfrm>
          <a:prstGeom prst="rect">
            <a:avLst/>
          </a:prstGeom>
        </p:spPr>
      </p:pic>
    </p:spTree>
    <p:extLst>
      <p:ext uri="{BB962C8B-B14F-4D97-AF65-F5344CB8AC3E}">
        <p14:creationId xmlns:p14="http://schemas.microsoft.com/office/powerpoint/2010/main" val="2243338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839"/>
          </a:xfrm>
        </p:spPr>
        <p:txBody>
          <a:bodyPr/>
          <a:lstStyle/>
          <a:p>
            <a:r>
              <a:rPr lang="en-US" altLang="en-US" dirty="0" smtClean="0">
                <a:ea typeface="ＭＳ Ｐゴシック" pitchFamily="34" charset="-128"/>
              </a:rPr>
              <a:t>Overview of Inference</a:t>
            </a:r>
            <a:endParaRPr lang="en-US" dirty="0"/>
          </a:p>
        </p:txBody>
      </p:sp>
      <p:sp>
        <p:nvSpPr>
          <p:cNvPr id="3" name="Content Placeholder 2"/>
          <p:cNvSpPr>
            <a:spLocks noGrp="1"/>
          </p:cNvSpPr>
          <p:nvPr>
            <p:ph idx="1"/>
          </p:nvPr>
        </p:nvSpPr>
        <p:spPr>
          <a:xfrm>
            <a:off x="838200" y="1108364"/>
            <a:ext cx="10515600" cy="5068599"/>
          </a:xfrm>
        </p:spPr>
        <p:txBody>
          <a:bodyPr>
            <a:normAutofit/>
          </a:bodyPr>
          <a:lstStyle/>
          <a:p>
            <a:pPr marL="0" indent="0">
              <a:buNone/>
              <a:defRPr/>
            </a:pPr>
            <a:r>
              <a:rPr lang="en-US" altLang="en-US" dirty="0">
                <a:solidFill>
                  <a:srgbClr val="0070C0"/>
                </a:solidFill>
              </a:rPr>
              <a:t>Statistical Inference involves two prominent techniques:</a:t>
            </a:r>
          </a:p>
          <a:p>
            <a:pPr>
              <a:buFont typeface="Arial" charset="0"/>
              <a:buChar char="•"/>
              <a:defRPr/>
            </a:pPr>
            <a:r>
              <a:rPr lang="en-US" altLang="en-US" dirty="0" smtClean="0">
                <a:solidFill>
                  <a:srgbClr val="0070C0"/>
                </a:solidFill>
              </a:rPr>
              <a:t>Confidence </a:t>
            </a:r>
            <a:r>
              <a:rPr lang="en-US" altLang="en-US" dirty="0">
                <a:solidFill>
                  <a:srgbClr val="0070C0"/>
                </a:solidFill>
              </a:rPr>
              <a:t>Intervals</a:t>
            </a:r>
          </a:p>
          <a:p>
            <a:pPr>
              <a:buFont typeface="Arial" charset="0"/>
              <a:buChar char="•"/>
              <a:defRPr/>
            </a:pPr>
            <a:r>
              <a:rPr lang="en-US" altLang="en-US" dirty="0" smtClean="0">
                <a:solidFill>
                  <a:srgbClr val="0070C0"/>
                </a:solidFill>
              </a:rPr>
              <a:t> </a:t>
            </a:r>
            <a:r>
              <a:rPr lang="en-US" altLang="en-US" dirty="0">
                <a:solidFill>
                  <a:srgbClr val="0070C0"/>
                </a:solidFill>
              </a:rPr>
              <a:t>Hypothesis Tests</a:t>
            </a:r>
          </a:p>
          <a:p>
            <a:pPr marL="0" indent="0">
              <a:buNone/>
              <a:defRPr/>
            </a:pPr>
            <a:endParaRPr lang="en-US" altLang="en-US" dirty="0" smtClean="0"/>
          </a:p>
          <a:p>
            <a:pPr marL="0" indent="0">
              <a:buNone/>
              <a:defRPr/>
            </a:pPr>
            <a:r>
              <a:rPr lang="en-US" altLang="en-US" dirty="0" smtClean="0"/>
              <a:t>In </a:t>
            </a:r>
            <a:r>
              <a:rPr lang="en-US" altLang="en-US" dirty="0"/>
              <a:t>both techniques, we ask “</a:t>
            </a:r>
            <a:r>
              <a:rPr lang="en-US" altLang="en-US" dirty="0">
                <a:solidFill>
                  <a:srgbClr val="C00000"/>
                </a:solidFill>
              </a:rPr>
              <a:t>What would happen if we used the method many times?”</a:t>
            </a:r>
          </a:p>
          <a:p>
            <a:pPr marL="0" indent="0">
              <a:buNone/>
              <a:defRPr/>
            </a:pPr>
            <a:endParaRPr lang="en-US" altLang="en-US" dirty="0" smtClean="0"/>
          </a:p>
          <a:p>
            <a:pPr marL="0" indent="0">
              <a:buNone/>
              <a:defRPr/>
            </a:pPr>
            <a:r>
              <a:rPr lang="en-US" altLang="en-US" dirty="0" smtClean="0"/>
              <a:t>Formal </a:t>
            </a:r>
            <a:r>
              <a:rPr lang="en-US" altLang="en-US" dirty="0"/>
              <a:t>statistical inference is based on sampling </a:t>
            </a:r>
            <a:r>
              <a:rPr lang="en-US" altLang="en-US" dirty="0" smtClean="0"/>
              <a:t>distributions. When </a:t>
            </a:r>
            <a:r>
              <a:rPr lang="en-US" altLang="en-US" dirty="0"/>
              <a:t>you see statistical inference, you should act as if your data comes from a random sample or a randomized experiment.</a:t>
            </a:r>
          </a:p>
          <a:p>
            <a:pPr marL="0" indent="0">
              <a:buNone/>
            </a:pPr>
            <a:endParaRPr lang="en-US" dirty="0"/>
          </a:p>
        </p:txBody>
      </p:sp>
    </p:spTree>
    <p:extLst>
      <p:ext uri="{BB962C8B-B14F-4D97-AF65-F5344CB8AC3E}">
        <p14:creationId xmlns:p14="http://schemas.microsoft.com/office/powerpoint/2010/main" val="1506653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04900" y="646545"/>
            <a:ext cx="9982200" cy="5049405"/>
          </a:xfrm>
          <a:prstGeom prst="rect">
            <a:avLst/>
          </a:prstGeom>
        </p:spPr>
      </p:pic>
    </p:spTree>
    <p:extLst>
      <p:ext uri="{BB962C8B-B14F-4D97-AF65-F5344CB8AC3E}">
        <p14:creationId xmlns:p14="http://schemas.microsoft.com/office/powerpoint/2010/main" val="39684826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1639"/>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838200" y="1006764"/>
            <a:ext cx="10515600" cy="5170199"/>
          </a:xfrm>
        </p:spPr>
        <p:txBody>
          <a:bodyPr/>
          <a:lstStyle/>
          <a:p>
            <a:pPr marL="0" indent="0">
              <a:buNone/>
            </a:pPr>
            <a:r>
              <a:rPr lang="en-US" dirty="0"/>
              <a:t>Burger Barn claims that its hamburgers weigh 0.25 lbs. A random sample of </a:t>
            </a:r>
            <a:r>
              <a:rPr lang="en-US" dirty="0" smtClean="0"/>
              <a:t>16 </a:t>
            </a:r>
            <a:r>
              <a:rPr lang="en-US" dirty="0"/>
              <a:t>such burgers gave a sample mean 0.22 </a:t>
            </a:r>
            <a:r>
              <a:rPr lang="en-US" dirty="0" smtClean="0"/>
              <a:t>lbs. We </a:t>
            </a:r>
            <a:r>
              <a:rPr lang="en-US" dirty="0"/>
              <a:t>would like to know if Burger Barn’s claim of 0.25 </a:t>
            </a:r>
            <a:r>
              <a:rPr lang="en-US" dirty="0" err="1"/>
              <a:t>lbs</a:t>
            </a:r>
            <a:r>
              <a:rPr lang="en-US" dirty="0"/>
              <a:t> is correct or </a:t>
            </a:r>
            <a:r>
              <a:rPr lang="en-US" dirty="0" smtClean="0"/>
              <a:t>not. Suppose the Burger Barn’s hamburgers weights have a normal distribution with </a:t>
            </a:r>
            <a:r>
              <a:rPr lang="en-US" dirty="0"/>
              <a:t>a standard deviation of </a:t>
            </a:r>
            <a:r>
              <a:rPr lang="en-US" dirty="0" smtClean="0"/>
              <a:t>0.04 </a:t>
            </a:r>
            <a:r>
              <a:rPr lang="en-US" dirty="0"/>
              <a:t>lbs.  </a:t>
            </a:r>
          </a:p>
        </p:txBody>
      </p:sp>
    </p:spTree>
    <p:extLst>
      <p:ext uri="{BB962C8B-B14F-4D97-AF65-F5344CB8AC3E}">
        <p14:creationId xmlns:p14="http://schemas.microsoft.com/office/powerpoint/2010/main" val="34658660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3929"/>
          </a:xfrm>
        </p:spPr>
        <p:txBody>
          <a:bodyPr>
            <a:normAutofit fontScale="90000"/>
          </a:bodyPr>
          <a:lstStyle/>
          <a:p>
            <a:r>
              <a:rPr lang="en-US" altLang="en-US" dirty="0"/>
              <a:t>Example</a:t>
            </a:r>
            <a:endParaRPr lang="en-US" dirty="0"/>
          </a:p>
        </p:txBody>
      </p:sp>
      <p:sp>
        <p:nvSpPr>
          <p:cNvPr id="3" name="Content Placeholder 2"/>
          <p:cNvSpPr>
            <a:spLocks noGrp="1"/>
          </p:cNvSpPr>
          <p:nvPr>
            <p:ph idx="1"/>
          </p:nvPr>
        </p:nvSpPr>
        <p:spPr>
          <a:xfrm>
            <a:off x="838200" y="979056"/>
            <a:ext cx="10515600" cy="5197908"/>
          </a:xfrm>
        </p:spPr>
        <p:txBody>
          <a:bodyPr/>
          <a:lstStyle/>
          <a:p>
            <a:pPr marL="0" indent="0">
              <a:buNone/>
            </a:pPr>
            <a:r>
              <a:rPr lang="en-US" altLang="en-US" dirty="0" smtClean="0"/>
              <a:t>Suppose </a:t>
            </a:r>
            <a:r>
              <a:rPr lang="en-US" altLang="en-US" dirty="0"/>
              <a:t>the </a:t>
            </a:r>
            <a:r>
              <a:rPr lang="en-US" altLang="en-US" dirty="0" smtClean="0"/>
              <a:t>amount of active ingredient </a:t>
            </a:r>
            <a:r>
              <a:rPr lang="en-US" altLang="en-US" dirty="0"/>
              <a:t>in </a:t>
            </a:r>
            <a:r>
              <a:rPr lang="en-US" altLang="en-US" dirty="0" smtClean="0"/>
              <a:t>some pain pill follows </a:t>
            </a:r>
            <a:r>
              <a:rPr lang="en-US" altLang="en-US" dirty="0"/>
              <a:t>a Normal distribution with standard deviation </a:t>
            </a:r>
            <a:r>
              <a:rPr lang="en-US" altLang="en-US" dirty="0">
                <a:latin typeface="Symbol" pitchFamily="18" charset="2"/>
              </a:rPr>
              <a:t>s =1.2</a:t>
            </a:r>
            <a:r>
              <a:rPr lang="en-US" altLang="en-US" dirty="0" smtClean="0">
                <a:latin typeface="Symbol" pitchFamily="18" charset="2"/>
              </a:rPr>
              <a:t>. </a:t>
            </a:r>
            <a:r>
              <a:rPr lang="en-US" altLang="en-US" dirty="0" smtClean="0"/>
              <a:t>We doubt that the amount </a:t>
            </a:r>
            <a:r>
              <a:rPr lang="en-US" altLang="en-US" dirty="0"/>
              <a:t>of active ingredient </a:t>
            </a:r>
            <a:r>
              <a:rPr lang="en-US" altLang="en-US" dirty="0" smtClean="0"/>
              <a:t>in pain pill is less than 25 mg as advertised.  A random sample of 36 pills gives a sample mean of 24.8</a:t>
            </a:r>
          </a:p>
        </p:txBody>
      </p:sp>
    </p:spTree>
    <p:extLst>
      <p:ext uri="{BB962C8B-B14F-4D97-AF65-F5344CB8AC3E}">
        <p14:creationId xmlns:p14="http://schemas.microsoft.com/office/powerpoint/2010/main" val="25965618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7057"/>
          </a:xfrm>
        </p:spPr>
        <p:txBody>
          <a:bodyPr/>
          <a:lstStyle/>
          <a:p>
            <a:r>
              <a:rPr lang="en-US" dirty="0" smtClean="0"/>
              <a:t>Example of hypothesis test</a:t>
            </a:r>
            <a:endParaRPr lang="en-US" dirty="0"/>
          </a:p>
        </p:txBody>
      </p:sp>
      <p:sp>
        <p:nvSpPr>
          <p:cNvPr id="3" name="Content Placeholder 2"/>
          <p:cNvSpPr>
            <a:spLocks noGrp="1"/>
          </p:cNvSpPr>
          <p:nvPr>
            <p:ph idx="1"/>
          </p:nvPr>
        </p:nvSpPr>
        <p:spPr>
          <a:xfrm>
            <a:off x="838200" y="1062182"/>
            <a:ext cx="10515600" cy="5114781"/>
          </a:xfrm>
        </p:spPr>
        <p:txBody>
          <a:bodyPr/>
          <a:lstStyle/>
          <a:p>
            <a:pPr marL="0" indent="0">
              <a:buNone/>
            </a:pPr>
            <a:r>
              <a:rPr lang="en-US" dirty="0"/>
              <a:t>Suppose the amount of active ingredient in some pain pill follows a Normal distribution with standard deviation s =1.2. We doubt that the amount of active ingredient in pain pill is </a:t>
            </a:r>
            <a:r>
              <a:rPr lang="en-US" dirty="0" smtClean="0"/>
              <a:t>more </a:t>
            </a:r>
            <a:r>
              <a:rPr lang="en-US" dirty="0"/>
              <a:t>than </a:t>
            </a:r>
            <a:r>
              <a:rPr lang="en-US" dirty="0" smtClean="0"/>
              <a:t>36 </a:t>
            </a:r>
            <a:r>
              <a:rPr lang="en-US" dirty="0"/>
              <a:t>mg as advertised.  A random sample of 36 pills gives a sample mean of </a:t>
            </a:r>
            <a:r>
              <a:rPr lang="en-US" dirty="0" smtClean="0"/>
              <a:t>25.4</a:t>
            </a:r>
            <a:endParaRPr lang="en-US" dirty="0"/>
          </a:p>
        </p:txBody>
      </p:sp>
    </p:spTree>
    <p:extLst>
      <p:ext uri="{BB962C8B-B14F-4D97-AF65-F5344CB8AC3E}">
        <p14:creationId xmlns:p14="http://schemas.microsoft.com/office/powerpoint/2010/main" val="6742571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76312" y="447675"/>
            <a:ext cx="10239375" cy="5962650"/>
          </a:xfrm>
          <a:prstGeom prst="rect">
            <a:avLst/>
          </a:prstGeom>
        </p:spPr>
      </p:pic>
    </p:spTree>
    <p:extLst>
      <p:ext uri="{BB962C8B-B14F-4D97-AF65-F5344CB8AC3E}">
        <p14:creationId xmlns:p14="http://schemas.microsoft.com/office/powerpoint/2010/main" val="26939138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43012" y="572654"/>
            <a:ext cx="9705975" cy="6077527"/>
          </a:xfrm>
          <a:prstGeom prst="rect">
            <a:avLst/>
          </a:prstGeom>
        </p:spPr>
      </p:pic>
    </p:spTree>
    <p:extLst>
      <p:ext uri="{BB962C8B-B14F-4D97-AF65-F5344CB8AC3E}">
        <p14:creationId xmlns:p14="http://schemas.microsoft.com/office/powerpoint/2010/main" val="8526160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2548"/>
          </a:xfrm>
        </p:spPr>
        <p:txBody>
          <a:bodyPr/>
          <a:lstStyle/>
          <a:p>
            <a:r>
              <a:rPr lang="en-US" altLang="en-US" dirty="0">
                <a:ea typeface="ＭＳ Ｐゴシック" pitchFamily="34" charset="-128"/>
              </a:rPr>
              <a:t>6.3 Use and Abuse of Tests</a:t>
            </a:r>
            <a:endParaRPr lang="en-US" dirty="0"/>
          </a:p>
        </p:txBody>
      </p:sp>
      <p:sp>
        <p:nvSpPr>
          <p:cNvPr id="3" name="Content Placeholder 2"/>
          <p:cNvSpPr>
            <a:spLocks noGrp="1"/>
          </p:cNvSpPr>
          <p:nvPr>
            <p:ph idx="1"/>
          </p:nvPr>
        </p:nvSpPr>
        <p:spPr>
          <a:xfrm>
            <a:off x="838200" y="1237674"/>
            <a:ext cx="10515600" cy="4939289"/>
          </a:xfrm>
        </p:spPr>
        <p:txBody>
          <a:bodyPr/>
          <a:lstStyle/>
          <a:p>
            <a:pPr marL="514350" indent="-514350">
              <a:buAutoNum type="arabicPeriod"/>
            </a:pPr>
            <a:r>
              <a:rPr lang="en-US" dirty="0" smtClean="0"/>
              <a:t>There is no sharp border between “significant” and “not significant”, only increasingly strong evidence as the p-value decreases.</a:t>
            </a:r>
          </a:p>
          <a:p>
            <a:pPr marL="0" indent="0">
              <a:buNone/>
            </a:pPr>
            <a:endParaRPr lang="en-US" dirty="0"/>
          </a:p>
          <a:p>
            <a:pPr marL="514350" indent="-514350">
              <a:buAutoNum type="arabicPeriod"/>
            </a:pPr>
            <a:endParaRPr lang="en-US" dirty="0" smtClean="0"/>
          </a:p>
          <a:p>
            <a:pPr marL="514350" indent="-514350">
              <a:buAutoNum type="arabicPeriod"/>
            </a:pPr>
            <a:endParaRPr lang="en-US" dirty="0" smtClean="0"/>
          </a:p>
          <a:p>
            <a:pPr marL="514350" indent="-514350">
              <a:buAutoNum type="arabicPeriod"/>
            </a:pPr>
            <a:endParaRPr lang="en-US" dirty="0"/>
          </a:p>
          <a:p>
            <a:pPr marL="0" indent="0">
              <a:buNone/>
            </a:pPr>
            <a:endParaRPr lang="en-US" dirty="0" smtClean="0"/>
          </a:p>
          <a:p>
            <a:pPr marL="0" indent="0">
              <a:buNone/>
            </a:pPr>
            <a:r>
              <a:rPr lang="en-US" dirty="0" smtClean="0"/>
              <a:t>2. Beware of outliers.</a:t>
            </a:r>
          </a:p>
          <a:p>
            <a:pPr marL="0" indent="0">
              <a:buNone/>
            </a:pPr>
            <a:r>
              <a:rPr lang="en-US" dirty="0" smtClean="0"/>
              <a:t>3. Formal statistical inference cannot correct basic flaws in the design.</a:t>
            </a:r>
            <a:endParaRPr lang="en-US" dirty="0"/>
          </a:p>
        </p:txBody>
      </p:sp>
      <p:pic>
        <p:nvPicPr>
          <p:cNvPr id="4" name="Picture 3"/>
          <p:cNvPicPr>
            <a:picLocks noChangeAspect="1"/>
          </p:cNvPicPr>
          <p:nvPr/>
        </p:nvPicPr>
        <p:blipFill>
          <a:blip r:embed="rId2"/>
          <a:stretch>
            <a:fillRect/>
          </a:stretch>
        </p:blipFill>
        <p:spPr>
          <a:xfrm>
            <a:off x="1952625" y="1966912"/>
            <a:ext cx="8286750" cy="2924175"/>
          </a:xfrm>
          <a:prstGeom prst="rect">
            <a:avLst/>
          </a:prstGeom>
        </p:spPr>
      </p:pic>
    </p:spTree>
    <p:extLst>
      <p:ext uri="{BB962C8B-B14F-4D97-AF65-F5344CB8AC3E}">
        <p14:creationId xmlns:p14="http://schemas.microsoft.com/office/powerpoint/2010/main" val="31223198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000">
                <a:solidFill>
                  <a:schemeClr val="tx2"/>
                </a:solidFill>
                <a:latin typeface="Arial" pitchFamily="34" charset="0"/>
                <a:ea typeface="ＭＳ Ｐゴシック" pitchFamily="34" charset="-128"/>
              </a:defRPr>
            </a:lvl1pPr>
            <a:lvl2pPr marL="742950" indent="-285750" defTabSz="457200">
              <a:defRPr>
                <a:solidFill>
                  <a:schemeClr val="tx2"/>
                </a:solidFill>
                <a:latin typeface="Arial" pitchFamily="34" charset="0"/>
                <a:ea typeface="ＭＳ Ｐゴシック" pitchFamily="34" charset="-128"/>
              </a:defRPr>
            </a:lvl2pPr>
            <a:lvl3pPr marL="1143000" defTabSz="457200">
              <a:defRPr>
                <a:solidFill>
                  <a:schemeClr val="tx2"/>
                </a:solidFill>
                <a:latin typeface="Arial" pitchFamily="34" charset="0"/>
                <a:ea typeface="ＭＳ Ｐゴシック" pitchFamily="34" charset="-128"/>
              </a:defRPr>
            </a:lvl3pPr>
            <a:lvl4pPr marL="1600200" defTabSz="457200">
              <a:defRPr>
                <a:solidFill>
                  <a:schemeClr val="tx2"/>
                </a:solidFill>
                <a:latin typeface="Arial" pitchFamily="34" charset="0"/>
                <a:ea typeface="ＭＳ Ｐゴシック" pitchFamily="34" charset="-128"/>
              </a:defRPr>
            </a:lvl4pPr>
            <a:lvl5pPr marL="2057400" defTabSz="457200">
              <a:defRPr>
                <a:solidFill>
                  <a:schemeClr val="tx2"/>
                </a:solidFill>
                <a:latin typeface="Arial" pitchFamily="34" charset="0"/>
                <a:ea typeface="ＭＳ Ｐゴシック" pitchFamily="34" charset="-128"/>
              </a:defRPr>
            </a:lvl5pPr>
            <a:lvl6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6pPr>
            <a:lvl7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7pPr>
            <a:lvl8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8pPr>
            <a:lvl9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9pPr>
          </a:lstStyle>
          <a:p>
            <a:pPr>
              <a:lnSpc>
                <a:spcPct val="80000"/>
              </a:lnSpc>
            </a:pPr>
            <a:fld id="{90B1FB60-DCC2-4C2A-AC4B-F0809DC88499}" type="slidenum">
              <a:rPr lang="en-US" altLang="en-US" sz="1200">
                <a:solidFill>
                  <a:schemeClr val="accent1"/>
                </a:solidFill>
              </a:rPr>
              <a:pPr>
                <a:lnSpc>
                  <a:spcPct val="80000"/>
                </a:lnSpc>
              </a:pPr>
              <a:t>47</a:t>
            </a:fld>
            <a:endParaRPr lang="en-US" altLang="en-US" sz="1200">
              <a:solidFill>
                <a:schemeClr val="accent1"/>
              </a:solidFill>
            </a:endParaRPr>
          </a:p>
        </p:txBody>
      </p:sp>
      <p:sp>
        <p:nvSpPr>
          <p:cNvPr id="66563" name="Rectangle 2"/>
          <p:cNvSpPr>
            <a:spLocks noGrp="1" noChangeArrowheads="1"/>
          </p:cNvSpPr>
          <p:nvPr>
            <p:ph type="title" idx="4294967295"/>
          </p:nvPr>
        </p:nvSpPr>
        <p:spPr>
          <a:xfrm>
            <a:off x="2103439" y="0"/>
            <a:ext cx="7246401" cy="711200"/>
          </a:xfrm>
        </p:spPr>
        <p:txBody>
          <a:bodyPr/>
          <a:lstStyle/>
          <a:p>
            <a:pPr eaLnBrk="1" hangingPunct="1">
              <a:lnSpc>
                <a:spcPct val="90000"/>
              </a:lnSpc>
            </a:pPr>
            <a:r>
              <a:rPr lang="en-US" altLang="en-US" dirty="0" smtClean="0">
                <a:ea typeface="ＭＳ Ｐゴシック" pitchFamily="34" charset="-128"/>
              </a:rPr>
              <a:t>Tests for a Population Mean</a:t>
            </a:r>
            <a:endParaRPr lang="en-US" altLang="en-US" sz="2400" i="1" dirty="0">
              <a:solidFill>
                <a:srgbClr val="33CCFF"/>
              </a:solidFill>
              <a:ea typeface="ＭＳ Ｐゴシック" pitchFamily="34" charset="-128"/>
            </a:endParaRPr>
          </a:p>
        </p:txBody>
      </p:sp>
      <p:pic>
        <p:nvPicPr>
          <p:cNvPr id="66564" name="Picture 2" descr="The image explains the z Test for a population mean. Draw a simple random sample &quot;SRS&quot; of size &quot;n: from a normal population that has unknown mean mew and known standard deviation sigma. To test the null hypothesis H0 that mew is equal to mew subscript 0, the image shows the statistical expression  to calculate the one same z statistic as &quot;z&quot; equals to &quot;x bar&quot; minus &quot; mew 0&quot; divided by &quot;sigma&quot; divided by square root of &quot;n&quot;.&#10;&#10;In terms of a variable Z having the standard Normal distribution, The P-value is a way to test the “believability” of the null hypothesis given the evidence provided by a random sample.&#10;&#10;Alternative Hypothesis &quot;H&quot; subscript &quot;a&quot; as mew is greater than mew 0 is P bracket open Z is greater than or equal to z bracket close. It is supported by an image of normal distribution curve where the value of z comes to extreme right of the curve.&#10;&#10;Alternative Hypothesis &quot;H&quot; subscript &quot;a&quot; as mew is smaller than mew subscript 0 is P bracket open Z is smaller than or equal to z bracket close. It is supported by an image of normal distribution curve where the value of z comes to extreme left of the curve.&#10;&#10;Alternative Hypothesis &quot;H&quot; subscript &quot;a&quot; as mew is not equal to mew subscript 0 is &quot;2P&quot; bracket open Z is smaller than or equal to z bracket close. It is supported by an image of normal distribution curve where the value of z comes to extreme left and right sides of the cur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8951" y="871538"/>
            <a:ext cx="6107113" cy="598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1039117"/>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000">
                <a:solidFill>
                  <a:schemeClr val="tx2"/>
                </a:solidFill>
                <a:latin typeface="Arial" pitchFamily="34" charset="0"/>
                <a:ea typeface="ＭＳ Ｐゴシック" pitchFamily="34" charset="-128"/>
              </a:defRPr>
            </a:lvl1pPr>
            <a:lvl2pPr marL="742950" indent="-285750" defTabSz="457200">
              <a:defRPr>
                <a:solidFill>
                  <a:schemeClr val="tx2"/>
                </a:solidFill>
                <a:latin typeface="Arial" pitchFamily="34" charset="0"/>
                <a:ea typeface="ＭＳ Ｐゴシック" pitchFamily="34" charset="-128"/>
              </a:defRPr>
            </a:lvl2pPr>
            <a:lvl3pPr marL="1143000" defTabSz="457200">
              <a:defRPr>
                <a:solidFill>
                  <a:schemeClr val="tx2"/>
                </a:solidFill>
                <a:latin typeface="Arial" pitchFamily="34" charset="0"/>
                <a:ea typeface="ＭＳ Ｐゴシック" pitchFamily="34" charset="-128"/>
              </a:defRPr>
            </a:lvl3pPr>
            <a:lvl4pPr marL="1600200" defTabSz="457200">
              <a:defRPr>
                <a:solidFill>
                  <a:schemeClr val="tx2"/>
                </a:solidFill>
                <a:latin typeface="Arial" pitchFamily="34" charset="0"/>
                <a:ea typeface="ＭＳ Ｐゴシック" pitchFamily="34" charset="-128"/>
              </a:defRPr>
            </a:lvl4pPr>
            <a:lvl5pPr marL="2057400" defTabSz="457200">
              <a:defRPr>
                <a:solidFill>
                  <a:schemeClr val="tx2"/>
                </a:solidFill>
                <a:latin typeface="Arial" pitchFamily="34" charset="0"/>
                <a:ea typeface="ＭＳ Ｐゴシック" pitchFamily="34" charset="-128"/>
              </a:defRPr>
            </a:lvl5pPr>
            <a:lvl6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6pPr>
            <a:lvl7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7pPr>
            <a:lvl8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8pPr>
            <a:lvl9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9pPr>
          </a:lstStyle>
          <a:p>
            <a:pPr>
              <a:lnSpc>
                <a:spcPct val="80000"/>
              </a:lnSpc>
            </a:pPr>
            <a:fld id="{EE6FE09F-92B8-4A3C-B98E-0BFAE2B64DD4}" type="slidenum">
              <a:rPr lang="en-US" altLang="en-US" sz="1200">
                <a:solidFill>
                  <a:schemeClr val="accent1"/>
                </a:solidFill>
              </a:rPr>
              <a:pPr>
                <a:lnSpc>
                  <a:spcPct val="80000"/>
                </a:lnSpc>
              </a:pPr>
              <a:t>48</a:t>
            </a:fld>
            <a:endParaRPr lang="en-US" altLang="en-US" sz="1200">
              <a:solidFill>
                <a:schemeClr val="accent1"/>
              </a:solidFill>
            </a:endParaRPr>
          </a:p>
        </p:txBody>
      </p:sp>
      <p:sp>
        <p:nvSpPr>
          <p:cNvPr id="65539" name="Rectangle 2"/>
          <p:cNvSpPr>
            <a:spLocks noGrp="1" noChangeArrowheads="1"/>
          </p:cNvSpPr>
          <p:nvPr>
            <p:ph type="title" idx="4294967295"/>
          </p:nvPr>
        </p:nvSpPr>
        <p:spPr>
          <a:xfrm>
            <a:off x="2078039" y="212726"/>
            <a:ext cx="7473681" cy="720725"/>
          </a:xfrm>
        </p:spPr>
        <p:txBody>
          <a:bodyPr>
            <a:normAutofit fontScale="90000"/>
          </a:bodyPr>
          <a:lstStyle/>
          <a:p>
            <a:pPr eaLnBrk="1" hangingPunct="1">
              <a:lnSpc>
                <a:spcPct val="90000"/>
              </a:lnSpc>
            </a:pPr>
            <a:r>
              <a:rPr lang="en-US" altLang="en-US" smtClean="0">
                <a:ea typeface="ＭＳ Ｐゴシック" pitchFamily="34" charset="-128"/>
              </a:rPr>
              <a:t>Four Steps of Tests of Significance</a:t>
            </a:r>
            <a:endParaRPr lang="en-US" altLang="en-US" sz="2400">
              <a:solidFill>
                <a:srgbClr val="33CCFF"/>
              </a:solidFill>
              <a:ea typeface="ＭＳ Ｐゴシック" pitchFamily="34" charset="-128"/>
            </a:endParaRPr>
          </a:p>
        </p:txBody>
      </p:sp>
      <p:sp>
        <p:nvSpPr>
          <p:cNvPr id="17" name="TextBox 16"/>
          <p:cNvSpPr txBox="1">
            <a:spLocks noChangeArrowheads="1"/>
          </p:cNvSpPr>
          <p:nvPr/>
        </p:nvSpPr>
        <p:spPr bwMode="auto">
          <a:xfrm>
            <a:off x="3341688" y="2035175"/>
            <a:ext cx="5422900" cy="400050"/>
          </a:xfrm>
          <a:prstGeom prst="rect">
            <a:avLst/>
          </a:prstGeom>
          <a:solidFill>
            <a:srgbClr val="D6DFE8"/>
          </a:solidFill>
          <a:ln w="10000">
            <a:solidFill>
              <a:schemeClr val="accent2"/>
            </a:solidFill>
            <a:miter lim="800000"/>
            <a:headEnd/>
            <a:tailEnd/>
          </a:ln>
          <a:effectLst>
            <a:outerShdw blurRad="38100" dist="30000" dir="5400000" rotWithShape="0">
              <a:srgbClr val="808080">
                <a:alpha val="45000"/>
              </a:srgbClr>
            </a:outerShdw>
          </a:effectLst>
        </p:spPr>
        <p:txBody>
          <a:bodyPr>
            <a:spAutoFit/>
          </a:bodyPr>
          <a:lstStyle>
            <a:lvl1pPr eaLnBrk="0" hangingPunct="0">
              <a:defRPr sz="2400">
                <a:solidFill>
                  <a:schemeClr val="tx1"/>
                </a:solidFill>
                <a:latin typeface="Arial" charset="0"/>
                <a:ea typeface="ＭＳ Ｐゴシック" pitchFamily="-65" charset="-128"/>
              </a:defRPr>
            </a:lvl1pPr>
            <a:lvl2pPr marL="37931725" indent="-37474525" eaLnBrk="0" hangingPunct="0">
              <a:defRPr sz="2400">
                <a:solidFill>
                  <a:schemeClr val="tx1"/>
                </a:solidFill>
                <a:latin typeface="Arial" charset="0"/>
                <a:ea typeface="ＭＳ Ｐゴシック" pitchFamily="-65" charset="-128"/>
              </a:defRPr>
            </a:lvl2pPr>
            <a:lvl3pPr eaLnBrk="0" hangingPunct="0">
              <a:defRPr sz="2400">
                <a:solidFill>
                  <a:schemeClr val="tx1"/>
                </a:solidFill>
                <a:latin typeface="Arial" charset="0"/>
                <a:ea typeface="ＭＳ Ｐゴシック" pitchFamily="-65" charset="-128"/>
              </a:defRPr>
            </a:lvl3pPr>
            <a:lvl4pPr eaLnBrk="0" hangingPunct="0">
              <a:defRPr sz="2400">
                <a:solidFill>
                  <a:schemeClr val="tx1"/>
                </a:solidFill>
                <a:latin typeface="Arial" charset="0"/>
                <a:ea typeface="ＭＳ Ｐゴシック" pitchFamily="-65" charset="-128"/>
              </a:defRPr>
            </a:lvl4pPr>
            <a:lvl5pPr eaLnBrk="0" hangingPunct="0">
              <a:defRPr sz="2400">
                <a:solidFill>
                  <a:schemeClr val="tx1"/>
                </a:solidFill>
                <a:latin typeface="Arial" charset="0"/>
                <a:ea typeface="ＭＳ Ｐゴシック" pitchFamily="-65" charset="-128"/>
              </a:defRPr>
            </a:lvl5pPr>
            <a:lvl6pPr marL="457200" eaLnBrk="0" fontAlgn="base" hangingPunct="0">
              <a:spcBef>
                <a:spcPct val="0"/>
              </a:spcBef>
              <a:spcAft>
                <a:spcPct val="0"/>
              </a:spcAft>
              <a:defRPr sz="2400">
                <a:solidFill>
                  <a:schemeClr val="tx1"/>
                </a:solidFill>
                <a:latin typeface="Arial" charset="0"/>
                <a:ea typeface="ＭＳ Ｐゴシック" pitchFamily="-65" charset="-128"/>
              </a:defRPr>
            </a:lvl6pPr>
            <a:lvl7pPr marL="914400" eaLnBrk="0" fontAlgn="base" hangingPunct="0">
              <a:spcBef>
                <a:spcPct val="0"/>
              </a:spcBef>
              <a:spcAft>
                <a:spcPct val="0"/>
              </a:spcAft>
              <a:defRPr sz="2400">
                <a:solidFill>
                  <a:schemeClr val="tx1"/>
                </a:solidFill>
                <a:latin typeface="Arial" charset="0"/>
                <a:ea typeface="ＭＳ Ｐゴシック" pitchFamily="-65" charset="-128"/>
              </a:defRPr>
            </a:lvl7pPr>
            <a:lvl8pPr marL="1371600" eaLnBrk="0" fontAlgn="base" hangingPunct="0">
              <a:spcBef>
                <a:spcPct val="0"/>
              </a:spcBef>
              <a:spcAft>
                <a:spcPct val="0"/>
              </a:spcAft>
              <a:defRPr sz="2400">
                <a:solidFill>
                  <a:schemeClr val="tx1"/>
                </a:solidFill>
                <a:latin typeface="Arial" charset="0"/>
                <a:ea typeface="ＭＳ Ｐゴシック" pitchFamily="-65" charset="-128"/>
              </a:defRPr>
            </a:lvl8pPr>
            <a:lvl9pPr marL="1828800" eaLnBrk="0" fontAlgn="base" hangingPunct="0">
              <a:spcBef>
                <a:spcPct val="0"/>
              </a:spcBef>
              <a:spcAft>
                <a:spcPct val="0"/>
              </a:spcAft>
              <a:defRPr sz="2400">
                <a:solidFill>
                  <a:schemeClr val="tx1"/>
                </a:solidFill>
                <a:latin typeface="Arial" charset="0"/>
                <a:ea typeface="ＭＳ Ｐゴシック" pitchFamily="-65" charset="-128"/>
              </a:defRPr>
            </a:lvl9pPr>
          </a:lstStyle>
          <a:p>
            <a:pPr algn="ctr" eaLnBrk="1" hangingPunct="1">
              <a:defRPr/>
            </a:pPr>
            <a:r>
              <a:rPr lang="en-US" sz="2000" b="1" dirty="0"/>
              <a:t>Tests of Significance: Four Steps</a:t>
            </a:r>
          </a:p>
        </p:txBody>
      </p:sp>
      <p:sp>
        <p:nvSpPr>
          <p:cNvPr id="16" name="TextBox 15"/>
          <p:cNvSpPr txBox="1">
            <a:spLocks noChangeArrowheads="1"/>
          </p:cNvSpPr>
          <p:nvPr/>
        </p:nvSpPr>
        <p:spPr bwMode="auto">
          <a:xfrm>
            <a:off x="2217739" y="2424113"/>
            <a:ext cx="7754937" cy="1846262"/>
          </a:xfrm>
          <a:prstGeom prst="rect">
            <a:avLst/>
          </a:prstGeom>
          <a:solidFill>
            <a:srgbClr val="EAEDCB"/>
          </a:solidFill>
          <a:ln w="10000">
            <a:solidFill>
              <a:srgbClr val="D2DA7A"/>
            </a:solidFill>
            <a:miter lim="800000"/>
            <a:headEnd/>
            <a:tailEnd/>
          </a:ln>
          <a:effectLst>
            <a:outerShdw blurRad="38100" dist="30000" dir="5400000" rotWithShape="0">
              <a:srgbClr val="808080">
                <a:alpha val="45000"/>
              </a:srgbClr>
            </a:outerShdw>
          </a:effectLst>
        </p:spPr>
        <p:txBody>
          <a:bodyPr anchor="b">
            <a:spAutoFit/>
          </a:bodyPr>
          <a:lstStyle>
            <a:lvl1pPr marL="342900" indent="-342900">
              <a:spcBef>
                <a:spcPts val="1800"/>
              </a:spcBef>
              <a:buClr>
                <a:schemeClr val="accent1"/>
              </a:buClr>
              <a:buSzPct val="100000"/>
              <a:buFont typeface="Wingdings 2" panose="05020102010507070707" pitchFamily="18" charset="2"/>
              <a:buChar char="¡"/>
              <a:defRPr sz="2000">
                <a:solidFill>
                  <a:schemeClr val="tx2"/>
                </a:solidFill>
                <a:latin typeface="Arial" panose="020B0604020202020204" pitchFamily="34" charset="0"/>
                <a:ea typeface="ＭＳ Ｐゴシック" panose="020B0600070205080204" pitchFamily="34" charset="-128"/>
              </a:defRPr>
            </a:lvl1pPr>
            <a:lvl2pPr marL="37931725" indent="-37474525">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2pPr>
            <a:lvl3pPr marL="6858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3pPr>
            <a:lvl4pPr marL="914400" indent="-22860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4pPr>
            <a:lvl5pPr marL="11430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5pPr>
            <a:lvl6pPr marL="16002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6pPr>
            <a:lvl7pPr marL="20574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7pPr>
            <a:lvl8pPr marL="25146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8pPr>
            <a:lvl9pPr marL="29718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9pPr>
          </a:lstStyle>
          <a:p>
            <a:pPr>
              <a:spcBef>
                <a:spcPct val="0"/>
              </a:spcBef>
              <a:spcAft>
                <a:spcPts val="1200"/>
              </a:spcAft>
              <a:buClrTx/>
              <a:buSzTx/>
              <a:buNone/>
              <a:defRPr/>
            </a:pPr>
            <a:r>
              <a:rPr lang="en-US" altLang="en-US" dirty="0">
                <a:solidFill>
                  <a:srgbClr val="000000"/>
                </a:solidFill>
              </a:rPr>
              <a:t>	1. State the null and alternative </a:t>
            </a:r>
            <a:r>
              <a:rPr lang="en-US" altLang="en-US" b="1" dirty="0">
                <a:solidFill>
                  <a:srgbClr val="000000"/>
                </a:solidFill>
              </a:rPr>
              <a:t>hypotheses</a:t>
            </a:r>
            <a:r>
              <a:rPr lang="en-US" altLang="en-US" dirty="0">
                <a:solidFill>
                  <a:schemeClr val="tx1"/>
                </a:solidFill>
              </a:rPr>
              <a:t>.</a:t>
            </a:r>
            <a:endParaRPr lang="en-US" altLang="en-US" b="1" dirty="0">
              <a:solidFill>
                <a:srgbClr val="000000"/>
              </a:solidFill>
            </a:endParaRPr>
          </a:p>
          <a:p>
            <a:pPr>
              <a:spcBef>
                <a:spcPct val="0"/>
              </a:spcBef>
              <a:spcAft>
                <a:spcPts val="1200"/>
              </a:spcAft>
              <a:buClrTx/>
              <a:buSzTx/>
              <a:buNone/>
              <a:defRPr/>
            </a:pPr>
            <a:r>
              <a:rPr lang="en-US" altLang="en-US" dirty="0">
                <a:solidFill>
                  <a:srgbClr val="000000"/>
                </a:solidFill>
              </a:rPr>
              <a:t>	2. Calculate the value of the </a:t>
            </a:r>
            <a:r>
              <a:rPr lang="en-US" altLang="en-US" b="1" dirty="0">
                <a:solidFill>
                  <a:srgbClr val="000000"/>
                </a:solidFill>
              </a:rPr>
              <a:t>test statistic</a:t>
            </a:r>
            <a:r>
              <a:rPr lang="en-US" altLang="en-US" dirty="0">
                <a:solidFill>
                  <a:srgbClr val="000000"/>
                </a:solidFill>
              </a:rPr>
              <a:t>.</a:t>
            </a:r>
          </a:p>
          <a:p>
            <a:pPr>
              <a:spcBef>
                <a:spcPct val="0"/>
              </a:spcBef>
              <a:spcAft>
                <a:spcPts val="1200"/>
              </a:spcAft>
              <a:buClrTx/>
              <a:buSzTx/>
              <a:buNone/>
              <a:defRPr/>
            </a:pPr>
            <a:r>
              <a:rPr lang="en-US" altLang="en-US" dirty="0">
                <a:solidFill>
                  <a:srgbClr val="000000"/>
                </a:solidFill>
              </a:rPr>
              <a:t>	3. Find the </a:t>
            </a:r>
            <a:r>
              <a:rPr lang="en-US" altLang="en-US" b="1" i="1" dirty="0">
                <a:solidFill>
                  <a:srgbClr val="000000"/>
                </a:solidFill>
              </a:rPr>
              <a:t>P</a:t>
            </a:r>
            <a:r>
              <a:rPr lang="en-US" altLang="en-US" b="1" dirty="0">
                <a:solidFill>
                  <a:srgbClr val="000000"/>
                </a:solidFill>
              </a:rPr>
              <a:t>-value</a:t>
            </a:r>
            <a:r>
              <a:rPr lang="en-US" altLang="en-US" dirty="0">
                <a:solidFill>
                  <a:srgbClr val="000000"/>
                </a:solidFill>
              </a:rPr>
              <a:t> for the observed data.</a:t>
            </a:r>
          </a:p>
          <a:p>
            <a:pPr>
              <a:spcBef>
                <a:spcPct val="0"/>
              </a:spcBef>
              <a:spcAft>
                <a:spcPts val="1200"/>
              </a:spcAft>
              <a:buClrTx/>
              <a:buSzTx/>
              <a:buNone/>
              <a:defRPr/>
            </a:pPr>
            <a:r>
              <a:rPr lang="en-US" altLang="en-US" b="1" dirty="0">
                <a:solidFill>
                  <a:srgbClr val="000000"/>
                </a:solidFill>
              </a:rPr>
              <a:t>	</a:t>
            </a:r>
            <a:r>
              <a:rPr lang="en-US" altLang="en-US" dirty="0">
                <a:solidFill>
                  <a:srgbClr val="000000"/>
                </a:solidFill>
              </a:rPr>
              <a:t>4. State a </a:t>
            </a:r>
            <a:r>
              <a:rPr lang="en-US" altLang="en-US" b="1" dirty="0">
                <a:solidFill>
                  <a:srgbClr val="000000"/>
                </a:solidFill>
              </a:rPr>
              <a:t>conclusion</a:t>
            </a:r>
            <a:r>
              <a:rPr lang="en-US" altLang="en-US" dirty="0">
                <a:solidFill>
                  <a:srgbClr val="000000"/>
                </a:solidFill>
              </a:rPr>
              <a:t>.</a:t>
            </a:r>
          </a:p>
        </p:txBody>
      </p:sp>
      <p:sp>
        <p:nvSpPr>
          <p:cNvPr id="65542" name="TextBox 5"/>
          <p:cNvSpPr txBox="1">
            <a:spLocks noChangeArrowheads="1"/>
          </p:cNvSpPr>
          <p:nvPr/>
        </p:nvSpPr>
        <p:spPr bwMode="auto">
          <a:xfrm>
            <a:off x="2124076" y="4613275"/>
            <a:ext cx="79089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2000">
                <a:solidFill>
                  <a:schemeClr val="tx2"/>
                </a:solidFill>
                <a:latin typeface="Arial" pitchFamily="34" charset="0"/>
                <a:ea typeface="ＭＳ Ｐゴシック" pitchFamily="34" charset="-128"/>
              </a:defRPr>
            </a:lvl1pPr>
            <a:lvl2pPr marL="742950" indent="-285750" defTabSz="457200">
              <a:defRPr>
                <a:solidFill>
                  <a:schemeClr val="tx2"/>
                </a:solidFill>
                <a:latin typeface="Arial" pitchFamily="34" charset="0"/>
                <a:ea typeface="ＭＳ Ｐゴシック" pitchFamily="34" charset="-128"/>
              </a:defRPr>
            </a:lvl2pPr>
            <a:lvl3pPr marL="1143000" defTabSz="457200">
              <a:defRPr>
                <a:solidFill>
                  <a:schemeClr val="tx2"/>
                </a:solidFill>
                <a:latin typeface="Arial" pitchFamily="34" charset="0"/>
                <a:ea typeface="ＭＳ Ｐゴシック" pitchFamily="34" charset="-128"/>
              </a:defRPr>
            </a:lvl3pPr>
            <a:lvl4pPr marL="1600200" defTabSz="457200">
              <a:defRPr>
                <a:solidFill>
                  <a:schemeClr val="tx2"/>
                </a:solidFill>
                <a:latin typeface="Arial" pitchFamily="34" charset="0"/>
                <a:ea typeface="ＭＳ Ｐゴシック" pitchFamily="34" charset="-128"/>
              </a:defRPr>
            </a:lvl4pPr>
            <a:lvl5pPr marL="2057400" defTabSz="457200">
              <a:defRPr>
                <a:solidFill>
                  <a:schemeClr val="tx2"/>
                </a:solidFill>
                <a:latin typeface="Arial" pitchFamily="34" charset="0"/>
                <a:ea typeface="ＭＳ Ｐゴシック" pitchFamily="34" charset="-128"/>
              </a:defRPr>
            </a:lvl5pPr>
            <a:lvl6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6pPr>
            <a:lvl7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7pPr>
            <a:lvl8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8pPr>
            <a:lvl9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9pPr>
          </a:lstStyle>
          <a:p>
            <a:pPr eaLnBrk="1" hangingPunct="1"/>
            <a:r>
              <a:rPr lang="en-US" altLang="en-US">
                <a:solidFill>
                  <a:schemeClr val="tx1"/>
                </a:solidFill>
              </a:rPr>
              <a:t>We will learn the details of many tests of significance in the following chapters. The proper test statistic is determined by the hypotheses and the data collection design.  </a:t>
            </a:r>
          </a:p>
        </p:txBody>
      </p:sp>
    </p:spTree>
    <p:extLst>
      <p:ext uri="{BB962C8B-B14F-4D97-AF65-F5344CB8AC3E}">
        <p14:creationId xmlns:p14="http://schemas.microsoft.com/office/powerpoint/2010/main" val="3550175376"/>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3383"/>
          </a:xfrm>
        </p:spPr>
        <p:txBody>
          <a:bodyPr>
            <a:normAutofit fontScale="90000"/>
          </a:bodyPr>
          <a:lstStyle/>
          <a:p>
            <a:r>
              <a:rPr lang="en-US" altLang="en-US" dirty="0" smtClean="0">
                <a:ea typeface="ＭＳ Ｐゴシック" pitchFamily="34" charset="-128"/>
              </a:rPr>
              <a:t>Simple Conditions for Inference About a Mean</a:t>
            </a:r>
            <a:endParaRPr lang="en-US" dirty="0"/>
          </a:p>
        </p:txBody>
      </p:sp>
      <p:sp>
        <p:nvSpPr>
          <p:cNvPr id="3" name="Content Placeholder 2"/>
          <p:cNvSpPr>
            <a:spLocks noGrp="1"/>
          </p:cNvSpPr>
          <p:nvPr>
            <p:ph idx="1"/>
          </p:nvPr>
        </p:nvSpPr>
        <p:spPr>
          <a:xfrm>
            <a:off x="838200" y="1237673"/>
            <a:ext cx="10515600" cy="4939290"/>
          </a:xfrm>
        </p:spPr>
        <p:txBody>
          <a:bodyPr/>
          <a:lstStyle/>
          <a:p>
            <a:pPr>
              <a:spcBef>
                <a:spcPct val="0"/>
              </a:spcBef>
              <a:buNone/>
              <a:defRPr/>
            </a:pPr>
            <a:r>
              <a:rPr lang="en-US" altLang="en-US" b="1" dirty="0">
                <a:solidFill>
                  <a:srgbClr val="0070C0"/>
                </a:solidFill>
              </a:rPr>
              <a:t>Simple Conditions for Inference About a Mean</a:t>
            </a:r>
          </a:p>
          <a:p>
            <a:pPr>
              <a:spcBef>
                <a:spcPct val="0"/>
              </a:spcBef>
              <a:buNone/>
              <a:defRPr/>
            </a:pPr>
            <a:endParaRPr lang="en-US" altLang="en-US" sz="800" b="1" u="sng" dirty="0">
              <a:solidFill>
                <a:srgbClr val="0070C0"/>
              </a:solidFill>
            </a:endParaRPr>
          </a:p>
          <a:p>
            <a:pPr>
              <a:spcBef>
                <a:spcPct val="0"/>
              </a:spcBef>
              <a:spcAft>
                <a:spcPts val="600"/>
              </a:spcAft>
              <a:buFont typeface="Arial" panose="020B0604020202020204" pitchFamily="34" charset="0"/>
              <a:buAutoNum type="arabicPeriod"/>
              <a:defRPr/>
            </a:pPr>
            <a:r>
              <a:rPr lang="en-US" altLang="en-US" dirty="0">
                <a:solidFill>
                  <a:srgbClr val="000000"/>
                </a:solidFill>
              </a:rPr>
              <a:t>We have an SRS from the population of interest. There is no nonresponse or other practical difficulty.</a:t>
            </a:r>
          </a:p>
          <a:p>
            <a:pPr>
              <a:spcBef>
                <a:spcPct val="0"/>
              </a:spcBef>
              <a:spcAft>
                <a:spcPts val="600"/>
              </a:spcAft>
              <a:buFont typeface="Arial" panose="020B0604020202020204" pitchFamily="34" charset="0"/>
              <a:buAutoNum type="arabicPeriod"/>
              <a:defRPr/>
            </a:pPr>
            <a:r>
              <a:rPr lang="en-US" altLang="en-US" dirty="0">
                <a:solidFill>
                  <a:srgbClr val="000000"/>
                </a:solidFill>
              </a:rPr>
              <a:t>The variable we measure has an exactly Normal distribution </a:t>
            </a:r>
            <a:r>
              <a:rPr lang="en-US" altLang="en-US" i="1" dirty="0">
                <a:solidFill>
                  <a:srgbClr val="000000"/>
                </a:solidFill>
              </a:rPr>
              <a:t>N</a:t>
            </a:r>
            <a:r>
              <a:rPr lang="en-US" altLang="en-US" dirty="0">
                <a:solidFill>
                  <a:srgbClr val="000000"/>
                </a:solidFill>
              </a:rPr>
              <a:t>(</a:t>
            </a:r>
            <a:r>
              <a:rPr lang="en-US" altLang="en-US" i="1" dirty="0" err="1">
                <a:solidFill>
                  <a:srgbClr val="000000"/>
                </a:solidFill>
              </a:rPr>
              <a:t>μ</a:t>
            </a:r>
            <a:r>
              <a:rPr lang="en-US" altLang="en-US" dirty="0" err="1">
                <a:solidFill>
                  <a:srgbClr val="000000"/>
                </a:solidFill>
              </a:rPr>
              <a:t>,</a:t>
            </a:r>
            <a:r>
              <a:rPr lang="en-US" altLang="en-US" i="1" dirty="0" err="1">
                <a:solidFill>
                  <a:srgbClr val="000000"/>
                </a:solidFill>
              </a:rPr>
              <a:t>σ</a:t>
            </a:r>
            <a:r>
              <a:rPr lang="en-US" altLang="en-US" dirty="0">
                <a:solidFill>
                  <a:srgbClr val="000000"/>
                </a:solidFill>
              </a:rPr>
              <a:t>) in the population.</a:t>
            </a:r>
          </a:p>
          <a:p>
            <a:pPr>
              <a:spcBef>
                <a:spcPct val="0"/>
              </a:spcBef>
              <a:spcAft>
                <a:spcPts val="600"/>
              </a:spcAft>
              <a:buFont typeface="Arial" panose="020B0604020202020204" pitchFamily="34" charset="0"/>
              <a:buAutoNum type="arabicPeriod"/>
              <a:defRPr/>
            </a:pPr>
            <a:r>
              <a:rPr lang="en-US" altLang="en-US" dirty="0">
                <a:solidFill>
                  <a:srgbClr val="000000"/>
                </a:solidFill>
              </a:rPr>
              <a:t>We don not know the population mean </a:t>
            </a:r>
            <a:r>
              <a:rPr lang="en-US" altLang="en-US" i="1" dirty="0">
                <a:solidFill>
                  <a:srgbClr val="000000"/>
                </a:solidFill>
              </a:rPr>
              <a:t>μ,</a:t>
            </a:r>
            <a:r>
              <a:rPr lang="en-US" altLang="en-US" dirty="0">
                <a:solidFill>
                  <a:srgbClr val="000000"/>
                </a:solidFill>
              </a:rPr>
              <a:t> but we do know the population standard deviation </a:t>
            </a:r>
            <a:r>
              <a:rPr lang="en-US" altLang="en-US" i="1" dirty="0">
                <a:solidFill>
                  <a:srgbClr val="000000"/>
                </a:solidFill>
              </a:rPr>
              <a:t>σ</a:t>
            </a:r>
            <a:r>
              <a:rPr lang="en-US" altLang="en-US" dirty="0">
                <a:solidFill>
                  <a:srgbClr val="000000"/>
                </a:solidFill>
              </a:rPr>
              <a:t>.</a:t>
            </a:r>
          </a:p>
          <a:p>
            <a:pPr marL="0" indent="0">
              <a:buNone/>
            </a:pPr>
            <a:r>
              <a:rPr lang="en-US" altLang="en-US" b="1" dirty="0" smtClean="0">
                <a:solidFill>
                  <a:srgbClr val="C00000"/>
                </a:solidFill>
              </a:rPr>
              <a:t>Note</a:t>
            </a:r>
            <a:r>
              <a:rPr lang="en-US" altLang="en-US" b="1" dirty="0" smtClean="0">
                <a:solidFill>
                  <a:schemeClr val="tx1"/>
                </a:solidFill>
              </a:rPr>
              <a:t>: </a:t>
            </a:r>
            <a:r>
              <a:rPr lang="en-US" altLang="en-US" dirty="0" smtClean="0">
                <a:solidFill>
                  <a:schemeClr val="tx1"/>
                </a:solidFill>
              </a:rPr>
              <a:t>The conditions that we have a perfect SRS, that the population is exactly Normal, and that we know the population standard deviation are all unrealistic. </a:t>
            </a:r>
          </a:p>
          <a:p>
            <a:pPr marL="0" indent="0">
              <a:buNone/>
            </a:pPr>
            <a:endParaRPr lang="en-US" dirty="0"/>
          </a:p>
        </p:txBody>
      </p:sp>
    </p:spTree>
    <p:extLst>
      <p:ext uri="{BB962C8B-B14F-4D97-AF65-F5344CB8AC3E}">
        <p14:creationId xmlns:p14="http://schemas.microsoft.com/office/powerpoint/2010/main" val="1068036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4766"/>
          </a:xfrm>
        </p:spPr>
        <p:txBody>
          <a:bodyPr/>
          <a:lstStyle/>
          <a:p>
            <a:r>
              <a:rPr lang="en-US" altLang="en-US" dirty="0" smtClean="0"/>
              <a:t>Statistical Estimation</a:t>
            </a:r>
            <a:endParaRPr lang="en-US" dirty="0"/>
          </a:p>
        </p:txBody>
      </p:sp>
      <p:sp>
        <p:nvSpPr>
          <p:cNvPr id="3" name="Content Placeholder 2"/>
          <p:cNvSpPr>
            <a:spLocks noGrp="1"/>
          </p:cNvSpPr>
          <p:nvPr>
            <p:ph idx="1"/>
          </p:nvPr>
        </p:nvSpPr>
        <p:spPr>
          <a:xfrm>
            <a:off x="838200" y="1089892"/>
            <a:ext cx="10515600" cy="5087071"/>
          </a:xfrm>
        </p:spPr>
        <p:txBody>
          <a:bodyPr/>
          <a:lstStyle/>
          <a:p>
            <a:pPr marL="0" indent="0">
              <a:buNone/>
            </a:pPr>
            <a:r>
              <a:rPr lang="en-US" dirty="0" smtClean="0"/>
              <a:t>Example: </a:t>
            </a:r>
          </a:p>
          <a:p>
            <a:pPr marL="0" indent="0">
              <a:buNone/>
            </a:pPr>
            <a:r>
              <a:rPr lang="en-US" dirty="0" smtClean="0"/>
              <a:t>Suppose a sample of the heights of 100 college age females is taken and it is found that the sample mean is 64.5.</a:t>
            </a:r>
            <a:endParaRPr lang="en-US" altLang="en-US" dirty="0">
              <a:solidFill>
                <a:srgbClr val="000000"/>
              </a:solidFill>
            </a:endParaRPr>
          </a:p>
          <a:p>
            <a:pPr marL="0" indent="0">
              <a:buNone/>
            </a:pPr>
            <a:r>
              <a:rPr lang="en-US" altLang="en-US" dirty="0" smtClean="0">
                <a:solidFill>
                  <a:srgbClr val="000000"/>
                </a:solidFill>
              </a:rPr>
              <a:t>Because the sample mean is 64.5, we could guess that </a:t>
            </a:r>
            <a:r>
              <a:rPr lang="en-US" altLang="en-US" i="1" dirty="0" smtClean="0">
                <a:solidFill>
                  <a:srgbClr val="000000"/>
                </a:solidFill>
              </a:rPr>
              <a:t>µ</a:t>
            </a:r>
            <a:r>
              <a:rPr lang="en-US" altLang="en-US" dirty="0" smtClean="0">
                <a:solidFill>
                  <a:srgbClr val="000000"/>
                </a:solidFill>
              </a:rPr>
              <a:t> is </a:t>
            </a:r>
            <a:r>
              <a:rPr lang="ja-JP" altLang="en-US" dirty="0" smtClean="0">
                <a:solidFill>
                  <a:srgbClr val="000000"/>
                </a:solidFill>
              </a:rPr>
              <a:t>“</a:t>
            </a:r>
            <a:r>
              <a:rPr lang="en-US" altLang="ja-JP" dirty="0" smtClean="0">
                <a:solidFill>
                  <a:srgbClr val="000000"/>
                </a:solidFill>
              </a:rPr>
              <a:t>somewhere</a:t>
            </a:r>
            <a:r>
              <a:rPr lang="ja-JP" altLang="en-US" dirty="0" smtClean="0">
                <a:solidFill>
                  <a:srgbClr val="000000"/>
                </a:solidFill>
              </a:rPr>
              <a:t>”</a:t>
            </a:r>
            <a:r>
              <a:rPr lang="en-US" altLang="ja-JP" dirty="0" smtClean="0">
                <a:solidFill>
                  <a:srgbClr val="000000"/>
                </a:solidFill>
              </a:rPr>
              <a:t> around 64.5.  </a:t>
            </a:r>
            <a:r>
              <a:rPr lang="en-US" altLang="ja-JP" b="1" dirty="0" smtClean="0">
                <a:solidFill>
                  <a:srgbClr val="0070C0"/>
                </a:solidFill>
              </a:rPr>
              <a:t>How close to 65.5 is </a:t>
            </a:r>
            <a:r>
              <a:rPr lang="en-US" altLang="ja-JP" b="1" i="1" dirty="0" smtClean="0">
                <a:solidFill>
                  <a:srgbClr val="0070C0"/>
                </a:solidFill>
              </a:rPr>
              <a:t>µ (the mean height of all college age females)</a:t>
            </a:r>
            <a:r>
              <a:rPr lang="en-US" altLang="ja-JP" b="1" dirty="0" smtClean="0">
                <a:solidFill>
                  <a:srgbClr val="0070C0"/>
                </a:solidFill>
              </a:rPr>
              <a:t> likely to be?</a:t>
            </a:r>
          </a:p>
          <a:p>
            <a:pPr marL="0" indent="0">
              <a:buNone/>
            </a:pPr>
            <a:endParaRPr lang="en-US" altLang="ja-JP" b="1" dirty="0" smtClean="0">
              <a:solidFill>
                <a:srgbClr val="0070C0"/>
              </a:solidFill>
            </a:endParaRPr>
          </a:p>
          <a:p>
            <a:pPr marL="0" indent="0">
              <a:buNone/>
            </a:pPr>
            <a:r>
              <a:rPr lang="en-US" altLang="en-US" b="1" dirty="0" smtClean="0">
                <a:solidFill>
                  <a:srgbClr val="0070C0"/>
                </a:solidFill>
              </a:rPr>
              <a:t>How would the sample mean  vary if we took many SRSs of size 80 from population?</a:t>
            </a:r>
          </a:p>
          <a:p>
            <a:pPr marL="0" indent="0">
              <a:buNone/>
            </a:pPr>
            <a:endParaRPr lang="en-US" altLang="en-US" b="1" dirty="0" smtClean="0">
              <a:solidFill>
                <a:srgbClr val="000000"/>
              </a:solidFill>
            </a:endParaRPr>
          </a:p>
          <a:p>
            <a:pPr marL="0" indent="0">
              <a:buNone/>
            </a:pPr>
            <a:endParaRPr lang="en-US" altLang="en-US" b="1" dirty="0" smtClean="0">
              <a:solidFill>
                <a:srgbClr val="000000"/>
              </a:solidFill>
            </a:endParaRP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2743747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2" y="240145"/>
            <a:ext cx="10515600" cy="1313443"/>
          </a:xfrm>
        </p:spPr>
        <p:txBody>
          <a:bodyPr>
            <a:normAutofit fontScale="90000"/>
          </a:bodyPr>
          <a:lstStyle/>
          <a:p>
            <a:r>
              <a:rPr lang="en-US" altLang="en-US" sz="4000" dirty="0" smtClean="0"/>
              <a:t>Statistical Estimation</a:t>
            </a:r>
            <a:br>
              <a:rPr lang="en-US" altLang="en-US" sz="4000" dirty="0" smtClean="0"/>
            </a:br>
            <a:r>
              <a:rPr lang="en-US" altLang="en-US" sz="4000" dirty="0" smtClean="0"/>
              <a:t>Suppose we know standard deviation is 3.</a:t>
            </a:r>
            <a:r>
              <a:rPr lang="en-US" altLang="en-US" dirty="0" smtClean="0"/>
              <a:t/>
            </a:r>
            <a:br>
              <a:rPr lang="en-US" altLang="en-US" dirty="0" smtClean="0"/>
            </a:br>
            <a:endParaRPr lang="en-US" dirty="0"/>
          </a:p>
        </p:txBody>
      </p:sp>
      <p:pic>
        <p:nvPicPr>
          <p:cNvPr id="5" name="Picture 4"/>
          <p:cNvPicPr>
            <a:picLocks noChangeAspect="1"/>
          </p:cNvPicPr>
          <p:nvPr/>
        </p:nvPicPr>
        <p:blipFill>
          <a:blip r:embed="rId2"/>
          <a:stretch>
            <a:fillRect/>
          </a:stretch>
        </p:blipFill>
        <p:spPr>
          <a:xfrm>
            <a:off x="838200" y="1427884"/>
            <a:ext cx="8696325" cy="2838450"/>
          </a:xfrm>
          <a:prstGeom prst="rect">
            <a:avLst/>
          </a:prstGeom>
        </p:spPr>
      </p:pic>
      <p:sp>
        <p:nvSpPr>
          <p:cNvPr id="6" name="Content Placeholder 5"/>
          <p:cNvSpPr>
            <a:spLocks noGrp="1"/>
          </p:cNvSpPr>
          <p:nvPr>
            <p:ph idx="1"/>
          </p:nvPr>
        </p:nvSpPr>
        <p:spPr>
          <a:xfrm>
            <a:off x="2669308" y="2595418"/>
            <a:ext cx="8684491" cy="3581545"/>
          </a:xfrm>
        </p:spPr>
        <p:txBody>
          <a:bodyPr/>
          <a:lstStyle/>
          <a:p>
            <a:pPr marL="0" indent="0">
              <a:buNone/>
            </a:pPr>
            <a:endParaRPr lang="en-US" dirty="0" smtClean="0"/>
          </a:p>
          <a:p>
            <a:pPr marL="0" indent="0">
              <a:buNone/>
            </a:pPr>
            <a:endParaRPr lang="en-US" dirty="0"/>
          </a:p>
        </p:txBody>
      </p:sp>
      <p:pic>
        <p:nvPicPr>
          <p:cNvPr id="7" name="Picture 6"/>
          <p:cNvPicPr>
            <a:picLocks noChangeAspect="1"/>
          </p:cNvPicPr>
          <p:nvPr/>
        </p:nvPicPr>
        <p:blipFill>
          <a:blip r:embed="rId2"/>
          <a:stretch>
            <a:fillRect/>
          </a:stretch>
        </p:blipFill>
        <p:spPr>
          <a:xfrm>
            <a:off x="969818" y="1017394"/>
            <a:ext cx="9474345" cy="4635261"/>
          </a:xfrm>
          <a:prstGeom prst="rect">
            <a:avLst/>
          </a:prstGeom>
        </p:spPr>
      </p:pic>
      <p:pic>
        <p:nvPicPr>
          <p:cNvPr id="11" name="Picture 10"/>
          <p:cNvPicPr>
            <a:picLocks noChangeAspect="1"/>
          </p:cNvPicPr>
          <p:nvPr/>
        </p:nvPicPr>
        <p:blipFill>
          <a:blip r:embed="rId3"/>
          <a:stretch>
            <a:fillRect/>
          </a:stretch>
        </p:blipFill>
        <p:spPr>
          <a:xfrm>
            <a:off x="5881687" y="2531460"/>
            <a:ext cx="428625" cy="247650"/>
          </a:xfrm>
          <a:prstGeom prst="rect">
            <a:avLst/>
          </a:prstGeom>
        </p:spPr>
      </p:pic>
      <p:pic>
        <p:nvPicPr>
          <p:cNvPr id="12" name="Picture 11"/>
          <p:cNvPicPr>
            <a:picLocks noChangeAspect="1"/>
          </p:cNvPicPr>
          <p:nvPr/>
        </p:nvPicPr>
        <p:blipFill>
          <a:blip r:embed="rId4"/>
          <a:stretch>
            <a:fillRect/>
          </a:stretch>
        </p:blipFill>
        <p:spPr>
          <a:xfrm>
            <a:off x="5938837" y="3137667"/>
            <a:ext cx="371475" cy="266700"/>
          </a:xfrm>
          <a:prstGeom prst="rect">
            <a:avLst/>
          </a:prstGeom>
        </p:spPr>
      </p:pic>
      <p:pic>
        <p:nvPicPr>
          <p:cNvPr id="13" name="Picture 12"/>
          <p:cNvPicPr>
            <a:picLocks noChangeAspect="1"/>
          </p:cNvPicPr>
          <p:nvPr/>
        </p:nvPicPr>
        <p:blipFill>
          <a:blip r:embed="rId5"/>
          <a:stretch>
            <a:fillRect/>
          </a:stretch>
        </p:blipFill>
        <p:spPr>
          <a:xfrm>
            <a:off x="5930466" y="3756982"/>
            <a:ext cx="476250" cy="219075"/>
          </a:xfrm>
          <a:prstGeom prst="rect">
            <a:avLst/>
          </a:prstGeom>
        </p:spPr>
      </p:pic>
      <p:pic>
        <p:nvPicPr>
          <p:cNvPr id="15" name="Picture 14"/>
          <p:cNvPicPr>
            <a:picLocks noChangeAspect="1"/>
          </p:cNvPicPr>
          <p:nvPr/>
        </p:nvPicPr>
        <p:blipFill>
          <a:blip r:embed="rId6"/>
          <a:stretch>
            <a:fillRect/>
          </a:stretch>
        </p:blipFill>
        <p:spPr>
          <a:xfrm>
            <a:off x="5205412" y="2595418"/>
            <a:ext cx="304800" cy="190500"/>
          </a:xfrm>
          <a:prstGeom prst="rect">
            <a:avLst/>
          </a:prstGeom>
        </p:spPr>
      </p:pic>
      <p:pic>
        <p:nvPicPr>
          <p:cNvPr id="16" name="Picture 15"/>
          <p:cNvPicPr>
            <a:picLocks noChangeAspect="1"/>
          </p:cNvPicPr>
          <p:nvPr/>
        </p:nvPicPr>
        <p:blipFill>
          <a:blip r:embed="rId6"/>
          <a:stretch>
            <a:fillRect/>
          </a:stretch>
        </p:blipFill>
        <p:spPr>
          <a:xfrm>
            <a:off x="5242356" y="3082826"/>
            <a:ext cx="304800" cy="190500"/>
          </a:xfrm>
          <a:prstGeom prst="rect">
            <a:avLst/>
          </a:prstGeom>
        </p:spPr>
      </p:pic>
      <p:pic>
        <p:nvPicPr>
          <p:cNvPr id="17" name="Picture 16"/>
          <p:cNvPicPr>
            <a:picLocks noChangeAspect="1"/>
          </p:cNvPicPr>
          <p:nvPr/>
        </p:nvPicPr>
        <p:blipFill>
          <a:blip r:embed="rId6"/>
          <a:stretch>
            <a:fillRect/>
          </a:stretch>
        </p:blipFill>
        <p:spPr>
          <a:xfrm>
            <a:off x="5242356" y="3629792"/>
            <a:ext cx="304800" cy="190500"/>
          </a:xfrm>
          <a:prstGeom prst="rect">
            <a:avLst/>
          </a:prstGeom>
        </p:spPr>
      </p:pic>
    </p:spTree>
    <p:extLst>
      <p:ext uri="{BB962C8B-B14F-4D97-AF65-F5344CB8AC3E}">
        <p14:creationId xmlns:p14="http://schemas.microsoft.com/office/powerpoint/2010/main" val="551776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8957"/>
          </a:xfrm>
        </p:spPr>
        <p:txBody>
          <a:bodyPr/>
          <a:lstStyle/>
          <a:p>
            <a:r>
              <a:rPr lang="en-US" altLang="en-US" dirty="0" smtClean="0"/>
              <a:t>Statistical Estimation</a:t>
            </a:r>
            <a:endParaRPr lang="en-US" dirty="0"/>
          </a:p>
        </p:txBody>
      </p:sp>
      <p:pic>
        <p:nvPicPr>
          <p:cNvPr id="4" name="Content Placeholder 3"/>
          <p:cNvPicPr>
            <a:picLocks noGrp="1" noChangeAspect="1"/>
          </p:cNvPicPr>
          <p:nvPr>
            <p:ph idx="1"/>
          </p:nvPr>
        </p:nvPicPr>
        <p:blipFill>
          <a:blip r:embed="rId2"/>
          <a:stretch>
            <a:fillRect/>
          </a:stretch>
        </p:blipFill>
        <p:spPr>
          <a:xfrm>
            <a:off x="1074656" y="1158875"/>
            <a:ext cx="9588581" cy="5590717"/>
          </a:xfrm>
          <a:prstGeom prst="rect">
            <a:avLst/>
          </a:prstGeom>
        </p:spPr>
      </p:pic>
      <p:pic>
        <p:nvPicPr>
          <p:cNvPr id="5" name="Picture 4"/>
          <p:cNvPicPr>
            <a:picLocks noChangeAspect="1"/>
          </p:cNvPicPr>
          <p:nvPr/>
        </p:nvPicPr>
        <p:blipFill>
          <a:blip r:embed="rId3"/>
          <a:stretch>
            <a:fillRect/>
          </a:stretch>
        </p:blipFill>
        <p:spPr>
          <a:xfrm>
            <a:off x="3229565" y="2197869"/>
            <a:ext cx="133350" cy="180975"/>
          </a:xfrm>
          <a:prstGeom prst="rect">
            <a:avLst/>
          </a:prstGeom>
        </p:spPr>
      </p:pic>
      <p:pic>
        <p:nvPicPr>
          <p:cNvPr id="6" name="Picture 5"/>
          <p:cNvPicPr>
            <a:picLocks noChangeAspect="1"/>
          </p:cNvPicPr>
          <p:nvPr/>
        </p:nvPicPr>
        <p:blipFill>
          <a:blip r:embed="rId4"/>
          <a:stretch>
            <a:fillRect/>
          </a:stretch>
        </p:blipFill>
        <p:spPr>
          <a:xfrm>
            <a:off x="4835999" y="1938582"/>
            <a:ext cx="295275" cy="190500"/>
          </a:xfrm>
          <a:prstGeom prst="rect">
            <a:avLst/>
          </a:prstGeom>
        </p:spPr>
      </p:pic>
      <p:pic>
        <p:nvPicPr>
          <p:cNvPr id="7" name="Picture 6"/>
          <p:cNvPicPr>
            <a:picLocks noChangeAspect="1"/>
          </p:cNvPicPr>
          <p:nvPr/>
        </p:nvPicPr>
        <p:blipFill>
          <a:blip r:embed="rId4"/>
          <a:stretch>
            <a:fillRect/>
          </a:stretch>
        </p:blipFill>
        <p:spPr>
          <a:xfrm>
            <a:off x="4835999" y="2283594"/>
            <a:ext cx="295275" cy="190500"/>
          </a:xfrm>
          <a:prstGeom prst="rect">
            <a:avLst/>
          </a:prstGeom>
        </p:spPr>
      </p:pic>
      <p:pic>
        <p:nvPicPr>
          <p:cNvPr id="8" name="Picture 7"/>
          <p:cNvPicPr>
            <a:picLocks noChangeAspect="1"/>
          </p:cNvPicPr>
          <p:nvPr/>
        </p:nvPicPr>
        <p:blipFill>
          <a:blip r:embed="rId4"/>
          <a:stretch>
            <a:fillRect/>
          </a:stretch>
        </p:blipFill>
        <p:spPr>
          <a:xfrm>
            <a:off x="4870564" y="2628606"/>
            <a:ext cx="295275" cy="190500"/>
          </a:xfrm>
          <a:prstGeom prst="rect">
            <a:avLst/>
          </a:prstGeom>
        </p:spPr>
      </p:pic>
      <p:pic>
        <p:nvPicPr>
          <p:cNvPr id="9" name="Picture 8"/>
          <p:cNvPicPr>
            <a:picLocks noChangeAspect="1"/>
          </p:cNvPicPr>
          <p:nvPr/>
        </p:nvPicPr>
        <p:blipFill>
          <a:blip r:embed="rId5"/>
          <a:stretch>
            <a:fillRect/>
          </a:stretch>
        </p:blipFill>
        <p:spPr>
          <a:xfrm>
            <a:off x="5565597" y="1874019"/>
            <a:ext cx="428625" cy="409575"/>
          </a:xfrm>
          <a:prstGeom prst="rect">
            <a:avLst/>
          </a:prstGeom>
        </p:spPr>
      </p:pic>
      <p:pic>
        <p:nvPicPr>
          <p:cNvPr id="10" name="Picture 9"/>
          <p:cNvPicPr>
            <a:picLocks noChangeAspect="1"/>
          </p:cNvPicPr>
          <p:nvPr/>
        </p:nvPicPr>
        <p:blipFill>
          <a:blip r:embed="rId5"/>
          <a:stretch>
            <a:fillRect/>
          </a:stretch>
        </p:blipFill>
        <p:spPr>
          <a:xfrm>
            <a:off x="5565597" y="2269306"/>
            <a:ext cx="428625" cy="409575"/>
          </a:xfrm>
          <a:prstGeom prst="rect">
            <a:avLst/>
          </a:prstGeom>
        </p:spPr>
      </p:pic>
      <p:pic>
        <p:nvPicPr>
          <p:cNvPr id="11" name="Picture 10"/>
          <p:cNvPicPr>
            <a:picLocks noChangeAspect="1"/>
          </p:cNvPicPr>
          <p:nvPr/>
        </p:nvPicPr>
        <p:blipFill>
          <a:blip r:embed="rId5"/>
          <a:stretch>
            <a:fillRect/>
          </a:stretch>
        </p:blipFill>
        <p:spPr>
          <a:xfrm>
            <a:off x="5600162" y="2628606"/>
            <a:ext cx="428625" cy="409575"/>
          </a:xfrm>
          <a:prstGeom prst="rect">
            <a:avLst/>
          </a:prstGeom>
        </p:spPr>
      </p:pic>
      <p:pic>
        <p:nvPicPr>
          <p:cNvPr id="12" name="Picture 11"/>
          <p:cNvPicPr>
            <a:picLocks noChangeAspect="1"/>
          </p:cNvPicPr>
          <p:nvPr/>
        </p:nvPicPr>
        <p:blipFill>
          <a:blip r:embed="rId6"/>
          <a:stretch>
            <a:fillRect/>
          </a:stretch>
        </p:blipFill>
        <p:spPr>
          <a:xfrm>
            <a:off x="5979642" y="1938583"/>
            <a:ext cx="703961" cy="1060156"/>
          </a:xfrm>
          <a:prstGeom prst="rect">
            <a:avLst/>
          </a:prstGeom>
        </p:spPr>
      </p:pic>
      <p:pic>
        <p:nvPicPr>
          <p:cNvPr id="13" name="Picture 12"/>
          <p:cNvPicPr>
            <a:picLocks noChangeAspect="1"/>
          </p:cNvPicPr>
          <p:nvPr/>
        </p:nvPicPr>
        <p:blipFill>
          <a:blip r:embed="rId7"/>
          <a:stretch>
            <a:fillRect/>
          </a:stretch>
        </p:blipFill>
        <p:spPr>
          <a:xfrm>
            <a:off x="6758283" y="2188344"/>
            <a:ext cx="609600" cy="190500"/>
          </a:xfrm>
          <a:prstGeom prst="rect">
            <a:avLst/>
          </a:prstGeom>
        </p:spPr>
      </p:pic>
      <p:pic>
        <p:nvPicPr>
          <p:cNvPr id="14" name="Picture 13"/>
          <p:cNvPicPr>
            <a:picLocks noChangeAspect="1"/>
          </p:cNvPicPr>
          <p:nvPr/>
        </p:nvPicPr>
        <p:blipFill>
          <a:blip r:embed="rId7"/>
          <a:stretch>
            <a:fillRect/>
          </a:stretch>
        </p:blipFill>
        <p:spPr>
          <a:xfrm>
            <a:off x="3407595" y="4587515"/>
            <a:ext cx="609600" cy="190500"/>
          </a:xfrm>
          <a:prstGeom prst="rect">
            <a:avLst/>
          </a:prstGeom>
        </p:spPr>
      </p:pic>
      <p:pic>
        <p:nvPicPr>
          <p:cNvPr id="15" name="Picture 14"/>
          <p:cNvPicPr>
            <a:picLocks noChangeAspect="1"/>
          </p:cNvPicPr>
          <p:nvPr/>
        </p:nvPicPr>
        <p:blipFill>
          <a:blip r:embed="rId7"/>
          <a:stretch>
            <a:fillRect/>
          </a:stretch>
        </p:blipFill>
        <p:spPr>
          <a:xfrm>
            <a:off x="1803661" y="4908027"/>
            <a:ext cx="609600" cy="190500"/>
          </a:xfrm>
          <a:prstGeom prst="rect">
            <a:avLst/>
          </a:prstGeom>
        </p:spPr>
      </p:pic>
    </p:spTree>
    <p:extLst>
      <p:ext uri="{BB962C8B-B14F-4D97-AF65-F5344CB8AC3E}">
        <p14:creationId xmlns:p14="http://schemas.microsoft.com/office/powerpoint/2010/main" val="8224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9420"/>
          </a:xfrm>
        </p:spPr>
        <p:txBody>
          <a:bodyPr/>
          <a:lstStyle/>
          <a:p>
            <a:r>
              <a:rPr lang="en-US" altLang="en-US" dirty="0" smtClean="0">
                <a:ea typeface="ＭＳ Ｐゴシック" pitchFamily="34" charset="-128"/>
              </a:rPr>
              <a:t>Statistical Confidence</a:t>
            </a:r>
            <a:endParaRPr lang="en-US" dirty="0"/>
          </a:p>
        </p:txBody>
      </p:sp>
      <p:sp>
        <p:nvSpPr>
          <p:cNvPr id="3" name="Content Placeholder 2"/>
          <p:cNvSpPr>
            <a:spLocks noGrp="1"/>
          </p:cNvSpPr>
          <p:nvPr>
            <p:ph idx="1"/>
          </p:nvPr>
        </p:nvSpPr>
        <p:spPr>
          <a:xfrm>
            <a:off x="838200" y="1080655"/>
            <a:ext cx="10515600" cy="5096308"/>
          </a:xfrm>
        </p:spPr>
        <p:txBody>
          <a:bodyPr>
            <a:normAutofit/>
          </a:bodyPr>
          <a:lstStyle/>
          <a:p>
            <a:pPr marL="0" indent="0">
              <a:buNone/>
            </a:pPr>
            <a:r>
              <a:rPr lang="en-US" altLang="en-US" dirty="0" smtClean="0">
                <a:solidFill>
                  <a:srgbClr val="000000"/>
                </a:solidFill>
              </a:rPr>
              <a:t>                                                       To say that we are 95.44% </a:t>
            </a:r>
            <a:r>
              <a:rPr lang="en-US" altLang="en-US" i="1" dirty="0" smtClean="0">
                <a:solidFill>
                  <a:srgbClr val="000000"/>
                </a:solidFill>
              </a:rPr>
              <a:t>confident </a:t>
            </a:r>
            <a:r>
              <a:rPr lang="en-US" altLang="en-US" dirty="0" smtClean="0">
                <a:solidFill>
                  <a:srgbClr val="000000"/>
                </a:solidFill>
              </a:rPr>
              <a:t>is  </a:t>
            </a:r>
          </a:p>
          <a:p>
            <a:pPr marL="0" indent="0">
              <a:buNone/>
            </a:pPr>
            <a:r>
              <a:rPr lang="en-US" altLang="en-US" dirty="0">
                <a:solidFill>
                  <a:srgbClr val="000000"/>
                </a:solidFill>
              </a:rPr>
              <a:t> </a:t>
            </a:r>
            <a:r>
              <a:rPr lang="en-US" altLang="en-US" dirty="0" smtClean="0">
                <a:solidFill>
                  <a:srgbClr val="000000"/>
                </a:solidFill>
              </a:rPr>
              <a:t>                                                       shorthand for</a:t>
            </a:r>
            <a:r>
              <a:rPr lang="en-US" altLang="en-US" i="1" dirty="0" smtClean="0">
                <a:solidFill>
                  <a:srgbClr val="000000"/>
                </a:solidFill>
              </a:rPr>
              <a:t>  </a:t>
            </a:r>
            <a:r>
              <a:rPr lang="en-US" altLang="ja-JP" i="1" dirty="0" smtClean="0">
                <a:solidFill>
                  <a:srgbClr val="000000"/>
                </a:solidFill>
              </a:rPr>
              <a:t>                                           </a:t>
            </a:r>
          </a:p>
          <a:p>
            <a:pPr marL="0" indent="0">
              <a:buNone/>
            </a:pPr>
            <a:r>
              <a:rPr lang="en-US" altLang="ja-JP" i="1" dirty="0">
                <a:solidFill>
                  <a:srgbClr val="000000"/>
                </a:solidFill>
              </a:rPr>
              <a:t> </a:t>
            </a:r>
            <a:r>
              <a:rPr lang="en-US" altLang="ja-JP" i="1" dirty="0" smtClean="0">
                <a:solidFill>
                  <a:srgbClr val="000000"/>
                </a:solidFill>
              </a:rPr>
              <a:t>                                                       </a:t>
            </a:r>
            <a:r>
              <a:rPr lang="ja-JP" altLang="en-US" dirty="0" smtClean="0">
                <a:solidFill>
                  <a:srgbClr val="000000"/>
                </a:solidFill>
              </a:rPr>
              <a:t>“</a:t>
            </a:r>
            <a:r>
              <a:rPr lang="en-US" altLang="ja-JP" dirty="0" smtClean="0">
                <a:solidFill>
                  <a:srgbClr val="000000"/>
                </a:solidFill>
              </a:rPr>
              <a:t>95.44</a:t>
            </a:r>
            <a:r>
              <a:rPr lang="en-US" altLang="ja-JP" i="1" dirty="0" smtClean="0">
                <a:solidFill>
                  <a:srgbClr val="000000"/>
                </a:solidFill>
              </a:rPr>
              <a:t>% </a:t>
            </a:r>
            <a:r>
              <a:rPr lang="en-US" altLang="ja-JP" dirty="0" smtClean="0">
                <a:solidFill>
                  <a:srgbClr val="000000"/>
                </a:solidFill>
              </a:rPr>
              <a:t>of</a:t>
            </a:r>
            <a:r>
              <a:rPr lang="en-US" altLang="ja-JP" i="1" dirty="0" smtClean="0">
                <a:solidFill>
                  <a:srgbClr val="000000"/>
                </a:solidFill>
              </a:rPr>
              <a:t> </a:t>
            </a:r>
            <a:r>
              <a:rPr lang="en-US" altLang="ja-JP" dirty="0" smtClean="0">
                <a:solidFill>
                  <a:srgbClr val="000000"/>
                </a:solidFill>
              </a:rPr>
              <a:t>all possible samples of a given  </a:t>
            </a:r>
          </a:p>
          <a:p>
            <a:pPr marL="0" indent="0">
              <a:buNone/>
            </a:pPr>
            <a:r>
              <a:rPr lang="en-US" altLang="ja-JP" dirty="0">
                <a:solidFill>
                  <a:srgbClr val="000000"/>
                </a:solidFill>
              </a:rPr>
              <a:t> </a:t>
            </a:r>
            <a:r>
              <a:rPr lang="en-US" altLang="ja-JP" dirty="0" smtClean="0">
                <a:solidFill>
                  <a:srgbClr val="000000"/>
                </a:solidFill>
              </a:rPr>
              <a:t>                                                       size from this  population will yield                                                   </a:t>
            </a:r>
            <a:r>
              <a:rPr lang="en-US" altLang="ja-JP" dirty="0">
                <a:solidFill>
                  <a:srgbClr val="000000"/>
                </a:solidFill>
              </a:rPr>
              <a:t> </a:t>
            </a:r>
            <a:r>
              <a:rPr lang="en-US" altLang="ja-JP" dirty="0" smtClean="0">
                <a:solidFill>
                  <a:srgbClr val="000000"/>
                </a:solidFill>
              </a:rPr>
              <a:t>  </a:t>
            </a:r>
          </a:p>
          <a:p>
            <a:pPr marL="0" indent="0">
              <a:buNone/>
            </a:pPr>
            <a:r>
              <a:rPr lang="en-US" altLang="ja-JP" dirty="0">
                <a:solidFill>
                  <a:srgbClr val="000000"/>
                </a:solidFill>
              </a:rPr>
              <a:t> </a:t>
            </a:r>
            <a:r>
              <a:rPr lang="en-US" altLang="ja-JP" dirty="0" smtClean="0">
                <a:solidFill>
                  <a:srgbClr val="000000"/>
                </a:solidFill>
              </a:rPr>
              <a:t>                                                       intervals that capture the unknown</a:t>
            </a:r>
          </a:p>
          <a:p>
            <a:pPr marL="0" indent="0">
              <a:buNone/>
            </a:pPr>
            <a:r>
              <a:rPr lang="en-US" altLang="ja-JP" dirty="0">
                <a:solidFill>
                  <a:srgbClr val="000000"/>
                </a:solidFill>
              </a:rPr>
              <a:t> </a:t>
            </a:r>
            <a:r>
              <a:rPr lang="en-US" altLang="ja-JP" dirty="0" smtClean="0">
                <a:solidFill>
                  <a:srgbClr val="000000"/>
                </a:solidFill>
              </a:rPr>
              <a:t>                                                       parameter.</a:t>
            </a:r>
            <a:r>
              <a:rPr lang="ja-JP" altLang="en-US" dirty="0" smtClean="0">
                <a:solidFill>
                  <a:srgbClr val="000000"/>
                </a:solidFill>
              </a:rPr>
              <a:t>”</a:t>
            </a:r>
            <a:endParaRPr lang="en-US" altLang="en-US" dirty="0" smtClean="0">
              <a:solidFill>
                <a:srgbClr val="000000"/>
              </a:solidFill>
            </a:endParaRPr>
          </a:p>
          <a:p>
            <a:pPr marL="0" indent="0">
              <a:buNone/>
            </a:pPr>
            <a:r>
              <a:rPr lang="en-US" altLang="en-US" dirty="0" smtClean="0">
                <a:solidFill>
                  <a:srgbClr val="000000"/>
                </a:solidFill>
              </a:rPr>
              <a:t>          </a:t>
            </a:r>
          </a:p>
          <a:p>
            <a:pPr marL="0" indent="0">
              <a:buNone/>
            </a:pPr>
            <a:endParaRPr lang="en-US" altLang="en-US" dirty="0">
              <a:solidFill>
                <a:srgbClr val="000000"/>
              </a:solidFill>
            </a:endParaRPr>
          </a:p>
          <a:p>
            <a:pPr marL="0" indent="0">
              <a:buNone/>
            </a:pPr>
            <a:endParaRPr lang="en-US" altLang="en-US" dirty="0" smtClean="0">
              <a:solidFill>
                <a:srgbClr val="000000"/>
              </a:solidFill>
            </a:endParaRPr>
          </a:p>
          <a:p>
            <a:pPr marL="0" indent="0">
              <a:buNone/>
            </a:pPr>
            <a:endParaRPr lang="en-US" altLang="en-US" dirty="0">
              <a:solidFill>
                <a:srgbClr val="000000"/>
              </a:solidFill>
            </a:endParaRPr>
          </a:p>
          <a:p>
            <a:pPr marL="0" indent="0">
              <a:buNone/>
            </a:pPr>
            <a:endParaRPr lang="en-US" altLang="en-US" dirty="0" smtClean="0">
              <a:solidFill>
                <a:srgbClr val="000000"/>
              </a:solidFill>
            </a:endParaRPr>
          </a:p>
          <a:p>
            <a:pPr marL="0" indent="0">
              <a:buNone/>
            </a:pPr>
            <a:endParaRPr lang="en-US" altLang="en-US" dirty="0">
              <a:solidFill>
                <a:srgbClr val="000000"/>
              </a:solidFill>
            </a:endParaRPr>
          </a:p>
          <a:p>
            <a:pPr marL="0" indent="0">
              <a:buNone/>
            </a:pPr>
            <a:endParaRPr lang="en-US" altLang="en-US" dirty="0" smtClean="0">
              <a:solidFill>
                <a:srgbClr val="000000"/>
              </a:solidFill>
            </a:endParaRPr>
          </a:p>
          <a:p>
            <a:pPr marL="0" indent="0">
              <a:buNone/>
            </a:pPr>
            <a:endParaRPr lang="en-US" dirty="0"/>
          </a:p>
        </p:txBody>
      </p:sp>
      <p:pic>
        <p:nvPicPr>
          <p:cNvPr id="4" name="Picture 3" descr="The Graph demonstrates the example of confidence interval and shows the sampling distribution of sample mean &quot;x bar&quot;. The X-axis depicts value of Sample mean &quot;x bar&quot; and the median depicts population mean &quot;mew&quot;. Under the X-axis various samples means with their confidence intervals are depicted in lines. One of the sample confidence interval misses the true population mean &quot;mew&quot;. The others all captures true population mean &quot;mew&quot;."/>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9698" y="995813"/>
            <a:ext cx="4686052" cy="5763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6371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1310</TotalTime>
  <Words>1948</Words>
  <Application>Microsoft Office PowerPoint</Application>
  <PresentationFormat>Widescreen</PresentationFormat>
  <Paragraphs>214</Paragraphs>
  <Slides>48</Slides>
  <Notes>4</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62" baseType="lpstr">
      <vt:lpstr>ＭＳ Ｐゴシック</vt:lpstr>
      <vt:lpstr>Arial</vt:lpstr>
      <vt:lpstr>Calibri</vt:lpstr>
      <vt:lpstr>Calibri Light</vt:lpstr>
      <vt:lpstr>Cambria Math</vt:lpstr>
      <vt:lpstr>Courier</vt:lpstr>
      <vt:lpstr>Monotype Sorts</vt:lpstr>
      <vt:lpstr>Palatino</vt:lpstr>
      <vt:lpstr>Symbol</vt:lpstr>
      <vt:lpstr>Wingdings</vt:lpstr>
      <vt:lpstr>Wingdings 2</vt:lpstr>
      <vt:lpstr>游ゴシック</vt:lpstr>
      <vt:lpstr>Office Theme</vt:lpstr>
      <vt:lpstr>Equation</vt:lpstr>
      <vt:lpstr>Chapter 6: Introduction to  Inference</vt:lpstr>
      <vt:lpstr>6.1 Estimating with Confidence</vt:lpstr>
      <vt:lpstr>Statistical Inference</vt:lpstr>
      <vt:lpstr>Overview of Inference</vt:lpstr>
      <vt:lpstr>Simple Conditions for Inference About a Mean</vt:lpstr>
      <vt:lpstr>Statistical Estimation</vt:lpstr>
      <vt:lpstr>Statistical Estimation Suppose we know standard deviation is 3. </vt:lpstr>
      <vt:lpstr>Statistical Estimation</vt:lpstr>
      <vt:lpstr>Statistical Confidence</vt:lpstr>
      <vt:lpstr>Confidence Interval</vt:lpstr>
      <vt:lpstr>PowerPoint Presentation</vt:lpstr>
      <vt:lpstr>Confidence Interval for a Population Mean</vt:lpstr>
      <vt:lpstr>Confidence Interval for a Population Mean</vt:lpstr>
      <vt:lpstr>Confidence Interval for a Population Mean</vt:lpstr>
      <vt:lpstr>Finding Specific z* Values</vt:lpstr>
      <vt:lpstr>The Margin of Error</vt:lpstr>
      <vt:lpstr>Impact of Sample Size to M.O.E</vt:lpstr>
      <vt:lpstr>Choosing the Sample Size</vt:lpstr>
      <vt:lpstr>Example</vt:lpstr>
      <vt:lpstr>PowerPoint Presentation</vt:lpstr>
      <vt:lpstr>Example of Other M.O.E</vt:lpstr>
      <vt:lpstr>Example Confidence Interval</vt:lpstr>
      <vt:lpstr>DOs and DON’Ts for Confidence Intervals</vt:lpstr>
      <vt:lpstr>DOs and DON’Ts for Confidence Intervals</vt:lpstr>
      <vt:lpstr>Some Cautions</vt:lpstr>
      <vt:lpstr>6.2 Tests of Significance</vt:lpstr>
      <vt:lpstr>Statistical Inference</vt:lpstr>
      <vt:lpstr>The Reasoning of Tests of Significance</vt:lpstr>
      <vt:lpstr>Stating Hypotheses</vt:lpstr>
      <vt:lpstr>PowerPoint Presentation</vt:lpstr>
      <vt:lpstr>PowerPoint Presentation</vt:lpstr>
      <vt:lpstr>PowerPoint Presentation</vt:lpstr>
      <vt:lpstr>PowerPoint Presentation</vt:lpstr>
      <vt:lpstr>Four Steps of Tests for 5% Level of significance</vt:lpstr>
      <vt:lpstr>PowerPoint Presentation</vt:lpstr>
      <vt:lpstr>PowerPoint Presentation</vt:lpstr>
      <vt:lpstr>PowerPoint Presentation</vt:lpstr>
      <vt:lpstr>Find the P-value</vt:lpstr>
      <vt:lpstr>Find P-value</vt:lpstr>
      <vt:lpstr>PowerPoint Presentation</vt:lpstr>
      <vt:lpstr>Example</vt:lpstr>
      <vt:lpstr>Example</vt:lpstr>
      <vt:lpstr>Example of hypothesis test</vt:lpstr>
      <vt:lpstr>PowerPoint Presentation</vt:lpstr>
      <vt:lpstr>PowerPoint Presentation</vt:lpstr>
      <vt:lpstr>6.3 Use and Abuse of Tests</vt:lpstr>
      <vt:lpstr>Tests for a Population Mean</vt:lpstr>
      <vt:lpstr>Four Steps of Tests of Significance</vt:lpstr>
    </vt:vector>
  </TitlesOfParts>
  <Company>Eastern Washington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Introduction to  Inference</dc:title>
  <dc:creator>Bai, Xiuqin</dc:creator>
  <cp:lastModifiedBy>Bai, Xiuqin</cp:lastModifiedBy>
  <cp:revision>77</cp:revision>
  <dcterms:created xsi:type="dcterms:W3CDTF">2016-10-23T18:46:55Z</dcterms:created>
  <dcterms:modified xsi:type="dcterms:W3CDTF">2016-11-07T06:53:48Z</dcterms:modified>
</cp:coreProperties>
</file>