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  <p:embeddedFont>
      <p:font typeface="Source Sans Pro" panose="020B0503030403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10a9ea4f0_0_97:notes"/>
          <p:cNvSpPr txBox="1">
            <a:spLocks noGrp="1"/>
          </p:cNvSpPr>
          <p:nvPr>
            <p:ph type="body" idx="1"/>
          </p:nvPr>
        </p:nvSpPr>
        <p:spPr>
          <a:xfrm>
            <a:off x="914710" y="4343713"/>
            <a:ext cx="5028600" cy="4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710a9ea4f0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10a9ea4f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10a9ea4f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1a880cb6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1a880cb6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1a880cb6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1a880cb6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ea83e9d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ea83e9d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10a9ea4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10a9ea4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10a9ea4f0_0_528:notes"/>
          <p:cNvSpPr txBox="1">
            <a:spLocks noGrp="1"/>
          </p:cNvSpPr>
          <p:nvPr>
            <p:ph type="body" idx="1"/>
          </p:nvPr>
        </p:nvSpPr>
        <p:spPr>
          <a:xfrm>
            <a:off x="914710" y="4343713"/>
            <a:ext cx="5028600" cy="4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710a9ea4f0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1698" y="686425"/>
            <a:ext cx="605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ea83e9d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ea83e9d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17bac678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17bac678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1a880cb6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1a880cb6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1a880cb6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1a880cb6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1a880cb6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1a880cb6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/>
        </p:nvSpPr>
        <p:spPr>
          <a:xfrm>
            <a:off x="0" y="742950"/>
            <a:ext cx="9144000" cy="285900"/>
          </a:xfrm>
          <a:prstGeom prst="rect">
            <a:avLst/>
          </a:prstGeom>
          <a:solidFill>
            <a:srgbClr val="FFB57D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3" name="Google Shape;63;p15"/>
          <p:cNvCxnSpPr/>
          <p:nvPr/>
        </p:nvCxnSpPr>
        <p:spPr>
          <a:xfrm>
            <a:off x="4203700" y="1047750"/>
            <a:ext cx="25500" cy="392910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4" name="Google Shape;64;p15"/>
          <p:cNvSpPr txBox="1"/>
          <p:nvPr/>
        </p:nvSpPr>
        <p:spPr>
          <a:xfrm>
            <a:off x="508000" y="1104900"/>
            <a:ext cx="1447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44450" rIns="88900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" sz="13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</a:t>
            </a:r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2451100" y="1104900"/>
            <a:ext cx="13716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44450" rIns="88900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" sz="13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</a:t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3965575" y="1072753"/>
            <a:ext cx="985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7708900" y="948928"/>
            <a:ext cx="7968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6059487" y="939403"/>
            <a:ext cx="7968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955800" y="76200"/>
            <a:ext cx="7035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" sz="2400" b="1">
                <a:solidFill>
                  <a:srgbClr val="0070C0"/>
                </a:solidFill>
              </a:rPr>
              <a:t>Personal Expense Reduction 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1295400" y="685751"/>
            <a:ext cx="635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" sz="1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launch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8547100" y="948928"/>
            <a:ext cx="7968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8551862" y="956072"/>
            <a:ext cx="7968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438400" y="731050"/>
            <a:ext cx="12954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" sz="1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Define:1/16/2020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733800" y="731050"/>
            <a:ext cx="13716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" sz="1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Measure:1/25/2020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105400" y="731050"/>
            <a:ext cx="12954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" sz="1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Analyze: 3/6/2020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7696200" y="731050"/>
            <a:ext cx="14478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" sz="1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Control:</a:t>
            </a:r>
            <a:r>
              <a:rPr lang="en" sz="1000" b="1">
                <a:solidFill>
                  <a:schemeClr val="lt1"/>
                </a:solidFill>
              </a:rPr>
              <a:t>ongoing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400800" y="731050"/>
            <a:ext cx="13716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" sz="1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Improve:3/14/2020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76200" y="788194"/>
            <a:ext cx="1033500" cy="1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" sz="1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 Dates ---&gt;</a:t>
            </a:r>
            <a:endParaRPr/>
          </a:p>
        </p:txBody>
      </p:sp>
      <p:cxnSp>
        <p:nvCxnSpPr>
          <p:cNvPr id="79" name="Google Shape;79;p15"/>
          <p:cNvCxnSpPr/>
          <p:nvPr/>
        </p:nvCxnSpPr>
        <p:spPr>
          <a:xfrm>
            <a:off x="2362200" y="742950"/>
            <a:ext cx="0" cy="285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0" name="Google Shape;80;p15"/>
          <p:cNvCxnSpPr/>
          <p:nvPr/>
        </p:nvCxnSpPr>
        <p:spPr>
          <a:xfrm>
            <a:off x="7696200" y="742950"/>
            <a:ext cx="0" cy="285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1" name="Google Shape;81;p15"/>
          <p:cNvCxnSpPr/>
          <p:nvPr/>
        </p:nvCxnSpPr>
        <p:spPr>
          <a:xfrm>
            <a:off x="6400800" y="742950"/>
            <a:ext cx="0" cy="285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2" name="Google Shape;82;p15"/>
          <p:cNvCxnSpPr/>
          <p:nvPr/>
        </p:nvCxnSpPr>
        <p:spPr>
          <a:xfrm>
            <a:off x="5029200" y="742950"/>
            <a:ext cx="0" cy="285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3657600" y="742950"/>
            <a:ext cx="0" cy="285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4" name="Google Shape;84;p15"/>
          <p:cNvSpPr txBox="1"/>
          <p:nvPr/>
        </p:nvSpPr>
        <p:spPr>
          <a:xfrm>
            <a:off x="4648200" y="1066800"/>
            <a:ext cx="13716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44450" rIns="88900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" sz="13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7162800" y="1047750"/>
            <a:ext cx="13716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44450" rIns="88900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" sz="13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</a:t>
            </a:r>
            <a:endParaRPr/>
          </a:p>
        </p:txBody>
      </p:sp>
      <p:cxnSp>
        <p:nvCxnSpPr>
          <p:cNvPr id="86" name="Google Shape;86;p15"/>
          <p:cNvCxnSpPr/>
          <p:nvPr/>
        </p:nvCxnSpPr>
        <p:spPr>
          <a:xfrm flipH="1">
            <a:off x="6438900" y="1085850"/>
            <a:ext cx="38100" cy="389100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7" name="Google Shape;87;p15"/>
          <p:cNvSpPr txBox="1"/>
          <p:nvPr/>
        </p:nvSpPr>
        <p:spPr>
          <a:xfrm>
            <a:off x="3327400" y="523875"/>
            <a:ext cx="58167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3951287" y="457200"/>
            <a:ext cx="50403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Joshua McCleary</a:t>
            </a:r>
            <a:endParaRPr/>
          </a:p>
        </p:txBody>
      </p:sp>
      <p:cxnSp>
        <p:nvCxnSpPr>
          <p:cNvPr id="89" name="Google Shape;89;p15"/>
          <p:cNvCxnSpPr/>
          <p:nvPr/>
        </p:nvCxnSpPr>
        <p:spPr>
          <a:xfrm>
            <a:off x="2108200" y="1009650"/>
            <a:ext cx="11100" cy="398520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0" name="Google Shape;90;p15"/>
          <p:cNvCxnSpPr/>
          <p:nvPr/>
        </p:nvCxnSpPr>
        <p:spPr>
          <a:xfrm>
            <a:off x="6553200" y="2971800"/>
            <a:ext cx="25908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1" name="Google Shape;91;p15"/>
          <p:cNvSpPr txBox="1"/>
          <p:nvPr/>
        </p:nvSpPr>
        <p:spPr>
          <a:xfrm>
            <a:off x="7162800" y="2971800"/>
            <a:ext cx="13716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44450" rIns="88900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" sz="13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637" y="8334"/>
            <a:ext cx="626269" cy="64531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0" y="1377225"/>
            <a:ext cx="2108100" cy="3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Source Sans Pro"/>
              <a:buChar char="❖"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Munting student debt necessitates a certain level of financial commitment to ensure it is all paid off 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Source Sans Pro"/>
              <a:buChar char="❖"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Average expenditures average to about $3800 a month which is $2400 above the desired amount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Source Sans Pro"/>
              <a:buChar char="❖"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Reducing expenditures to $1200 a month would ensure that i can pay off my student debt in 50% time and save upwards of $20,000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Source Sans Pro"/>
              <a:buChar char="❖"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Defects are occurring in most months. SQL:1.1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5480000" y="1263150"/>
            <a:ext cx="958800" cy="3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Source Sans Pro"/>
                <a:ea typeface="Source Sans Pro"/>
                <a:cs typeface="Source Sans Pro"/>
                <a:sym typeface="Source Sans Pro"/>
              </a:rPr>
              <a:t>-My expenses are in control but because they still exceed my income so there still need to be a reduction.</a:t>
            </a:r>
            <a:endParaRPr sz="10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Source Sans Pro"/>
                <a:ea typeface="Source Sans Pro"/>
                <a:cs typeface="Source Sans Pro"/>
                <a:sym typeface="Source Sans Pro"/>
              </a:rPr>
              <a:t>-smoothing predictions confirm that there would not be a large increase in spending in March.</a:t>
            </a:r>
            <a:endParaRPr sz="10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Source Sans Pro"/>
                <a:ea typeface="Source Sans Pro"/>
                <a:cs typeface="Source Sans Pro"/>
                <a:sym typeface="Source Sans Pro"/>
              </a:rPr>
              <a:t>Problem- consistent overspending </a:t>
            </a:r>
            <a:endParaRPr sz="10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Source Sans Pro"/>
                <a:ea typeface="Source Sans Pro"/>
                <a:cs typeface="Source Sans Pro"/>
                <a:sym typeface="Source Sans Pro"/>
              </a:rPr>
              <a:t>Solution: a stringent budget with exceptions in the summer.</a:t>
            </a:r>
            <a:endParaRPr sz="10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4500" y="1332013"/>
            <a:ext cx="1180200" cy="87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0501" y="1858775"/>
            <a:ext cx="1724025" cy="98737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/>
        </p:nvSpPr>
        <p:spPr>
          <a:xfrm>
            <a:off x="2156550" y="1412925"/>
            <a:ext cx="1990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- My expenses were highest when the weather was warm 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2082850" y="2819250"/>
            <a:ext cx="21081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- Oct, Sept, May, July accounted for 45% of my yearly expenses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60500" y="3285575"/>
            <a:ext cx="1990800" cy="97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4241950" y="2132550"/>
            <a:ext cx="11802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Exponential Smoothing</a:t>
            </a:r>
            <a:endParaRPr sz="900" u="sng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w=0.2 : $3097.13  w=0.5 : $3145.77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w=0.8 : $3198.08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4192500" y="3402925"/>
            <a:ext cx="1180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Hypothesis Testing </a:t>
            </a:r>
            <a:endParaRPr sz="900" u="sng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Ho: 𝝻 = 𝝻 0, Ha:𝝻 &lt; 𝝻 0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Sample size(n)= 13 ,Df = 12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t=(3125.5-1854)/(970.2/√13)= -4.73 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6655575" y="1444675"/>
            <a:ext cx="2391900" cy="13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 dirty="0">
                <a:latin typeface="Source Sans Pro"/>
                <a:ea typeface="Source Sans Pro"/>
                <a:cs typeface="Source Sans Pro"/>
                <a:sym typeface="Source Sans Pro"/>
              </a:rPr>
              <a:t>New procedure :</a:t>
            </a:r>
            <a:r>
              <a:rPr lang="en" sz="1000" dirty="0">
                <a:latin typeface="Source Sans Pro"/>
                <a:ea typeface="Source Sans Pro"/>
                <a:cs typeface="Source Sans Pro"/>
                <a:sym typeface="Source Sans Pro"/>
              </a:rPr>
              <a:t> create a budget cap of $1854 </a:t>
            </a:r>
            <a:endParaRPr sz="10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6606000" y="3340950"/>
            <a:ext cx="2391900" cy="1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Source Sans Pro"/>
                <a:ea typeface="Source Sans Pro"/>
                <a:cs typeface="Source Sans Pro"/>
                <a:sym typeface="Source Sans Pro"/>
              </a:rPr>
              <a:t>-Monitoring my weekly expenses</a:t>
            </a:r>
            <a:endParaRPr sz="10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Source Sans Pro"/>
                <a:ea typeface="Source Sans Pro"/>
                <a:cs typeface="Source Sans Pro"/>
                <a:sym typeface="Source Sans Pro"/>
              </a:rPr>
              <a:t>-restricting leisure spending </a:t>
            </a:r>
            <a:endParaRPr sz="10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Source Sans Pro"/>
                <a:ea typeface="Source Sans Pro"/>
                <a:cs typeface="Source Sans Pro"/>
                <a:sym typeface="Source Sans Pro"/>
              </a:rPr>
              <a:t>- spending should reduce to between 75 and 80% of my income in six months </a:t>
            </a:r>
            <a:endParaRPr sz="10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Analyze- exponential Smoothing </a:t>
            </a:r>
            <a:endParaRPr/>
          </a:p>
        </p:txBody>
      </p:sp>
      <p:sp>
        <p:nvSpPr>
          <p:cNvPr id="231" name="Google Shape;231;p24"/>
          <p:cNvSpPr txBox="1">
            <a:spLocks noGrp="1"/>
          </p:cNvSpPr>
          <p:nvPr>
            <p:ph type="body" idx="1"/>
          </p:nvPr>
        </p:nvSpPr>
        <p:spPr>
          <a:xfrm>
            <a:off x="311700" y="11772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used smoothing constants of 0.2, 0.5 , and 0.8 to predict my March expenses if i don’t implement a budget. Based on the these predictions March would exceed my income by almost $700 or a full week’s paid.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w=0.2 : $3097.13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w=0.5 : $3145.77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w=0.8 : $3198.08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2F7C-C8E8-478D-BE8F-9D2D3D49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58809-C9A6-4DF2-8B59-C5136CAF2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New SQL- Any month where expenses exceed income is a defect. This SQL is based off the assumption that I stick to this budget for the next 12 months </a:t>
            </a:r>
          </a:p>
          <a:p>
            <a:pPr lvl="0" indent="-292100">
              <a:spcBef>
                <a:spcPts val="1600"/>
              </a:spcBef>
              <a:buSzPts val="1000"/>
              <a:buChar char="-"/>
            </a:pPr>
            <a:r>
              <a:rPr lang="pl-PL" dirty="0"/>
              <a:t>D = 1</a:t>
            </a:r>
          </a:p>
          <a:p>
            <a:pPr lvl="0" indent="-292100">
              <a:buSzPts val="1000"/>
              <a:buChar char="-"/>
            </a:pPr>
            <a:r>
              <a:rPr lang="pl-PL" dirty="0"/>
              <a:t>U = 12</a:t>
            </a:r>
          </a:p>
          <a:p>
            <a:pPr lvl="0" indent="-292100">
              <a:buSzPts val="1000"/>
              <a:buChar char="-"/>
            </a:pPr>
            <a:r>
              <a:rPr lang="pl-PL" dirty="0"/>
              <a:t>D x U = 12</a:t>
            </a:r>
          </a:p>
          <a:p>
            <a:pPr lvl="0" indent="-292100">
              <a:buSzPts val="1000"/>
              <a:buChar char="-"/>
            </a:pPr>
            <a:r>
              <a:rPr lang="pl-PL" dirty="0"/>
              <a:t>A = </a:t>
            </a:r>
            <a:r>
              <a:rPr lang="en-US" dirty="0"/>
              <a:t>0</a:t>
            </a:r>
            <a:endParaRPr lang="pl-PL" dirty="0"/>
          </a:p>
          <a:p>
            <a:pPr lvl="0" indent="-292100">
              <a:buSzPts val="1000"/>
              <a:buChar char="-"/>
            </a:pPr>
            <a:r>
              <a:rPr lang="pl-PL" dirty="0"/>
              <a:t>A</a:t>
            </a:r>
            <a:r>
              <a:rPr lang="en-US" dirty="0"/>
              <a:t>/</a:t>
            </a:r>
            <a:r>
              <a:rPr lang="pl-PL" dirty="0"/>
              <a:t>U = DPO = </a:t>
            </a:r>
            <a:r>
              <a:rPr lang="en-US" dirty="0"/>
              <a:t>0</a:t>
            </a:r>
            <a:endParaRPr lang="pl-PL" dirty="0"/>
          </a:p>
          <a:p>
            <a:pPr lvl="0" indent="-292100">
              <a:buSzPts val="1000"/>
              <a:buChar char="-"/>
            </a:pPr>
            <a:r>
              <a:rPr lang="pl-PL" dirty="0"/>
              <a:t>DPO x 1,000,000 = </a:t>
            </a:r>
            <a:r>
              <a:rPr lang="en-US" dirty="0"/>
              <a:t>0</a:t>
            </a:r>
            <a:endParaRPr lang="pl-PL" dirty="0"/>
          </a:p>
          <a:p>
            <a:pPr lvl="0" indent="-292100">
              <a:buSzPts val="1000"/>
              <a:buChar char="-"/>
            </a:pPr>
            <a:r>
              <a:rPr lang="pl-PL" dirty="0"/>
              <a:t>SQL = </a:t>
            </a:r>
            <a:r>
              <a:rPr lang="en-US" dirty="0"/>
              <a:t>6</a:t>
            </a:r>
            <a:endParaRPr lang="pl-PL" b="1" u="sng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00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 </a:t>
            </a:r>
            <a:endParaRPr/>
          </a:p>
        </p:txBody>
      </p:sp>
      <p:sp>
        <p:nvSpPr>
          <p:cNvPr id="237" name="Google Shape;2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Implementing a budget of 1854 or 75% of my monthly income will  keep my expense in control and allow a little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Limiting eating and going out to once a week and planning trips in advance ( things i do when the weather is nice)should allow me to reduce my spending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Setting alerts on my spending accounts will also remind me when i approach my desired limit.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</a:t>
            </a:r>
            <a:endParaRPr/>
          </a:p>
        </p:txBody>
      </p:sp>
      <p:sp>
        <p:nvSpPr>
          <p:cNvPr id="243" name="Google Shape;24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Every 6 months i will run an analysis to see if my budget has been steady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Monthly reviews of my expenditures will help me continue to pinpoint excess spending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Define 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0" y="1068425"/>
            <a:ext cx="9144000" cy="40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/>
              <a:t>Goal </a:t>
            </a:r>
            <a:endParaRPr sz="1400" b="1" u="sng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My goal is to reduce my monthly expenses to 75% of my income ($2472). Once this has been achieved for 6 consecutive months i will have succeeded in implementing this budget long term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 u="sng"/>
              <a:t>Operation Definitions</a:t>
            </a:r>
            <a:endParaRPr sz="1400" b="1" u="sng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Total monthly expenses (output -y) - all expenses incurred from all accounts during a calendar month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 u="sng"/>
              <a:t>Current process</a:t>
            </a:r>
            <a:endParaRPr sz="1400" b="1" u="sng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My current process does not depend on strict budget but whether or not my utilities and rent are paid. This allows for a lot of unexpected expenses, mainly from eating out and entertainment, that stifles my ability to save, invest, and pay off debt more efficiently.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process: My current process does not depend on strict budget but whether or not my utilities and rent are paid. This allows for a lot of unexpected expenses, mainly from eating out and entertainment, that stifles my ability to save, invest, and pay off debt more efficiently.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62000" y="-41200"/>
            <a:ext cx="7772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Measurement Plan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0" y="471500"/>
            <a:ext cx="9159900" cy="571500"/>
          </a:xfrm>
          <a:prstGeom prst="rect">
            <a:avLst/>
          </a:prstGeom>
          <a:solidFill>
            <a:srgbClr val="FFFF99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347700" y="458475"/>
            <a:ext cx="198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100"/>
              <a:buFont typeface="Arial"/>
              <a:buNone/>
            </a:pPr>
            <a:r>
              <a:rPr lang="en" sz="1100" b="0" i="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Performance Measure 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2645075" y="483500"/>
            <a:ext cx="18033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100"/>
              <a:buFont typeface="Arial"/>
              <a:buNone/>
            </a:pPr>
            <a:r>
              <a:rPr lang="en" sz="1100" b="0" i="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Data Source and Location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8366150" y="456125"/>
            <a:ext cx="79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100"/>
              <a:buFont typeface="Arial"/>
              <a:buNone/>
            </a:pPr>
            <a:r>
              <a:rPr lang="en" sz="1100" b="0" i="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Target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100"/>
              <a:buFont typeface="Arial"/>
              <a:buNone/>
            </a:pPr>
            <a:r>
              <a:rPr lang="en" sz="1100" b="0" i="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100"/>
              <a:buFont typeface="Arial"/>
              <a:buNone/>
            </a:pPr>
            <a:r>
              <a:rPr lang="en" sz="1100" b="0" i="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 Size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6567000" y="423750"/>
            <a:ext cx="1178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100"/>
              <a:buFont typeface="Arial"/>
              <a:buNone/>
            </a:pPr>
            <a:r>
              <a:rPr lang="en" sz="1100" b="0" i="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Who Will Collect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100"/>
              <a:buFont typeface="Arial"/>
              <a:buNone/>
            </a:pPr>
            <a:r>
              <a:rPr lang="en" sz="1100" b="0" i="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7607300" y="483378"/>
            <a:ext cx="8685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100"/>
              <a:buFont typeface="Arial"/>
              <a:buNone/>
            </a:pPr>
            <a:r>
              <a:rPr lang="en" sz="1100" b="0" i="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When Will Data Be Collected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4458525" y="471500"/>
            <a:ext cx="20892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100"/>
              <a:buFont typeface="Arial"/>
              <a:buNone/>
            </a:pPr>
            <a:r>
              <a:rPr lang="en" sz="1100" b="0" i="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How Will Data Be Collected</a:t>
            </a:r>
            <a:endParaRPr/>
          </a:p>
        </p:txBody>
      </p:sp>
      <p:cxnSp>
        <p:nvCxnSpPr>
          <p:cNvPr id="128" name="Google Shape;128;p18"/>
          <p:cNvCxnSpPr/>
          <p:nvPr/>
        </p:nvCxnSpPr>
        <p:spPr>
          <a:xfrm>
            <a:off x="2627975" y="457600"/>
            <a:ext cx="17100" cy="4383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9" name="Google Shape;129;p18"/>
          <p:cNvCxnSpPr/>
          <p:nvPr/>
        </p:nvCxnSpPr>
        <p:spPr>
          <a:xfrm>
            <a:off x="6575738" y="455200"/>
            <a:ext cx="6600" cy="4468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0" name="Google Shape;130;p18"/>
          <p:cNvCxnSpPr/>
          <p:nvPr/>
        </p:nvCxnSpPr>
        <p:spPr>
          <a:xfrm flipH="1">
            <a:off x="4447400" y="485725"/>
            <a:ext cx="7500" cy="44493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8347650" y="457600"/>
            <a:ext cx="18600" cy="4463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2" name="Google Shape;132;p18"/>
          <p:cNvCxnSpPr/>
          <p:nvPr/>
        </p:nvCxnSpPr>
        <p:spPr>
          <a:xfrm>
            <a:off x="347700" y="2885294"/>
            <a:ext cx="8601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3" name="Google Shape;133;p18"/>
          <p:cNvCxnSpPr/>
          <p:nvPr/>
        </p:nvCxnSpPr>
        <p:spPr>
          <a:xfrm>
            <a:off x="347700" y="1503519"/>
            <a:ext cx="8601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4" name="Google Shape;134;p18"/>
          <p:cNvCxnSpPr/>
          <p:nvPr/>
        </p:nvCxnSpPr>
        <p:spPr>
          <a:xfrm>
            <a:off x="347700" y="1956256"/>
            <a:ext cx="8601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5" name="Google Shape;135;p18"/>
          <p:cNvCxnSpPr/>
          <p:nvPr/>
        </p:nvCxnSpPr>
        <p:spPr>
          <a:xfrm>
            <a:off x="347700" y="2427506"/>
            <a:ext cx="8601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286512" y="3303475"/>
            <a:ext cx="8571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7" name="Google Shape;137;p18"/>
          <p:cNvCxnSpPr/>
          <p:nvPr/>
        </p:nvCxnSpPr>
        <p:spPr>
          <a:xfrm>
            <a:off x="271500" y="3739994"/>
            <a:ext cx="8601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8" name="Google Shape;138;p18"/>
          <p:cNvCxnSpPr/>
          <p:nvPr/>
        </p:nvCxnSpPr>
        <p:spPr>
          <a:xfrm>
            <a:off x="347700" y="4202494"/>
            <a:ext cx="8601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9" name="Google Shape;139;p18"/>
          <p:cNvCxnSpPr/>
          <p:nvPr/>
        </p:nvCxnSpPr>
        <p:spPr>
          <a:xfrm>
            <a:off x="279450" y="4586231"/>
            <a:ext cx="8601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0" name="Google Shape;140;p18"/>
          <p:cNvCxnSpPr/>
          <p:nvPr/>
        </p:nvCxnSpPr>
        <p:spPr>
          <a:xfrm>
            <a:off x="7659025" y="429500"/>
            <a:ext cx="11700" cy="449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1" name="Google Shape;141;p18"/>
          <p:cNvSpPr txBox="1"/>
          <p:nvPr/>
        </p:nvSpPr>
        <p:spPr>
          <a:xfrm>
            <a:off x="241600" y="1170350"/>
            <a:ext cx="23019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•"/>
            </a:pPr>
            <a:r>
              <a:rPr lang="en" sz="12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%  </a:t>
            </a:r>
            <a:r>
              <a:rPr lang="en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of expenses going to groceries </a:t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2654038" y="1163163"/>
            <a:ext cx="1784400" cy="2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•"/>
            </a:pPr>
            <a:r>
              <a:rPr lang="en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Chase and Discover</a:t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2621500" y="1619784"/>
            <a:ext cx="1733400" cy="2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•"/>
            </a:pPr>
            <a:r>
              <a:rPr lang="en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Chase Bank and Venmo</a:t>
            </a:r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4462500" y="1053975"/>
            <a:ext cx="20892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Adding the expenses and divide it by the total expenditures </a:t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2665700" y="2081771"/>
            <a:ext cx="1784400" cy="2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•"/>
            </a:pPr>
            <a:r>
              <a:rPr lang="en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Chase Bank and Discover</a:t>
            </a:r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8347650" y="1175609"/>
            <a:ext cx="692100" cy="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None/>
            </a:pPr>
            <a:r>
              <a:rPr lang="en" sz="1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12 mo</a:t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227100" y="1532725"/>
            <a:ext cx="2301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•"/>
            </a:pPr>
            <a:r>
              <a:rPr lang="en" sz="12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% </a:t>
            </a:r>
            <a:r>
              <a:rPr lang="en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of expenses going  to rent </a:t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160600" y="3418847"/>
            <a:ext cx="24639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•"/>
            </a:pPr>
            <a:r>
              <a:rPr lang="en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% of expenses going to transportation</a:t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343187" y="3055403"/>
            <a:ext cx="23019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•"/>
            </a:pPr>
            <a:r>
              <a:rPr lang="en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Total month’s expenses </a:t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279400" y="4221188"/>
            <a:ext cx="23019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•"/>
            </a:pPr>
            <a:r>
              <a:rPr lang="en" sz="12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%  o</a:t>
            </a:r>
            <a:r>
              <a:rPr lang="en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 expenses for entertainment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166600" y="4586225"/>
            <a:ext cx="2414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•"/>
            </a:pPr>
            <a:r>
              <a:rPr lang="en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% of expenses going to miscellaneous items</a:t>
            </a:r>
            <a:endParaRPr/>
          </a:p>
        </p:txBody>
      </p:sp>
      <p:sp>
        <p:nvSpPr>
          <p:cNvPr id="152" name="Google Shape;152;p18"/>
          <p:cNvSpPr txBox="1"/>
          <p:nvPr/>
        </p:nvSpPr>
        <p:spPr>
          <a:xfrm>
            <a:off x="343175" y="2032200"/>
            <a:ext cx="23019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•"/>
            </a:pPr>
            <a:r>
              <a:rPr lang="en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% of  expenses going to eating out and drinks</a:t>
            </a:r>
            <a:endParaRPr sz="1200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 Narrow"/>
              <a:buChar char="○"/>
            </a:pPr>
            <a:endParaRPr sz="12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279400" y="2553500"/>
            <a:ext cx="23019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•"/>
            </a:pPr>
            <a:r>
              <a:rPr lang="en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% of  expenses going utilities </a:t>
            </a: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223000" y="3877700"/>
            <a:ext cx="24147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•"/>
            </a:pPr>
            <a:r>
              <a:rPr lang="en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% of expenses going to travel</a:t>
            </a:r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4440350" y="1482713"/>
            <a:ext cx="20892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Adding the expenses and divide it by the total expenditures </a:t>
            </a: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4470725" y="1988225"/>
            <a:ext cx="20892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Adding the expenses and divide it by the total expenditures </a:t>
            </a:r>
            <a:endParaRPr/>
          </a:p>
        </p:txBody>
      </p:sp>
      <p:sp>
        <p:nvSpPr>
          <p:cNvPr id="157" name="Google Shape;157;p18"/>
          <p:cNvSpPr txBox="1"/>
          <p:nvPr/>
        </p:nvSpPr>
        <p:spPr>
          <a:xfrm>
            <a:off x="2691750" y="4664996"/>
            <a:ext cx="1784400" cy="2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•"/>
            </a:pPr>
            <a:r>
              <a:rPr lang="en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Chase Bank and Discover</a:t>
            </a:r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2622150" y="4284259"/>
            <a:ext cx="1784400" cy="2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•"/>
            </a:pPr>
            <a:r>
              <a:rPr lang="en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Chase Bank and Discover</a:t>
            </a:r>
            <a:endParaRPr/>
          </a:p>
        </p:txBody>
      </p:sp>
      <p:sp>
        <p:nvSpPr>
          <p:cNvPr id="159" name="Google Shape;159;p18"/>
          <p:cNvSpPr txBox="1"/>
          <p:nvPr/>
        </p:nvSpPr>
        <p:spPr>
          <a:xfrm>
            <a:off x="2691750" y="3936884"/>
            <a:ext cx="1784400" cy="2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•"/>
            </a:pPr>
            <a:r>
              <a:rPr lang="en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Chase Bank and Discover</a:t>
            </a: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2691750" y="2515950"/>
            <a:ext cx="1733400" cy="2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•"/>
            </a:pPr>
            <a:r>
              <a:rPr lang="en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Chase Bank</a:t>
            </a:r>
            <a:endParaRPr/>
          </a:p>
        </p:txBody>
      </p:sp>
      <p:sp>
        <p:nvSpPr>
          <p:cNvPr id="161" name="Google Shape;161;p18"/>
          <p:cNvSpPr txBox="1"/>
          <p:nvPr/>
        </p:nvSpPr>
        <p:spPr>
          <a:xfrm>
            <a:off x="2691750" y="2984284"/>
            <a:ext cx="1784400" cy="2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•"/>
            </a:pPr>
            <a:r>
              <a:rPr lang="en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Chase Bank and Discover</a:t>
            </a:r>
            <a:endParaRPr/>
          </a:p>
        </p:txBody>
      </p:sp>
      <p:sp>
        <p:nvSpPr>
          <p:cNvPr id="162" name="Google Shape;162;p18"/>
          <p:cNvSpPr txBox="1"/>
          <p:nvPr/>
        </p:nvSpPr>
        <p:spPr>
          <a:xfrm>
            <a:off x="2648550" y="3411634"/>
            <a:ext cx="1784400" cy="2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•"/>
            </a:pPr>
            <a:r>
              <a:rPr lang="en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Chase Bank and Discover</a:t>
            </a:r>
            <a:endParaRPr/>
          </a:p>
        </p:txBody>
      </p:sp>
      <p:sp>
        <p:nvSpPr>
          <p:cNvPr id="163" name="Google Shape;163;p18"/>
          <p:cNvSpPr txBox="1"/>
          <p:nvPr/>
        </p:nvSpPr>
        <p:spPr>
          <a:xfrm>
            <a:off x="4459413" y="2436763"/>
            <a:ext cx="20892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Adding the expenses and divide it by the total expenditures </a:t>
            </a:r>
            <a:endParaRPr/>
          </a:p>
        </p:txBody>
      </p:sp>
      <p:sp>
        <p:nvSpPr>
          <p:cNvPr id="164" name="Google Shape;164;p18"/>
          <p:cNvSpPr txBox="1"/>
          <p:nvPr/>
        </p:nvSpPr>
        <p:spPr>
          <a:xfrm>
            <a:off x="4446713" y="2870125"/>
            <a:ext cx="20892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Adding the expenses and divide it by the total expenditures </a:t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4451763" y="3332438"/>
            <a:ext cx="20892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Adding the expenses and divide it by the total expenditures </a:t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4448075" y="3781950"/>
            <a:ext cx="20892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Adding the expenses and divide it by the total expenditures </a:t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4446550" y="4221738"/>
            <a:ext cx="20892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Adding the expenses and divide it by the total expenditures </a:t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4470725" y="4619600"/>
            <a:ext cx="20892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Adding the expenses and divide it by the total expenditures </a:t>
            </a:r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8347650" y="1632246"/>
            <a:ext cx="692100" cy="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None/>
            </a:pPr>
            <a:r>
              <a:rPr lang="en" sz="1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12 mo</a:t>
            </a:r>
            <a:endParaRPr/>
          </a:p>
        </p:txBody>
      </p:sp>
      <p:sp>
        <p:nvSpPr>
          <p:cNvPr id="170" name="Google Shape;170;p18"/>
          <p:cNvSpPr txBox="1"/>
          <p:nvPr/>
        </p:nvSpPr>
        <p:spPr>
          <a:xfrm>
            <a:off x="8347650" y="2094234"/>
            <a:ext cx="692100" cy="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None/>
            </a:pPr>
            <a:r>
              <a:rPr lang="en" sz="1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12 mo</a:t>
            </a:r>
            <a:endParaRPr/>
          </a:p>
        </p:txBody>
      </p:sp>
      <p:sp>
        <p:nvSpPr>
          <p:cNvPr id="171" name="Google Shape;171;p18"/>
          <p:cNvSpPr txBox="1"/>
          <p:nvPr/>
        </p:nvSpPr>
        <p:spPr>
          <a:xfrm>
            <a:off x="8347650" y="2558759"/>
            <a:ext cx="692100" cy="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None/>
            </a:pPr>
            <a:r>
              <a:rPr lang="en" sz="1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12 mo</a:t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8337575" y="2996746"/>
            <a:ext cx="692100" cy="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None/>
            </a:pPr>
            <a:r>
              <a:rPr lang="en" sz="1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12 mo</a:t>
            </a:r>
            <a:endParaRPr/>
          </a:p>
        </p:txBody>
      </p:sp>
      <p:sp>
        <p:nvSpPr>
          <p:cNvPr id="173" name="Google Shape;173;p18"/>
          <p:cNvSpPr txBox="1"/>
          <p:nvPr/>
        </p:nvSpPr>
        <p:spPr>
          <a:xfrm>
            <a:off x="8347650" y="3424096"/>
            <a:ext cx="692100" cy="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None/>
            </a:pPr>
            <a:r>
              <a:rPr lang="en" sz="1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12mo</a:t>
            </a:r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8347650" y="3873609"/>
            <a:ext cx="692100" cy="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None/>
            </a:pPr>
            <a:r>
              <a:rPr lang="en" sz="1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12 mo</a:t>
            </a:r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8401000" y="4296721"/>
            <a:ext cx="692100" cy="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None/>
            </a:pPr>
            <a:r>
              <a:rPr lang="en" sz="1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12 mo</a:t>
            </a:r>
            <a:endParaRPr/>
          </a:p>
        </p:txBody>
      </p:sp>
      <p:sp>
        <p:nvSpPr>
          <p:cNvPr id="176" name="Google Shape;176;p18"/>
          <p:cNvSpPr txBox="1"/>
          <p:nvPr/>
        </p:nvSpPr>
        <p:spPr>
          <a:xfrm>
            <a:off x="8385575" y="4634471"/>
            <a:ext cx="692100" cy="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None/>
            </a:pPr>
            <a:r>
              <a:rPr lang="en" sz="1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12 mo</a:t>
            </a:r>
            <a:endParaRPr/>
          </a:p>
        </p:txBody>
      </p:sp>
      <p:sp>
        <p:nvSpPr>
          <p:cNvPr id="177" name="Google Shape;177;p18"/>
          <p:cNvSpPr txBox="1"/>
          <p:nvPr/>
        </p:nvSpPr>
        <p:spPr>
          <a:xfrm>
            <a:off x="6582350" y="1151750"/>
            <a:ext cx="1088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myself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6570650" y="1579450"/>
            <a:ext cx="1088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myself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6615825" y="2033125"/>
            <a:ext cx="10305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myself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6594525" y="2504225"/>
            <a:ext cx="9540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myself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6594850" y="2938000"/>
            <a:ext cx="9540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myself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6607250" y="3371675"/>
            <a:ext cx="9540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myself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6620825" y="3799800"/>
            <a:ext cx="868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myself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6570750" y="4295275"/>
            <a:ext cx="1088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myself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6630450" y="4623600"/>
            <a:ext cx="10305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myself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7715250" y="1132175"/>
            <a:ext cx="622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1/25/20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7674050" y="1553775"/>
            <a:ext cx="6921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1/25/20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7743350" y="2031575"/>
            <a:ext cx="6222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1/25/20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7701575" y="2467225"/>
            <a:ext cx="6921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1/25/20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7715250" y="2945050"/>
            <a:ext cx="622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1/25/20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7715625" y="3352575"/>
            <a:ext cx="692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1/25/20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7687150" y="3858500"/>
            <a:ext cx="692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1/25/20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7674050" y="4252000"/>
            <a:ext cx="6921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1/25/20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7715250" y="4659550"/>
            <a:ext cx="6921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1/25/20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</a:t>
            </a:r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1"/>
          </p:nvPr>
        </p:nvSpPr>
        <p:spPr>
          <a:xfrm>
            <a:off x="311700" y="623400"/>
            <a:ext cx="8520600" cy="3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Data type: expenses $, Continuous </a:t>
            </a:r>
            <a:endParaRPr sz="1000" dirty="0"/>
          </a:p>
          <a:p>
            <a:pPr marL="45720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-"/>
            </a:pPr>
            <a:r>
              <a:rPr lang="en" sz="1000" dirty="0"/>
              <a:t>Data was procured from records stored by Chase and Discover Bank, with whom I have spending accounts </a:t>
            </a:r>
            <a:endParaRPr sz="1000" dirty="0"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 dirty="0"/>
              <a:t>I reviewed all the accounts to make sure all of my expenses matched up </a:t>
            </a:r>
            <a:endParaRPr sz="1000" dirty="0"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 dirty="0"/>
              <a:t>At the time of measurement the credit card balances were all paid off </a:t>
            </a:r>
            <a:endParaRPr sz="10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/>
              <a:t>Sample size needed: [(z* sample std dev/E)^2]  95% confidence * =1.96 std dev= 970.2  E = $618 one week’s pay</a:t>
            </a:r>
            <a:endParaRPr sz="10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/>
              <a:t>N= (1.96*970.2/618)^2=9   i collected 12 samples as that was the maximum number  months that the banks keep record of       </a:t>
            </a:r>
            <a:endParaRPr sz="10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/>
              <a:t>12 = (1.96*970.2/E)^2 E= $548    * in order to minimize my margin of error i’ll need to keep track of my monthly spending to collect a larger sample size</a:t>
            </a:r>
            <a:endParaRPr sz="1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b="1" u="sng" dirty="0"/>
              <a:t>SQL</a:t>
            </a:r>
            <a:endParaRPr sz="1000" b="1" u="sng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/>
              <a:t>My average monthly income from 2019 was $2290. My average monthly expenditures were $3125. Any month i exceed my income in spending is a defect. . </a:t>
            </a:r>
            <a:endParaRPr sz="1000" dirty="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-"/>
            </a:pPr>
            <a:r>
              <a:rPr lang="en" sz="1000" dirty="0"/>
              <a:t>D = 1</a:t>
            </a: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 dirty="0"/>
              <a:t>U = 12</a:t>
            </a: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 dirty="0"/>
              <a:t>D x U = 12</a:t>
            </a: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 dirty="0"/>
              <a:t>A = 8</a:t>
            </a: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 dirty="0"/>
              <a:t>AU = DPO = .667</a:t>
            </a: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 dirty="0"/>
              <a:t>DPO x 1,000,000 = 667,000</a:t>
            </a: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 dirty="0"/>
              <a:t>SQL = 1.1 </a:t>
            </a:r>
            <a:endParaRPr sz="1000"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body" idx="1"/>
          </p:nvPr>
        </p:nvSpPr>
        <p:spPr>
          <a:xfrm>
            <a:off x="5267450" y="0"/>
            <a:ext cx="38766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graph shows the relationship between my income and expenses from March 2019 and February 2020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Late August I started a new job that doubled my salary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shows the expenses from all lines of credit and the debit account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May and July 2019 had the highest disparity between income and expenses</a:t>
            </a:r>
            <a:endParaRPr/>
          </a:p>
        </p:txBody>
      </p:sp>
      <p:pic>
        <p:nvPicPr>
          <p:cNvPr id="206" name="Google Shape;206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069124" cy="44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>
            <a:spLocks noGrp="1"/>
          </p:cNvSpPr>
          <p:nvPr>
            <p:ph type="body" idx="1"/>
          </p:nvPr>
        </p:nvSpPr>
        <p:spPr>
          <a:xfrm>
            <a:off x="5267450" y="0"/>
            <a:ext cx="38766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My highest spending month was  October( 12.3% of total expenses)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45% of my spending came from four months (October, September, May, July)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Based on the data i spend the most during the summer months since i can travel more. Spring and winter are lower due to the weather and school.  </a:t>
            </a:r>
            <a:endParaRPr/>
          </a:p>
        </p:txBody>
      </p:sp>
      <p:pic>
        <p:nvPicPr>
          <p:cNvPr id="212" name="Google Shape;2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5267450" cy="47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Analyze- control chart</a:t>
            </a:r>
            <a:endParaRPr/>
          </a:p>
        </p:txBody>
      </p:sp>
      <p:sp>
        <p:nvSpPr>
          <p:cNvPr id="218" name="Google Shape;218;p22"/>
          <p:cNvSpPr txBox="1">
            <a:spLocks noGrp="1"/>
          </p:cNvSpPr>
          <p:nvPr>
            <p:ph type="body" idx="1"/>
          </p:nvPr>
        </p:nvSpPr>
        <p:spPr>
          <a:xfrm>
            <a:off x="0" y="623400"/>
            <a:ext cx="4572000" cy="45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Lower control level was calculated at -$458.54 but was shifted to 0 because the lowest i could theoretically spend is $0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Based on this control chart my expenditures are under control despite being higher that than my base income 8 of the 12 months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219" name="Google Shape;2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23400"/>
            <a:ext cx="4572000" cy="45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- Hypothesis testing </a:t>
            </a:r>
            <a:endParaRPr/>
          </a:p>
        </p:txBody>
      </p:sp>
      <p:sp>
        <p:nvSpPr>
          <p:cNvPr id="225" name="Google Shape;225;p23"/>
          <p:cNvSpPr txBox="1">
            <a:spLocks noGrp="1"/>
          </p:cNvSpPr>
          <p:nvPr>
            <p:ph type="body" idx="1"/>
          </p:nvPr>
        </p:nvSpPr>
        <p:spPr>
          <a:xfrm>
            <a:off x="311700" y="1177250"/>
            <a:ext cx="8520600" cy="35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One sample one-tail test with ( 𝝻= current average monthly expenses  $3125, 𝝻0= to goal average budget $1854, alpha =.05) i’m testing to see if my goal budget  is statistically lower than my current expenses 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Ho: 𝝻 = 𝝻 0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Ha:𝝻 &lt; 𝝻 0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Sample size(n)= 13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Df = 12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t=(1854-3125.5)/(970.2/√13)= 4.73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The resulting p-value is less than 0.005 so H0 must go and we know that there is a statistical difference 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1370</Words>
  <Application>Microsoft Office PowerPoint</Application>
  <PresentationFormat>On-screen Show (16:9)</PresentationFormat>
  <Paragraphs>167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Source Sans Pro</vt:lpstr>
      <vt:lpstr>Raleway</vt:lpstr>
      <vt:lpstr>Times New Roman</vt:lpstr>
      <vt:lpstr>Arial Narrow</vt:lpstr>
      <vt:lpstr>Plum</vt:lpstr>
      <vt:lpstr>PowerPoint Presentation</vt:lpstr>
      <vt:lpstr> Define </vt:lpstr>
      <vt:lpstr>Define</vt:lpstr>
      <vt:lpstr>Data Measurement Plan</vt:lpstr>
      <vt:lpstr>Measure</vt:lpstr>
      <vt:lpstr>PowerPoint Presentation</vt:lpstr>
      <vt:lpstr>PowerPoint Presentation</vt:lpstr>
      <vt:lpstr>Analyze- control chart</vt:lpstr>
      <vt:lpstr>Analyze - Hypothesis testing </vt:lpstr>
      <vt:lpstr>Analyze- exponential Smoothing </vt:lpstr>
      <vt:lpstr>Analyze</vt:lpstr>
      <vt:lpstr>Improve </vt:lpstr>
      <vt:lpstr>Control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Joshua McCleary</cp:lastModifiedBy>
  <cp:revision>2</cp:revision>
  <dcterms:modified xsi:type="dcterms:W3CDTF">2022-05-08T01:42:16Z</dcterms:modified>
</cp:coreProperties>
</file>