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8"/>
    <p:restoredTop sz="94690"/>
  </p:normalViewPr>
  <p:slideViewPr>
    <p:cSldViewPr snapToGrid="0">
      <p:cViewPr varScale="1">
        <p:scale>
          <a:sx n="111" d="100"/>
          <a:sy n="111" d="100"/>
        </p:scale>
        <p:origin x="7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8/17/25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518137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8/17/25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430037"/>
      </p:ext>
    </p:extLst>
  </p:cSld>
  <p:clrMap bg1="lt1" tx1="dk1" bg2="lt2" tx2="dk2" accent1="accent1" accent2="accent2" accent3="accent3" accent4="accent4" accent5="accent5" accent6="accent6" hlink="hlink" folHlink="folHlink"/>
  <p:sldLayoutIdLst>
    <p:sldLayoutId id="2147483725" r:id="rId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09BCF-F8BC-920D-D423-4612AF547CE5}"/>
              </a:ext>
            </a:extLst>
          </p:cNvPr>
          <p:cNvSpPr>
            <a:spLocks noGrp="1"/>
          </p:cNvSpPr>
          <p:nvPr>
            <p:ph type="ctrTitle"/>
          </p:nvPr>
        </p:nvSpPr>
        <p:spPr>
          <a:xfrm>
            <a:off x="5248656" y="914400"/>
            <a:ext cx="6236208" cy="1307592"/>
          </a:xfrm>
        </p:spPr>
        <p:txBody>
          <a:bodyPr vert="horz" lIns="91440" tIns="45720" rIns="91440" bIns="45720" rtlCol="0" anchor="t">
            <a:normAutofit/>
          </a:bodyPr>
          <a:lstStyle/>
          <a:p>
            <a:pPr>
              <a:lnSpc>
                <a:spcPct val="90000"/>
              </a:lnSpc>
            </a:pPr>
            <a:r>
              <a:rPr lang="en-US" sz="4000" b="1"/>
              <a:t>Agile Software Development</a:t>
            </a:r>
            <a:endParaRPr lang="en-US" sz="4000"/>
          </a:p>
        </p:txBody>
      </p:sp>
      <p:pic>
        <p:nvPicPr>
          <p:cNvPr id="4" name="Picture 3" descr="An abstract genetic concept">
            <a:extLst>
              <a:ext uri="{FF2B5EF4-FFF2-40B4-BE49-F238E27FC236}">
                <a16:creationId xmlns:a16="http://schemas.microsoft.com/office/drawing/2014/main" id="{7C6098F2-0CF7-E5DD-15E0-E59164A19FA9}"/>
              </a:ext>
            </a:extLst>
          </p:cNvPr>
          <p:cNvPicPr>
            <a:picLocks noChangeAspect="1"/>
          </p:cNvPicPr>
          <p:nvPr/>
        </p:nvPicPr>
        <p:blipFill>
          <a:blip r:embed="rId2"/>
          <a:srcRect l="19160" r="12840"/>
          <a:stretch>
            <a:fillRect/>
          </a:stretch>
        </p:blipFill>
        <p:spPr>
          <a:xfrm>
            <a:off x="20" y="-1"/>
            <a:ext cx="4663420" cy="6858001"/>
          </a:xfrm>
          <a:prstGeom prst="rect">
            <a:avLst/>
          </a:prstGeom>
        </p:spPr>
      </p:pic>
      <p:cxnSp>
        <p:nvCxnSpPr>
          <p:cNvPr id="22" name="Straight Connector 2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0DEBF96-D1CD-83C2-CE31-2134B800E0E5}"/>
              </a:ext>
            </a:extLst>
          </p:cNvPr>
          <p:cNvSpPr>
            <a:spLocks noGrp="1"/>
          </p:cNvSpPr>
          <p:nvPr>
            <p:ph type="subTitle" idx="1"/>
          </p:nvPr>
        </p:nvSpPr>
        <p:spPr>
          <a:xfrm>
            <a:off x="5248656" y="2221992"/>
            <a:ext cx="6236208" cy="3941064"/>
          </a:xfrm>
        </p:spPr>
        <p:txBody>
          <a:bodyPr vert="horz" lIns="91440" tIns="45720" rIns="91440" bIns="45720" rtlCol="0">
            <a:normAutofit/>
          </a:bodyPr>
          <a:lstStyle/>
          <a:p>
            <a:pPr indent="-228600">
              <a:buFont typeface="Arial" panose="020B0604020202020204" pitchFamily="34" charset="0"/>
              <a:buChar char="•"/>
            </a:pPr>
            <a:r>
              <a:rPr lang="en-US" sz="1200" i="1" dirty="0"/>
              <a:t>How Agile Improves Team Collaboration and Project Success</a:t>
            </a:r>
            <a:endParaRPr lang="en-US" sz="1200" dirty="0"/>
          </a:p>
          <a:p>
            <a:pPr indent="-228600">
              <a:buFont typeface="Arial" panose="020B0604020202020204" pitchFamily="34" charset="0"/>
              <a:buChar char="•"/>
            </a:pPr>
            <a:r>
              <a:rPr lang="en-US" sz="1200" dirty="0"/>
              <a:t>Josh Kelly</a:t>
            </a:r>
          </a:p>
          <a:p>
            <a:pPr indent="-228600">
              <a:buFont typeface="Arial" panose="020B0604020202020204" pitchFamily="34" charset="0"/>
              <a:buChar char="•"/>
            </a:pPr>
            <a:r>
              <a:rPr lang="en-US" sz="1200" dirty="0"/>
              <a:t>CS 250 - Software Development Lifecycle</a:t>
            </a:r>
          </a:p>
          <a:p>
            <a:pPr indent="-228600">
              <a:buFont typeface="Arial" panose="020B0604020202020204" pitchFamily="34" charset="0"/>
              <a:buChar char="•"/>
            </a:pPr>
            <a:r>
              <a:rPr lang="en-US" sz="1200" dirty="0"/>
              <a:t>Professor Haruka Konishi</a:t>
            </a:r>
          </a:p>
          <a:p>
            <a:pPr indent="-228600">
              <a:buFont typeface="Arial" panose="020B0604020202020204" pitchFamily="34" charset="0"/>
              <a:buChar char="•"/>
            </a:pPr>
            <a:r>
              <a:rPr lang="en-US" sz="1200" dirty="0"/>
              <a:t>8/17/25</a:t>
            </a:r>
          </a:p>
          <a:p>
            <a:pPr indent="-228600">
              <a:buFont typeface="Arial" panose="020B0604020202020204" pitchFamily="34" charset="0"/>
              <a:buChar char="•"/>
            </a:pPr>
            <a:endParaRPr lang="en-US" sz="1200" dirty="0"/>
          </a:p>
          <a:p>
            <a:r>
              <a:rPr lang="en-US" sz="1600" i="1" dirty="0"/>
              <a:t>This presentation compares Agile and Waterfall. The goal is to explain their differences, show where each works best, and tie the lessons back to what we learned in class. Professor Haruka Konishi has emphasized how important it is to know both methods, so we can make the right choice depending on the project.</a:t>
            </a:r>
          </a:p>
        </p:txBody>
      </p:sp>
    </p:spTree>
    <p:extLst>
      <p:ext uri="{BB962C8B-B14F-4D97-AF65-F5344CB8AC3E}">
        <p14:creationId xmlns:p14="http://schemas.microsoft.com/office/powerpoint/2010/main" val="190289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9BF0F4-FC33-8B0B-71BA-10909AB0E9D9}"/>
            </a:ext>
          </a:extLst>
        </p:cNvPr>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E8DCD6-1B3E-67A4-8EC2-421367F5FD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50E1C9-9137-DDFD-9CD5-9BF190BE7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97703B91-AFBE-1D29-D422-E84DE1C41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9DBDB-2179-1DE1-DE77-2743C9296C5C}"/>
              </a:ext>
            </a:extLst>
          </p:cNvPr>
          <p:cNvSpPr>
            <a:spLocks noGrp="1"/>
          </p:cNvSpPr>
          <p:nvPr>
            <p:ph type="ctrTitle"/>
          </p:nvPr>
        </p:nvSpPr>
        <p:spPr>
          <a:xfrm>
            <a:off x="5248656" y="914400"/>
            <a:ext cx="6236208" cy="1307592"/>
          </a:xfrm>
        </p:spPr>
        <p:txBody>
          <a:bodyPr vert="horz" lIns="91440" tIns="45720" rIns="91440" bIns="45720" rtlCol="0" anchor="t">
            <a:normAutofit/>
          </a:bodyPr>
          <a:lstStyle/>
          <a:p>
            <a:r>
              <a:rPr lang="en-US" dirty="0"/>
              <a:t>Agile Roles</a:t>
            </a:r>
            <a:endParaRPr lang="en-US" sz="4000" b="1" dirty="0"/>
          </a:p>
        </p:txBody>
      </p:sp>
      <p:pic>
        <p:nvPicPr>
          <p:cNvPr id="4" name="Picture 3" descr="An abstract genetic concept">
            <a:extLst>
              <a:ext uri="{FF2B5EF4-FFF2-40B4-BE49-F238E27FC236}">
                <a16:creationId xmlns:a16="http://schemas.microsoft.com/office/drawing/2014/main" id="{E3EF9A22-1234-CE8F-5382-A7D64E2C9797}"/>
              </a:ext>
            </a:extLst>
          </p:cNvPr>
          <p:cNvPicPr>
            <a:picLocks noChangeAspect="1"/>
          </p:cNvPicPr>
          <p:nvPr/>
        </p:nvPicPr>
        <p:blipFill>
          <a:blip r:embed="rId2"/>
          <a:srcRect l="19160" r="12840"/>
          <a:stretch>
            <a:fillRect/>
          </a:stretch>
        </p:blipFill>
        <p:spPr>
          <a:xfrm>
            <a:off x="20" y="-1"/>
            <a:ext cx="4663420" cy="6858001"/>
          </a:xfrm>
          <a:prstGeom prst="rect">
            <a:avLst/>
          </a:prstGeom>
        </p:spPr>
      </p:pic>
      <p:cxnSp>
        <p:nvCxnSpPr>
          <p:cNvPr id="22" name="Straight Connector 21">
            <a:extLst>
              <a:ext uri="{FF2B5EF4-FFF2-40B4-BE49-F238E27FC236}">
                <a16:creationId xmlns:a16="http://schemas.microsoft.com/office/drawing/2014/main" id="{4F919E08-75DE-67A6-1D11-03BB31BA7A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DC3068B-4649-4068-A1A9-003C5EC3705E}"/>
              </a:ext>
            </a:extLst>
          </p:cNvPr>
          <p:cNvSpPr>
            <a:spLocks noGrp="1"/>
          </p:cNvSpPr>
          <p:nvPr>
            <p:ph type="subTitle" idx="1"/>
          </p:nvPr>
        </p:nvSpPr>
        <p:spPr>
          <a:xfrm>
            <a:off x="5248656" y="2221992"/>
            <a:ext cx="6236208" cy="3941064"/>
          </a:xfrm>
        </p:spPr>
        <p:txBody>
          <a:bodyPr vert="horz" lIns="91440" tIns="45720" rIns="91440" bIns="45720" rtlCol="0">
            <a:noAutofit/>
          </a:bodyPr>
          <a:lstStyle/>
          <a:p>
            <a:r>
              <a:rPr lang="en-US" sz="1200" dirty="0"/>
              <a:t>Scrum Master – keeps the team on track, removes roadblocks</a:t>
            </a:r>
          </a:p>
          <a:p>
            <a:r>
              <a:rPr lang="en-US" sz="1200" dirty="0"/>
              <a:t>Product Owner – speaks for the customer, manages backlog</a:t>
            </a:r>
          </a:p>
          <a:p>
            <a:r>
              <a:rPr lang="en-US" sz="1200" dirty="0"/>
              <a:t>Developers/Testers – create and test features, work together every day</a:t>
            </a:r>
          </a:p>
          <a:p>
            <a:r>
              <a:rPr lang="en-US" sz="1200" dirty="0"/>
              <a:t>Why it matters – roles balance leadership, customers, and teamwork (Lindsjørn et al., 2016)</a:t>
            </a:r>
          </a:p>
          <a:p>
            <a:endParaRPr lang="en-US" sz="1200" dirty="0"/>
          </a:p>
          <a:p>
            <a:r>
              <a:rPr lang="en-US" sz="1200" dirty="0"/>
              <a:t>The Scrum Master behaves more like a coach than a boss. They ensure the team is Agile and eliminate impediments that hinder progress. The Product Owner is the voice of the customer, making choices about what features are most important and keeping the backlog ranked. Developers and testers actually create and test the product, but they differ from Waterfall in that they cooperate with one another and the Product Owner. These roles balance leadership, customer advocacy, and teamwork, which studies have demonstrated produces stronger outcomes.</a:t>
            </a:r>
          </a:p>
        </p:txBody>
      </p:sp>
    </p:spTree>
    <p:extLst>
      <p:ext uri="{BB962C8B-B14F-4D97-AF65-F5344CB8AC3E}">
        <p14:creationId xmlns:p14="http://schemas.microsoft.com/office/powerpoint/2010/main" val="116821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4E9C20-B7D5-A92C-A99F-C55D561F78EF}"/>
            </a:ext>
          </a:extLst>
        </p:cNvPr>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A10F34A-E333-1BC9-DDA0-EB04F24922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2DD231-6D20-594B-D38E-1095A7A941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716A079-4EB7-E245-E753-C5AC7F9D3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0BF32-D4A8-9D0E-6EBF-C2DCEF3C14E9}"/>
              </a:ext>
            </a:extLst>
          </p:cNvPr>
          <p:cNvSpPr>
            <a:spLocks noGrp="1"/>
          </p:cNvSpPr>
          <p:nvPr>
            <p:ph type="ctrTitle"/>
          </p:nvPr>
        </p:nvSpPr>
        <p:spPr>
          <a:xfrm>
            <a:off x="5248656" y="914400"/>
            <a:ext cx="6236208" cy="1307592"/>
          </a:xfrm>
        </p:spPr>
        <p:txBody>
          <a:bodyPr vert="horz" lIns="91440" tIns="45720" rIns="91440" bIns="45720" rtlCol="0" anchor="t">
            <a:normAutofit/>
          </a:bodyPr>
          <a:lstStyle/>
          <a:p>
            <a:r>
              <a:rPr lang="en-US" dirty="0"/>
              <a:t>Agile SDLC Phases</a:t>
            </a:r>
          </a:p>
        </p:txBody>
      </p:sp>
      <p:pic>
        <p:nvPicPr>
          <p:cNvPr id="4" name="Picture 3" descr="An abstract genetic concept">
            <a:extLst>
              <a:ext uri="{FF2B5EF4-FFF2-40B4-BE49-F238E27FC236}">
                <a16:creationId xmlns:a16="http://schemas.microsoft.com/office/drawing/2014/main" id="{73CA1CAE-F658-F43E-447C-CEAB0BA0456E}"/>
              </a:ext>
            </a:extLst>
          </p:cNvPr>
          <p:cNvPicPr>
            <a:picLocks noChangeAspect="1"/>
          </p:cNvPicPr>
          <p:nvPr/>
        </p:nvPicPr>
        <p:blipFill>
          <a:blip r:embed="rId2"/>
          <a:srcRect l="19160" r="12840"/>
          <a:stretch>
            <a:fillRect/>
          </a:stretch>
        </p:blipFill>
        <p:spPr>
          <a:xfrm>
            <a:off x="20" y="-1"/>
            <a:ext cx="4663420" cy="6858001"/>
          </a:xfrm>
          <a:prstGeom prst="rect">
            <a:avLst/>
          </a:prstGeom>
        </p:spPr>
      </p:pic>
      <p:cxnSp>
        <p:nvCxnSpPr>
          <p:cNvPr id="22" name="Straight Connector 21">
            <a:extLst>
              <a:ext uri="{FF2B5EF4-FFF2-40B4-BE49-F238E27FC236}">
                <a16:creationId xmlns:a16="http://schemas.microsoft.com/office/drawing/2014/main" id="{68051488-06BD-2DD5-88CA-2DEE967017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AA6E407-35DD-99F5-7C4F-2E828F158882}"/>
              </a:ext>
            </a:extLst>
          </p:cNvPr>
          <p:cNvSpPr>
            <a:spLocks noGrp="1"/>
          </p:cNvSpPr>
          <p:nvPr>
            <p:ph type="subTitle" idx="1"/>
          </p:nvPr>
        </p:nvSpPr>
        <p:spPr>
          <a:xfrm>
            <a:off x="5248656" y="2221992"/>
            <a:ext cx="6236208" cy="3941064"/>
          </a:xfrm>
        </p:spPr>
        <p:txBody>
          <a:bodyPr vert="horz" lIns="91440" tIns="45720" rIns="91440" bIns="45720" rtlCol="0">
            <a:noAutofit/>
          </a:bodyPr>
          <a:lstStyle/>
          <a:p>
            <a:r>
              <a:rPr lang="en-US" sz="1200" dirty="0"/>
              <a:t>Planning – develop backlog, sprint planning</a:t>
            </a:r>
          </a:p>
          <a:p>
            <a:r>
              <a:rPr lang="en-US" sz="1200" dirty="0"/>
              <a:t>Development – small iterations, pair programming</a:t>
            </a:r>
          </a:p>
          <a:p>
            <a:r>
              <a:rPr lang="en-US" sz="1200" dirty="0"/>
              <a:t>Testing – continuous integration, rapid fixes for bugs</a:t>
            </a:r>
          </a:p>
          <a:p>
            <a:r>
              <a:rPr lang="en-US" sz="1200" dirty="0"/>
              <a:t>Deployment – release small increments often</a:t>
            </a:r>
          </a:p>
          <a:p>
            <a:r>
              <a:rPr lang="en-US" sz="1200" dirty="0"/>
              <a:t>Review/Retrospective – reflect, improve, adjust (Miller et al., 2021)</a:t>
            </a:r>
          </a:p>
          <a:p>
            <a:endParaRPr lang="en-US" sz="1200" dirty="0"/>
          </a:p>
          <a:p>
            <a:r>
              <a:rPr lang="en-US" sz="1200" dirty="0"/>
              <a:t>Agile doesn’t attempt planning all the details far in advance. Teams, instead, plan brief spurts based on the backlog. Development occurs in tiny bits, at times pair programming so knowledge is shared. Testing occurs regularly, so bugs are found soon. Incremental deployment occurs regularly, which provides customer feedback earlier. After every sprint, the team assesses progress and discusses what they can do better. This cycle of planning, building, testing, and review keeps progress going in a flexible manner.</a:t>
            </a:r>
          </a:p>
        </p:txBody>
      </p:sp>
    </p:spTree>
    <p:extLst>
      <p:ext uri="{BB962C8B-B14F-4D97-AF65-F5344CB8AC3E}">
        <p14:creationId xmlns:p14="http://schemas.microsoft.com/office/powerpoint/2010/main" val="302010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4F3C9D-202A-58C7-5FE3-CA62964C4F2B}"/>
            </a:ext>
          </a:extLst>
        </p:cNvPr>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D4535F4-C93E-9906-3E68-B395277E5C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E2ED8D-9892-7D07-74D1-440462087A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2F97E06-B248-32AC-EB44-2E21DBD07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9D7AF-BB92-1C7A-09A8-3E99646448ED}"/>
              </a:ext>
            </a:extLst>
          </p:cNvPr>
          <p:cNvSpPr>
            <a:spLocks noGrp="1"/>
          </p:cNvSpPr>
          <p:nvPr>
            <p:ph type="ctrTitle"/>
          </p:nvPr>
        </p:nvSpPr>
        <p:spPr>
          <a:xfrm>
            <a:off x="5248656" y="914400"/>
            <a:ext cx="6236208" cy="1307592"/>
          </a:xfrm>
        </p:spPr>
        <p:txBody>
          <a:bodyPr vert="horz" lIns="91440" tIns="45720" rIns="91440" bIns="45720" rtlCol="0" anchor="t">
            <a:normAutofit/>
          </a:bodyPr>
          <a:lstStyle/>
          <a:p>
            <a:r>
              <a:rPr lang="en-US" dirty="0"/>
              <a:t>Waterfall Model</a:t>
            </a:r>
          </a:p>
        </p:txBody>
      </p:sp>
      <p:pic>
        <p:nvPicPr>
          <p:cNvPr id="4" name="Picture 3" descr="An abstract genetic concept">
            <a:extLst>
              <a:ext uri="{FF2B5EF4-FFF2-40B4-BE49-F238E27FC236}">
                <a16:creationId xmlns:a16="http://schemas.microsoft.com/office/drawing/2014/main" id="{895E8EA3-2548-37C7-AFC9-FA8CDBB600BD}"/>
              </a:ext>
            </a:extLst>
          </p:cNvPr>
          <p:cNvPicPr>
            <a:picLocks noChangeAspect="1"/>
          </p:cNvPicPr>
          <p:nvPr/>
        </p:nvPicPr>
        <p:blipFill>
          <a:blip r:embed="rId2"/>
          <a:srcRect l="19160" r="12840"/>
          <a:stretch>
            <a:fillRect/>
          </a:stretch>
        </p:blipFill>
        <p:spPr>
          <a:xfrm>
            <a:off x="20" y="-1"/>
            <a:ext cx="4663420" cy="6858001"/>
          </a:xfrm>
          <a:prstGeom prst="rect">
            <a:avLst/>
          </a:prstGeom>
        </p:spPr>
      </p:pic>
      <p:cxnSp>
        <p:nvCxnSpPr>
          <p:cNvPr id="22" name="Straight Connector 21">
            <a:extLst>
              <a:ext uri="{FF2B5EF4-FFF2-40B4-BE49-F238E27FC236}">
                <a16:creationId xmlns:a16="http://schemas.microsoft.com/office/drawing/2014/main" id="{147248E2-4DB0-2178-D214-FC09064D3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5243176-F8E9-E2BE-74F1-23D3991ECAFA}"/>
              </a:ext>
            </a:extLst>
          </p:cNvPr>
          <p:cNvSpPr>
            <a:spLocks noGrp="1"/>
          </p:cNvSpPr>
          <p:nvPr>
            <p:ph type="subTitle" idx="1"/>
          </p:nvPr>
        </p:nvSpPr>
        <p:spPr>
          <a:xfrm>
            <a:off x="5248656" y="2221992"/>
            <a:ext cx="6236208" cy="3941064"/>
          </a:xfrm>
        </p:spPr>
        <p:txBody>
          <a:bodyPr vert="horz" lIns="91440" tIns="45720" rIns="91440" bIns="45720" rtlCol="0">
            <a:noAutofit/>
          </a:bodyPr>
          <a:lstStyle/>
          <a:p>
            <a:r>
              <a:rPr lang="en-US" sz="1200" dirty="0"/>
              <a:t>Linear process: Requirements → Design → Build → Test → Deploy → Maintain</a:t>
            </a:r>
          </a:p>
          <a:p>
            <a:r>
              <a:rPr lang="en-US" sz="1200" dirty="0"/>
              <a:t>Each step is done before the following starts</a:t>
            </a:r>
          </a:p>
          <a:p>
            <a:r>
              <a:rPr lang="en-US" sz="1200" dirty="0"/>
              <a:t>Changes are slow and expensive</a:t>
            </a:r>
          </a:p>
          <a:p>
            <a:r>
              <a:rPr lang="en-US" sz="1200" dirty="0"/>
              <a:t>e.g., Vision Quest’s silo issues would have been more severe under Waterfall (VersionOne, 2019)</a:t>
            </a:r>
          </a:p>
          <a:p>
            <a:endParaRPr lang="en-US" sz="1200" dirty="0"/>
          </a:p>
          <a:p>
            <a:r>
              <a:rPr lang="en-US" sz="1200" dirty="0"/>
              <a:t>Waterfall is a formal, linear process. Each step must be finished before progressing, so testing doesn’t occur at the end. It’s very challenging and expensive to make changes if requirements alter toward the end of the project. In the Vision Quest case we examined, work got stagnant in silos and work remained unfinished. In the case of Waterfall, those issues would only be found later, making them more difficult to correct. That illustrates why Waterfall is risky in environments that are likely to change.</a:t>
            </a:r>
          </a:p>
        </p:txBody>
      </p:sp>
    </p:spTree>
    <p:extLst>
      <p:ext uri="{BB962C8B-B14F-4D97-AF65-F5344CB8AC3E}">
        <p14:creationId xmlns:p14="http://schemas.microsoft.com/office/powerpoint/2010/main" val="245558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EFE6EF-6459-4836-3289-6681D44715C1}"/>
            </a:ext>
          </a:extLst>
        </p:cNvPr>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2E25B2C-9306-B0F4-141E-B1DADBF16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A1D7DC-16B5-1631-2ED8-7C0A069F75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073E3FD9-0501-2077-BA82-976680B1E3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CD1BC-FBC8-9500-BDC0-02D413C543EE}"/>
              </a:ext>
            </a:extLst>
          </p:cNvPr>
          <p:cNvSpPr>
            <a:spLocks noGrp="1"/>
          </p:cNvSpPr>
          <p:nvPr>
            <p:ph type="ctrTitle"/>
          </p:nvPr>
        </p:nvSpPr>
        <p:spPr>
          <a:xfrm>
            <a:off x="5248656" y="914400"/>
            <a:ext cx="6236208" cy="1307592"/>
          </a:xfrm>
        </p:spPr>
        <p:txBody>
          <a:bodyPr vert="horz" lIns="91440" tIns="45720" rIns="91440" bIns="45720" rtlCol="0" anchor="t">
            <a:normAutofit fontScale="90000"/>
          </a:bodyPr>
          <a:lstStyle/>
          <a:p>
            <a:r>
              <a:rPr lang="en-US" dirty="0"/>
              <a:t>Waterfall vs. Agile</a:t>
            </a:r>
          </a:p>
        </p:txBody>
      </p:sp>
      <p:pic>
        <p:nvPicPr>
          <p:cNvPr id="4" name="Picture 3" descr="An abstract genetic concept">
            <a:extLst>
              <a:ext uri="{FF2B5EF4-FFF2-40B4-BE49-F238E27FC236}">
                <a16:creationId xmlns:a16="http://schemas.microsoft.com/office/drawing/2014/main" id="{E0C402E3-1896-218B-3BFC-33691AAF8B9D}"/>
              </a:ext>
            </a:extLst>
          </p:cNvPr>
          <p:cNvPicPr>
            <a:picLocks noChangeAspect="1"/>
          </p:cNvPicPr>
          <p:nvPr/>
        </p:nvPicPr>
        <p:blipFill>
          <a:blip r:embed="rId2"/>
          <a:srcRect l="19160" r="12840"/>
          <a:stretch>
            <a:fillRect/>
          </a:stretch>
        </p:blipFill>
        <p:spPr>
          <a:xfrm>
            <a:off x="20" y="-1"/>
            <a:ext cx="4663420" cy="6858001"/>
          </a:xfrm>
          <a:prstGeom prst="rect">
            <a:avLst/>
          </a:prstGeom>
        </p:spPr>
      </p:pic>
      <p:cxnSp>
        <p:nvCxnSpPr>
          <p:cNvPr id="22" name="Straight Connector 21">
            <a:extLst>
              <a:ext uri="{FF2B5EF4-FFF2-40B4-BE49-F238E27FC236}">
                <a16:creationId xmlns:a16="http://schemas.microsoft.com/office/drawing/2014/main" id="{427AA021-73CD-460F-2474-F0A454546D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E5EB869-AAB2-7A42-9306-B9E74EC953F4}"/>
              </a:ext>
            </a:extLst>
          </p:cNvPr>
          <p:cNvSpPr>
            <a:spLocks noGrp="1"/>
          </p:cNvSpPr>
          <p:nvPr>
            <p:ph type="subTitle" idx="1"/>
          </p:nvPr>
        </p:nvSpPr>
        <p:spPr>
          <a:xfrm>
            <a:off x="5248656" y="2221992"/>
            <a:ext cx="6236208" cy="3941064"/>
          </a:xfrm>
        </p:spPr>
        <p:txBody>
          <a:bodyPr vert="horz" lIns="91440" tIns="45720" rIns="91440" bIns="45720" rtlCol="0">
            <a:noAutofit/>
          </a:bodyPr>
          <a:lstStyle/>
          <a:p>
            <a:r>
              <a:rPr lang="en-US" sz="1200" dirty="0"/>
              <a:t>Waterfall – best for fixed-scope, stable projects</a:t>
            </a:r>
          </a:p>
          <a:p>
            <a:r>
              <a:rPr lang="en-US" sz="1200" dirty="0"/>
              <a:t>Agile – ideal for rapidly changing requirements, rapid feedback, collaborative teams (Beck et al., 2001)</a:t>
            </a:r>
          </a:p>
          <a:p>
            <a:r>
              <a:rPr lang="en-US" sz="1200" dirty="0"/>
              <a:t>Course tie-in – backlog refinement, CI, and discussion posts showed how Agile adapts quickly</a:t>
            </a:r>
          </a:p>
          <a:p>
            <a:endParaRPr lang="en-US" sz="1200" dirty="0"/>
          </a:p>
          <a:p>
            <a:r>
              <a:rPr lang="en-US" sz="1200" dirty="0"/>
              <a:t>Waterfall still has strengths. It works well when requirements are clear and not likely to change, like government projects that require heavy documentation. Agile is better when customer needs evolve or feedback is important throughout the project. It allows teams to adapt quickly and stay aligned with customer expectations. In our coursework, things like backlog refinement and continuous integration showed the advantages of Agile. Those activities kept us flexible and responsive, which would have been much harder under Waterfall.</a:t>
            </a:r>
          </a:p>
        </p:txBody>
      </p:sp>
    </p:spTree>
    <p:extLst>
      <p:ext uri="{BB962C8B-B14F-4D97-AF65-F5344CB8AC3E}">
        <p14:creationId xmlns:p14="http://schemas.microsoft.com/office/powerpoint/2010/main" val="217857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F7EB0D-0F6B-E937-02D9-E11112317987}"/>
            </a:ext>
          </a:extLst>
        </p:cNvPr>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91D0171-0D4A-0F5A-DAEC-02BF2258B7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A80F1F-A7B7-05B4-F48F-F702A5B093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D9E79588-87F7-A8CC-AD4F-396B120A6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9BEDF-2C85-69B3-7497-48CFDC425A55}"/>
              </a:ext>
            </a:extLst>
          </p:cNvPr>
          <p:cNvSpPr>
            <a:spLocks noGrp="1"/>
          </p:cNvSpPr>
          <p:nvPr>
            <p:ph type="ctrTitle"/>
          </p:nvPr>
        </p:nvSpPr>
        <p:spPr>
          <a:xfrm>
            <a:off x="5248656" y="914400"/>
            <a:ext cx="6236208" cy="1307592"/>
          </a:xfrm>
        </p:spPr>
        <p:txBody>
          <a:bodyPr vert="horz" lIns="91440" tIns="45720" rIns="91440" bIns="45720" rtlCol="0" anchor="t">
            <a:normAutofit/>
          </a:bodyPr>
          <a:lstStyle/>
          <a:p>
            <a:r>
              <a:rPr lang="en-US" dirty="0"/>
              <a:t>References</a:t>
            </a:r>
          </a:p>
        </p:txBody>
      </p:sp>
      <p:pic>
        <p:nvPicPr>
          <p:cNvPr id="4" name="Picture 3" descr="An abstract genetic concept">
            <a:extLst>
              <a:ext uri="{FF2B5EF4-FFF2-40B4-BE49-F238E27FC236}">
                <a16:creationId xmlns:a16="http://schemas.microsoft.com/office/drawing/2014/main" id="{1F9E1FF9-726E-EF13-BEF0-86909A6FCF52}"/>
              </a:ext>
            </a:extLst>
          </p:cNvPr>
          <p:cNvPicPr>
            <a:picLocks noChangeAspect="1"/>
          </p:cNvPicPr>
          <p:nvPr/>
        </p:nvPicPr>
        <p:blipFill>
          <a:blip r:embed="rId2"/>
          <a:srcRect l="19160" r="12840"/>
          <a:stretch>
            <a:fillRect/>
          </a:stretch>
        </p:blipFill>
        <p:spPr>
          <a:xfrm>
            <a:off x="20" y="-1"/>
            <a:ext cx="4663420" cy="6858001"/>
          </a:xfrm>
          <a:prstGeom prst="rect">
            <a:avLst/>
          </a:prstGeom>
        </p:spPr>
      </p:pic>
      <p:cxnSp>
        <p:nvCxnSpPr>
          <p:cNvPr id="22" name="Straight Connector 21">
            <a:extLst>
              <a:ext uri="{FF2B5EF4-FFF2-40B4-BE49-F238E27FC236}">
                <a16:creationId xmlns:a16="http://schemas.microsoft.com/office/drawing/2014/main" id="{2A0782E4-594B-6DFD-29B7-500BA91BCC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81925A5-F226-A006-D451-30FF37FCD7E2}"/>
              </a:ext>
            </a:extLst>
          </p:cNvPr>
          <p:cNvSpPr>
            <a:spLocks noGrp="1"/>
          </p:cNvSpPr>
          <p:nvPr>
            <p:ph type="subTitle" idx="1"/>
          </p:nvPr>
        </p:nvSpPr>
        <p:spPr>
          <a:xfrm>
            <a:off x="5248656" y="2221992"/>
            <a:ext cx="6236208" cy="3941064"/>
          </a:xfrm>
        </p:spPr>
        <p:txBody>
          <a:bodyPr vert="horz" lIns="91440" tIns="45720" rIns="91440" bIns="45720" rtlCol="0">
            <a:noAutofit/>
          </a:bodyPr>
          <a:lstStyle/>
          <a:p>
            <a:r>
              <a:rPr lang="en-US" sz="1200" dirty="0"/>
              <a:t>Lindsjørn, Y., Sjøberg, D. I. K., Dingsøyr, T., Bergersen, G. R., &amp; Dybå, T. (2016). Teamwork quality and project success in software development: A survey of agile development teams. Journal of Systems and Software, 122, 274–286. https://</a:t>
            </a:r>
            <a:r>
              <a:rPr lang="en-US" sz="1200" dirty="0" err="1"/>
              <a:t>doi.org</a:t>
            </a:r>
            <a:r>
              <a:rPr lang="en-US" sz="1200" dirty="0"/>
              <a:t>/10.1016/j.jss.2016.09.028</a:t>
            </a:r>
          </a:p>
          <a:p>
            <a:endParaRPr lang="en-US" sz="1200" dirty="0"/>
          </a:p>
          <a:p>
            <a:r>
              <a:rPr lang="en-US" sz="1200" dirty="0"/>
              <a:t>Miller, A., Sharp, H., Barroca, L., &amp; Woodman, M. (2021). Communication in agile distributed software development: A systematic review. Information and Software Technology, 132, 106439. https://</a:t>
            </a:r>
            <a:r>
              <a:rPr lang="en-US" sz="1200" dirty="0" err="1"/>
              <a:t>doi.org</a:t>
            </a:r>
            <a:r>
              <a:rPr lang="en-US" sz="1200" dirty="0"/>
              <a:t>/10.1016/j.infsof.2020.106439</a:t>
            </a:r>
          </a:p>
          <a:p>
            <a:endParaRPr lang="en-US" sz="1200" dirty="0"/>
          </a:p>
          <a:p>
            <a:r>
              <a:rPr lang="en-US" sz="1200" dirty="0"/>
              <a:t>VersionOne. (2019). 13th annual state of agile report. Retrieved from https://</a:t>
            </a:r>
            <a:r>
              <a:rPr lang="en-US" sz="1200" dirty="0" err="1"/>
              <a:t>www.stateofagile.com</a:t>
            </a:r>
            <a:endParaRPr lang="en-US" sz="1200" dirty="0"/>
          </a:p>
          <a:p>
            <a:endParaRPr lang="en-US" sz="1200" dirty="0"/>
          </a:p>
          <a:p>
            <a:r>
              <a:rPr lang="en-US" sz="1200" dirty="0"/>
              <a:t>Beck, K., Beedle, M., van </a:t>
            </a:r>
            <a:r>
              <a:rPr lang="en-US" sz="1200" dirty="0" err="1"/>
              <a:t>Bennekum</a:t>
            </a:r>
            <a:r>
              <a:rPr lang="en-US" sz="1200" dirty="0"/>
              <a:t>, A., et al. (2001). Manifesto for Agile Software Development. Retrieved from https://</a:t>
            </a:r>
            <a:r>
              <a:rPr lang="en-US" sz="1200" dirty="0" err="1"/>
              <a:t>agilemanifesto.org</a:t>
            </a:r>
            <a:endParaRPr lang="en-US" sz="1200" dirty="0"/>
          </a:p>
        </p:txBody>
      </p:sp>
    </p:spTree>
    <p:extLst>
      <p:ext uri="{BB962C8B-B14F-4D97-AF65-F5344CB8AC3E}">
        <p14:creationId xmlns:p14="http://schemas.microsoft.com/office/powerpoint/2010/main" val="249899976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51</TotalTime>
  <Words>830</Words>
  <Application>Microsoft Macintosh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Calisto MT</vt:lpstr>
      <vt:lpstr>Univers Condensed</vt:lpstr>
      <vt:lpstr>ChronicleVTI</vt:lpstr>
      <vt:lpstr>Agile Software Development</vt:lpstr>
      <vt:lpstr>Agile Roles</vt:lpstr>
      <vt:lpstr>Agile SDLC Phases</vt:lpstr>
      <vt:lpstr>Waterfall Model</vt:lpstr>
      <vt:lpstr>Waterfall vs.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Kelly, Joshua</dc:creator>
  <cp:lastModifiedBy>Kelly, Joshua</cp:lastModifiedBy>
  <cp:revision>6</cp:revision>
  <dcterms:created xsi:type="dcterms:W3CDTF">2025-08-17T22:14:38Z</dcterms:created>
  <dcterms:modified xsi:type="dcterms:W3CDTF">2025-08-17T23:06:09Z</dcterms:modified>
</cp:coreProperties>
</file>