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aleway"/>
      <p:regular r:id="rId19"/>
      <p:bold r:id="rId20"/>
      <p:italic r:id="rId21"/>
      <p:boldItalic r:id="rId22"/>
    </p:embeddedFont>
    <p:embeddedFont>
      <p:font typeface="Roboto Mono SemiBold"/>
      <p:regular r:id="rId23"/>
      <p:bold r:id="rId24"/>
      <p:italic r:id="rId25"/>
      <p:boldItalic r:id="rId26"/>
    </p:embeddedFont>
    <p:embeddedFont>
      <p:font typeface="Lato"/>
      <p:regular r:id="rId27"/>
      <p:bold r:id="rId28"/>
      <p:italic r:id="rId29"/>
      <p:boldItalic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AC4CF7B-E6B1-41D8-89DB-0DBBF037618A}">
  <a:tblStyle styleId="{6AC4CF7B-E6B1-41D8-89DB-0DBBF037618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obotoMonoSemiBold-bold.fntdata"/><Relationship Id="rId23" Type="http://schemas.openxmlformats.org/officeDocument/2006/relationships/font" Target="fonts/RobotoMonoSemiBo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onoSemiBold-boldItalic.fntdata"/><Relationship Id="rId25" Type="http://schemas.openxmlformats.org/officeDocument/2006/relationships/font" Target="fonts/RobotoMonoSemiBold-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regular.fntdata"/><Relationship Id="rId30" Type="http://schemas.openxmlformats.org/officeDocument/2006/relationships/font" Target="fonts/Lato-boldItalic.fntdata"/><Relationship Id="rId11" Type="http://schemas.openxmlformats.org/officeDocument/2006/relationships/slide" Target="slides/slide5.xml"/><Relationship Id="rId33" Type="http://schemas.openxmlformats.org/officeDocument/2006/relationships/font" Target="fonts/RobotoMono-italic.fntdata"/><Relationship Id="rId10" Type="http://schemas.openxmlformats.org/officeDocument/2006/relationships/slide" Target="slides/slide4.xml"/><Relationship Id="rId32" Type="http://schemas.openxmlformats.org/officeDocument/2006/relationships/font" Target="fonts/RobotoMon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RobotoMon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1136b8b8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1136b8b8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190586d58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b190586d58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1136b8b8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b1136b8b8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190586d58_8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190586d58_8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1136b8b8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b1136b8b8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1136b8b8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1136b8b8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b13de22bd4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b13de22bd4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b1136b8b8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b1136b8b8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190586d5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b190586d5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190586d58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b190586d58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190586d58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190586d58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420325"/>
            <a:ext cx="7688100" cy="196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br>
              <a:rPr b="0" lang="en" sz="4900">
                <a:solidFill>
                  <a:schemeClr val="lt1"/>
                </a:solidFill>
                <a:latin typeface="Roboto Mono SemiBold"/>
                <a:ea typeface="Roboto Mono SemiBold"/>
                <a:cs typeface="Roboto Mono SemiBold"/>
                <a:sym typeface="Roboto Mono SemiBold"/>
              </a:rPr>
            </a:br>
            <a:r>
              <a:rPr b="0" i="1" lang="en" sz="3122">
                <a:solidFill>
                  <a:schemeClr val="lt1"/>
                </a:solidFill>
                <a:latin typeface="Roboto Mono SemiBold"/>
                <a:ea typeface="Roboto Mono SemiBold"/>
                <a:cs typeface="Roboto Mono SemiBold"/>
                <a:sym typeface="Roboto Mono SemiBold"/>
              </a:rPr>
              <a:t>Predicting Student Grades Using Machine Learning Algorithms</a:t>
            </a:r>
            <a:endParaRPr b="0" i="1" sz="3122">
              <a:solidFill>
                <a:schemeClr val="lt1"/>
              </a:solidFill>
              <a:latin typeface="Roboto Mono SemiBold"/>
              <a:ea typeface="Roboto Mono SemiBold"/>
              <a:cs typeface="Roboto Mono SemiBold"/>
              <a:sym typeface="Roboto Mono SemiBold"/>
            </a:endParaRPr>
          </a:p>
        </p:txBody>
      </p:sp>
      <p:sp>
        <p:nvSpPr>
          <p:cNvPr id="87" name="Google Shape;87;p13"/>
          <p:cNvSpPr txBox="1"/>
          <p:nvPr>
            <p:ph idx="1" type="subTitle"/>
          </p:nvPr>
        </p:nvSpPr>
        <p:spPr>
          <a:xfrm>
            <a:off x="727952" y="36731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Group Assignment</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a:latin typeface="Roboto Mono"/>
                <a:ea typeface="Roboto Mono"/>
                <a:cs typeface="Roboto Mono"/>
                <a:sym typeface="Roboto Mono"/>
              </a:rPr>
              <a:t>Limitations of the Work</a:t>
            </a:r>
            <a:endParaRPr b="0">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a:latin typeface="Roboto Mono"/>
                <a:ea typeface="Roboto Mono"/>
                <a:cs typeface="Roboto Mono"/>
                <a:sym typeface="Roboto Mono"/>
              </a:rPr>
              <a:t>Limitations of the Work</a:t>
            </a:r>
            <a:endParaRPr/>
          </a:p>
        </p:txBody>
      </p:sp>
      <p:sp>
        <p:nvSpPr>
          <p:cNvPr id="140" name="Google Shape;140;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770"/>
              <a:buNone/>
            </a:pPr>
            <a:r>
              <a:rPr lang="en" sz="1400">
                <a:solidFill>
                  <a:schemeClr val="dk2"/>
                </a:solidFill>
                <a:latin typeface="Roboto Mono"/>
                <a:ea typeface="Roboto Mono"/>
                <a:cs typeface="Roboto Mono"/>
                <a:sym typeface="Roboto Mono"/>
              </a:rPr>
              <a:t>One limitation of our analysis is the limited size of the dataset, which may impact the generalizability of the models.</a:t>
            </a:r>
            <a:endParaRPr sz="1400">
              <a:solidFill>
                <a:schemeClr val="dk2"/>
              </a:solidFill>
              <a:latin typeface="Roboto Mono"/>
              <a:ea typeface="Roboto Mono"/>
              <a:cs typeface="Roboto Mono"/>
              <a:sym typeface="Roboto Mono"/>
            </a:endParaRPr>
          </a:p>
          <a:p>
            <a:pPr indent="0" lvl="0" marL="0" rtl="0" algn="l">
              <a:lnSpc>
                <a:spcPct val="100000"/>
              </a:lnSpc>
              <a:spcBef>
                <a:spcPts val="0"/>
              </a:spcBef>
              <a:spcAft>
                <a:spcPts val="0"/>
              </a:spcAft>
              <a:buSzPts val="770"/>
              <a:buNone/>
            </a:pPr>
            <a:r>
              <a:t/>
            </a:r>
            <a:endParaRPr sz="1400">
              <a:solidFill>
                <a:schemeClr val="dk2"/>
              </a:solidFill>
              <a:latin typeface="Roboto Mono"/>
              <a:ea typeface="Roboto Mono"/>
              <a:cs typeface="Roboto Mono"/>
              <a:sym typeface="Roboto Mono"/>
            </a:endParaRPr>
          </a:p>
          <a:p>
            <a:pPr indent="0" lvl="0" marL="0" rtl="0" algn="l">
              <a:lnSpc>
                <a:spcPct val="100000"/>
              </a:lnSpc>
              <a:spcBef>
                <a:spcPts val="0"/>
              </a:spcBef>
              <a:spcAft>
                <a:spcPts val="0"/>
              </a:spcAft>
              <a:buSzPts val="770"/>
              <a:buNone/>
            </a:pPr>
            <a:r>
              <a:rPr lang="en" sz="1400">
                <a:solidFill>
                  <a:schemeClr val="dk2"/>
                </a:solidFill>
                <a:latin typeface="Roboto Mono"/>
                <a:ea typeface="Roboto Mono"/>
                <a:cs typeface="Roboto Mono"/>
                <a:sym typeface="Roboto Mono"/>
              </a:rPr>
              <a:t> Additionally, the choice of hyperparameters and model complexity could influence the results.</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44" name="Shape 144"/>
        <p:cNvGrpSpPr/>
        <p:nvPr/>
      </p:nvGrpSpPr>
      <p:grpSpPr>
        <a:xfrm>
          <a:off x="0" y="0"/>
          <a:ext cx="0" cy="0"/>
          <a:chOff x="0" y="0"/>
          <a:chExt cx="0" cy="0"/>
        </a:xfrm>
      </p:grpSpPr>
      <p:sp>
        <p:nvSpPr>
          <p:cNvPr id="145" name="Google Shape;145;p24"/>
          <p:cNvSpPr txBox="1"/>
          <p:nvPr>
            <p:ph type="title"/>
          </p:nvPr>
        </p:nvSpPr>
        <p:spPr>
          <a:xfrm>
            <a:off x="729450" y="120200"/>
            <a:ext cx="7021200" cy="738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0" lang="en">
                <a:latin typeface="Roboto Mono"/>
                <a:ea typeface="Roboto Mono"/>
                <a:cs typeface="Roboto Mono"/>
                <a:sym typeface="Roboto Mono"/>
              </a:rPr>
              <a:t>Conclusion and Future Work:</a:t>
            </a:r>
            <a:endParaRPr b="0">
              <a:latin typeface="Roboto Mono"/>
              <a:ea typeface="Roboto Mono"/>
              <a:cs typeface="Roboto Mono"/>
              <a:sym typeface="Roboto Mono"/>
            </a:endParaRPr>
          </a:p>
        </p:txBody>
      </p:sp>
      <p:sp>
        <p:nvSpPr>
          <p:cNvPr id="146" name="Google Shape;146;p24"/>
          <p:cNvSpPr txBox="1"/>
          <p:nvPr/>
        </p:nvSpPr>
        <p:spPr>
          <a:xfrm>
            <a:off x="866550" y="1063425"/>
            <a:ext cx="7208400" cy="26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Roboto Mono"/>
                <a:ea typeface="Roboto Mono"/>
                <a:cs typeface="Roboto Mono"/>
                <a:sym typeface="Roboto Mono"/>
              </a:rPr>
              <a:t>In conclusion, our evaluation demonstrates the effectiveness of machine learning models, particularly the Neural Network, in predicting math scores based on reading and writing scores. For future work, we plan to explore larger datasets and fine-tune model parameters to improve predictive accuracy.</a:t>
            </a:r>
            <a:endParaRPr sz="1700">
              <a:solidFill>
                <a:schemeClr val="lt1"/>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62550" y="1304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a:latin typeface="Roboto Mono SemiBold"/>
                <a:ea typeface="Roboto Mono SemiBold"/>
                <a:cs typeface="Roboto Mono SemiBold"/>
                <a:sym typeface="Roboto Mono SemiBold"/>
              </a:rPr>
              <a:t>Group Members</a:t>
            </a:r>
            <a:endParaRPr b="0">
              <a:latin typeface="Roboto Mono SemiBold"/>
              <a:ea typeface="Roboto Mono SemiBold"/>
              <a:cs typeface="Roboto Mono SemiBold"/>
              <a:sym typeface="Roboto Mono SemiBold"/>
            </a:endParaRPr>
          </a:p>
        </p:txBody>
      </p:sp>
      <p:graphicFrame>
        <p:nvGraphicFramePr>
          <p:cNvPr id="93" name="Google Shape;93;p14"/>
          <p:cNvGraphicFramePr/>
          <p:nvPr/>
        </p:nvGraphicFramePr>
        <p:xfrm>
          <a:off x="727650" y="1840000"/>
          <a:ext cx="3000000" cy="3000000"/>
        </p:xfrm>
        <a:graphic>
          <a:graphicData uri="http://schemas.openxmlformats.org/drawingml/2006/table">
            <a:tbl>
              <a:tblPr>
                <a:noFill/>
                <a:tableStyleId>{6AC4CF7B-E6B1-41D8-89DB-0DBBF037618A}</a:tableStyleId>
              </a:tblPr>
              <a:tblGrid>
                <a:gridCol w="2285850"/>
                <a:gridCol w="2400125"/>
                <a:gridCol w="1780525"/>
              </a:tblGrid>
              <a:tr h="672325">
                <a:tc>
                  <a:txBody>
                    <a:bodyPr/>
                    <a:lstStyle/>
                    <a:p>
                      <a:pPr indent="0" lvl="0" marL="0" rtl="0" algn="l">
                        <a:spcBef>
                          <a:spcPts val="0"/>
                        </a:spcBef>
                        <a:spcAft>
                          <a:spcPts val="0"/>
                        </a:spcAft>
                        <a:buNone/>
                      </a:pPr>
                      <a:r>
                        <a:rPr b="1" lang="en"/>
                        <a:t>Name:</a:t>
                      </a:r>
                      <a:endParaRPr b="1"/>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a:t>Registration Number:</a:t>
                      </a:r>
                      <a:endParaRPr b="1"/>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a:t>Student Number:</a:t>
                      </a:r>
                      <a:endParaRPr b="1"/>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r>
              <a:tr h="387750">
                <a:tc>
                  <a:txBody>
                    <a:bodyPr/>
                    <a:lstStyle/>
                    <a:p>
                      <a:pPr indent="0" lvl="0" marL="0" rtl="0" algn="l">
                        <a:spcBef>
                          <a:spcPts val="0"/>
                        </a:spcBef>
                        <a:spcAft>
                          <a:spcPts val="0"/>
                        </a:spcAft>
                        <a:buNone/>
                      </a:pPr>
                      <a:r>
                        <a:rPr lang="en">
                          <a:latin typeface="Roboto Mono"/>
                          <a:ea typeface="Roboto Mono"/>
                          <a:cs typeface="Roboto Mono"/>
                          <a:sym typeface="Roboto Mono"/>
                        </a:rPr>
                        <a:t>Birimumaaso Rogers.T</a:t>
                      </a:r>
                      <a:endParaRPr>
                        <a:latin typeface="Roboto Mono"/>
                        <a:ea typeface="Roboto Mono"/>
                        <a:cs typeface="Roboto Mono"/>
                        <a:sym typeface="Roboto Mono"/>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Mono"/>
                          <a:ea typeface="Roboto Mono"/>
                          <a:cs typeface="Roboto Mono"/>
                          <a:sym typeface="Roboto Mono"/>
                        </a:rPr>
                        <a:t>21/U/11851/PS</a:t>
                      </a:r>
                      <a:endParaRPr>
                        <a:latin typeface="Roboto Mono"/>
                        <a:ea typeface="Roboto Mono"/>
                        <a:cs typeface="Roboto Mono"/>
                        <a:sym typeface="Roboto Mono"/>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Mono"/>
                          <a:ea typeface="Roboto Mono"/>
                          <a:cs typeface="Roboto Mono"/>
                          <a:sym typeface="Roboto Mono"/>
                        </a:rPr>
                        <a:t>2100711851</a:t>
                      </a:r>
                      <a:endParaRPr>
                        <a:latin typeface="Roboto Mono"/>
                        <a:ea typeface="Roboto Mono"/>
                        <a:cs typeface="Roboto Mono"/>
                        <a:sym typeface="Roboto Mono"/>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r>
              <a:tr h="631150">
                <a:tc>
                  <a:txBody>
                    <a:bodyPr/>
                    <a:lstStyle/>
                    <a:p>
                      <a:pPr indent="0" lvl="0" marL="0" rtl="0" algn="l">
                        <a:spcBef>
                          <a:spcPts val="0"/>
                        </a:spcBef>
                        <a:spcAft>
                          <a:spcPts val="0"/>
                        </a:spcAft>
                        <a:buNone/>
                      </a:pPr>
                      <a:r>
                        <a:rPr lang="en">
                          <a:latin typeface="Roboto Mono"/>
                          <a:ea typeface="Roboto Mono"/>
                          <a:cs typeface="Roboto Mono"/>
                          <a:sym typeface="Roboto Mono"/>
                        </a:rPr>
                        <a:t>Agaba Trisha Esther</a:t>
                      </a:r>
                      <a:endParaRPr>
                        <a:latin typeface="Roboto Mono"/>
                        <a:ea typeface="Roboto Mono"/>
                        <a:cs typeface="Roboto Mono"/>
                        <a:sym typeface="Roboto Mono"/>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latin typeface="Roboto Mono"/>
                          <a:ea typeface="Roboto Mono"/>
                          <a:cs typeface="Roboto Mono"/>
                          <a:sym typeface="Roboto Mono"/>
                        </a:rPr>
                        <a:t>21/U/1055</a:t>
                      </a:r>
                      <a:endParaRPr>
                        <a:solidFill>
                          <a:schemeClr val="dk2"/>
                        </a:solidFill>
                        <a:latin typeface="Roboto Mono"/>
                        <a:ea typeface="Roboto Mono"/>
                        <a:cs typeface="Roboto Mono"/>
                        <a:sym typeface="Roboto Mono"/>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latin typeface="Roboto Mono"/>
                          <a:ea typeface="Roboto Mono"/>
                          <a:cs typeface="Roboto Mono"/>
                          <a:sym typeface="Roboto Mono"/>
                        </a:rPr>
                        <a:t>2100701055</a:t>
                      </a:r>
                      <a:endParaRPr>
                        <a:solidFill>
                          <a:schemeClr val="dk2"/>
                        </a:solidFill>
                        <a:latin typeface="Roboto Mono"/>
                        <a:ea typeface="Roboto Mono"/>
                        <a:cs typeface="Roboto Mono"/>
                        <a:sym typeface="Roboto Mono"/>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r>
              <a:tr h="387750">
                <a:tc>
                  <a:txBody>
                    <a:bodyPr/>
                    <a:lstStyle/>
                    <a:p>
                      <a:pPr indent="0" lvl="0" marL="0" rtl="0" algn="l">
                        <a:spcBef>
                          <a:spcPts val="0"/>
                        </a:spcBef>
                        <a:spcAft>
                          <a:spcPts val="0"/>
                        </a:spcAft>
                        <a:buNone/>
                      </a:pPr>
                      <a:r>
                        <a:rPr lang="en">
                          <a:solidFill>
                            <a:schemeClr val="dk2"/>
                          </a:solidFill>
                          <a:latin typeface="Roboto Mono"/>
                          <a:ea typeface="Roboto Mono"/>
                          <a:cs typeface="Roboto Mono"/>
                          <a:sym typeface="Roboto Mono"/>
                        </a:rPr>
                        <a:t>Ariho Conrad</a:t>
                      </a:r>
                      <a:endParaRPr>
                        <a:solidFill>
                          <a:schemeClr val="dk2"/>
                        </a:solidFill>
                        <a:latin typeface="Roboto Mono"/>
                        <a:ea typeface="Roboto Mono"/>
                        <a:cs typeface="Roboto Mono"/>
                        <a:sym typeface="Roboto Mono"/>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Mono"/>
                          <a:ea typeface="Roboto Mono"/>
                          <a:cs typeface="Roboto Mono"/>
                          <a:sym typeface="Roboto Mono"/>
                        </a:rPr>
                        <a:t>21/U/05873/PS</a:t>
                      </a:r>
                      <a:endParaRPr>
                        <a:latin typeface="Roboto Mono"/>
                        <a:ea typeface="Roboto Mono"/>
                        <a:cs typeface="Roboto Mono"/>
                        <a:sym typeface="Roboto Mono"/>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Mono"/>
                          <a:ea typeface="Roboto Mono"/>
                          <a:cs typeface="Roboto Mono"/>
                          <a:sym typeface="Roboto Mono"/>
                        </a:rPr>
                        <a:t>2100705873</a:t>
                      </a:r>
                      <a:endParaRPr>
                        <a:latin typeface="Roboto Mono"/>
                        <a:ea typeface="Roboto Mono"/>
                        <a:cs typeface="Roboto Mono"/>
                        <a:sym typeface="Roboto Mono"/>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r>
              <a:tr h="596575">
                <a:tc>
                  <a:txBody>
                    <a:bodyPr/>
                    <a:lstStyle/>
                    <a:p>
                      <a:pPr indent="0" lvl="0" marL="0" rtl="0" algn="l">
                        <a:spcBef>
                          <a:spcPts val="0"/>
                        </a:spcBef>
                        <a:spcAft>
                          <a:spcPts val="0"/>
                        </a:spcAft>
                        <a:buNone/>
                      </a:pPr>
                      <a:r>
                        <a:rPr lang="en">
                          <a:solidFill>
                            <a:schemeClr val="dk2"/>
                          </a:solidFill>
                          <a:latin typeface="Roboto Mono"/>
                          <a:ea typeface="Roboto Mono"/>
                          <a:cs typeface="Roboto Mono"/>
                          <a:sym typeface="Roboto Mono"/>
                        </a:rPr>
                        <a:t>Mumbere Asingya Joshua</a:t>
                      </a:r>
                      <a:endParaRPr>
                        <a:solidFill>
                          <a:schemeClr val="dk2"/>
                        </a:solidFill>
                        <a:latin typeface="Roboto Mono"/>
                        <a:ea typeface="Roboto Mono"/>
                        <a:cs typeface="Roboto Mono"/>
                        <a:sym typeface="Roboto Mono"/>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Mono"/>
                          <a:ea typeface="Roboto Mono"/>
                          <a:cs typeface="Roboto Mono"/>
                          <a:sym typeface="Roboto Mono"/>
                        </a:rPr>
                        <a:t>21/U/13667/EVE</a:t>
                      </a:r>
                      <a:endParaRPr>
                        <a:latin typeface="Roboto Mono"/>
                        <a:ea typeface="Roboto Mono"/>
                        <a:cs typeface="Roboto Mono"/>
                        <a:sym typeface="Roboto Mono"/>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Mono"/>
                          <a:ea typeface="Roboto Mono"/>
                          <a:cs typeface="Roboto Mono"/>
                          <a:sym typeface="Roboto Mono"/>
                        </a:rPr>
                        <a:t>2100713667</a:t>
                      </a:r>
                      <a:endParaRPr>
                        <a:latin typeface="Roboto Mono"/>
                        <a:ea typeface="Roboto Mono"/>
                        <a:cs typeface="Roboto Mono"/>
                        <a:sym typeface="Roboto Mono"/>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r>
              <a:tr h="387750">
                <a:tc>
                  <a:txBody>
                    <a:bodyPr/>
                    <a:lstStyle/>
                    <a:p>
                      <a:pPr indent="0" lvl="0" marL="0" rtl="0" algn="l">
                        <a:spcBef>
                          <a:spcPts val="0"/>
                        </a:spcBef>
                        <a:spcAft>
                          <a:spcPts val="0"/>
                        </a:spcAft>
                        <a:buNone/>
                      </a:pPr>
                      <a:r>
                        <a:rPr lang="en">
                          <a:latin typeface="Roboto Mono"/>
                          <a:ea typeface="Roboto Mono"/>
                          <a:cs typeface="Roboto Mono"/>
                          <a:sym typeface="Roboto Mono"/>
                        </a:rPr>
                        <a:t>Namugga Martha</a:t>
                      </a:r>
                      <a:endParaRPr>
                        <a:latin typeface="Roboto Mono"/>
                        <a:ea typeface="Roboto Mono"/>
                        <a:cs typeface="Roboto Mono"/>
                        <a:sym typeface="Roboto Mono"/>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Mono"/>
                          <a:ea typeface="Roboto Mono"/>
                          <a:cs typeface="Roboto Mono"/>
                          <a:sym typeface="Roboto Mono"/>
                        </a:rPr>
                        <a:t>21/U/13667/EVE</a:t>
                      </a:r>
                      <a:endParaRPr>
                        <a:latin typeface="Roboto Mono"/>
                        <a:ea typeface="Roboto Mono"/>
                        <a:cs typeface="Roboto Mono"/>
                        <a:sym typeface="Roboto Mono"/>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latin typeface="Roboto Mono"/>
                          <a:ea typeface="Roboto Mono"/>
                          <a:cs typeface="Roboto Mono"/>
                          <a:sym typeface="Roboto Mono"/>
                        </a:rPr>
                        <a:t>21007</a:t>
                      </a:r>
                      <a:r>
                        <a:rPr lang="en">
                          <a:latin typeface="Roboto Mono"/>
                          <a:ea typeface="Roboto Mono"/>
                          <a:cs typeface="Roboto Mono"/>
                          <a:sym typeface="Roboto Mono"/>
                        </a:rPr>
                        <a:t>00863</a:t>
                      </a:r>
                      <a:endParaRPr>
                        <a:latin typeface="Roboto Mono"/>
                        <a:ea typeface="Roboto Mono"/>
                        <a:cs typeface="Roboto Mono"/>
                        <a:sym typeface="Roboto Mono"/>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22450"/>
            <a:ext cx="7688400" cy="900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
                <a:latin typeface="Roboto Mono"/>
                <a:ea typeface="Roboto Mono"/>
                <a:cs typeface="Roboto Mono"/>
                <a:sym typeface="Roboto Mono"/>
              </a:rPr>
              <a:t>Introduction</a:t>
            </a:r>
            <a:endParaRPr b="0">
              <a:latin typeface="Roboto Mono"/>
              <a:ea typeface="Roboto Mono"/>
              <a:cs typeface="Roboto Mono"/>
              <a:sym typeface="Roboto Mono"/>
            </a:endParaRPr>
          </a:p>
        </p:txBody>
      </p:sp>
      <p:sp>
        <p:nvSpPr>
          <p:cNvPr id="99" name="Google Shape;99;p15"/>
          <p:cNvSpPr txBox="1"/>
          <p:nvPr/>
        </p:nvSpPr>
        <p:spPr>
          <a:xfrm>
            <a:off x="729450" y="2427825"/>
            <a:ext cx="5284800" cy="6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lt1"/>
                </a:solidFill>
                <a:latin typeface="Roboto Mono"/>
                <a:ea typeface="Roboto Mono"/>
                <a:cs typeface="Roboto Mono"/>
                <a:sym typeface="Roboto Mono"/>
              </a:rPr>
              <a:t>This project focuses on predicting student grades using machine learning algorithms based on various performance indicators.</a:t>
            </a:r>
            <a:endParaRPr sz="100">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idx="1" type="body"/>
          </p:nvPr>
        </p:nvSpPr>
        <p:spPr>
          <a:xfrm>
            <a:off x="727650" y="1341875"/>
            <a:ext cx="7688700" cy="3588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55">
                <a:solidFill>
                  <a:srgbClr val="343541"/>
                </a:solidFill>
                <a:latin typeface="Roboto Mono"/>
                <a:ea typeface="Roboto Mono"/>
                <a:cs typeface="Roboto Mono"/>
                <a:sym typeface="Roboto Mono"/>
              </a:rPr>
              <a:t>Introduction</a:t>
            </a:r>
            <a:endParaRPr sz="1355">
              <a:solidFill>
                <a:srgbClr val="34354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355">
                <a:solidFill>
                  <a:srgbClr val="343541"/>
                </a:solidFill>
                <a:latin typeface="Roboto Mono"/>
                <a:ea typeface="Roboto Mono"/>
                <a:cs typeface="Roboto Mono"/>
                <a:sym typeface="Roboto Mono"/>
              </a:rPr>
              <a:t>      	</a:t>
            </a:r>
            <a:r>
              <a:rPr b="1" i="1" lang="en" sz="1355" u="sng">
                <a:solidFill>
                  <a:srgbClr val="343541"/>
                </a:solidFill>
                <a:latin typeface="Roboto Mono"/>
                <a:ea typeface="Roboto Mono"/>
                <a:cs typeface="Roboto Mono"/>
                <a:sym typeface="Roboto Mono"/>
              </a:rPr>
              <a:t>Importance: </a:t>
            </a:r>
            <a:endParaRPr b="1" i="1" sz="1355" u="sng">
              <a:solidFill>
                <a:srgbClr val="343541"/>
              </a:solidFill>
              <a:latin typeface="Roboto Mono"/>
              <a:ea typeface="Roboto Mono"/>
              <a:cs typeface="Roboto Mono"/>
              <a:sym typeface="Roboto Mono"/>
            </a:endParaRPr>
          </a:p>
          <a:p>
            <a:pPr indent="457200" lvl="0" marL="457200" rtl="0" algn="l">
              <a:lnSpc>
                <a:spcPct val="100000"/>
              </a:lnSpc>
              <a:spcBef>
                <a:spcPts val="0"/>
              </a:spcBef>
              <a:spcAft>
                <a:spcPts val="0"/>
              </a:spcAft>
              <a:buNone/>
            </a:pPr>
            <a:r>
              <a:rPr lang="en" sz="1355">
                <a:solidFill>
                  <a:srgbClr val="343541"/>
                </a:solidFill>
                <a:latin typeface="Roboto Mono"/>
                <a:ea typeface="Roboto Mono"/>
                <a:cs typeface="Roboto Mono"/>
                <a:sym typeface="Roboto Mono"/>
              </a:rPr>
              <a:t>Predicting student grades can help identify at-risk students, improve educational outcomes, and optimize teaching strategies.</a:t>
            </a:r>
            <a:endParaRPr sz="1355">
              <a:solidFill>
                <a:srgbClr val="343541"/>
              </a:solidFill>
              <a:latin typeface="Roboto Mono"/>
              <a:ea typeface="Roboto Mono"/>
              <a:cs typeface="Roboto Mono"/>
              <a:sym typeface="Roboto Mono"/>
            </a:endParaRPr>
          </a:p>
          <a:p>
            <a:pPr indent="457200" lvl="0" marL="457200" rtl="0" algn="l">
              <a:spcBef>
                <a:spcPts val="1500"/>
              </a:spcBef>
              <a:spcAft>
                <a:spcPts val="0"/>
              </a:spcAft>
              <a:buNone/>
            </a:pPr>
            <a:r>
              <a:rPr b="1" i="1" lang="en" sz="1355" u="sng">
                <a:solidFill>
                  <a:srgbClr val="343541"/>
                </a:solidFill>
                <a:latin typeface="Roboto Mono"/>
                <a:ea typeface="Roboto Mono"/>
                <a:cs typeface="Roboto Mono"/>
                <a:sym typeface="Roboto Mono"/>
              </a:rPr>
              <a:t>Objectives:</a:t>
            </a:r>
            <a:endParaRPr b="1" i="1" sz="1355" u="sng">
              <a:solidFill>
                <a:srgbClr val="343541"/>
              </a:solidFill>
              <a:latin typeface="Roboto Mono"/>
              <a:ea typeface="Roboto Mono"/>
              <a:cs typeface="Roboto Mono"/>
              <a:sym typeface="Roboto Mono"/>
            </a:endParaRPr>
          </a:p>
          <a:p>
            <a:pPr indent="-298450" lvl="1" marL="914400" rtl="0" algn="l">
              <a:spcBef>
                <a:spcPts val="1500"/>
              </a:spcBef>
              <a:spcAft>
                <a:spcPts val="0"/>
              </a:spcAft>
              <a:buClr>
                <a:srgbClr val="000000"/>
              </a:buClr>
              <a:buSzPts val="1100"/>
              <a:buFont typeface="Arial"/>
              <a:buChar char="○"/>
            </a:pPr>
            <a:r>
              <a:rPr lang="en" sz="1355">
                <a:solidFill>
                  <a:srgbClr val="343541"/>
                </a:solidFill>
                <a:latin typeface="Roboto Mono"/>
                <a:ea typeface="Roboto Mono"/>
                <a:cs typeface="Roboto Mono"/>
                <a:sym typeface="Roboto Mono"/>
              </a:rPr>
              <a:t>Develop machine learning models to predict student grades accurately.</a:t>
            </a:r>
            <a:endParaRPr sz="1355">
              <a:solidFill>
                <a:srgbClr val="343541"/>
              </a:solidFill>
              <a:latin typeface="Roboto Mono"/>
              <a:ea typeface="Roboto Mono"/>
              <a:cs typeface="Roboto Mono"/>
              <a:sym typeface="Roboto Mono"/>
            </a:endParaRPr>
          </a:p>
          <a:p>
            <a:pPr indent="-298450" lvl="1" marL="914400" rtl="0" algn="l">
              <a:spcBef>
                <a:spcPts val="0"/>
              </a:spcBef>
              <a:spcAft>
                <a:spcPts val="0"/>
              </a:spcAft>
              <a:buClr>
                <a:srgbClr val="000000"/>
              </a:buClr>
              <a:buSzPts val="1100"/>
              <a:buFont typeface="Arial"/>
              <a:buChar char="○"/>
            </a:pPr>
            <a:r>
              <a:rPr lang="en" sz="1355">
                <a:solidFill>
                  <a:srgbClr val="343541"/>
                </a:solidFill>
                <a:latin typeface="Roboto Mono"/>
                <a:ea typeface="Roboto Mono"/>
                <a:cs typeface="Roboto Mono"/>
                <a:sym typeface="Roboto Mono"/>
              </a:rPr>
              <a:t>Evaluate the performance of different algorithms in grade prediction.</a:t>
            </a:r>
            <a:endParaRPr sz="1355">
              <a:solidFill>
                <a:srgbClr val="343541"/>
              </a:solidFill>
              <a:latin typeface="Roboto Mono"/>
              <a:ea typeface="Roboto Mono"/>
              <a:cs typeface="Roboto Mono"/>
              <a:sym typeface="Roboto Mono"/>
            </a:endParaRPr>
          </a:p>
          <a:p>
            <a:pPr indent="0" lvl="0" marL="0" rtl="0" algn="l">
              <a:lnSpc>
                <a:spcPct val="100000"/>
              </a:lnSpc>
              <a:spcBef>
                <a:spcPts val="1500"/>
              </a:spcBef>
              <a:spcAft>
                <a:spcPts val="0"/>
              </a:spcAft>
              <a:buNone/>
            </a:pPr>
            <a:r>
              <a:t/>
            </a:r>
            <a:endParaRPr sz="1355">
              <a:solidFill>
                <a:srgbClr val="343541"/>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idx="1" type="body"/>
          </p:nvPr>
        </p:nvSpPr>
        <p:spPr>
          <a:xfrm>
            <a:off x="830700" y="1554900"/>
            <a:ext cx="7688700" cy="3588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rgbClr val="343541"/>
                </a:solidFill>
                <a:latin typeface="Roboto Mono"/>
                <a:ea typeface="Roboto Mono"/>
                <a:cs typeface="Roboto Mono"/>
                <a:sym typeface="Roboto Mono"/>
              </a:rPr>
              <a:t>Dataset</a:t>
            </a:r>
            <a:br>
              <a:rPr b="1" lang="en" sz="1800">
                <a:solidFill>
                  <a:srgbClr val="343541"/>
                </a:solidFill>
                <a:latin typeface="Roboto Mono"/>
                <a:ea typeface="Roboto Mono"/>
                <a:cs typeface="Roboto Mono"/>
                <a:sym typeface="Roboto Mono"/>
              </a:rPr>
            </a:br>
            <a:br>
              <a:rPr b="1" lang="en" sz="1800">
                <a:solidFill>
                  <a:srgbClr val="343541"/>
                </a:solidFill>
                <a:latin typeface="Roboto Mono"/>
                <a:ea typeface="Roboto Mono"/>
                <a:cs typeface="Roboto Mono"/>
                <a:sym typeface="Roboto Mono"/>
              </a:rPr>
            </a:br>
            <a:r>
              <a:rPr lang="en" sz="1355">
                <a:solidFill>
                  <a:srgbClr val="343541"/>
                </a:solidFill>
                <a:latin typeface="Roboto Mono"/>
                <a:ea typeface="Roboto Mono"/>
                <a:cs typeface="Roboto Mono"/>
                <a:sym typeface="Roboto Mono"/>
              </a:rPr>
              <a:t>The dataset comprises student performance data, including features such as attendance, assignment scores, midterm scores.</a:t>
            </a:r>
            <a:br>
              <a:rPr lang="en" sz="1355">
                <a:solidFill>
                  <a:srgbClr val="343541"/>
                </a:solidFill>
                <a:latin typeface="Roboto Mono"/>
                <a:ea typeface="Roboto Mono"/>
                <a:cs typeface="Roboto Mono"/>
                <a:sym typeface="Roboto Mono"/>
              </a:rPr>
            </a:br>
            <a:br>
              <a:rPr lang="en" sz="1355">
                <a:solidFill>
                  <a:srgbClr val="343541"/>
                </a:solidFill>
                <a:latin typeface="Roboto Mono"/>
                <a:ea typeface="Roboto Mono"/>
                <a:cs typeface="Roboto Mono"/>
                <a:sym typeface="Roboto Mono"/>
              </a:rPr>
            </a:br>
            <a:r>
              <a:rPr lang="en" sz="1355">
                <a:solidFill>
                  <a:srgbClr val="343541"/>
                </a:solidFill>
                <a:latin typeface="Roboto Mono"/>
                <a:ea typeface="Roboto Mono"/>
                <a:cs typeface="Roboto Mono"/>
                <a:sym typeface="Roboto Mono"/>
              </a:rPr>
              <a:t>The target variable is the math score, and features include reading score and writing score among others</a:t>
            </a:r>
            <a:br>
              <a:rPr lang="en" sz="1355">
                <a:solidFill>
                  <a:srgbClr val="343541"/>
                </a:solidFill>
                <a:latin typeface="Roboto Mono"/>
                <a:ea typeface="Roboto Mono"/>
                <a:cs typeface="Roboto Mono"/>
                <a:sym typeface="Roboto Mono"/>
              </a:rPr>
            </a:br>
            <a:br>
              <a:rPr lang="en" sz="1355">
                <a:solidFill>
                  <a:srgbClr val="343541"/>
                </a:solidFill>
                <a:latin typeface="Roboto Mono"/>
                <a:ea typeface="Roboto Mono"/>
                <a:cs typeface="Roboto Mono"/>
                <a:sym typeface="Roboto Mono"/>
              </a:rPr>
            </a:br>
            <a:r>
              <a:rPr lang="en" sz="1355">
                <a:solidFill>
                  <a:srgbClr val="343541"/>
                </a:solidFill>
                <a:latin typeface="Roboto Mono"/>
                <a:ea typeface="Roboto Mono"/>
                <a:cs typeface="Roboto Mono"/>
                <a:sym typeface="Roboto Mono"/>
              </a:rPr>
              <a:t>Preprocessing steps were performed to clean and transform the data for model training.</a:t>
            </a:r>
            <a:r>
              <a:rPr b="1" lang="en" sz="1600">
                <a:solidFill>
                  <a:srgbClr val="343541"/>
                </a:solidFill>
                <a:latin typeface="Roboto Mono"/>
                <a:ea typeface="Roboto Mono"/>
                <a:cs typeface="Roboto Mono"/>
                <a:sym typeface="Roboto Mono"/>
              </a:rPr>
              <a:t> </a:t>
            </a:r>
            <a:endParaRPr b="1" sz="1600">
              <a:solidFill>
                <a:srgbClr val="343541"/>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a:latin typeface="Roboto Mono"/>
                <a:ea typeface="Roboto Mono"/>
                <a:cs typeface="Roboto Mono"/>
                <a:sym typeface="Roboto Mono"/>
              </a:rPr>
              <a:t>Methodology:</a:t>
            </a:r>
            <a:endParaRPr b="0">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idx="1" type="body"/>
          </p:nvPr>
        </p:nvSpPr>
        <p:spPr>
          <a:xfrm>
            <a:off x="802050" y="1379100"/>
            <a:ext cx="7688700" cy="3588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343541"/>
                </a:solidFill>
                <a:latin typeface="Roboto Mono"/>
                <a:ea typeface="Roboto Mono"/>
                <a:cs typeface="Roboto Mono"/>
                <a:sym typeface="Roboto Mono"/>
              </a:rPr>
              <a:t>	</a:t>
            </a:r>
            <a:r>
              <a:rPr b="1" i="1" lang="en" sz="1400" u="sng">
                <a:solidFill>
                  <a:srgbClr val="343541"/>
                </a:solidFill>
                <a:latin typeface="Roboto Mono"/>
                <a:ea typeface="Roboto Mono"/>
                <a:cs typeface="Roboto Mono"/>
                <a:sym typeface="Roboto Mono"/>
              </a:rPr>
              <a:t>Machine Learning Models Used:</a:t>
            </a:r>
            <a:endParaRPr b="1" i="1" sz="1400" u="sng">
              <a:solidFill>
                <a:srgbClr val="343541"/>
              </a:solidFill>
              <a:latin typeface="Roboto Mono"/>
              <a:ea typeface="Roboto Mono"/>
              <a:cs typeface="Roboto Mono"/>
              <a:sym typeface="Roboto Mono"/>
            </a:endParaRPr>
          </a:p>
          <a:p>
            <a:pPr indent="0" lvl="0" marL="457200" rtl="0" algn="l">
              <a:lnSpc>
                <a:spcPct val="100000"/>
              </a:lnSpc>
              <a:spcBef>
                <a:spcPts val="0"/>
              </a:spcBef>
              <a:spcAft>
                <a:spcPts val="0"/>
              </a:spcAft>
              <a:buNone/>
            </a:pPr>
            <a:r>
              <a:rPr lang="en" sz="1400">
                <a:solidFill>
                  <a:srgbClr val="343541"/>
                </a:solidFill>
                <a:latin typeface="Roboto Mono"/>
                <a:ea typeface="Roboto Mono"/>
                <a:cs typeface="Roboto Mono"/>
                <a:sym typeface="Roboto Mono"/>
              </a:rPr>
              <a:t>    	Random Forest Regressor</a:t>
            </a:r>
            <a:endParaRPr sz="1400">
              <a:solidFill>
                <a:srgbClr val="343541"/>
              </a:solidFill>
              <a:latin typeface="Roboto Mono"/>
              <a:ea typeface="Roboto Mono"/>
              <a:cs typeface="Roboto Mono"/>
              <a:sym typeface="Roboto Mono"/>
            </a:endParaRPr>
          </a:p>
          <a:p>
            <a:pPr indent="0" lvl="0" marL="457200" rtl="0" algn="l">
              <a:lnSpc>
                <a:spcPct val="100000"/>
              </a:lnSpc>
              <a:spcBef>
                <a:spcPts val="0"/>
              </a:spcBef>
              <a:spcAft>
                <a:spcPts val="0"/>
              </a:spcAft>
              <a:buNone/>
            </a:pPr>
            <a:r>
              <a:rPr lang="en" sz="1400">
                <a:solidFill>
                  <a:srgbClr val="343541"/>
                </a:solidFill>
                <a:latin typeface="Roboto Mono"/>
                <a:ea typeface="Roboto Mono"/>
                <a:cs typeface="Roboto Mono"/>
                <a:sym typeface="Roboto Mono"/>
              </a:rPr>
              <a:t>    	Gradient Boosting Regressor</a:t>
            </a:r>
            <a:endParaRPr sz="1400">
              <a:solidFill>
                <a:srgbClr val="343541"/>
              </a:solidFill>
              <a:latin typeface="Roboto Mono"/>
              <a:ea typeface="Roboto Mono"/>
              <a:cs typeface="Roboto Mono"/>
              <a:sym typeface="Roboto Mono"/>
            </a:endParaRPr>
          </a:p>
          <a:p>
            <a:pPr indent="0" lvl="0" marL="457200" rtl="0" algn="l">
              <a:lnSpc>
                <a:spcPct val="100000"/>
              </a:lnSpc>
              <a:spcBef>
                <a:spcPts val="0"/>
              </a:spcBef>
              <a:spcAft>
                <a:spcPts val="0"/>
              </a:spcAft>
              <a:buNone/>
            </a:pPr>
            <a:r>
              <a:rPr lang="en" sz="1400">
                <a:solidFill>
                  <a:srgbClr val="343541"/>
                </a:solidFill>
                <a:latin typeface="Roboto Mono"/>
                <a:ea typeface="Roboto Mono"/>
                <a:cs typeface="Roboto Mono"/>
                <a:sym typeface="Roboto Mono"/>
              </a:rPr>
              <a:t>    	Support Vector Machine Regressor</a:t>
            </a:r>
            <a:endParaRPr sz="1400">
              <a:solidFill>
                <a:srgbClr val="343541"/>
              </a:solidFill>
              <a:latin typeface="Roboto Mono"/>
              <a:ea typeface="Roboto Mono"/>
              <a:cs typeface="Roboto Mono"/>
              <a:sym typeface="Roboto Mono"/>
            </a:endParaRPr>
          </a:p>
          <a:p>
            <a:pPr indent="0" lvl="0" marL="457200" rtl="0" algn="l">
              <a:lnSpc>
                <a:spcPct val="100000"/>
              </a:lnSpc>
              <a:spcBef>
                <a:spcPts val="0"/>
              </a:spcBef>
              <a:spcAft>
                <a:spcPts val="0"/>
              </a:spcAft>
              <a:buNone/>
            </a:pPr>
            <a:r>
              <a:rPr lang="en" sz="1400">
                <a:solidFill>
                  <a:srgbClr val="343541"/>
                </a:solidFill>
                <a:latin typeface="Roboto Mono"/>
                <a:ea typeface="Roboto Mono"/>
                <a:cs typeface="Roboto Mono"/>
                <a:sym typeface="Roboto Mono"/>
              </a:rPr>
              <a:t>    	Neural Network Model</a:t>
            </a:r>
            <a:endParaRPr sz="1400">
              <a:solidFill>
                <a:srgbClr val="343541"/>
              </a:solidFill>
              <a:latin typeface="Roboto Mono"/>
              <a:ea typeface="Roboto Mono"/>
              <a:cs typeface="Roboto Mono"/>
              <a:sym typeface="Roboto Mono"/>
            </a:endParaRPr>
          </a:p>
          <a:p>
            <a:pPr indent="0" lvl="0" marL="457200" rtl="0" algn="l">
              <a:lnSpc>
                <a:spcPct val="100000"/>
              </a:lnSpc>
              <a:spcBef>
                <a:spcPts val="0"/>
              </a:spcBef>
              <a:spcAft>
                <a:spcPts val="0"/>
              </a:spcAft>
              <a:buNone/>
            </a:pPr>
            <a:r>
              <a:t/>
            </a:r>
            <a:endParaRPr sz="1400">
              <a:solidFill>
                <a:srgbClr val="34354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43541"/>
                </a:solidFill>
                <a:latin typeface="Roboto Mono"/>
                <a:ea typeface="Roboto Mono"/>
                <a:cs typeface="Roboto Mono"/>
                <a:sym typeface="Roboto Mono"/>
              </a:rPr>
              <a:t>	</a:t>
            </a:r>
            <a:r>
              <a:rPr b="1" i="1" lang="en" sz="1400" u="sng">
                <a:solidFill>
                  <a:srgbClr val="343541"/>
                </a:solidFill>
                <a:latin typeface="Roboto Mono"/>
                <a:ea typeface="Roboto Mono"/>
                <a:cs typeface="Roboto Mono"/>
                <a:sym typeface="Roboto Mono"/>
              </a:rPr>
              <a:t>Overview:</a:t>
            </a:r>
            <a:r>
              <a:rPr lang="en" sz="1400">
                <a:solidFill>
                  <a:srgbClr val="343541"/>
                </a:solidFill>
                <a:latin typeface="Roboto Mono"/>
                <a:ea typeface="Roboto Mono"/>
                <a:cs typeface="Roboto Mono"/>
                <a:sym typeface="Roboto Mono"/>
              </a:rPr>
              <a:t> </a:t>
            </a:r>
            <a:br>
              <a:rPr lang="en" sz="1400">
                <a:solidFill>
                  <a:srgbClr val="343541"/>
                </a:solidFill>
                <a:latin typeface="Roboto Mono"/>
                <a:ea typeface="Roboto Mono"/>
                <a:cs typeface="Roboto Mono"/>
                <a:sym typeface="Roboto Mono"/>
              </a:rPr>
            </a:br>
            <a:r>
              <a:rPr lang="en" sz="1400">
                <a:solidFill>
                  <a:srgbClr val="343541"/>
                </a:solidFill>
                <a:latin typeface="Roboto Mono"/>
                <a:ea typeface="Roboto Mono"/>
                <a:cs typeface="Roboto Mono"/>
                <a:sym typeface="Roboto Mono"/>
              </a:rPr>
              <a:t>		</a:t>
            </a:r>
            <a:r>
              <a:rPr lang="en" sz="1400">
                <a:solidFill>
                  <a:srgbClr val="343541"/>
                </a:solidFill>
                <a:latin typeface="Roboto Mono"/>
                <a:ea typeface="Roboto Mono"/>
                <a:cs typeface="Roboto Mono"/>
                <a:sym typeface="Roboto Mono"/>
              </a:rPr>
              <a:t>Each model was trained using the dataset to predict student math scores based on reading and writing scores.</a:t>
            </a:r>
            <a:endParaRPr sz="1400">
              <a:solidFill>
                <a:srgbClr val="343541"/>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idx="1" type="body"/>
          </p:nvPr>
        </p:nvSpPr>
        <p:spPr>
          <a:xfrm>
            <a:off x="727650" y="1341875"/>
            <a:ext cx="7688700" cy="3588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i="1" lang="en" sz="1400" u="sng">
                <a:solidFill>
                  <a:srgbClr val="343541"/>
                </a:solidFill>
                <a:latin typeface="Roboto Mono"/>
                <a:ea typeface="Roboto Mono"/>
                <a:cs typeface="Roboto Mono"/>
                <a:sym typeface="Roboto Mono"/>
              </a:rPr>
              <a:t>Evaluation Metrics:</a:t>
            </a:r>
            <a:endParaRPr sz="1400">
              <a:solidFill>
                <a:srgbClr val="343541"/>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solidFill>
                <a:srgbClr val="34354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43541"/>
                </a:solidFill>
                <a:latin typeface="Roboto Mono"/>
                <a:ea typeface="Roboto Mono"/>
                <a:cs typeface="Roboto Mono"/>
                <a:sym typeface="Roboto Mono"/>
              </a:rPr>
              <a:t>Mean Absolute Error (MAE) was used as the evaluation metric to assess the accuracy of the machine learning models in predicting student grades.</a:t>
            </a:r>
            <a:endParaRPr sz="1400">
              <a:solidFill>
                <a:srgbClr val="34354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43541"/>
                </a:solidFill>
                <a:latin typeface="Roboto Mono"/>
                <a:ea typeface="Roboto Mono"/>
                <a:cs typeface="Roboto Mono"/>
                <a:sym typeface="Roboto Mono"/>
              </a:rPr>
              <a:t>MAE helps measure the average magnitude of errors between predicted and actual math scores.</a:t>
            </a:r>
            <a:endParaRPr sz="1400">
              <a:solidFill>
                <a:srgbClr val="343541"/>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idx="1" type="body"/>
          </p:nvPr>
        </p:nvSpPr>
        <p:spPr>
          <a:xfrm>
            <a:off x="727650" y="1341875"/>
            <a:ext cx="7688700" cy="35886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b="1" lang="en" sz="1400" u="sng">
                <a:solidFill>
                  <a:srgbClr val="343541"/>
                </a:solidFill>
                <a:latin typeface="Roboto Mono"/>
                <a:ea typeface="Roboto Mono"/>
                <a:cs typeface="Roboto Mono"/>
                <a:sym typeface="Roboto Mono"/>
              </a:rPr>
              <a:t>Results</a:t>
            </a:r>
            <a:endParaRPr b="1" sz="1400" u="sng">
              <a:solidFill>
                <a:srgbClr val="343541"/>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b="1" sz="1400" u="sng">
              <a:solidFill>
                <a:srgbClr val="34354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343541"/>
                </a:solidFill>
                <a:latin typeface="Roboto Mono"/>
                <a:ea typeface="Roboto Mono"/>
                <a:cs typeface="Roboto Mono"/>
                <a:sym typeface="Roboto Mono"/>
              </a:rPr>
              <a:t>  	Random Forest MAE: 7.884305662962641</a:t>
            </a:r>
            <a:endParaRPr sz="1400">
              <a:solidFill>
                <a:srgbClr val="343541"/>
              </a:solidFill>
              <a:latin typeface="Roboto Mono"/>
              <a:ea typeface="Roboto Mono"/>
              <a:cs typeface="Roboto Mono"/>
              <a:sym typeface="Roboto Mono"/>
            </a:endParaRPr>
          </a:p>
          <a:p>
            <a:pPr indent="457200" lvl="0" marL="0" rtl="0" algn="l">
              <a:lnSpc>
                <a:spcPct val="100000"/>
              </a:lnSpc>
              <a:spcBef>
                <a:spcPts val="0"/>
              </a:spcBef>
              <a:spcAft>
                <a:spcPts val="0"/>
              </a:spcAft>
              <a:buNone/>
            </a:pPr>
            <a:r>
              <a:rPr lang="en" sz="1400">
                <a:solidFill>
                  <a:srgbClr val="343541"/>
                </a:solidFill>
                <a:latin typeface="Roboto Mono"/>
                <a:ea typeface="Roboto Mono"/>
                <a:cs typeface="Roboto Mono"/>
                <a:sym typeface="Roboto Mono"/>
              </a:rPr>
              <a:t>Gradient Boosting MAE: 7.251805446162537</a:t>
            </a:r>
            <a:endParaRPr sz="1400">
              <a:solidFill>
                <a:srgbClr val="343541"/>
              </a:solidFill>
              <a:latin typeface="Roboto Mono"/>
              <a:ea typeface="Roboto Mono"/>
              <a:cs typeface="Roboto Mono"/>
              <a:sym typeface="Roboto Mono"/>
            </a:endParaRPr>
          </a:p>
          <a:p>
            <a:pPr indent="457200" lvl="0" marL="0" rtl="0" algn="l">
              <a:lnSpc>
                <a:spcPct val="100000"/>
              </a:lnSpc>
              <a:spcBef>
                <a:spcPts val="0"/>
              </a:spcBef>
              <a:spcAft>
                <a:spcPts val="0"/>
              </a:spcAft>
              <a:buNone/>
            </a:pPr>
            <a:r>
              <a:rPr lang="en" sz="1400">
                <a:solidFill>
                  <a:srgbClr val="343541"/>
                </a:solidFill>
                <a:latin typeface="Roboto Mono"/>
                <a:ea typeface="Roboto Mono"/>
                <a:cs typeface="Roboto Mono"/>
                <a:sym typeface="Roboto Mono"/>
              </a:rPr>
              <a:t>SVM MAE: 7.073221628608613</a:t>
            </a:r>
            <a:endParaRPr sz="1400">
              <a:solidFill>
                <a:srgbClr val="343541"/>
              </a:solidFill>
              <a:latin typeface="Roboto Mono"/>
              <a:ea typeface="Roboto Mono"/>
              <a:cs typeface="Roboto Mono"/>
              <a:sym typeface="Roboto Mono"/>
            </a:endParaRPr>
          </a:p>
          <a:p>
            <a:pPr indent="457200" lvl="0" marL="0" rtl="0" algn="l">
              <a:lnSpc>
                <a:spcPct val="100000"/>
              </a:lnSpc>
              <a:spcBef>
                <a:spcPts val="0"/>
              </a:spcBef>
              <a:spcAft>
                <a:spcPts val="0"/>
              </a:spcAft>
              <a:buNone/>
            </a:pPr>
            <a:r>
              <a:rPr lang="en" sz="1400">
                <a:solidFill>
                  <a:srgbClr val="343541"/>
                </a:solidFill>
                <a:latin typeface="Roboto Mono"/>
                <a:ea typeface="Roboto Mono"/>
                <a:cs typeface="Roboto Mono"/>
                <a:sym typeface="Roboto Mono"/>
              </a:rPr>
              <a:t>Neural Network MAE: 7.007719596862793</a:t>
            </a:r>
            <a:endParaRPr sz="1400">
              <a:solidFill>
                <a:srgbClr val="343541"/>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400">
              <a:solidFill>
                <a:srgbClr val="343541"/>
              </a:solidFill>
              <a:latin typeface="Roboto Mono"/>
              <a:ea typeface="Roboto Mono"/>
              <a:cs typeface="Roboto Mono"/>
              <a:sym typeface="Roboto Mono"/>
            </a:endParaRPr>
          </a:p>
          <a:p>
            <a:pPr indent="0" lvl="0" marL="457200" rtl="0" algn="l">
              <a:lnSpc>
                <a:spcPct val="100000"/>
              </a:lnSpc>
              <a:spcBef>
                <a:spcPts val="0"/>
              </a:spcBef>
              <a:spcAft>
                <a:spcPts val="0"/>
              </a:spcAft>
              <a:buNone/>
            </a:pPr>
            <a:r>
              <a:rPr lang="en" sz="1400">
                <a:solidFill>
                  <a:srgbClr val="343541"/>
                </a:solidFill>
                <a:latin typeface="Roboto Mono"/>
                <a:ea typeface="Roboto Mono"/>
                <a:cs typeface="Roboto Mono"/>
                <a:sym typeface="Roboto Mono"/>
              </a:rPr>
              <a:t>From the results, we observed that the Neural Network model achieved the</a:t>
            </a:r>
            <a:endParaRPr sz="1400">
              <a:solidFill>
                <a:srgbClr val="343541"/>
              </a:solidFill>
              <a:latin typeface="Roboto Mono"/>
              <a:ea typeface="Roboto Mono"/>
              <a:cs typeface="Roboto Mono"/>
              <a:sym typeface="Roboto Mono"/>
            </a:endParaRPr>
          </a:p>
          <a:p>
            <a:pPr indent="0" lvl="0" marL="457200" rtl="0" algn="l">
              <a:lnSpc>
                <a:spcPct val="100000"/>
              </a:lnSpc>
              <a:spcBef>
                <a:spcPts val="0"/>
              </a:spcBef>
              <a:spcAft>
                <a:spcPts val="0"/>
              </a:spcAft>
              <a:buNone/>
            </a:pPr>
            <a:r>
              <a:rPr lang="en" sz="1400">
                <a:solidFill>
                  <a:srgbClr val="343541"/>
                </a:solidFill>
                <a:latin typeface="Roboto Mono"/>
                <a:ea typeface="Roboto Mono"/>
                <a:cs typeface="Roboto Mono"/>
                <a:sym typeface="Roboto Mono"/>
              </a:rPr>
              <a:t>lowest MAE, indicating better performance in predicting math scores compared</a:t>
            </a:r>
            <a:endParaRPr sz="1400">
              <a:solidFill>
                <a:srgbClr val="343541"/>
              </a:solidFill>
              <a:latin typeface="Roboto Mono"/>
              <a:ea typeface="Roboto Mono"/>
              <a:cs typeface="Roboto Mono"/>
              <a:sym typeface="Roboto Mono"/>
            </a:endParaRPr>
          </a:p>
          <a:p>
            <a:pPr indent="0" lvl="0" marL="457200" rtl="0" algn="l">
              <a:lnSpc>
                <a:spcPct val="100000"/>
              </a:lnSpc>
              <a:spcBef>
                <a:spcPts val="0"/>
              </a:spcBef>
              <a:spcAft>
                <a:spcPts val="0"/>
              </a:spcAft>
              <a:buNone/>
            </a:pPr>
            <a:r>
              <a:rPr lang="en" sz="1400">
                <a:solidFill>
                  <a:srgbClr val="343541"/>
                </a:solidFill>
                <a:latin typeface="Roboto Mono"/>
                <a:ea typeface="Roboto Mono"/>
                <a:cs typeface="Roboto Mono"/>
                <a:sym typeface="Roboto Mono"/>
              </a:rPr>
              <a:t>to other models.</a:t>
            </a:r>
            <a:endParaRPr sz="1400">
              <a:solidFill>
                <a:srgbClr val="343541"/>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