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Proxima Nova"/>
      <p:regular r:id="rId21"/>
      <p:bold r:id="rId22"/>
      <p:italic r:id="rId23"/>
      <p:boldItalic r:id="rId24"/>
    </p:embeddedFont>
    <p:embeddedFont>
      <p:font typeface="Poppi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roximaNova-bold.fntdata"/><Relationship Id="rId21" Type="http://schemas.openxmlformats.org/officeDocument/2006/relationships/font" Target="fonts/ProximaNova-regular.fntdata"/><Relationship Id="rId24" Type="http://schemas.openxmlformats.org/officeDocument/2006/relationships/font" Target="fonts/ProximaNova-boldItalic.fntdata"/><Relationship Id="rId23" Type="http://schemas.openxmlformats.org/officeDocument/2006/relationships/font" Target="fonts/ProximaNov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8149c772d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149c772d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 Plan: https://studio.code.org/s/csd1-2023/lessons/2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149c772d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149c772d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8149c772d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149c772d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8149c772d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149c772d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8149c772d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149c772d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8149c772d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149c772d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22816de7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22816de7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8149c772d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149c772d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8149c772d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149c772d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8149c772d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149c772d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8149c772d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149c772d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8149c772d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149c772d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8149c772d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149c772d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8149c772d9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149c772d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 name="Google Shape;11;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2" name="Shape 42"/>
        <p:cNvGrpSpPr/>
        <p:nvPr/>
      </p:nvGrpSpPr>
      <p:grpSpPr>
        <a:xfrm>
          <a:off x="0" y="0"/>
          <a:ext cx="0" cy="0"/>
          <a:chOff x="0" y="0"/>
          <a:chExt cx="0" cy="0"/>
        </a:xfrm>
      </p:grpSpPr>
      <p:sp>
        <p:nvSpPr>
          <p:cNvPr id="43" name="Google Shape;4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4" name="Google Shape;4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5" name="Google Shape;4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
        <p:nvSpPr>
          <p:cNvPr id="47" name="Google Shape;4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2" name="Shape 52"/>
        <p:cNvGrpSpPr/>
        <p:nvPr/>
      </p:nvGrpSpPr>
      <p:grpSpPr>
        <a:xfrm>
          <a:off x="0" y="0"/>
          <a:ext cx="0" cy="0"/>
          <a:chOff x="0" y="0"/>
          <a:chExt cx="0" cy="0"/>
        </a:xfrm>
      </p:grpSpPr>
      <p:sp>
        <p:nvSpPr>
          <p:cNvPr id="53" name="Google Shape;53;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4" name="Google Shape;54;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5" name="Google Shape;5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0ADBC"/>
        </a:solidFill>
      </p:bgPr>
    </p:bg>
    <p:spTree>
      <p:nvGrpSpPr>
        <p:cNvPr id="56" name="Shape 56"/>
        <p:cNvGrpSpPr/>
        <p:nvPr/>
      </p:nvGrpSpPr>
      <p:grpSpPr>
        <a:xfrm>
          <a:off x="0" y="0"/>
          <a:ext cx="0" cy="0"/>
          <a:chOff x="0" y="0"/>
          <a:chExt cx="0" cy="0"/>
        </a:xfrm>
      </p:grpSpPr>
      <p:sp>
        <p:nvSpPr>
          <p:cNvPr id="57" name="Google Shape;57;p15"/>
          <p:cNvSpPr txBox="1"/>
          <p:nvPr>
            <p:ph type="title"/>
          </p:nvPr>
        </p:nvSpPr>
        <p:spPr>
          <a:xfrm>
            <a:off x="311700" y="2150850"/>
            <a:ext cx="8520600" cy="841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Font typeface="Proxima Nova"/>
              <a:buNone/>
              <a:defRPr b="1" sz="3600">
                <a:solidFill>
                  <a:srgbClr val="FFFFFF"/>
                </a:solidFill>
                <a:latin typeface="Proxima Nova"/>
                <a:ea typeface="Proxima Nova"/>
                <a:cs typeface="Proxima Nova"/>
                <a:sym typeface="Proxima Nova"/>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 name="Google Shape;6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61" name="Google Shape;61;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2" name="Shape 62"/>
        <p:cNvGrpSpPr/>
        <p:nvPr/>
      </p:nvGrpSpPr>
      <p:grpSpPr>
        <a:xfrm>
          <a:off x="0" y="0"/>
          <a:ext cx="0" cy="0"/>
          <a:chOff x="0" y="0"/>
          <a:chExt cx="0" cy="0"/>
        </a:xfrm>
      </p:grpSpPr>
      <p:sp>
        <p:nvSpPr>
          <p:cNvPr id="63" name="Google Shape;6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 name="Google Shape;64;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5" name="Google Shape;65;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6" name="Google Shape;66;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18"/>
          <p:cNvSpPr txBox="1"/>
          <p:nvPr>
            <p:ph type="title"/>
          </p:nvPr>
        </p:nvSpPr>
        <p:spPr>
          <a:xfrm>
            <a:off x="0" y="2285400"/>
            <a:ext cx="9144000" cy="572700"/>
          </a:xfrm>
          <a:prstGeom prst="rect">
            <a:avLst/>
          </a:prstGeom>
          <a:solidFill>
            <a:srgbClr val="00ADBC"/>
          </a:solidFill>
        </p:spPr>
        <p:txBody>
          <a:bodyPr anchorCtr="0" anchor="t" bIns="91425" lIns="91425" spcFirstLastPara="1" rIns="91425" wrap="square" tIns="91425">
            <a:noAutofit/>
          </a:bodyPr>
          <a:lstStyle>
            <a:lvl1pPr lvl="0" rtl="0" algn="ctr">
              <a:spcBef>
                <a:spcPts val="0"/>
              </a:spcBef>
              <a:spcAft>
                <a:spcPts val="0"/>
              </a:spcAft>
              <a:buClr>
                <a:srgbClr val="FFFFFF"/>
              </a:buClr>
              <a:buSzPts val="2800"/>
              <a:buFont typeface="Proxima Nova"/>
              <a:buNone/>
              <a:defRPr>
                <a:solidFill>
                  <a:srgbClr val="FFFFFF"/>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 name="Google Shape;69;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0" name="Shape 70"/>
        <p:cNvGrpSpPr/>
        <p:nvPr/>
      </p:nvGrpSpPr>
      <p:grpSpPr>
        <a:xfrm>
          <a:off x="0" y="0"/>
          <a:ext cx="0" cy="0"/>
          <a:chOff x="0" y="0"/>
          <a:chExt cx="0" cy="0"/>
        </a:xfrm>
      </p:grpSpPr>
      <p:sp>
        <p:nvSpPr>
          <p:cNvPr id="71" name="Google Shape;71;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2" name="Google Shape;72;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4" name="Shape 74"/>
        <p:cNvGrpSpPr/>
        <p:nvPr/>
      </p:nvGrpSpPr>
      <p:grpSpPr>
        <a:xfrm>
          <a:off x="0" y="0"/>
          <a:ext cx="0" cy="0"/>
          <a:chOff x="0" y="0"/>
          <a:chExt cx="0" cy="0"/>
        </a:xfrm>
      </p:grpSpPr>
      <p:sp>
        <p:nvSpPr>
          <p:cNvPr id="75" name="Google Shape;75;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6" name="Google Shape;76;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7" name="Shape 77"/>
        <p:cNvGrpSpPr/>
        <p:nvPr/>
      </p:nvGrpSpPr>
      <p:grpSpPr>
        <a:xfrm>
          <a:off x="0" y="0"/>
          <a:ext cx="0" cy="0"/>
          <a:chOff x="0" y="0"/>
          <a:chExt cx="0" cy="0"/>
        </a:xfrm>
      </p:grpSpPr>
      <p:sp>
        <p:nvSpPr>
          <p:cNvPr id="78" name="Google Shape;78;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0" name="Google Shape;80;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1" name="Google Shape;81;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2" name="Google Shape;8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0ADBC"/>
        </a:solidFill>
      </p:bgPr>
    </p:bg>
    <p:spTree>
      <p:nvGrpSpPr>
        <p:cNvPr id="12" name="Shape 12"/>
        <p:cNvGrpSpPr/>
        <p:nvPr/>
      </p:nvGrpSpPr>
      <p:grpSpPr>
        <a:xfrm>
          <a:off x="0" y="0"/>
          <a:ext cx="0" cy="0"/>
          <a:chOff x="0" y="0"/>
          <a:chExt cx="0" cy="0"/>
        </a:xfrm>
      </p:grpSpPr>
      <p:sp>
        <p:nvSpPr>
          <p:cNvPr id="13" name="Google Shape;13;p3"/>
          <p:cNvSpPr txBox="1"/>
          <p:nvPr>
            <p:ph type="title"/>
          </p:nvPr>
        </p:nvSpPr>
        <p:spPr>
          <a:xfrm>
            <a:off x="311700" y="2150850"/>
            <a:ext cx="8520600" cy="841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Font typeface="Proxima Nova"/>
              <a:buNone/>
              <a:defRPr b="1" sz="3600">
                <a:solidFill>
                  <a:srgbClr val="FFFFFF"/>
                </a:solidFill>
                <a:latin typeface="Proxima Nova"/>
                <a:ea typeface="Proxima Nova"/>
                <a:cs typeface="Proxima Nova"/>
                <a:sym typeface="Proxima Nova"/>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3" name="Shape 83"/>
        <p:cNvGrpSpPr/>
        <p:nvPr/>
      </p:nvGrpSpPr>
      <p:grpSpPr>
        <a:xfrm>
          <a:off x="0" y="0"/>
          <a:ext cx="0" cy="0"/>
          <a:chOff x="0" y="0"/>
          <a:chExt cx="0" cy="0"/>
        </a:xfrm>
      </p:grpSpPr>
      <p:sp>
        <p:nvSpPr>
          <p:cNvPr id="84" name="Google Shape;84;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5" name="Google Shape;8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6" name="Shape 86"/>
        <p:cNvGrpSpPr/>
        <p:nvPr/>
      </p:nvGrpSpPr>
      <p:grpSpPr>
        <a:xfrm>
          <a:off x="0" y="0"/>
          <a:ext cx="0" cy="0"/>
          <a:chOff x="0" y="0"/>
          <a:chExt cx="0" cy="0"/>
        </a:xfrm>
      </p:grpSpPr>
      <p:sp>
        <p:nvSpPr>
          <p:cNvPr id="87" name="Google Shape;87;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8" name="Google Shape;88;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89" name="Google Shape;89;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
        <p:nvSpPr>
          <p:cNvPr id="91" name="Google Shape;91;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_1_1">
    <p:spTree>
      <p:nvGrpSpPr>
        <p:cNvPr id="92" name="Shape 92"/>
        <p:cNvGrpSpPr/>
        <p:nvPr/>
      </p:nvGrpSpPr>
      <p:grpSpPr>
        <a:xfrm>
          <a:off x="0" y="0"/>
          <a:ext cx="0" cy="0"/>
          <a:chOff x="0" y="0"/>
          <a:chExt cx="0" cy="0"/>
        </a:xfrm>
      </p:grpSpPr>
      <p:sp>
        <p:nvSpPr>
          <p:cNvPr id="93" name="Google Shape;93;p25"/>
          <p:cNvSpPr/>
          <p:nvPr/>
        </p:nvSpPr>
        <p:spPr>
          <a:xfrm>
            <a:off x="297876" y="276551"/>
            <a:ext cx="8688600" cy="4738500"/>
          </a:xfrm>
          <a:prstGeom prst="roundRect">
            <a:avLst>
              <a:gd fmla="val 2901" name="adj"/>
            </a:avLst>
          </a:prstGeom>
          <a:solidFill>
            <a:srgbClr val="009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5"/>
          <p:cNvSpPr/>
          <p:nvPr/>
        </p:nvSpPr>
        <p:spPr>
          <a:xfrm>
            <a:off x="219550" y="195375"/>
            <a:ext cx="8688600" cy="4738500"/>
          </a:xfrm>
          <a:prstGeom prst="roundRect">
            <a:avLst>
              <a:gd fmla="val 2901" name="adj"/>
            </a:avLst>
          </a:prstGeom>
          <a:solidFill>
            <a:schemeClr val="lt1"/>
          </a:solidFill>
          <a:ln cap="flat" cmpd="sng" w="28575">
            <a:solidFill>
              <a:srgbClr val="292F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5"/>
          <p:cNvSpPr txBox="1"/>
          <p:nvPr>
            <p:ph type="title"/>
          </p:nvPr>
        </p:nvSpPr>
        <p:spPr>
          <a:xfrm>
            <a:off x="311700" y="331350"/>
            <a:ext cx="8522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25"/>
          <p:cNvSpPr txBox="1"/>
          <p:nvPr>
            <p:ph idx="1" type="body"/>
          </p:nvPr>
        </p:nvSpPr>
        <p:spPr>
          <a:xfrm>
            <a:off x="311700" y="1204200"/>
            <a:ext cx="8520600" cy="3416400"/>
          </a:xfrm>
          <a:prstGeom prst="rect">
            <a:avLst/>
          </a:prstGeom>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rgbClr val="292F36"/>
              </a:buClr>
              <a:buSzPts val="1800"/>
              <a:buFont typeface="Poppins"/>
              <a:buChar char="●"/>
              <a:defRPr sz="1800">
                <a:solidFill>
                  <a:srgbClr val="292F36"/>
                </a:solidFill>
                <a:latin typeface="Poppins"/>
                <a:ea typeface="Poppins"/>
                <a:cs typeface="Poppins"/>
                <a:sym typeface="Poppins"/>
              </a:defRPr>
            </a:lvl1pPr>
            <a:lvl2pPr indent="-342900" lvl="1" marL="9144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2pPr>
            <a:lvl3pPr indent="-342900" lvl="2" marL="13716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3pPr>
            <a:lvl4pPr indent="-342900" lvl="3" marL="18288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4pPr>
            <a:lvl5pPr indent="-342900" lvl="4" marL="22860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5pPr>
            <a:lvl6pPr indent="-342900" lvl="5" marL="27432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6pPr>
            <a:lvl7pPr indent="-342900" lvl="6" marL="32004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7pPr>
            <a:lvl8pPr indent="-342900" lvl="7" marL="36576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8pPr>
            <a:lvl9pPr indent="-342900" lvl="8" marL="4114800" rtl="0">
              <a:lnSpc>
                <a:spcPct val="115000"/>
              </a:lnSpc>
              <a:spcBef>
                <a:spcPts val="1200"/>
              </a:spcBef>
              <a:spcAft>
                <a:spcPts val="1200"/>
              </a:spcAft>
              <a:buClr>
                <a:srgbClr val="292F36"/>
              </a:buClr>
              <a:buSzPts val="1800"/>
              <a:buFont typeface="Poppins"/>
              <a:buChar char="■"/>
              <a:defRPr sz="1800">
                <a:solidFill>
                  <a:srgbClr val="292F36"/>
                </a:solidFill>
                <a:latin typeface="Poppins"/>
                <a:ea typeface="Poppins"/>
                <a:cs typeface="Poppins"/>
                <a:sym typeface="Poppins"/>
              </a:defRPr>
            </a:lvl9pPr>
          </a:lstStyle>
          <a:p/>
        </p:txBody>
      </p:sp>
      <p:pic>
        <p:nvPicPr>
          <p:cNvPr id="97" name="Google Shape;97;p25"/>
          <p:cNvPicPr preferRelativeResize="0"/>
          <p:nvPr/>
        </p:nvPicPr>
        <p:blipFill>
          <a:blip r:embed="rId2">
            <a:alphaModFix/>
          </a:blip>
          <a:stretch>
            <a:fillRect/>
          </a:stretch>
        </p:blipFill>
        <p:spPr>
          <a:xfrm>
            <a:off x="8440700" y="4464790"/>
            <a:ext cx="359146" cy="356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 name="Google Shape;16;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sz="2400"/>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
        <p:nvSpPr>
          <p:cNvPr id="17" name="Google Shape;1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1" name="Google Shape;21;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2" name="Google Shape;2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0" y="2285400"/>
            <a:ext cx="9144000" cy="572700"/>
          </a:xfrm>
          <a:prstGeom prst="rect">
            <a:avLst/>
          </a:prstGeom>
          <a:solidFill>
            <a:srgbClr val="00ADBC"/>
          </a:solidFill>
        </p:spPr>
        <p:txBody>
          <a:bodyPr anchorCtr="0" anchor="t" bIns="91425" lIns="91425" spcFirstLastPara="1" rIns="91425" wrap="square" tIns="91425">
            <a:noAutofit/>
          </a:bodyPr>
          <a:lstStyle>
            <a:lvl1pPr lvl="0" rtl="0" algn="ctr">
              <a:spcBef>
                <a:spcPts val="0"/>
              </a:spcBef>
              <a:spcAft>
                <a:spcPts val="0"/>
              </a:spcAft>
              <a:buClr>
                <a:srgbClr val="FFFFFF"/>
              </a:buClr>
              <a:buSzPts val="2800"/>
              <a:buFont typeface="Proxima Nova"/>
              <a:buNone/>
              <a:defRPr>
                <a:solidFill>
                  <a:srgbClr val="FFFFFF"/>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8" name="Google Shape;28;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 name="Shape 30"/>
        <p:cNvGrpSpPr/>
        <p:nvPr/>
      </p:nvGrpSpPr>
      <p:grpSpPr>
        <a:xfrm>
          <a:off x="0" y="0"/>
          <a:ext cx="0" cy="0"/>
          <a:chOff x="0" y="0"/>
          <a:chExt cx="0" cy="0"/>
        </a:xfrm>
      </p:grpSpPr>
      <p:sp>
        <p:nvSpPr>
          <p:cNvPr id="31" name="Google Shape;31;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2" name="Google Shape;32;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 name="Shape 33"/>
        <p:cNvGrpSpPr/>
        <p:nvPr/>
      </p:nvGrpSpPr>
      <p:grpSpPr>
        <a:xfrm>
          <a:off x="0" y="0"/>
          <a:ext cx="0" cy="0"/>
          <a:chOff x="0" y="0"/>
          <a:chExt cx="0" cy="0"/>
        </a:xfrm>
      </p:grpSpPr>
      <p:sp>
        <p:nvSpPr>
          <p:cNvPr id="34" name="Google Shape;3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6" name="Google Shape;36;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 name="Google Shape;37;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8" name="Google Shape;3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9" name="Shape 39"/>
        <p:cNvGrpSpPr/>
        <p:nvPr/>
      </p:nvGrpSpPr>
      <p:grpSpPr>
        <a:xfrm>
          <a:off x="0" y="0"/>
          <a:ext cx="0" cy="0"/>
          <a:chOff x="0" y="0"/>
          <a:chExt cx="0" cy="0"/>
        </a:xfrm>
      </p:grpSpPr>
      <p:sp>
        <p:nvSpPr>
          <p:cNvPr id="40" name="Google Shape;40;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1" name="Google Shape;4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indent="-317500" lvl="1" marL="9144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rtl="0">
              <a:lnSpc>
                <a:spcPct val="115000"/>
              </a:lnSpc>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8" name="Shape 48"/>
        <p:cNvGrpSpPr/>
        <p:nvPr/>
      </p:nvGrpSpPr>
      <p:grpSpPr>
        <a:xfrm>
          <a:off x="0" y="0"/>
          <a:ext cx="0" cy="0"/>
          <a:chOff x="0" y="0"/>
          <a:chExt cx="0" cy="0"/>
        </a:xfrm>
      </p:grpSpPr>
      <p:sp>
        <p:nvSpPr>
          <p:cNvPr id="49" name="Google Shape;49;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0" name="Google Shape;50;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Char char="●"/>
              <a:defRPr sz="1800">
                <a:solidFill>
                  <a:schemeClr val="dk1"/>
                </a:solidFill>
              </a:defRPr>
            </a:lvl1pPr>
            <a:lvl2pPr indent="-317500" lvl="1" marL="914400" rtl="0">
              <a:lnSpc>
                <a:spcPct val="115000"/>
              </a:lnSpc>
              <a:spcBef>
                <a:spcPts val="1600"/>
              </a:spcBef>
              <a:spcAft>
                <a:spcPts val="0"/>
              </a:spcAft>
              <a:buClr>
                <a:schemeClr val="dk1"/>
              </a:buClr>
              <a:buSzPts val="1400"/>
              <a:buChar char="○"/>
              <a:defRPr>
                <a:solidFill>
                  <a:schemeClr val="dk1"/>
                </a:solidFill>
              </a:defRPr>
            </a:lvl2pPr>
            <a:lvl3pPr indent="-317500" lvl="2" marL="1371600" rtl="0">
              <a:lnSpc>
                <a:spcPct val="115000"/>
              </a:lnSpc>
              <a:spcBef>
                <a:spcPts val="1600"/>
              </a:spcBef>
              <a:spcAft>
                <a:spcPts val="0"/>
              </a:spcAft>
              <a:buClr>
                <a:schemeClr val="dk1"/>
              </a:buClr>
              <a:buSzPts val="1400"/>
              <a:buChar char="■"/>
              <a:defRPr>
                <a:solidFill>
                  <a:schemeClr val="dk1"/>
                </a:solidFill>
              </a:defRPr>
            </a:lvl3pPr>
            <a:lvl4pPr indent="-317500" lvl="3" marL="1828800" rtl="0">
              <a:lnSpc>
                <a:spcPct val="115000"/>
              </a:lnSpc>
              <a:spcBef>
                <a:spcPts val="1600"/>
              </a:spcBef>
              <a:spcAft>
                <a:spcPts val="0"/>
              </a:spcAft>
              <a:buClr>
                <a:schemeClr val="dk1"/>
              </a:buClr>
              <a:buSzPts val="1400"/>
              <a:buChar char="●"/>
              <a:defRPr>
                <a:solidFill>
                  <a:schemeClr val="dk1"/>
                </a:solidFill>
              </a:defRPr>
            </a:lvl4pPr>
            <a:lvl5pPr indent="-317500" lvl="4" marL="2286000" rtl="0">
              <a:lnSpc>
                <a:spcPct val="115000"/>
              </a:lnSpc>
              <a:spcBef>
                <a:spcPts val="1600"/>
              </a:spcBef>
              <a:spcAft>
                <a:spcPts val="0"/>
              </a:spcAft>
              <a:buClr>
                <a:schemeClr val="dk1"/>
              </a:buClr>
              <a:buSzPts val="1400"/>
              <a:buChar char="○"/>
              <a:defRPr>
                <a:solidFill>
                  <a:schemeClr val="dk1"/>
                </a:solidFill>
              </a:defRPr>
            </a:lvl5pPr>
            <a:lvl6pPr indent="-317500" lvl="5" marL="2743200" rtl="0">
              <a:lnSpc>
                <a:spcPct val="115000"/>
              </a:lnSpc>
              <a:spcBef>
                <a:spcPts val="1600"/>
              </a:spcBef>
              <a:spcAft>
                <a:spcPts val="0"/>
              </a:spcAft>
              <a:buClr>
                <a:schemeClr val="dk1"/>
              </a:buClr>
              <a:buSzPts val="1400"/>
              <a:buChar char="■"/>
              <a:defRPr>
                <a:solidFill>
                  <a:schemeClr val="dk1"/>
                </a:solidFill>
              </a:defRPr>
            </a:lvl6pPr>
            <a:lvl7pPr indent="-317500" lvl="6" marL="3200400" rtl="0">
              <a:lnSpc>
                <a:spcPct val="115000"/>
              </a:lnSpc>
              <a:spcBef>
                <a:spcPts val="1600"/>
              </a:spcBef>
              <a:spcAft>
                <a:spcPts val="0"/>
              </a:spcAft>
              <a:buClr>
                <a:schemeClr val="dk1"/>
              </a:buClr>
              <a:buSzPts val="1400"/>
              <a:buChar char="●"/>
              <a:defRPr>
                <a:solidFill>
                  <a:schemeClr val="dk1"/>
                </a:solidFill>
              </a:defRPr>
            </a:lvl7pPr>
            <a:lvl8pPr indent="-317500" lvl="7" marL="3657600" rtl="0">
              <a:lnSpc>
                <a:spcPct val="115000"/>
              </a:lnSpc>
              <a:spcBef>
                <a:spcPts val="1600"/>
              </a:spcBef>
              <a:spcAft>
                <a:spcPts val="0"/>
              </a:spcAft>
              <a:buClr>
                <a:schemeClr val="dk1"/>
              </a:buClr>
              <a:buSzPts val="1400"/>
              <a:buChar char="○"/>
              <a:defRPr>
                <a:solidFill>
                  <a:schemeClr val="dk1"/>
                </a:solidFill>
              </a:defRPr>
            </a:lvl8pPr>
            <a:lvl9pPr indent="-317500" lvl="8" marL="4114800" rtl="0">
              <a:lnSpc>
                <a:spcPct val="115000"/>
              </a:lnSpc>
              <a:spcBef>
                <a:spcPts val="1600"/>
              </a:spcBef>
              <a:spcAft>
                <a:spcPts val="1600"/>
              </a:spcAft>
              <a:buClr>
                <a:schemeClr val="dk1"/>
              </a:buClr>
              <a:buSzPts val="1400"/>
              <a:buChar char="■"/>
              <a:defRPr>
                <a:solidFill>
                  <a:schemeClr val="dk1"/>
                </a:solidFill>
              </a:defRPr>
            </a:lvl9pPr>
          </a:lstStyle>
          <a:p/>
        </p:txBody>
      </p:sp>
      <p:sp>
        <p:nvSpPr>
          <p:cNvPr id="51" name="Google Shape;5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hyperlink" Target="http://www.youtube.com/watch?v=z7RaFPT3DTE" TargetMode="External"/><Relationship Id="rId5"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1" name="Shape 101"/>
        <p:cNvGrpSpPr/>
        <p:nvPr/>
      </p:nvGrpSpPr>
      <p:grpSpPr>
        <a:xfrm>
          <a:off x="0" y="0"/>
          <a:ext cx="0" cy="0"/>
          <a:chOff x="0" y="0"/>
          <a:chExt cx="0" cy="0"/>
        </a:xfrm>
      </p:grpSpPr>
      <p:sp>
        <p:nvSpPr>
          <p:cNvPr id="102" name="Google Shape;102;p26"/>
          <p:cNvSpPr txBox="1"/>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FFFFFF"/>
                </a:solidFill>
                <a:latin typeface="Proxima Nova"/>
                <a:ea typeface="Proxima Nova"/>
                <a:cs typeface="Proxima Nova"/>
                <a:sym typeface="Proxima Nova"/>
              </a:rPr>
              <a:t>Problem Solving and Computing</a:t>
            </a:r>
            <a:endParaRPr b="1" sz="3600">
              <a:solidFill>
                <a:srgbClr val="FFFFFF"/>
              </a:solidFill>
              <a:latin typeface="Proxima Nova"/>
              <a:ea typeface="Proxima Nova"/>
              <a:cs typeface="Proxima Nova"/>
              <a:sym typeface="Proxima Nova"/>
            </a:endParaRPr>
          </a:p>
          <a:p>
            <a:pPr indent="0" lvl="0" marL="0" rtl="0" algn="ctr">
              <a:spcBef>
                <a:spcPts val="0"/>
              </a:spcBef>
              <a:spcAft>
                <a:spcPts val="0"/>
              </a:spcAft>
              <a:buNone/>
            </a:pPr>
            <a:r>
              <a:rPr b="1" lang="en" sz="3600">
                <a:solidFill>
                  <a:srgbClr val="FFFFFF"/>
                </a:solidFill>
                <a:latin typeface="Proxima Nova"/>
                <a:ea typeface="Proxima Nova"/>
                <a:cs typeface="Proxima Nova"/>
                <a:sym typeface="Proxima Nova"/>
              </a:rPr>
              <a:t>Lesson 2</a:t>
            </a:r>
            <a:endParaRPr b="1" sz="3600">
              <a:solidFill>
                <a:srgbClr val="FFFFFF"/>
              </a:solidFill>
              <a:latin typeface="Proxima Nova"/>
              <a:ea typeface="Proxima Nova"/>
              <a:cs typeface="Proxima Nova"/>
              <a:sym typeface="Proxima Nova"/>
            </a:endParaRPr>
          </a:p>
          <a:p>
            <a:pPr indent="0" lvl="0" marL="0" rtl="0" algn="ctr">
              <a:spcBef>
                <a:spcPts val="0"/>
              </a:spcBef>
              <a:spcAft>
                <a:spcPts val="0"/>
              </a:spcAft>
              <a:buNone/>
            </a:pPr>
            <a:r>
              <a:rPr b="1" lang="en" sz="3600">
                <a:solidFill>
                  <a:srgbClr val="FFFFFF"/>
                </a:solidFill>
                <a:latin typeface="Proxima Nova"/>
                <a:ea typeface="Proxima Nova"/>
                <a:cs typeface="Proxima Nova"/>
                <a:sym typeface="Proxima Nova"/>
              </a:rPr>
              <a:t>The Problem Solving Process</a:t>
            </a:r>
            <a:endParaRPr b="1" sz="3600">
              <a:solidFill>
                <a:srgbClr val="FFFFFF"/>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6" name="Shape 156"/>
        <p:cNvGrpSpPr/>
        <p:nvPr/>
      </p:nvGrpSpPr>
      <p:grpSpPr>
        <a:xfrm>
          <a:off x="0" y="0"/>
          <a:ext cx="0" cy="0"/>
          <a:chOff x="0" y="0"/>
          <a:chExt cx="0" cy="0"/>
        </a:xfrm>
      </p:grpSpPr>
      <p:sp>
        <p:nvSpPr>
          <p:cNvPr id="157" name="Google Shape;157;p35"/>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Problem Solving and Computing Lesson 2 - Activity</a:t>
            </a:r>
            <a:endParaRPr>
              <a:solidFill>
                <a:srgbClr val="FFFFFF"/>
              </a:solidFill>
            </a:endParaRPr>
          </a:p>
        </p:txBody>
      </p:sp>
      <p:sp>
        <p:nvSpPr>
          <p:cNvPr id="158" name="Google Shape;158;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you good at?</a:t>
            </a:r>
            <a:endParaRPr/>
          </a:p>
        </p:txBody>
      </p:sp>
      <p:sp>
        <p:nvSpPr>
          <p:cNvPr id="159" name="Google Shape;159;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Think about a type of problem you are good at solving</a:t>
            </a:r>
            <a:endParaRPr/>
          </a:p>
          <a:p>
            <a:pPr indent="-342900" lvl="0" marL="457200" rtl="0" algn="l">
              <a:spcBef>
                <a:spcPts val="0"/>
              </a:spcBef>
              <a:spcAft>
                <a:spcPts val="0"/>
              </a:spcAft>
              <a:buSzPts val="1800"/>
              <a:buChar char="●"/>
            </a:pPr>
            <a:r>
              <a:rPr lang="en"/>
              <a:t>Write down which parts of your process fit into these steps</a:t>
            </a:r>
            <a:endParaRPr/>
          </a:p>
          <a:p>
            <a:pPr indent="-317500" lvl="1" marL="914400" rtl="0" algn="l">
              <a:spcBef>
                <a:spcPts val="0"/>
              </a:spcBef>
              <a:spcAft>
                <a:spcPts val="0"/>
              </a:spcAft>
              <a:buSzPts val="1400"/>
              <a:buChar char="○"/>
            </a:pPr>
            <a:r>
              <a:rPr lang="en"/>
              <a:t>Define</a:t>
            </a:r>
            <a:endParaRPr/>
          </a:p>
          <a:p>
            <a:pPr indent="-317500" lvl="1" marL="914400" rtl="0" algn="l">
              <a:spcBef>
                <a:spcPts val="0"/>
              </a:spcBef>
              <a:spcAft>
                <a:spcPts val="0"/>
              </a:spcAft>
              <a:buSzPts val="1400"/>
              <a:buChar char="○"/>
            </a:pPr>
            <a:r>
              <a:rPr lang="en"/>
              <a:t>Prepare</a:t>
            </a:r>
            <a:endParaRPr/>
          </a:p>
          <a:p>
            <a:pPr indent="-317500" lvl="1" marL="914400" rtl="0" algn="l">
              <a:spcBef>
                <a:spcPts val="0"/>
              </a:spcBef>
              <a:spcAft>
                <a:spcPts val="0"/>
              </a:spcAft>
              <a:buSzPts val="1400"/>
              <a:buChar char="○"/>
            </a:pPr>
            <a:r>
              <a:rPr lang="en"/>
              <a:t>Try</a:t>
            </a:r>
            <a:endParaRPr/>
          </a:p>
          <a:p>
            <a:pPr indent="-317500" lvl="1" marL="914400" rtl="0" algn="l">
              <a:spcBef>
                <a:spcPts val="0"/>
              </a:spcBef>
              <a:spcAft>
                <a:spcPts val="0"/>
              </a:spcAft>
              <a:buSzPts val="1400"/>
              <a:buChar char="○"/>
            </a:pPr>
            <a:r>
              <a:rPr lang="en"/>
              <a:t>Reflect</a:t>
            </a:r>
            <a:endParaRPr/>
          </a:p>
          <a:p>
            <a:pPr indent="-342900" lvl="0" marL="457200" marR="2686740" rtl="0" algn="l">
              <a:spcBef>
                <a:spcPts val="0"/>
              </a:spcBef>
              <a:spcAft>
                <a:spcPts val="0"/>
              </a:spcAft>
              <a:buSzPts val="1800"/>
              <a:buChar char="●"/>
            </a:pPr>
            <a:r>
              <a:rPr lang="en"/>
              <a:t>What strategies did you use in solving this problem that could help you solve other problems? </a:t>
            </a:r>
            <a:endParaRPr/>
          </a:p>
          <a:p>
            <a:pPr indent="-342900" lvl="0" marL="457200" rtl="0" algn="l">
              <a:spcBef>
                <a:spcPts val="0"/>
              </a:spcBef>
              <a:spcAft>
                <a:spcPts val="0"/>
              </a:spcAft>
              <a:buSzPts val="1800"/>
              <a:buChar char="●"/>
            </a:pPr>
            <a:r>
              <a:rPr lang="en"/>
              <a:t>Share with your neighbor once you're done</a:t>
            </a:r>
            <a:endParaRPr/>
          </a:p>
        </p:txBody>
      </p:sp>
      <p:pic>
        <p:nvPicPr>
          <p:cNvPr id="160" name="Google Shape;160;p35"/>
          <p:cNvPicPr preferRelativeResize="0"/>
          <p:nvPr/>
        </p:nvPicPr>
        <p:blipFill>
          <a:blip r:embed="rId4">
            <a:alphaModFix/>
          </a:blip>
          <a:stretch>
            <a:fillRect/>
          </a:stretch>
        </p:blipFill>
        <p:spPr>
          <a:xfrm>
            <a:off x="6300243" y="2324521"/>
            <a:ext cx="2505075" cy="2447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4" name="Shape 164"/>
        <p:cNvGrpSpPr/>
        <p:nvPr/>
      </p:nvGrpSpPr>
      <p:grpSpPr>
        <a:xfrm>
          <a:off x="0" y="0"/>
          <a:ext cx="0" cy="0"/>
          <a:chOff x="0" y="0"/>
          <a:chExt cx="0" cy="0"/>
        </a:xfrm>
      </p:grpSpPr>
      <p:sp>
        <p:nvSpPr>
          <p:cNvPr id="165" name="Google Shape;165;p36"/>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Problem Solving and Computing Lesson 2 - Activity</a:t>
            </a:r>
            <a:endParaRPr>
              <a:solidFill>
                <a:srgbClr val="FFFFFF"/>
              </a:solidFill>
            </a:endParaRPr>
          </a:p>
        </p:txBody>
      </p:sp>
      <p:sp>
        <p:nvSpPr>
          <p:cNvPr id="166" name="Google Shape;16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 you and your partner want to get better at?</a:t>
            </a:r>
            <a:endParaRPr/>
          </a:p>
        </p:txBody>
      </p:sp>
      <p:sp>
        <p:nvSpPr>
          <p:cNvPr id="167" name="Google Shape;167;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Get in pairs with your neighbor</a:t>
            </a:r>
            <a:endParaRPr/>
          </a:p>
          <a:p>
            <a:pPr indent="-342900" lvl="0" marL="457200" rtl="0" algn="l">
              <a:spcBef>
                <a:spcPts val="0"/>
              </a:spcBef>
              <a:spcAft>
                <a:spcPts val="0"/>
              </a:spcAft>
              <a:buSzPts val="1800"/>
              <a:buChar char="●"/>
            </a:pPr>
            <a:r>
              <a:rPr lang="en"/>
              <a:t>Think about a type of problem both you and your partner want to get better at solving</a:t>
            </a:r>
            <a:endParaRPr/>
          </a:p>
          <a:p>
            <a:pPr indent="-342900" lvl="0" marL="457200" rtl="0" algn="l">
              <a:spcBef>
                <a:spcPts val="0"/>
              </a:spcBef>
              <a:spcAft>
                <a:spcPts val="0"/>
              </a:spcAft>
              <a:buSzPts val="1800"/>
              <a:buChar char="●"/>
            </a:pPr>
            <a:r>
              <a:rPr lang="en"/>
              <a:t>Write down strategies or steps you would take to solve this problem using the problem solving process</a:t>
            </a:r>
            <a:endParaRPr/>
          </a:p>
          <a:p>
            <a:pPr indent="-317500" lvl="1" marL="914400" rtl="0" algn="l">
              <a:spcBef>
                <a:spcPts val="0"/>
              </a:spcBef>
              <a:spcAft>
                <a:spcPts val="0"/>
              </a:spcAft>
              <a:buSzPts val="1400"/>
              <a:buChar char="○"/>
            </a:pPr>
            <a:r>
              <a:rPr lang="en"/>
              <a:t>Define</a:t>
            </a:r>
            <a:endParaRPr/>
          </a:p>
          <a:p>
            <a:pPr indent="-317500" lvl="1" marL="914400" rtl="0" algn="l">
              <a:spcBef>
                <a:spcPts val="0"/>
              </a:spcBef>
              <a:spcAft>
                <a:spcPts val="0"/>
              </a:spcAft>
              <a:buSzPts val="1400"/>
              <a:buChar char="○"/>
            </a:pPr>
            <a:r>
              <a:rPr lang="en"/>
              <a:t>Prepare</a:t>
            </a:r>
            <a:endParaRPr/>
          </a:p>
          <a:p>
            <a:pPr indent="-317500" lvl="1" marL="914400" rtl="0" algn="l">
              <a:spcBef>
                <a:spcPts val="0"/>
              </a:spcBef>
              <a:spcAft>
                <a:spcPts val="0"/>
              </a:spcAft>
              <a:buSzPts val="1400"/>
              <a:buChar char="○"/>
            </a:pPr>
            <a:r>
              <a:rPr lang="en"/>
              <a:t>Try</a:t>
            </a:r>
            <a:endParaRPr/>
          </a:p>
          <a:p>
            <a:pPr indent="-317500" lvl="1" marL="914400" rtl="0" algn="l">
              <a:spcBef>
                <a:spcPts val="0"/>
              </a:spcBef>
              <a:spcAft>
                <a:spcPts val="0"/>
              </a:spcAft>
              <a:buSzPts val="1400"/>
              <a:buChar char="○"/>
            </a:pPr>
            <a:r>
              <a:rPr lang="en"/>
              <a:t>Reflect</a:t>
            </a:r>
            <a:endParaRPr/>
          </a:p>
          <a:p>
            <a:pPr indent="-342900" lvl="0" marL="457200" rtl="0" algn="l">
              <a:spcBef>
                <a:spcPts val="0"/>
              </a:spcBef>
              <a:spcAft>
                <a:spcPts val="0"/>
              </a:spcAft>
              <a:buSzPts val="1800"/>
              <a:buChar char="●"/>
            </a:pPr>
            <a:r>
              <a:rPr lang="en"/>
              <a:t>Share with your neighbor once you're done</a:t>
            </a:r>
            <a:endParaRPr/>
          </a:p>
        </p:txBody>
      </p:sp>
      <p:pic>
        <p:nvPicPr>
          <p:cNvPr id="168" name="Google Shape;168;p36"/>
          <p:cNvPicPr preferRelativeResize="0"/>
          <p:nvPr/>
        </p:nvPicPr>
        <p:blipFill>
          <a:blip r:embed="rId4">
            <a:alphaModFix/>
          </a:blip>
          <a:stretch>
            <a:fillRect/>
          </a:stretch>
        </p:blipFill>
        <p:spPr>
          <a:xfrm>
            <a:off x="6327218" y="2571746"/>
            <a:ext cx="2505075" cy="2447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2" name="Shape 172"/>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6" name="Shape 176"/>
        <p:cNvGrpSpPr/>
        <p:nvPr/>
      </p:nvGrpSpPr>
      <p:grpSpPr>
        <a:xfrm>
          <a:off x="0" y="0"/>
          <a:ext cx="0" cy="0"/>
          <a:chOff x="0" y="0"/>
          <a:chExt cx="0" cy="0"/>
        </a:xfrm>
      </p:grpSpPr>
      <p:sp>
        <p:nvSpPr>
          <p:cNvPr id="177" name="Google Shape;177;p38"/>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Problem Solving and Computing Lesson 2 - Wrap Up</a:t>
            </a:r>
            <a:endParaRPr>
              <a:solidFill>
                <a:srgbClr val="FFFFFF"/>
              </a:solidFill>
            </a:endParaRPr>
          </a:p>
        </p:txBody>
      </p:sp>
      <p:sp>
        <p:nvSpPr>
          <p:cNvPr id="178" name="Google Shape;178;p38"/>
          <p:cNvSpPr txBox="1"/>
          <p:nvPr/>
        </p:nvSpPr>
        <p:spPr>
          <a:xfrm>
            <a:off x="139850" y="684400"/>
            <a:ext cx="8857500" cy="42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roxima Nova"/>
                <a:ea typeface="Proxima Nova"/>
                <a:cs typeface="Proxima Nova"/>
                <a:sym typeface="Proxima Nova"/>
              </a:rPr>
              <a:t>Journal Prompt:</a:t>
            </a:r>
            <a:r>
              <a:rPr lang="en" sz="3600">
                <a:latin typeface="Proxima Nova"/>
                <a:ea typeface="Proxima Nova"/>
                <a:cs typeface="Proxima Nova"/>
                <a:sym typeface="Proxima Nova"/>
              </a:rPr>
              <a:t>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2400">
              <a:solidFill>
                <a:schemeClr val="dk1"/>
              </a:solidFill>
              <a:latin typeface="Proxima Nova"/>
              <a:ea typeface="Proxima Nova"/>
              <a:cs typeface="Proxima Nova"/>
              <a:sym typeface="Proxima Nova"/>
            </a:endParaRPr>
          </a:p>
          <a:p>
            <a:pPr indent="0" lvl="0" marL="514350" rtl="0" algn="ctr">
              <a:lnSpc>
                <a:spcPct val="100000"/>
              </a:lnSpc>
              <a:spcBef>
                <a:spcPts val="0"/>
              </a:spcBef>
              <a:spcAft>
                <a:spcPts val="0"/>
              </a:spcAft>
              <a:buClr>
                <a:schemeClr val="dk1"/>
              </a:buClr>
              <a:buSzPts val="1100"/>
              <a:buFont typeface="Arial"/>
              <a:buNone/>
            </a:pPr>
            <a:r>
              <a:rPr lang="en" sz="2400">
                <a:solidFill>
                  <a:schemeClr val="dk1"/>
                </a:solidFill>
                <a:latin typeface="Proxima Nova"/>
                <a:ea typeface="Proxima Nova"/>
                <a:cs typeface="Proxima Nova"/>
                <a:sym typeface="Proxima Nova"/>
              </a:rPr>
              <a:t>You saw a lot of different types of problems today, but they all used our Problem Solving Process. </a:t>
            </a:r>
            <a:endParaRPr sz="2400">
              <a:solidFill>
                <a:schemeClr val="dk1"/>
              </a:solidFill>
              <a:latin typeface="Proxima Nova"/>
              <a:ea typeface="Proxima Nova"/>
              <a:cs typeface="Proxima Nova"/>
              <a:sym typeface="Proxima Nova"/>
            </a:endParaRPr>
          </a:p>
          <a:p>
            <a:pPr indent="0" lvl="0" marL="514350" rtl="0" algn="ctr">
              <a:lnSpc>
                <a:spcPct val="100000"/>
              </a:lnSpc>
              <a:spcBef>
                <a:spcPts val="0"/>
              </a:spcBef>
              <a:spcAft>
                <a:spcPts val="0"/>
              </a:spcAft>
              <a:buClr>
                <a:schemeClr val="dk1"/>
              </a:buClr>
              <a:buSzPts val="1100"/>
              <a:buFont typeface="Arial"/>
              <a:buNone/>
            </a:pPr>
            <a:r>
              <a:t/>
            </a:r>
            <a:endParaRPr sz="2400">
              <a:solidFill>
                <a:schemeClr val="dk1"/>
              </a:solidFill>
              <a:latin typeface="Proxima Nova"/>
              <a:ea typeface="Proxima Nova"/>
              <a:cs typeface="Proxima Nova"/>
              <a:sym typeface="Proxima Nova"/>
            </a:endParaRPr>
          </a:p>
          <a:p>
            <a:pPr indent="0" lvl="0" marL="514350" marR="2613015" rtl="0" algn="l">
              <a:lnSpc>
                <a:spcPct val="100000"/>
              </a:lnSpc>
              <a:spcBef>
                <a:spcPts val="0"/>
              </a:spcBef>
              <a:spcAft>
                <a:spcPts val="0"/>
              </a:spcAft>
              <a:buClr>
                <a:schemeClr val="dk1"/>
              </a:buClr>
              <a:buSzPts val="1100"/>
              <a:buFont typeface="Arial"/>
              <a:buNone/>
            </a:pPr>
            <a:r>
              <a:rPr lang="en" sz="2400">
                <a:solidFill>
                  <a:schemeClr val="dk1"/>
                </a:solidFill>
                <a:latin typeface="Proxima Nova"/>
                <a:ea typeface="Proxima Nova"/>
                <a:cs typeface="Proxima Nova"/>
                <a:sym typeface="Proxima Nova"/>
              </a:rPr>
              <a:t>For each step of the process, think of one general tip that could be useful no matter what problem someone is trying to solve.</a:t>
            </a:r>
            <a:endParaRPr sz="2400">
              <a:latin typeface="Proxima Nova"/>
              <a:ea typeface="Proxima Nova"/>
              <a:cs typeface="Proxima Nova"/>
              <a:sym typeface="Proxima Nova"/>
            </a:endParaRPr>
          </a:p>
          <a:p>
            <a:pPr indent="0" lvl="0" marL="0" rtl="0" algn="ctr">
              <a:spcBef>
                <a:spcPts val="0"/>
              </a:spcBef>
              <a:spcAft>
                <a:spcPts val="0"/>
              </a:spcAft>
              <a:buNone/>
            </a:pPr>
            <a:r>
              <a:t/>
            </a:r>
            <a:endParaRPr sz="2400">
              <a:solidFill>
                <a:srgbClr val="000000"/>
              </a:solidFill>
              <a:latin typeface="Proxima Nova"/>
              <a:ea typeface="Proxima Nova"/>
              <a:cs typeface="Proxima Nova"/>
              <a:sym typeface="Proxima Nova"/>
            </a:endParaRPr>
          </a:p>
        </p:txBody>
      </p:sp>
      <p:pic>
        <p:nvPicPr>
          <p:cNvPr id="179" name="Google Shape;179;p38"/>
          <p:cNvPicPr preferRelativeResize="0"/>
          <p:nvPr/>
        </p:nvPicPr>
        <p:blipFill>
          <a:blip r:embed="rId4">
            <a:alphaModFix/>
          </a:blip>
          <a:stretch>
            <a:fillRect/>
          </a:stretch>
        </p:blipFill>
        <p:spPr>
          <a:xfrm>
            <a:off x="6650975" y="2571750"/>
            <a:ext cx="2260125" cy="2208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3" name="Shape 183"/>
        <p:cNvGrpSpPr/>
        <p:nvPr/>
      </p:nvGrpSpPr>
      <p:grpSpPr>
        <a:xfrm>
          <a:off x="0" y="0"/>
          <a:ext cx="0" cy="0"/>
          <a:chOff x="0" y="0"/>
          <a:chExt cx="0" cy="0"/>
        </a:xfrm>
      </p:grpSpPr>
      <p:sp>
        <p:nvSpPr>
          <p:cNvPr id="184" name="Google Shape;184;p39"/>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Problem Solving and Computing Lesson 2 - Wrap Up</a:t>
            </a:r>
            <a:endParaRPr>
              <a:solidFill>
                <a:srgbClr val="FFFFFF"/>
              </a:solidFill>
            </a:endParaRPr>
          </a:p>
        </p:txBody>
      </p:sp>
      <p:sp>
        <p:nvSpPr>
          <p:cNvPr id="185" name="Google Shape;185;p39"/>
          <p:cNvSpPr txBox="1"/>
          <p:nvPr/>
        </p:nvSpPr>
        <p:spPr>
          <a:xfrm>
            <a:off x="523500" y="684400"/>
            <a:ext cx="8097000" cy="42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roxima Nova"/>
                <a:ea typeface="Proxima Nova"/>
                <a:cs typeface="Proxima Nova"/>
                <a:sym typeface="Proxima Nova"/>
              </a:rPr>
              <a:t>Question of the Day</a:t>
            </a:r>
            <a:endParaRPr sz="3600">
              <a:latin typeface="Proxima Nova"/>
              <a:ea typeface="Proxima Nova"/>
              <a:cs typeface="Proxima Nova"/>
              <a:sym typeface="Proxima Nova"/>
            </a:endParaRPr>
          </a:p>
          <a:p>
            <a:pPr indent="0" lvl="0" marL="0" rtl="0" algn="ctr">
              <a:spcBef>
                <a:spcPts val="0"/>
              </a:spcBef>
              <a:spcAft>
                <a:spcPts val="0"/>
              </a:spcAft>
              <a:buNone/>
            </a:pPr>
            <a:r>
              <a:t/>
            </a:r>
            <a:endParaRPr sz="3000">
              <a:latin typeface="Proxima Nova"/>
              <a:ea typeface="Proxima Nova"/>
              <a:cs typeface="Proxima Nova"/>
              <a:sym typeface="Proxima Nova"/>
            </a:endParaRPr>
          </a:p>
          <a:p>
            <a:pPr indent="0" lvl="0" marL="0" rtl="0" algn="ctr">
              <a:spcBef>
                <a:spcPts val="0"/>
              </a:spcBef>
              <a:spcAft>
                <a:spcPts val="0"/>
              </a:spcAft>
              <a:buNone/>
            </a:pPr>
            <a:r>
              <a:t/>
            </a:r>
            <a:endParaRPr sz="3000">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lang="en" sz="3600">
                <a:solidFill>
                  <a:schemeClr val="dk1"/>
                </a:solidFill>
                <a:latin typeface="Proxima Nova"/>
                <a:ea typeface="Proxima Nova"/>
                <a:cs typeface="Proxima Nova"/>
                <a:sym typeface="Proxima Nova"/>
              </a:rPr>
              <a:t>What are some common steps we can use to solve many different types of problems?</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3600">
              <a:latin typeface="Proxima Nova"/>
              <a:ea typeface="Proxima Nova"/>
              <a:cs typeface="Proxima Nova"/>
              <a:sym typeface="Proxima Nova"/>
            </a:endParaRPr>
          </a:p>
          <a:p>
            <a:pPr indent="0" lvl="0" marL="0" rtl="0" algn="ctr">
              <a:spcBef>
                <a:spcPts val="0"/>
              </a:spcBef>
              <a:spcAft>
                <a:spcPts val="0"/>
              </a:spcAft>
              <a:buNone/>
            </a:pPr>
            <a:r>
              <a:t/>
            </a:r>
            <a:endParaRPr sz="3600">
              <a:solidFill>
                <a:srgbClr val="000000"/>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6" name="Shape 106"/>
        <p:cNvGrpSpPr/>
        <p:nvPr/>
      </p:nvGrpSpPr>
      <p:grpSpPr>
        <a:xfrm>
          <a:off x="0" y="0"/>
          <a:ext cx="0" cy="0"/>
          <a:chOff x="0" y="0"/>
          <a:chExt cx="0" cy="0"/>
        </a:xfrm>
      </p:grpSpPr>
      <p:sp>
        <p:nvSpPr>
          <p:cNvPr id="107" name="Google Shape;107;p27"/>
          <p:cNvSpPr txBox="1"/>
          <p:nvPr>
            <p:ph type="title"/>
          </p:nvPr>
        </p:nvSpPr>
        <p:spPr>
          <a:xfrm>
            <a:off x="416175" y="331350"/>
            <a:ext cx="8522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Teacher Resources</a:t>
            </a:r>
            <a:endParaRPr/>
          </a:p>
        </p:txBody>
      </p:sp>
      <p:sp>
        <p:nvSpPr>
          <p:cNvPr id="108" name="Google Shape;108;p27"/>
          <p:cNvSpPr/>
          <p:nvPr/>
        </p:nvSpPr>
        <p:spPr>
          <a:xfrm rot="1363356">
            <a:off x="6749269" y="535371"/>
            <a:ext cx="2162219" cy="364939"/>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Poppins"/>
                <a:ea typeface="Poppins"/>
                <a:cs typeface="Poppins"/>
                <a:sym typeface="Poppins"/>
              </a:rPr>
              <a:t>For Teachers!</a:t>
            </a:r>
            <a:endParaRPr/>
          </a:p>
        </p:txBody>
      </p:sp>
      <p:sp>
        <p:nvSpPr>
          <p:cNvPr id="109" name="Google Shape;109;p27"/>
          <p:cNvSpPr txBox="1"/>
          <p:nvPr>
            <p:ph idx="1" type="body"/>
          </p:nvPr>
        </p:nvSpPr>
        <p:spPr>
          <a:xfrm>
            <a:off x="311700" y="975600"/>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Lesson Overview</a:t>
            </a:r>
            <a:endParaRPr b="1"/>
          </a:p>
          <a:p>
            <a:pPr indent="0" lvl="0" marL="0" rtl="0" algn="l">
              <a:spcBef>
                <a:spcPts val="1200"/>
              </a:spcBef>
              <a:spcAft>
                <a:spcPts val="0"/>
              </a:spcAft>
              <a:buClr>
                <a:schemeClr val="dk1"/>
              </a:buClr>
              <a:buSzPts val="1100"/>
              <a:buFont typeface="Arial"/>
              <a:buNone/>
            </a:pPr>
            <a:r>
              <a:rPr lang="en" sz="1300"/>
              <a:t>This lesson introduces the formal problem-solving process that students will use over the course of the year, Define - Prepare - Try - Reflect. The lesson begins by anchoring the formal problem-solving process in some real-life experiences they already have solving problems by asking students to brainstorm all the different types of problems that they encounter in everyday life. Students are then shown the four steps of the problem-solving process and work together to relate these abstract steps to their actual experiences solving problems. First students relate these steps to the problem activities from the previous lesson, then a problem they are good at solving, then a problem they want to improve at solving. At the end of the lesson, the class collects a list of generally useful strategies for each step of the process to put on posters that will be used throughout the unit and year.</a:t>
            </a:r>
            <a:endParaRPr sz="1300"/>
          </a:p>
          <a:p>
            <a:pPr indent="0" lvl="0" marL="0" rtl="0" algn="l">
              <a:spcBef>
                <a:spcPts val="1200"/>
              </a:spcBef>
              <a:spcAft>
                <a:spcPts val="0"/>
              </a:spcAft>
              <a:buNone/>
            </a:pPr>
            <a:r>
              <a:rPr lang="en" sz="1600"/>
              <a:t>More guidance and resources for this lesson are available in the</a:t>
            </a:r>
            <a:r>
              <a:rPr b="1" lang="en" sz="1600"/>
              <a:t> Lesson Plan:</a:t>
            </a:r>
            <a:endParaRPr sz="1600"/>
          </a:p>
          <a:p>
            <a:pPr indent="-311150" lvl="0" marL="457200" rtl="0" algn="l">
              <a:spcBef>
                <a:spcPts val="1200"/>
              </a:spcBef>
              <a:spcAft>
                <a:spcPts val="1200"/>
              </a:spcAft>
              <a:buSzPts val="1300"/>
              <a:buChar char="●"/>
            </a:pPr>
            <a:r>
              <a:rPr lang="en" sz="1300"/>
              <a:t>https://studio.code.org/s/csd1-2023/lessons/2</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3" name="Shape 113"/>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7" name="Shape 117"/>
        <p:cNvGrpSpPr/>
        <p:nvPr/>
      </p:nvGrpSpPr>
      <p:grpSpPr>
        <a:xfrm>
          <a:off x="0" y="0"/>
          <a:ext cx="0" cy="0"/>
          <a:chOff x="0" y="0"/>
          <a:chExt cx="0" cy="0"/>
        </a:xfrm>
      </p:grpSpPr>
      <p:sp>
        <p:nvSpPr>
          <p:cNvPr id="118" name="Google Shape;118;p29"/>
          <p:cNvSpPr txBox="1"/>
          <p:nvPr/>
        </p:nvSpPr>
        <p:spPr>
          <a:xfrm>
            <a:off x="523500" y="684400"/>
            <a:ext cx="8097000" cy="42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roxima Nova"/>
                <a:ea typeface="Proxima Nova"/>
                <a:cs typeface="Proxima Nova"/>
                <a:sym typeface="Proxima Nova"/>
              </a:rPr>
              <a:t>Journal Prompt:</a:t>
            </a:r>
            <a:r>
              <a:rPr lang="en" sz="3600">
                <a:latin typeface="Proxima Nova"/>
                <a:ea typeface="Proxima Nova"/>
                <a:cs typeface="Proxima Nova"/>
                <a:sym typeface="Proxima Nova"/>
              </a:rPr>
              <a:t> </a:t>
            </a:r>
            <a:endParaRPr sz="3000">
              <a:solidFill>
                <a:srgbClr val="000000"/>
              </a:solidFill>
              <a:latin typeface="Proxima Nova"/>
              <a:ea typeface="Proxima Nova"/>
              <a:cs typeface="Proxima Nova"/>
              <a:sym typeface="Proxima Nova"/>
            </a:endParaRPr>
          </a:p>
          <a:p>
            <a:pPr indent="0" lvl="0" marL="0" rtl="0" algn="ctr">
              <a:spcBef>
                <a:spcPts val="1000"/>
              </a:spcBef>
              <a:spcAft>
                <a:spcPts val="0"/>
              </a:spcAft>
              <a:buClr>
                <a:schemeClr val="dk1"/>
              </a:buClr>
              <a:buSzPts val="1100"/>
              <a:buFont typeface="Arial"/>
              <a:buNone/>
            </a:pPr>
            <a:r>
              <a:rPr lang="en" sz="3600">
                <a:solidFill>
                  <a:schemeClr val="dk1"/>
                </a:solidFill>
                <a:latin typeface="Proxima Nova"/>
                <a:ea typeface="Proxima Nova"/>
                <a:cs typeface="Proxima Nova"/>
                <a:sym typeface="Proxima Nova"/>
              </a:rPr>
              <a:t> We use the term "problem" to refer to lots of different situations. </a:t>
            </a:r>
            <a:endParaRPr sz="3600">
              <a:solidFill>
                <a:schemeClr val="dk1"/>
              </a:solidFill>
              <a:latin typeface="Proxima Nova"/>
              <a:ea typeface="Proxima Nova"/>
              <a:cs typeface="Proxima Nova"/>
              <a:sym typeface="Proxima Nova"/>
            </a:endParaRPr>
          </a:p>
          <a:p>
            <a:pPr indent="0" lvl="0" marL="0" rtl="0" algn="ctr">
              <a:spcBef>
                <a:spcPts val="1000"/>
              </a:spcBef>
              <a:spcAft>
                <a:spcPts val="0"/>
              </a:spcAft>
              <a:buClr>
                <a:schemeClr val="dk1"/>
              </a:buClr>
              <a:buSzPts val="1100"/>
              <a:buFont typeface="Arial"/>
              <a:buNone/>
            </a:pPr>
            <a:r>
              <a:rPr lang="en" sz="3600">
                <a:solidFill>
                  <a:schemeClr val="dk1"/>
                </a:solidFill>
                <a:latin typeface="Proxima Nova"/>
                <a:ea typeface="Proxima Nova"/>
                <a:cs typeface="Proxima Nova"/>
                <a:sym typeface="Proxima Nova"/>
              </a:rPr>
              <a:t>Brainstorm as many different kinds of problems as you can and be ready to share with the class.</a:t>
            </a:r>
            <a:endParaRPr sz="3600">
              <a:solidFill>
                <a:schemeClr val="dk1"/>
              </a:solidFill>
              <a:latin typeface="Proxima Nova"/>
              <a:ea typeface="Proxima Nova"/>
              <a:cs typeface="Proxima Nova"/>
              <a:sym typeface="Proxima Nova"/>
            </a:endParaRPr>
          </a:p>
          <a:p>
            <a:pPr indent="0" lvl="0" marL="0" rtl="0" algn="ctr">
              <a:spcBef>
                <a:spcPts val="100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3600">
              <a:latin typeface="Proxima Nova"/>
              <a:ea typeface="Proxima Nova"/>
              <a:cs typeface="Proxima Nova"/>
              <a:sym typeface="Proxima Nova"/>
            </a:endParaRPr>
          </a:p>
          <a:p>
            <a:pPr indent="0" lvl="0" marL="0" rtl="0" algn="ctr">
              <a:spcBef>
                <a:spcPts val="0"/>
              </a:spcBef>
              <a:spcAft>
                <a:spcPts val="0"/>
              </a:spcAft>
              <a:buNone/>
            </a:pPr>
            <a:r>
              <a:t/>
            </a:r>
            <a:endParaRPr sz="3600">
              <a:solidFill>
                <a:srgbClr val="000000"/>
              </a:solidFill>
              <a:latin typeface="Proxima Nova"/>
              <a:ea typeface="Proxima Nova"/>
              <a:cs typeface="Proxima Nova"/>
              <a:sym typeface="Proxima Nova"/>
            </a:endParaRPr>
          </a:p>
        </p:txBody>
      </p:sp>
      <p:sp>
        <p:nvSpPr>
          <p:cNvPr id="119" name="Google Shape;119;p29"/>
          <p:cNvSpPr txBox="1"/>
          <p:nvPr/>
        </p:nvSpPr>
        <p:spPr>
          <a:xfrm>
            <a:off x="0" y="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Problem Solving and Computing Lesson 2 - Warm Up</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3" name="Shape 123"/>
        <p:cNvGrpSpPr/>
        <p:nvPr/>
      </p:nvGrpSpPr>
      <p:grpSpPr>
        <a:xfrm>
          <a:off x="0" y="0"/>
          <a:ext cx="0" cy="0"/>
          <a:chOff x="0" y="0"/>
          <a:chExt cx="0" cy="0"/>
        </a:xfrm>
      </p:grpSpPr>
      <p:sp>
        <p:nvSpPr>
          <p:cNvPr id="124" name="Google Shape;124;p30"/>
          <p:cNvSpPr txBox="1"/>
          <p:nvPr/>
        </p:nvSpPr>
        <p:spPr>
          <a:xfrm>
            <a:off x="218875" y="684400"/>
            <a:ext cx="8925000" cy="42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roxima Nova"/>
                <a:ea typeface="Proxima Nova"/>
                <a:cs typeface="Proxima Nova"/>
                <a:sym typeface="Proxima Nova"/>
              </a:rPr>
              <a:t>Question of the Day</a:t>
            </a:r>
            <a:endParaRPr sz="3600">
              <a:latin typeface="Proxima Nova"/>
              <a:ea typeface="Proxima Nova"/>
              <a:cs typeface="Proxima Nova"/>
              <a:sym typeface="Proxima Nova"/>
            </a:endParaRPr>
          </a:p>
          <a:p>
            <a:pPr indent="0" lvl="0" marL="0" rtl="0" algn="ctr">
              <a:spcBef>
                <a:spcPts val="0"/>
              </a:spcBef>
              <a:spcAft>
                <a:spcPts val="0"/>
              </a:spcAft>
              <a:buNone/>
            </a:pPr>
            <a:r>
              <a:t/>
            </a:r>
            <a:endParaRPr sz="3000">
              <a:latin typeface="Proxima Nova"/>
              <a:ea typeface="Proxima Nova"/>
              <a:cs typeface="Proxima Nova"/>
              <a:sym typeface="Proxima Nova"/>
            </a:endParaRPr>
          </a:p>
          <a:p>
            <a:pPr indent="0" lvl="0" marL="0" rtl="0" algn="ctr">
              <a:spcBef>
                <a:spcPts val="0"/>
              </a:spcBef>
              <a:spcAft>
                <a:spcPts val="0"/>
              </a:spcAft>
              <a:buNone/>
            </a:pPr>
            <a:r>
              <a:t/>
            </a:r>
            <a:endParaRPr sz="3000">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lang="en" sz="3600">
                <a:solidFill>
                  <a:schemeClr val="dk1"/>
                </a:solidFill>
                <a:latin typeface="Proxima Nova"/>
                <a:ea typeface="Proxima Nova"/>
                <a:cs typeface="Proxima Nova"/>
                <a:sym typeface="Proxima Nova"/>
              </a:rPr>
              <a:t>What are some common steps we can use to solve many different types of problems?</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3600">
              <a:latin typeface="Proxima Nova"/>
              <a:ea typeface="Proxima Nova"/>
              <a:cs typeface="Proxima Nova"/>
              <a:sym typeface="Proxima Nova"/>
            </a:endParaRPr>
          </a:p>
          <a:p>
            <a:pPr indent="0" lvl="0" marL="0" rtl="0" algn="ctr">
              <a:spcBef>
                <a:spcPts val="0"/>
              </a:spcBef>
              <a:spcAft>
                <a:spcPts val="0"/>
              </a:spcAft>
              <a:buNone/>
            </a:pPr>
            <a:r>
              <a:t/>
            </a:r>
            <a:endParaRPr sz="3600">
              <a:solidFill>
                <a:srgbClr val="000000"/>
              </a:solidFill>
              <a:latin typeface="Proxima Nova"/>
              <a:ea typeface="Proxima Nova"/>
              <a:cs typeface="Proxima Nova"/>
              <a:sym typeface="Proxima Nova"/>
            </a:endParaRPr>
          </a:p>
        </p:txBody>
      </p:sp>
      <p:sp>
        <p:nvSpPr>
          <p:cNvPr id="125" name="Google Shape;125;p30"/>
          <p:cNvSpPr txBox="1"/>
          <p:nvPr/>
        </p:nvSpPr>
        <p:spPr>
          <a:xfrm>
            <a:off x="0" y="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Problem Solving and Computing Lesson 2 - Warm Up</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9" name="Shape 129"/>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32"/>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Problem Solving and Computing Lesson 2 - Activity</a:t>
            </a:r>
            <a:endParaRPr>
              <a:solidFill>
                <a:srgbClr val="FFFFFF"/>
              </a:solidFill>
            </a:endParaRPr>
          </a:p>
        </p:txBody>
      </p:sp>
      <p:sp>
        <p:nvSpPr>
          <p:cNvPr id="135" name="Google Shape;135;p32"/>
          <p:cNvSpPr txBox="1"/>
          <p:nvPr/>
        </p:nvSpPr>
        <p:spPr>
          <a:xfrm>
            <a:off x="124325" y="4156750"/>
            <a:ext cx="9019800" cy="8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t>How did you follow the problem solving process in the last lesson?</a:t>
            </a:r>
            <a:endParaRPr sz="2200"/>
          </a:p>
          <a:p>
            <a:pPr indent="0" lvl="0" marL="0" rtl="0" algn="l">
              <a:spcBef>
                <a:spcPts val="0"/>
              </a:spcBef>
              <a:spcAft>
                <a:spcPts val="0"/>
              </a:spcAft>
              <a:buNone/>
            </a:pPr>
            <a:r>
              <a:rPr lang="en" sz="2200"/>
              <a:t>How could you use this process on a problem in your everyday life?</a:t>
            </a:r>
            <a:endParaRPr sz="2200"/>
          </a:p>
        </p:txBody>
      </p:sp>
      <p:pic>
        <p:nvPicPr>
          <p:cNvPr descr="Start learning at http://code.org/ &#10;&#10;Stay in touch with us!&#10;• on Twitter https://twitter.com/codeorg&#10;• on Facebook https://www.facebook.com/Code.org&#10;• on Instagram https://instagram.com/codeorg&#10;• on Tumblr https://blog.code.org &#10;• on LinkedIn https://www.linkedin.com/company/code-org&#10;• on Google+ https://google.com/+codeorg&#10;&#10;Help us caption &amp; translate this video!&#10;&#10;https://amara.org/v/okR6/" id="136" name="Google Shape;136;p32" title="The Problem Solving Process with Zipline">
            <a:hlinkClick r:id="rId4"/>
          </p:cNvPr>
          <p:cNvPicPr preferRelativeResize="0"/>
          <p:nvPr/>
        </p:nvPicPr>
        <p:blipFill>
          <a:blip r:embed="rId5">
            <a:alphaModFix/>
          </a:blip>
          <a:stretch>
            <a:fillRect/>
          </a:stretch>
        </p:blipFill>
        <p:spPr>
          <a:xfrm>
            <a:off x="2146325" y="540150"/>
            <a:ext cx="4572000" cy="3429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0" name="Shape 140"/>
        <p:cNvGrpSpPr/>
        <p:nvPr/>
      </p:nvGrpSpPr>
      <p:grpSpPr>
        <a:xfrm>
          <a:off x="0" y="0"/>
          <a:ext cx="0" cy="0"/>
          <a:chOff x="0" y="0"/>
          <a:chExt cx="0" cy="0"/>
        </a:xfrm>
      </p:grpSpPr>
      <p:sp>
        <p:nvSpPr>
          <p:cNvPr id="141" name="Google Shape;141;p33"/>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Problem Solving and Computing Lesson 2 - Activity</a:t>
            </a:r>
            <a:endParaRPr>
              <a:solidFill>
                <a:srgbClr val="FFFFFF"/>
              </a:solidFill>
            </a:endParaRPr>
          </a:p>
        </p:txBody>
      </p:sp>
      <p:sp>
        <p:nvSpPr>
          <p:cNvPr id="142" name="Google Shape;142;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Solving Process</a:t>
            </a:r>
            <a:endParaRPr/>
          </a:p>
        </p:txBody>
      </p:sp>
      <p:sp>
        <p:nvSpPr>
          <p:cNvPr id="143" name="Google Shape;143;p33"/>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Define</a:t>
            </a:r>
            <a:endParaRPr/>
          </a:p>
          <a:p>
            <a:pPr indent="-317500" lvl="1" marL="914400" rtl="0" algn="l">
              <a:spcBef>
                <a:spcPts val="0"/>
              </a:spcBef>
              <a:spcAft>
                <a:spcPts val="0"/>
              </a:spcAft>
              <a:buSzPts val="1400"/>
              <a:buChar char="○"/>
            </a:pPr>
            <a:r>
              <a:rPr lang="en"/>
              <a:t>What problem are you trying to solve?</a:t>
            </a:r>
            <a:endParaRPr/>
          </a:p>
          <a:p>
            <a:pPr indent="-317500" lvl="1" marL="914400" rtl="0" algn="l">
              <a:spcBef>
                <a:spcPts val="0"/>
              </a:spcBef>
              <a:spcAft>
                <a:spcPts val="0"/>
              </a:spcAft>
              <a:buSzPts val="1400"/>
              <a:buChar char="○"/>
            </a:pPr>
            <a:r>
              <a:rPr lang="en"/>
              <a:t>What are your constraints?</a:t>
            </a:r>
            <a:endParaRPr/>
          </a:p>
          <a:p>
            <a:pPr indent="-317500" lvl="1" marL="914400" rtl="0" algn="l">
              <a:spcBef>
                <a:spcPts val="0"/>
              </a:spcBef>
              <a:spcAft>
                <a:spcPts val="0"/>
              </a:spcAft>
              <a:buSzPts val="1400"/>
              <a:buChar char="○"/>
            </a:pPr>
            <a:r>
              <a:rPr lang="en"/>
              <a:t>What does success look like?</a:t>
            </a:r>
            <a:endParaRPr/>
          </a:p>
          <a:p>
            <a:pPr indent="-342900" lvl="0" marL="457200" rtl="0" algn="l">
              <a:spcBef>
                <a:spcPts val="0"/>
              </a:spcBef>
              <a:spcAft>
                <a:spcPts val="0"/>
              </a:spcAft>
              <a:buSzPts val="1800"/>
              <a:buChar char="●"/>
            </a:pPr>
            <a:r>
              <a:rPr lang="en"/>
              <a:t>Prepare</a:t>
            </a:r>
            <a:endParaRPr/>
          </a:p>
          <a:p>
            <a:pPr indent="-317500" lvl="1" marL="914400" rtl="0" algn="l">
              <a:spcBef>
                <a:spcPts val="0"/>
              </a:spcBef>
              <a:spcAft>
                <a:spcPts val="0"/>
              </a:spcAft>
              <a:buSzPts val="1400"/>
              <a:buChar char="○"/>
            </a:pPr>
            <a:r>
              <a:rPr lang="en"/>
              <a:t>Brainstorm / research possible solutions</a:t>
            </a:r>
            <a:endParaRPr/>
          </a:p>
          <a:p>
            <a:pPr indent="-317500" lvl="1" marL="914400" rtl="0" algn="l">
              <a:spcBef>
                <a:spcPts val="0"/>
              </a:spcBef>
              <a:spcAft>
                <a:spcPts val="0"/>
              </a:spcAft>
              <a:buSzPts val="1400"/>
              <a:buChar char="○"/>
            </a:pPr>
            <a:r>
              <a:rPr lang="en"/>
              <a:t>Compare pros and cons</a:t>
            </a:r>
            <a:endParaRPr/>
          </a:p>
          <a:p>
            <a:pPr indent="-317500" lvl="1" marL="914400" rtl="0" algn="l">
              <a:spcBef>
                <a:spcPts val="0"/>
              </a:spcBef>
              <a:spcAft>
                <a:spcPts val="0"/>
              </a:spcAft>
              <a:buSzPts val="1400"/>
              <a:buChar char="○"/>
            </a:pPr>
            <a:r>
              <a:rPr lang="en"/>
              <a:t>Make a plan</a:t>
            </a:r>
            <a:endParaRPr/>
          </a:p>
          <a:p>
            <a:pPr indent="-342900" lvl="0" marL="457200" rtl="0" algn="l">
              <a:spcBef>
                <a:spcPts val="0"/>
              </a:spcBef>
              <a:spcAft>
                <a:spcPts val="0"/>
              </a:spcAft>
              <a:buSzPts val="1800"/>
              <a:buChar char="●"/>
            </a:pPr>
            <a:r>
              <a:rPr lang="en"/>
              <a:t>Try</a:t>
            </a:r>
            <a:endParaRPr/>
          </a:p>
          <a:p>
            <a:pPr indent="-317500" lvl="1" marL="914400" rtl="0" algn="l">
              <a:spcBef>
                <a:spcPts val="0"/>
              </a:spcBef>
              <a:spcAft>
                <a:spcPts val="0"/>
              </a:spcAft>
              <a:buSzPts val="1400"/>
              <a:buChar char="○"/>
            </a:pPr>
            <a:r>
              <a:rPr lang="en"/>
              <a:t>Put your plan into action</a:t>
            </a:r>
            <a:endParaRPr/>
          </a:p>
          <a:p>
            <a:pPr indent="-342900" lvl="0" marL="457200" rtl="0" algn="l">
              <a:spcBef>
                <a:spcPts val="0"/>
              </a:spcBef>
              <a:spcAft>
                <a:spcPts val="0"/>
              </a:spcAft>
              <a:buSzPts val="1800"/>
              <a:buChar char="●"/>
            </a:pPr>
            <a:r>
              <a:rPr lang="en"/>
              <a:t>Reflect</a:t>
            </a:r>
            <a:endParaRPr/>
          </a:p>
          <a:p>
            <a:pPr indent="-317500" lvl="1" marL="914400" rtl="0" algn="l">
              <a:spcBef>
                <a:spcPts val="0"/>
              </a:spcBef>
              <a:spcAft>
                <a:spcPts val="0"/>
              </a:spcAft>
              <a:buSzPts val="1400"/>
              <a:buChar char="○"/>
            </a:pPr>
            <a:r>
              <a:rPr lang="en"/>
              <a:t>How do your results compare to the goals you set while defining the problem?</a:t>
            </a:r>
            <a:endParaRPr/>
          </a:p>
          <a:p>
            <a:pPr indent="-317500" lvl="1" marL="914400" rtl="0" algn="l">
              <a:spcBef>
                <a:spcPts val="0"/>
              </a:spcBef>
              <a:spcAft>
                <a:spcPts val="0"/>
              </a:spcAft>
              <a:buSzPts val="1400"/>
              <a:buChar char="○"/>
            </a:pPr>
            <a:r>
              <a:rPr lang="en"/>
              <a:t>What can you learn from this or do better next time?</a:t>
            </a:r>
            <a:endParaRPr/>
          </a:p>
          <a:p>
            <a:pPr indent="-317500" lvl="1" marL="914400" rtl="0" algn="l">
              <a:spcBef>
                <a:spcPts val="0"/>
              </a:spcBef>
              <a:spcAft>
                <a:spcPts val="0"/>
              </a:spcAft>
              <a:buSzPts val="1400"/>
              <a:buChar char="○"/>
            </a:pPr>
            <a:r>
              <a:rPr lang="en"/>
              <a:t>What new problems have you discovered?</a:t>
            </a:r>
            <a:endParaRPr/>
          </a:p>
        </p:txBody>
      </p:sp>
      <p:pic>
        <p:nvPicPr>
          <p:cNvPr id="144" name="Google Shape;144;p33"/>
          <p:cNvPicPr preferRelativeResize="0"/>
          <p:nvPr/>
        </p:nvPicPr>
        <p:blipFill>
          <a:blip r:embed="rId4">
            <a:alphaModFix/>
          </a:blip>
          <a:stretch>
            <a:fillRect/>
          </a:stretch>
        </p:blipFill>
        <p:spPr>
          <a:xfrm>
            <a:off x="6327225" y="1152475"/>
            <a:ext cx="2505075" cy="2447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34"/>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Problem Solving and Computing Lesson 2 - Activity</a:t>
            </a:r>
            <a:endParaRPr>
              <a:solidFill>
                <a:srgbClr val="FFFFFF"/>
              </a:solidFill>
            </a:endParaRPr>
          </a:p>
        </p:txBody>
      </p:sp>
      <p:sp>
        <p:nvSpPr>
          <p:cNvPr id="150" name="Google Shape;150;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Building Challenge</a:t>
            </a:r>
            <a:endParaRPr/>
          </a:p>
        </p:txBody>
      </p:sp>
      <p:sp>
        <p:nvSpPr>
          <p:cNvPr id="151" name="Google Shape;151;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Think about the building challenge you did last class</a:t>
            </a:r>
            <a:endParaRPr/>
          </a:p>
          <a:p>
            <a:pPr indent="-342900" lvl="0" marL="457200" rtl="0" algn="l">
              <a:spcBef>
                <a:spcPts val="0"/>
              </a:spcBef>
              <a:spcAft>
                <a:spcPts val="0"/>
              </a:spcAft>
              <a:buSzPts val="1800"/>
              <a:buChar char="●"/>
            </a:pPr>
            <a:r>
              <a:rPr lang="en"/>
              <a:t>Which parts of that activity were part of the following steps?</a:t>
            </a:r>
            <a:endParaRPr/>
          </a:p>
          <a:p>
            <a:pPr indent="-317500" lvl="1" marL="914400" rtl="0" algn="l">
              <a:spcBef>
                <a:spcPts val="0"/>
              </a:spcBef>
              <a:spcAft>
                <a:spcPts val="0"/>
              </a:spcAft>
              <a:buSzPts val="1400"/>
              <a:buChar char="○"/>
            </a:pPr>
            <a:r>
              <a:rPr lang="en"/>
              <a:t>Define</a:t>
            </a:r>
            <a:endParaRPr/>
          </a:p>
          <a:p>
            <a:pPr indent="-317500" lvl="1" marL="914400" rtl="0" algn="l">
              <a:spcBef>
                <a:spcPts val="0"/>
              </a:spcBef>
              <a:spcAft>
                <a:spcPts val="0"/>
              </a:spcAft>
              <a:buSzPts val="1400"/>
              <a:buChar char="○"/>
            </a:pPr>
            <a:r>
              <a:rPr lang="en"/>
              <a:t>Prepare</a:t>
            </a:r>
            <a:endParaRPr/>
          </a:p>
          <a:p>
            <a:pPr indent="-317500" lvl="1" marL="914400" rtl="0" algn="l">
              <a:spcBef>
                <a:spcPts val="0"/>
              </a:spcBef>
              <a:spcAft>
                <a:spcPts val="0"/>
              </a:spcAft>
              <a:buSzPts val="1400"/>
              <a:buChar char="○"/>
            </a:pPr>
            <a:r>
              <a:rPr lang="en"/>
              <a:t>Try</a:t>
            </a:r>
            <a:endParaRPr/>
          </a:p>
          <a:p>
            <a:pPr indent="-317500" lvl="1" marL="914400" rtl="0" algn="l">
              <a:spcBef>
                <a:spcPts val="0"/>
              </a:spcBef>
              <a:spcAft>
                <a:spcPts val="0"/>
              </a:spcAft>
              <a:buSzPts val="1400"/>
              <a:buChar char="○"/>
            </a:pPr>
            <a:r>
              <a:rPr lang="en"/>
              <a:t>Reflect</a:t>
            </a:r>
            <a:endParaRPr/>
          </a:p>
          <a:p>
            <a:pPr indent="-342900" lvl="0" marL="457200" marR="2686740" rtl="0" algn="l">
              <a:spcBef>
                <a:spcPts val="0"/>
              </a:spcBef>
              <a:spcAft>
                <a:spcPts val="0"/>
              </a:spcAft>
              <a:buSzPts val="1800"/>
              <a:buChar char="●"/>
            </a:pPr>
            <a:r>
              <a:rPr lang="en"/>
              <a:t>What strategies did you use in solving this problem that could help you solve other problems? </a:t>
            </a:r>
            <a:endParaRPr/>
          </a:p>
          <a:p>
            <a:pPr indent="-342900" lvl="0" marL="457200" rtl="0" algn="l">
              <a:spcBef>
                <a:spcPts val="0"/>
              </a:spcBef>
              <a:spcAft>
                <a:spcPts val="0"/>
              </a:spcAft>
              <a:buSzPts val="1800"/>
              <a:buChar char="●"/>
            </a:pPr>
            <a:r>
              <a:rPr lang="en"/>
              <a:t>Share with your neighbor once you're done</a:t>
            </a:r>
            <a:endParaRPr/>
          </a:p>
        </p:txBody>
      </p:sp>
      <p:pic>
        <p:nvPicPr>
          <p:cNvPr id="152" name="Google Shape;152;p34"/>
          <p:cNvPicPr preferRelativeResize="0"/>
          <p:nvPr/>
        </p:nvPicPr>
        <p:blipFill>
          <a:blip r:embed="rId4">
            <a:alphaModFix/>
          </a:blip>
          <a:stretch>
            <a:fillRect/>
          </a:stretch>
        </p:blipFill>
        <p:spPr>
          <a:xfrm>
            <a:off x="6300243" y="2324521"/>
            <a:ext cx="2505075" cy="2447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D9D9D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