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Poppi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Poppi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16c44137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16c44137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Plan: https://studio.code.org/s/csd1-2023/lessons/4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3dc5aa26a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3dc5aa26a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3dc5aa26a_1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3dc5aa26a_1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3dc5aa26a_19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3dc5aa26a_19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3dc5aa26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3dc5aa26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3dc5aa26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3dc5aa26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3dc5aa26a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3dc5aa26a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3dc5aa26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3dc5aa26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284b125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284b125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1b6883f6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1b6883f6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1b6883f6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1b6883f6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1b6883f6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1b6883f6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3dc5aa26a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3dc5aa26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3dc5aa26a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3dc5aa26a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3dc5aa26a_19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3dc5aa26a_1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dc5aa26a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dc5aa26a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ADBC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b="1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ADBC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b="1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/>
          <p:nvPr/>
        </p:nvSpPr>
        <p:spPr>
          <a:xfrm>
            <a:off x="297876" y="276551"/>
            <a:ext cx="8688600" cy="4738500"/>
          </a:xfrm>
          <a:prstGeom prst="roundRect">
            <a:avLst>
              <a:gd fmla="val 2901" name="adj"/>
            </a:avLst>
          </a:prstGeom>
          <a:solidFill>
            <a:srgbClr val="009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5"/>
          <p:cNvSpPr/>
          <p:nvPr/>
        </p:nvSpPr>
        <p:spPr>
          <a:xfrm>
            <a:off x="219550" y="195375"/>
            <a:ext cx="8688600" cy="4738500"/>
          </a:xfrm>
          <a:prstGeom prst="roundRect">
            <a:avLst>
              <a:gd fmla="val 2901" name="adj"/>
            </a:avLst>
          </a:prstGeom>
          <a:solidFill>
            <a:schemeClr val="lt1"/>
          </a:solidFill>
          <a:ln cap="flat" cmpd="sng" w="28575">
            <a:solidFill>
              <a:srgbClr val="292F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5"/>
          <p:cNvSpPr txBox="1"/>
          <p:nvPr>
            <p:ph type="title"/>
          </p:nvPr>
        </p:nvSpPr>
        <p:spPr>
          <a:xfrm>
            <a:off x="311700" y="331350"/>
            <a:ext cx="852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311700" y="1204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F36"/>
              </a:buClr>
              <a:buSzPts val="1800"/>
              <a:buFont typeface="Poppins"/>
              <a:buChar char="●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F36"/>
              </a:buClr>
              <a:buSzPts val="1800"/>
              <a:buFont typeface="Poppins"/>
              <a:buChar char="○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42900" lvl="2" marL="1371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F36"/>
              </a:buClr>
              <a:buSzPts val="1800"/>
              <a:buFont typeface="Poppins"/>
              <a:buChar char="■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42900" lvl="3" marL="1828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F36"/>
              </a:buClr>
              <a:buSzPts val="1800"/>
              <a:buFont typeface="Poppins"/>
              <a:buChar char="●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42900" lvl="4" marL="2286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F36"/>
              </a:buClr>
              <a:buSzPts val="1800"/>
              <a:buFont typeface="Poppins"/>
              <a:buChar char="○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F36"/>
              </a:buClr>
              <a:buSzPts val="1800"/>
              <a:buFont typeface="Poppins"/>
              <a:buChar char="■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42900" lvl="6" marL="3200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F36"/>
              </a:buClr>
              <a:buSzPts val="1800"/>
              <a:buFont typeface="Poppins"/>
              <a:buChar char="●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42900" lvl="7" marL="3657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F36"/>
              </a:buClr>
              <a:buSzPts val="1800"/>
              <a:buFont typeface="Poppins"/>
              <a:buChar char="○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42900" lvl="8" marL="411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292F36"/>
              </a:buClr>
              <a:buSzPts val="1800"/>
              <a:buFont typeface="Poppins"/>
              <a:buChar char="■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97" name="Google Shape;9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40700" y="4464790"/>
            <a:ext cx="359146" cy="3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hyperlink" Target="http://www.youtube.com/watch?v=rRSD128KWIM" TargetMode="External"/><Relationship Id="rId5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/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Solving and Computing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Lesson 4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a Computer?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4 -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" name="Google Shape;155;p35"/>
          <p:cNvSpPr txBox="1"/>
          <p:nvPr/>
        </p:nvSpPr>
        <p:spPr>
          <a:xfrm>
            <a:off x="139850" y="684400"/>
            <a:ext cx="90042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Key Vocabulary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71750" lvl="0" marL="2628900" marR="317052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Computer</a:t>
            </a:r>
            <a:r>
              <a:rPr lang="en" sz="3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A machine that works with information</a:t>
            </a: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4 -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36"/>
          <p:cNvSpPr txBox="1"/>
          <p:nvPr/>
        </p:nvSpPr>
        <p:spPr>
          <a:xfrm>
            <a:off x="103650" y="458250"/>
            <a:ext cx="89367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What is a Computer? Rethink!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Revise your posters using your new knowledge.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Think about...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Proxima Nova"/>
              <a:buChar char="○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types of problems is this device used to solve?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Proxima Nova"/>
              <a:buChar char="○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Does the device use information to solve problems?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Font typeface="Proxima Nova"/>
              <a:buChar char="○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Where does it get the information?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1000"/>
              </a:spcAft>
              <a:buSzPts val="2400"/>
              <a:buFont typeface="Proxima Nova"/>
              <a:buChar char="○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How does it use the information to solve problems?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4 -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37"/>
          <p:cNvSpPr txBox="1"/>
          <p:nvPr/>
        </p:nvSpPr>
        <p:spPr>
          <a:xfrm>
            <a:off x="103650" y="458250"/>
            <a:ext cx="89367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What is a Computer?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Did your group change your mind about whether something was a computer?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1000"/>
              </a:spcAft>
              <a:buSzPts val="3000"/>
              <a:buFont typeface="Proxima Nova"/>
              <a:buChar char="●"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What about the definition convinced you?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4 -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" name="Google Shape;177;p39"/>
          <p:cNvSpPr txBox="1"/>
          <p:nvPr/>
        </p:nvSpPr>
        <p:spPr>
          <a:xfrm>
            <a:off x="0" y="684400"/>
            <a:ext cx="91440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roxima Nova"/>
                <a:ea typeface="Proxima Nova"/>
                <a:cs typeface="Proxima Nova"/>
                <a:sym typeface="Proxima Nova"/>
              </a:rPr>
              <a:t>Think of a problem that a computer can help you to solve.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Proxima Nova"/>
              <a:buChar char="●"/>
            </a:pPr>
            <a:r>
              <a:rPr lang="en" sz="2800">
                <a:latin typeface="Proxima Nova"/>
                <a:ea typeface="Proxima Nova"/>
                <a:cs typeface="Proxima Nova"/>
                <a:sym typeface="Proxima Nova"/>
              </a:rPr>
              <a:t>What is the information problem?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Proxima Nova"/>
              <a:buChar char="●"/>
            </a:pPr>
            <a:r>
              <a:rPr lang="en" sz="2800">
                <a:latin typeface="Proxima Nova"/>
                <a:ea typeface="Proxima Nova"/>
                <a:cs typeface="Proxima Nova"/>
                <a:sym typeface="Proxima Nova"/>
              </a:rPr>
              <a:t>What information does the computer need to solve that problem?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Proxima Nova"/>
              <a:buChar char="●"/>
            </a:pPr>
            <a:r>
              <a:rPr lang="en" sz="2800">
                <a:latin typeface="Proxima Nova"/>
                <a:ea typeface="Proxima Nova"/>
                <a:cs typeface="Proxima Nova"/>
                <a:sym typeface="Proxima Nova"/>
              </a:rPr>
              <a:t>What type of thinking work does the computer need to do to solve the problem?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4 -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3" name="Google Shape;183;p40"/>
          <p:cNvSpPr txBox="1"/>
          <p:nvPr/>
        </p:nvSpPr>
        <p:spPr>
          <a:xfrm>
            <a:off x="351050" y="684400"/>
            <a:ext cx="85317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Key Vocabulary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Computer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- a machine that works with information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4 -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p41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Question of the Day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a computer?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type="title"/>
          </p:nvPr>
        </p:nvSpPr>
        <p:spPr>
          <a:xfrm>
            <a:off x="416175" y="331350"/>
            <a:ext cx="852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Resources</a:t>
            </a:r>
            <a:endParaRPr/>
          </a:p>
        </p:txBody>
      </p:sp>
      <p:sp>
        <p:nvSpPr>
          <p:cNvPr id="108" name="Google Shape;108;p27"/>
          <p:cNvSpPr/>
          <p:nvPr/>
        </p:nvSpPr>
        <p:spPr>
          <a:xfrm rot="1363356">
            <a:off x="6749269" y="535371"/>
            <a:ext cx="2162219" cy="36493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For Teachers!</a:t>
            </a:r>
            <a:endParaRPr/>
          </a:p>
        </p:txBody>
      </p:sp>
      <p:sp>
        <p:nvSpPr>
          <p:cNvPr id="109" name="Google Shape;109;p27"/>
          <p:cNvSpPr txBox="1"/>
          <p:nvPr>
            <p:ph idx="1" type="body"/>
          </p:nvPr>
        </p:nvSpPr>
        <p:spPr>
          <a:xfrm>
            <a:off x="311700" y="975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Lesson Overview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This lesson builds on the problem-solving theme of the earlier lessons and focuses on the specifics of how computing is used in problem-solving, starting with developing a preliminary definition of a computer. To begin the lesson, the class will brainstorm possible definitions for a computer and place the results of this brainstorm on the board. Next, students will work in groups to sort pictures into “is a computer” or “is not a computer” on poster paper. Groups will place their posters around the room and briefly explain their motivations for choosing some of their most difficult categorizations. The teacher will then introduce a definition of the computer and allow students to revise their posters according to the new definition.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More guidance and resources for this lesson are available in the</a:t>
            </a:r>
            <a:r>
              <a:rPr b="1" lang="en" sz="1600"/>
              <a:t> Lesson Plan:</a:t>
            </a:r>
            <a:endParaRPr sz="1600"/>
          </a:p>
          <a:p>
            <a:pPr indent="-311150" lvl="0" marL="457200" rtl="0" algn="l">
              <a:spcBef>
                <a:spcPts val="1200"/>
              </a:spcBef>
              <a:spcAft>
                <a:spcPts val="1200"/>
              </a:spcAft>
              <a:buSzPts val="1300"/>
              <a:buChar char="●"/>
            </a:pPr>
            <a:r>
              <a:rPr lang="en" sz="1300"/>
              <a:t>https://studio.code.org/s/csd1-2023/lessons/4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/>
        </p:nvSpPr>
        <p:spPr>
          <a:xfrm>
            <a:off x="446753" y="282750"/>
            <a:ext cx="8798100" cy="45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Journal 3-2-1: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3600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picture shows one of the world's first computers, and two of the world's first computer programmers. 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3943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09550" lvl="0" marL="3771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are </a:t>
            </a:r>
            <a:r>
              <a:rPr b="1"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ways this computer is different from computers that we use today? 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09550" lvl="0" marL="3771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are </a:t>
            </a:r>
            <a:r>
              <a:rPr b="1"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ways that it is the same? 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09550" lvl="0" marL="3771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</a:t>
            </a:r>
            <a:r>
              <a:rPr b="1"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thing you think is true of ALL computers?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29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4 - Warm Up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0" name="Google Shape;12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00" y="1231275"/>
            <a:ext cx="3956500" cy="32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Question of the Day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a computer?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30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4 -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4 -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" name="Google Shape;136;p32"/>
          <p:cNvSpPr txBox="1"/>
          <p:nvPr/>
        </p:nvSpPr>
        <p:spPr>
          <a:xfrm>
            <a:off x="103650" y="458250"/>
            <a:ext cx="89367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What is a Computer?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Draw a line down the middle of your poster, label one side "Computer" and the other "Not a Computer".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Discuss as a group which of the objects in your set (from the activity guide) belong in each category.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Once your group is in agreement. tape your objects to the appropriate side.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Develop a list of characteristics your groups used to determine whether an object is a computer.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4 -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" name="Google Shape;142;p33"/>
          <p:cNvSpPr txBox="1"/>
          <p:nvPr/>
        </p:nvSpPr>
        <p:spPr>
          <a:xfrm>
            <a:off x="103650" y="458250"/>
            <a:ext cx="89367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What is a Computer?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rules or definition did you use to categorize your objects?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Which item was most difficult for you to categorize? How did you eventually make the decision of where to place it?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Solving and Computing Lesson 4 -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34"/>
          <p:cNvSpPr txBox="1"/>
          <p:nvPr/>
        </p:nvSpPr>
        <p:spPr>
          <a:xfrm>
            <a:off x="77900" y="4283825"/>
            <a:ext cx="90660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What made computers different from machines that came before them?</a:t>
            </a:r>
            <a:endParaRPr sz="2200"/>
          </a:p>
        </p:txBody>
      </p:sp>
      <p:pic>
        <p:nvPicPr>
          <p:cNvPr descr="Computers are everywhere! But what are they exactly? Find out here.&#10;&#10;Start learning at http://code.org/  &#10; &#10;Stay in touch with us! &#10;• on Twitter https://twitter.com/codeorg &#10;• on Facebook https://www.facebook.com/Code.org &#10;• on Instagram https://instagram.com/codeorg &#10;• on Tumblr https://blog.code.org  &#10;• on LinkedIn https://www.linkedin.com/company/code-org &#10;• on Google+ https://google.com/+codeorg&#10;&#10;Help us caption &amp; translate this video!&#10;&#10;https://amara.org/v/C0I4X/" id="149" name="Google Shape;149;p34" title="What is a Computer?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0" y="6919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D9D9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