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Poppins"/>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Poppins-regular.fntdata"/><Relationship Id="rId27"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3dc5aa26a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3dc5aa26a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Plan: https://studio.code.org/s/csd1-2023/lessons/6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3dc5aa26a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3dc5aa26a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3dc5aa26a_1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3dc5aa26a_19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3dc5aa26a_19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dc5aa26a_19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3dc5aa26a_19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3dc5aa26a_19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3dc5aa26a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3dc5aa26a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3dc5aa26a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3dc5aa26a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3dc5aa26a_19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3dc5aa26a_19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3dc5aa26a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3dc5aa26a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284004d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284004d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3dc5aa26a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3dc5aa26a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3dc5aa26a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3dc5aa26a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3dc5aa26a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3dc5aa26a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3dc5aa26a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3dc5aa26a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3dc5aa26a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3dc5aa26a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3dc5aa26a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3dc5aa26a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3dc5aa26a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3dc5aa26a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_1">
    <p:spTree>
      <p:nvGrpSpPr>
        <p:cNvPr id="92" name="Shape 92"/>
        <p:cNvGrpSpPr/>
        <p:nvPr/>
      </p:nvGrpSpPr>
      <p:grpSpPr>
        <a:xfrm>
          <a:off x="0" y="0"/>
          <a:ext cx="0" cy="0"/>
          <a:chOff x="0" y="0"/>
          <a:chExt cx="0" cy="0"/>
        </a:xfrm>
      </p:grpSpPr>
      <p:sp>
        <p:nvSpPr>
          <p:cNvPr id="93" name="Google Shape;93;p25"/>
          <p:cNvSpPr/>
          <p:nvPr/>
        </p:nvSpPr>
        <p:spPr>
          <a:xfrm>
            <a:off x="297876" y="276551"/>
            <a:ext cx="8688600" cy="4738500"/>
          </a:xfrm>
          <a:prstGeom prst="roundRect">
            <a:avLst>
              <a:gd fmla="val 2901" name="adj"/>
            </a:avLst>
          </a:prstGeom>
          <a:solidFill>
            <a:srgbClr val="009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5"/>
          <p:cNvSpPr/>
          <p:nvPr/>
        </p:nvSpPr>
        <p:spPr>
          <a:xfrm>
            <a:off x="219550" y="195375"/>
            <a:ext cx="8688600" cy="4738500"/>
          </a:xfrm>
          <a:prstGeom prst="roundRect">
            <a:avLst>
              <a:gd fmla="val 2901" name="adj"/>
            </a:avLst>
          </a:prstGeom>
          <a:solidFill>
            <a:schemeClr val="lt1"/>
          </a:solidFill>
          <a:ln cap="flat" cmpd="sng" w="28575">
            <a:solidFill>
              <a:srgbClr val="292F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txBox="1"/>
          <p:nvPr>
            <p:ph type="title"/>
          </p:nvPr>
        </p:nvSpPr>
        <p:spPr>
          <a:xfrm>
            <a:off x="311700" y="331350"/>
            <a:ext cx="85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5"/>
          <p:cNvSpPr txBox="1"/>
          <p:nvPr>
            <p:ph idx="1" type="body"/>
          </p:nvPr>
        </p:nvSpPr>
        <p:spPr>
          <a:xfrm>
            <a:off x="311700" y="1204200"/>
            <a:ext cx="8520600" cy="3416400"/>
          </a:xfrm>
          <a:prstGeom prst="rect">
            <a:avLst/>
          </a:prstGeom>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92F36"/>
              </a:buClr>
              <a:buSzPts val="1800"/>
              <a:buFont typeface="Poppins"/>
              <a:buChar char="●"/>
              <a:defRPr sz="1800">
                <a:solidFill>
                  <a:srgbClr val="292F36"/>
                </a:solidFill>
                <a:latin typeface="Poppins"/>
                <a:ea typeface="Poppins"/>
                <a:cs typeface="Poppins"/>
                <a:sym typeface="Poppins"/>
              </a:defRPr>
            </a:lvl1pPr>
            <a:lvl2pPr indent="-342900" lvl="1" marL="914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2pPr>
            <a:lvl3pPr indent="-342900" lvl="2" marL="1371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3pPr>
            <a:lvl4pPr indent="-342900" lvl="3" marL="18288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4pPr>
            <a:lvl5pPr indent="-342900" lvl="4" marL="22860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5pPr>
            <a:lvl6pPr indent="-342900" lvl="5" marL="27432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6pPr>
            <a:lvl7pPr indent="-342900" lvl="6" marL="3200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7pPr>
            <a:lvl8pPr indent="-342900" lvl="7" marL="3657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8pPr>
            <a:lvl9pPr indent="-342900" lvl="8" marL="4114800" rtl="0">
              <a:lnSpc>
                <a:spcPct val="115000"/>
              </a:lnSpc>
              <a:spcBef>
                <a:spcPts val="1200"/>
              </a:spcBef>
              <a:spcAft>
                <a:spcPts val="1200"/>
              </a:spcAft>
              <a:buClr>
                <a:srgbClr val="292F36"/>
              </a:buClr>
              <a:buSzPts val="1800"/>
              <a:buFont typeface="Poppins"/>
              <a:buChar char="■"/>
              <a:defRPr sz="1800">
                <a:solidFill>
                  <a:srgbClr val="292F36"/>
                </a:solidFill>
                <a:latin typeface="Poppins"/>
                <a:ea typeface="Poppins"/>
                <a:cs typeface="Poppins"/>
                <a:sym typeface="Poppins"/>
              </a:defRPr>
            </a:lvl9pPr>
          </a:lstStyle>
          <a:p/>
        </p:txBody>
      </p:sp>
      <p:pic>
        <p:nvPicPr>
          <p:cNvPr id="97" name="Google Shape;97;p25"/>
          <p:cNvPicPr preferRelativeResize="0"/>
          <p:nvPr/>
        </p:nvPicPr>
        <p:blipFill>
          <a:blip r:embed="rId2">
            <a:alphaModFix/>
          </a:blip>
          <a:stretch>
            <a:fillRect/>
          </a:stretch>
        </p:blipFill>
        <p:spPr>
          <a:xfrm>
            <a:off x="8440700" y="4464790"/>
            <a:ext cx="359146" cy="35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160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6"/>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Problem Solving and Computing</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Lesson 6</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Processing</a:t>
            </a:r>
            <a:endParaRPr b="1"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Activity</a:t>
            </a:r>
            <a:endParaRPr>
              <a:solidFill>
                <a:srgbClr val="FFFFFF"/>
              </a:solidFill>
            </a:endParaRPr>
          </a:p>
        </p:txBody>
      </p:sp>
      <p:sp>
        <p:nvSpPr>
          <p:cNvPr id="156" name="Google Shape;156;p35"/>
          <p:cNvSpPr txBox="1"/>
          <p:nvPr/>
        </p:nvSpPr>
        <p:spPr>
          <a:xfrm>
            <a:off x="103650" y="458250"/>
            <a:ext cx="89367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Four Kinds of Processing</a:t>
            </a:r>
            <a:endParaRPr b="1" sz="3000">
              <a:latin typeface="Proxima Nova"/>
              <a:ea typeface="Proxima Nova"/>
              <a:cs typeface="Proxima Nova"/>
              <a:sym typeface="Proxima Nova"/>
            </a:endParaRPr>
          </a:p>
          <a:p>
            <a:pPr indent="0" lvl="0" marL="0" rtl="0" algn="l">
              <a:spcBef>
                <a:spcPts val="0"/>
              </a:spcBef>
              <a:spcAft>
                <a:spcPts val="0"/>
              </a:spcAft>
              <a:buNone/>
            </a:pPr>
            <a:r>
              <a:t/>
            </a:r>
            <a:endParaRPr b="1" sz="1200">
              <a:latin typeface="Proxima Nova"/>
              <a:ea typeface="Proxima Nova"/>
              <a:cs typeface="Proxima Nova"/>
              <a:sym typeface="Proxima Nova"/>
            </a:endParaRPr>
          </a:p>
          <a:p>
            <a:pPr indent="-419100" lvl="0" marL="457200" rtl="0" algn="l">
              <a:spcBef>
                <a:spcPts val="0"/>
              </a:spcBef>
              <a:spcAft>
                <a:spcPts val="0"/>
              </a:spcAft>
              <a:buSzPts val="3000"/>
              <a:buFont typeface="Proxima Nova"/>
              <a:buChar char="●"/>
            </a:pPr>
            <a:r>
              <a:rPr b="1" lang="en" sz="3000">
                <a:latin typeface="Proxima Nova"/>
                <a:ea typeface="Proxima Nova"/>
                <a:cs typeface="Proxima Nova"/>
                <a:sym typeface="Proxima Nova"/>
              </a:rPr>
              <a:t>If/Then </a:t>
            </a:r>
            <a:r>
              <a:rPr lang="en" sz="3000">
                <a:latin typeface="Proxima Nova"/>
                <a:ea typeface="Proxima Nova"/>
                <a:cs typeface="Proxima Nova"/>
                <a:sym typeface="Proxima Nova"/>
              </a:rPr>
              <a:t>- If something is true, do something else.</a:t>
            </a:r>
            <a:endParaRPr sz="3000">
              <a:latin typeface="Proxima Nova"/>
              <a:ea typeface="Proxima Nova"/>
              <a:cs typeface="Proxima Nova"/>
              <a:sym typeface="Proxima Nova"/>
            </a:endParaRPr>
          </a:p>
          <a:p>
            <a:pPr indent="-419100" lvl="0" marL="457200" rtl="0" algn="l">
              <a:spcBef>
                <a:spcPts val="1000"/>
              </a:spcBef>
              <a:spcAft>
                <a:spcPts val="0"/>
              </a:spcAft>
              <a:buSzPts val="3000"/>
              <a:buFont typeface="Proxima Nova"/>
              <a:buChar char="●"/>
            </a:pPr>
            <a:r>
              <a:rPr b="1" lang="en" sz="3000">
                <a:latin typeface="Proxima Nova"/>
                <a:ea typeface="Proxima Nova"/>
                <a:cs typeface="Proxima Nova"/>
                <a:sym typeface="Proxima Nova"/>
              </a:rPr>
              <a:t>Comparing </a:t>
            </a:r>
            <a:r>
              <a:rPr lang="en" sz="3000">
                <a:latin typeface="Proxima Nova"/>
                <a:ea typeface="Proxima Nova"/>
                <a:cs typeface="Proxima Nova"/>
                <a:sym typeface="Proxima Nova"/>
              </a:rPr>
              <a:t>- Check whether things are the same, or one is bigger than the other.</a:t>
            </a:r>
            <a:endParaRPr sz="3000">
              <a:latin typeface="Proxima Nova"/>
              <a:ea typeface="Proxima Nova"/>
              <a:cs typeface="Proxima Nova"/>
              <a:sym typeface="Proxima Nova"/>
            </a:endParaRPr>
          </a:p>
          <a:p>
            <a:pPr indent="-419100" lvl="0" marL="457200" rtl="0" algn="l">
              <a:spcBef>
                <a:spcPts val="1000"/>
              </a:spcBef>
              <a:spcAft>
                <a:spcPts val="0"/>
              </a:spcAft>
              <a:buSzPts val="3000"/>
              <a:buFont typeface="Proxima Nova"/>
              <a:buChar char="●"/>
            </a:pPr>
            <a:r>
              <a:rPr b="1" lang="en" sz="3000">
                <a:latin typeface="Proxima Nova"/>
                <a:ea typeface="Proxima Nova"/>
                <a:cs typeface="Proxima Nova"/>
                <a:sym typeface="Proxima Nova"/>
              </a:rPr>
              <a:t>Finding a Match </a:t>
            </a:r>
            <a:r>
              <a:rPr lang="en" sz="3000">
                <a:latin typeface="Proxima Nova"/>
                <a:ea typeface="Proxima Nova"/>
                <a:cs typeface="Proxima Nova"/>
                <a:sym typeface="Proxima Nova"/>
              </a:rPr>
              <a:t>- Search a list or group of things for a match.</a:t>
            </a:r>
            <a:endParaRPr sz="3000">
              <a:latin typeface="Proxima Nova"/>
              <a:ea typeface="Proxima Nova"/>
              <a:cs typeface="Proxima Nova"/>
              <a:sym typeface="Proxima Nova"/>
            </a:endParaRPr>
          </a:p>
          <a:p>
            <a:pPr indent="-419100" lvl="0" marL="457200" rtl="0" algn="l">
              <a:spcBef>
                <a:spcPts val="1000"/>
              </a:spcBef>
              <a:spcAft>
                <a:spcPts val="1000"/>
              </a:spcAft>
              <a:buSzPts val="3000"/>
              <a:buFont typeface="Proxima Nova"/>
              <a:buChar char="●"/>
            </a:pPr>
            <a:r>
              <a:rPr b="1" lang="en" sz="3000">
                <a:latin typeface="Proxima Nova"/>
                <a:ea typeface="Proxima Nova"/>
                <a:cs typeface="Proxima Nova"/>
                <a:sym typeface="Proxima Nova"/>
              </a:rPr>
              <a:t>Counting </a:t>
            </a:r>
            <a:r>
              <a:rPr lang="en" sz="3000">
                <a:latin typeface="Proxima Nova"/>
                <a:ea typeface="Proxima Nova"/>
                <a:cs typeface="Proxima Nova"/>
                <a:sym typeface="Proxima Nova"/>
              </a:rPr>
              <a:t>- Keep track of how many of something there are.</a:t>
            </a:r>
            <a:endParaRPr sz="30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36"/>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Activity</a:t>
            </a:r>
            <a:endParaRPr>
              <a:solidFill>
                <a:srgbClr val="FFFFFF"/>
              </a:solidFill>
            </a:endParaRPr>
          </a:p>
        </p:txBody>
      </p:sp>
      <p:sp>
        <p:nvSpPr>
          <p:cNvPr id="162" name="Google Shape;162;p36"/>
          <p:cNvSpPr txBox="1"/>
          <p:nvPr/>
        </p:nvSpPr>
        <p:spPr>
          <a:xfrm>
            <a:off x="103650" y="458250"/>
            <a:ext cx="83187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App and Processing</a:t>
            </a:r>
            <a:endParaRPr b="1" sz="3000">
              <a:latin typeface="Proxima Nova"/>
              <a:ea typeface="Proxima Nova"/>
              <a:cs typeface="Proxima Nova"/>
              <a:sym typeface="Proxima Nova"/>
            </a:endParaRPr>
          </a:p>
          <a:p>
            <a:pPr indent="0" lvl="0" marL="0" rtl="0" algn="l">
              <a:spcBef>
                <a:spcPts val="0"/>
              </a:spcBef>
              <a:spcAft>
                <a:spcPts val="0"/>
              </a:spcAft>
              <a:buNone/>
            </a:pPr>
            <a:r>
              <a:t/>
            </a:r>
            <a:endParaRPr b="1" sz="1200">
              <a:latin typeface="Proxima Nova"/>
              <a:ea typeface="Proxima Nova"/>
              <a:cs typeface="Proxima Nova"/>
              <a:sym typeface="Proxima Nova"/>
            </a:endParaRPr>
          </a:p>
          <a:p>
            <a:pPr indent="0" lvl="0" marL="457200" rtl="0" algn="l">
              <a:spcBef>
                <a:spcPts val="0"/>
              </a:spcBef>
              <a:spcAft>
                <a:spcPts val="1000"/>
              </a:spcAft>
              <a:buNone/>
            </a:pPr>
            <a:r>
              <a:rPr lang="en" sz="3000">
                <a:latin typeface="Proxima Nova"/>
                <a:ea typeface="Proxima Nova"/>
                <a:cs typeface="Proxima Nova"/>
                <a:sym typeface="Proxima Nova"/>
              </a:rPr>
              <a:t>For each app, choose one type of processing it uses and explain how it is used.</a:t>
            </a:r>
            <a:endParaRPr sz="3000">
              <a:latin typeface="Proxima Nova"/>
              <a:ea typeface="Proxima Nova"/>
              <a:cs typeface="Proxima Nova"/>
              <a:sym typeface="Proxima Nova"/>
            </a:endParaRPr>
          </a:p>
        </p:txBody>
      </p:sp>
      <p:pic>
        <p:nvPicPr>
          <p:cNvPr id="163" name="Google Shape;163;p36"/>
          <p:cNvPicPr preferRelativeResize="0"/>
          <p:nvPr/>
        </p:nvPicPr>
        <p:blipFill>
          <a:blip r:embed="rId4">
            <a:alphaModFix/>
          </a:blip>
          <a:stretch>
            <a:fillRect/>
          </a:stretch>
        </p:blipFill>
        <p:spPr>
          <a:xfrm>
            <a:off x="1416725" y="2489825"/>
            <a:ext cx="1738550" cy="2509050"/>
          </a:xfrm>
          <a:prstGeom prst="rect">
            <a:avLst/>
          </a:prstGeom>
          <a:noFill/>
          <a:ln>
            <a:noFill/>
          </a:ln>
        </p:spPr>
      </p:pic>
      <p:pic>
        <p:nvPicPr>
          <p:cNvPr id="164" name="Google Shape;164;p36"/>
          <p:cNvPicPr preferRelativeResize="0"/>
          <p:nvPr/>
        </p:nvPicPr>
        <p:blipFill>
          <a:blip r:embed="rId5">
            <a:alphaModFix/>
          </a:blip>
          <a:stretch>
            <a:fillRect/>
          </a:stretch>
        </p:blipFill>
        <p:spPr>
          <a:xfrm>
            <a:off x="5096700" y="2489825"/>
            <a:ext cx="1815883" cy="250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37"/>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Activity</a:t>
            </a:r>
            <a:endParaRPr>
              <a:solidFill>
                <a:srgbClr val="FFFFFF"/>
              </a:solidFill>
            </a:endParaRPr>
          </a:p>
        </p:txBody>
      </p:sp>
      <p:sp>
        <p:nvSpPr>
          <p:cNvPr id="170" name="Google Shape;170;p37"/>
          <p:cNvSpPr txBox="1"/>
          <p:nvPr/>
        </p:nvSpPr>
        <p:spPr>
          <a:xfrm>
            <a:off x="103650" y="458250"/>
            <a:ext cx="84273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More Processing</a:t>
            </a:r>
            <a:endParaRPr b="1" sz="3000">
              <a:latin typeface="Proxima Nova"/>
              <a:ea typeface="Proxima Nova"/>
              <a:cs typeface="Proxima Nova"/>
              <a:sym typeface="Proxima Nova"/>
            </a:endParaRPr>
          </a:p>
          <a:p>
            <a:pPr indent="0" lvl="0" marL="0" rtl="0" algn="l">
              <a:spcBef>
                <a:spcPts val="0"/>
              </a:spcBef>
              <a:spcAft>
                <a:spcPts val="0"/>
              </a:spcAft>
              <a:buNone/>
            </a:pPr>
            <a:r>
              <a:t/>
            </a:r>
            <a:endParaRPr b="1" sz="1200">
              <a:latin typeface="Proxima Nova"/>
              <a:ea typeface="Proxima Nova"/>
              <a:cs typeface="Proxima Nova"/>
              <a:sym typeface="Proxima Nova"/>
            </a:endParaRPr>
          </a:p>
          <a:p>
            <a:pPr indent="0" lvl="0" marL="457200" rtl="0" algn="l">
              <a:spcBef>
                <a:spcPts val="0"/>
              </a:spcBef>
              <a:spcAft>
                <a:spcPts val="1000"/>
              </a:spcAft>
              <a:buNone/>
            </a:pPr>
            <a:r>
              <a:rPr lang="en" sz="3000">
                <a:latin typeface="Proxima Nova"/>
                <a:ea typeface="Proxima Nova"/>
                <a:cs typeface="Proxima Nova"/>
                <a:sym typeface="Proxima Nova"/>
              </a:rPr>
              <a:t>For each app, choose </a:t>
            </a:r>
            <a:r>
              <a:rPr b="1" lang="en" sz="3000">
                <a:latin typeface="Proxima Nova"/>
                <a:ea typeface="Proxima Nova"/>
                <a:cs typeface="Proxima Nova"/>
                <a:sym typeface="Proxima Nova"/>
              </a:rPr>
              <a:t>two</a:t>
            </a:r>
            <a:r>
              <a:rPr lang="en" sz="3000">
                <a:latin typeface="Proxima Nova"/>
                <a:ea typeface="Proxima Nova"/>
                <a:cs typeface="Proxima Nova"/>
                <a:sym typeface="Proxima Nova"/>
              </a:rPr>
              <a:t> types of processing it uses and explain how they are used.</a:t>
            </a:r>
            <a:endParaRPr sz="3000">
              <a:latin typeface="Proxima Nova"/>
              <a:ea typeface="Proxima Nova"/>
              <a:cs typeface="Proxima Nova"/>
              <a:sym typeface="Proxima Nova"/>
            </a:endParaRPr>
          </a:p>
        </p:txBody>
      </p:sp>
      <p:pic>
        <p:nvPicPr>
          <p:cNvPr id="171" name="Google Shape;171;p37"/>
          <p:cNvPicPr preferRelativeResize="0"/>
          <p:nvPr/>
        </p:nvPicPr>
        <p:blipFill>
          <a:blip r:embed="rId4">
            <a:alphaModFix/>
          </a:blip>
          <a:stretch>
            <a:fillRect/>
          </a:stretch>
        </p:blipFill>
        <p:spPr>
          <a:xfrm>
            <a:off x="6608550" y="2686575"/>
            <a:ext cx="1471875" cy="2096800"/>
          </a:xfrm>
          <a:prstGeom prst="rect">
            <a:avLst/>
          </a:prstGeom>
          <a:noFill/>
          <a:ln>
            <a:noFill/>
          </a:ln>
        </p:spPr>
      </p:pic>
      <p:pic>
        <p:nvPicPr>
          <p:cNvPr id="172" name="Google Shape;172;p37"/>
          <p:cNvPicPr preferRelativeResize="0"/>
          <p:nvPr/>
        </p:nvPicPr>
        <p:blipFill>
          <a:blip r:embed="rId5">
            <a:alphaModFix/>
          </a:blip>
          <a:stretch>
            <a:fillRect/>
          </a:stretch>
        </p:blipFill>
        <p:spPr>
          <a:xfrm>
            <a:off x="3945300" y="2706287"/>
            <a:ext cx="1471875" cy="2057378"/>
          </a:xfrm>
          <a:prstGeom prst="rect">
            <a:avLst/>
          </a:prstGeom>
          <a:noFill/>
          <a:ln>
            <a:noFill/>
          </a:ln>
        </p:spPr>
      </p:pic>
      <p:pic>
        <p:nvPicPr>
          <p:cNvPr id="173" name="Google Shape;173;p37"/>
          <p:cNvPicPr preferRelativeResize="0"/>
          <p:nvPr/>
        </p:nvPicPr>
        <p:blipFill>
          <a:blip r:embed="rId6">
            <a:alphaModFix/>
          </a:blip>
          <a:stretch>
            <a:fillRect/>
          </a:stretch>
        </p:blipFill>
        <p:spPr>
          <a:xfrm>
            <a:off x="1145876" y="2692412"/>
            <a:ext cx="1471875" cy="2085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8"/>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Activity</a:t>
            </a:r>
            <a:endParaRPr>
              <a:solidFill>
                <a:srgbClr val="FFFFFF"/>
              </a:solidFill>
            </a:endParaRPr>
          </a:p>
        </p:txBody>
      </p:sp>
      <p:sp>
        <p:nvSpPr>
          <p:cNvPr id="179" name="Google Shape;179;p38"/>
          <p:cNvSpPr txBox="1"/>
          <p:nvPr/>
        </p:nvSpPr>
        <p:spPr>
          <a:xfrm>
            <a:off x="103650" y="458250"/>
            <a:ext cx="89367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Your App Idea</a:t>
            </a:r>
            <a:endParaRPr b="1" sz="3000">
              <a:latin typeface="Proxima Nova"/>
              <a:ea typeface="Proxima Nova"/>
              <a:cs typeface="Proxima Nova"/>
              <a:sym typeface="Proxima Nova"/>
            </a:endParaRPr>
          </a:p>
          <a:p>
            <a:pPr indent="0" lvl="0" marL="0" rtl="0" algn="l">
              <a:spcBef>
                <a:spcPts val="0"/>
              </a:spcBef>
              <a:spcAft>
                <a:spcPts val="0"/>
              </a:spcAft>
              <a:buNone/>
            </a:pPr>
            <a:r>
              <a:t/>
            </a:r>
            <a:endParaRPr b="1" sz="3000">
              <a:latin typeface="Proxima Nova"/>
              <a:ea typeface="Proxima Nova"/>
              <a:cs typeface="Proxima Nova"/>
              <a:sym typeface="Proxima Nova"/>
            </a:endParaRPr>
          </a:p>
          <a:p>
            <a:pPr indent="0" lvl="0" marL="0" rtl="0" algn="l">
              <a:spcBef>
                <a:spcPts val="0"/>
              </a:spcBef>
              <a:spcAft>
                <a:spcPts val="0"/>
              </a:spcAft>
              <a:buNone/>
            </a:pPr>
            <a:r>
              <a:rPr lang="en" sz="3000">
                <a:latin typeface="Proxima Nova"/>
                <a:ea typeface="Proxima Nova"/>
                <a:cs typeface="Proxima Nova"/>
                <a:sym typeface="Proxima Nova"/>
              </a:rPr>
              <a:t>With your partner, think of a new app idea.  </a:t>
            </a:r>
            <a:endParaRPr sz="3000">
              <a:latin typeface="Proxima Nova"/>
              <a:ea typeface="Proxima Nova"/>
              <a:cs typeface="Proxima Nova"/>
              <a:sym typeface="Proxima Nova"/>
            </a:endParaRPr>
          </a:p>
          <a:p>
            <a:pPr indent="-419100" lvl="0" marL="457200" marR="2576412" rtl="0" algn="l">
              <a:spcBef>
                <a:spcPts val="1000"/>
              </a:spcBef>
              <a:spcAft>
                <a:spcPts val="0"/>
              </a:spcAft>
              <a:buSzPts val="3000"/>
              <a:buFont typeface="Proxima Nova"/>
              <a:buChar char="●"/>
            </a:pPr>
            <a:r>
              <a:rPr lang="en" sz="3000">
                <a:latin typeface="Proxima Nova"/>
                <a:ea typeface="Proxima Nova"/>
                <a:cs typeface="Proxima Nova"/>
                <a:sym typeface="Proxima Nova"/>
              </a:rPr>
              <a:t>What inputs does it need?  </a:t>
            </a:r>
            <a:endParaRPr sz="3000">
              <a:latin typeface="Proxima Nova"/>
              <a:ea typeface="Proxima Nova"/>
              <a:cs typeface="Proxima Nova"/>
              <a:sym typeface="Proxima Nova"/>
            </a:endParaRPr>
          </a:p>
          <a:p>
            <a:pPr indent="-419100" lvl="0" marL="457200" marR="2576412" rtl="0" algn="l">
              <a:spcBef>
                <a:spcPts val="0"/>
              </a:spcBef>
              <a:spcAft>
                <a:spcPts val="0"/>
              </a:spcAft>
              <a:buSzPts val="3000"/>
              <a:buFont typeface="Proxima Nova"/>
              <a:buChar char="●"/>
            </a:pPr>
            <a:r>
              <a:rPr lang="en" sz="3000">
                <a:latin typeface="Proxima Nova"/>
                <a:ea typeface="Proxima Nova"/>
                <a:cs typeface="Proxima Nova"/>
                <a:sym typeface="Proxima Nova"/>
              </a:rPr>
              <a:t>What outputs? </a:t>
            </a:r>
            <a:endParaRPr sz="3000">
              <a:latin typeface="Proxima Nova"/>
              <a:ea typeface="Proxima Nova"/>
              <a:cs typeface="Proxima Nova"/>
              <a:sym typeface="Proxima Nova"/>
            </a:endParaRPr>
          </a:p>
          <a:p>
            <a:pPr indent="-419100" lvl="0" marL="457200" marR="2576412" rtl="0" algn="l">
              <a:spcBef>
                <a:spcPts val="0"/>
              </a:spcBef>
              <a:spcAft>
                <a:spcPts val="0"/>
              </a:spcAft>
              <a:buSzPts val="3000"/>
              <a:buFont typeface="Proxima Nova"/>
              <a:buChar char="●"/>
            </a:pPr>
            <a:r>
              <a:rPr lang="en" sz="3000">
                <a:latin typeface="Proxima Nova"/>
                <a:ea typeface="Proxima Nova"/>
                <a:cs typeface="Proxima Nova"/>
                <a:sym typeface="Proxima Nova"/>
              </a:rPr>
              <a:t>What types of processing does it use to change the input to output?</a:t>
            </a:r>
            <a:endParaRPr sz="3000">
              <a:latin typeface="Proxima Nova"/>
              <a:ea typeface="Proxima Nova"/>
              <a:cs typeface="Proxima Nova"/>
              <a:sym typeface="Proxima Nova"/>
            </a:endParaRPr>
          </a:p>
        </p:txBody>
      </p:sp>
      <p:sp>
        <p:nvSpPr>
          <p:cNvPr id="180" name="Google Shape;180;p38"/>
          <p:cNvSpPr/>
          <p:nvPr/>
        </p:nvSpPr>
        <p:spPr>
          <a:xfrm>
            <a:off x="6697425" y="2122075"/>
            <a:ext cx="1818000" cy="27039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8"/>
          <p:cNvSpPr txBox="1"/>
          <p:nvPr/>
        </p:nvSpPr>
        <p:spPr>
          <a:xfrm>
            <a:off x="7122900" y="2557675"/>
            <a:ext cx="1153500" cy="18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800">
                <a:latin typeface="Montserrat"/>
                <a:ea typeface="Montserrat"/>
                <a:cs typeface="Montserrat"/>
                <a:sym typeface="Montserrat"/>
              </a:rPr>
              <a:t>?</a:t>
            </a:r>
            <a:endParaRPr b="1" sz="108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40"/>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Wrap Up</a:t>
            </a:r>
            <a:endParaRPr>
              <a:solidFill>
                <a:srgbClr val="FFFFFF"/>
              </a:solidFill>
            </a:endParaRPr>
          </a:p>
        </p:txBody>
      </p:sp>
      <p:sp>
        <p:nvSpPr>
          <p:cNvPr id="191" name="Google Shape;191;p40"/>
          <p:cNvSpPr txBox="1"/>
          <p:nvPr/>
        </p:nvSpPr>
        <p:spPr>
          <a:xfrm>
            <a:off x="192875" y="684400"/>
            <a:ext cx="87867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Prompt:</a:t>
            </a:r>
            <a:r>
              <a:rPr lang="en" sz="3600">
                <a:latin typeface="Proxima Nova"/>
                <a:ea typeface="Proxima Nova"/>
                <a:cs typeface="Proxima Nova"/>
                <a:sym typeface="Proxima Nova"/>
              </a:rPr>
              <a:t> </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We saw four different types of processing today, but there are many more</a:t>
            </a:r>
            <a:endParaRPr sz="3000">
              <a:latin typeface="Proxima Nova"/>
              <a:ea typeface="Proxima Nova"/>
              <a:cs typeface="Proxima Nova"/>
              <a:sym typeface="Proxima Nova"/>
            </a:endParaRPr>
          </a:p>
          <a:p>
            <a:pPr indent="0" lvl="0" marL="0" rtl="0" algn="ctr">
              <a:spcBef>
                <a:spcPts val="1000"/>
              </a:spcBef>
              <a:spcAft>
                <a:spcPts val="0"/>
              </a:spcAft>
              <a:buNone/>
            </a:pPr>
            <a:r>
              <a:t/>
            </a:r>
            <a:endParaRPr sz="1200">
              <a:latin typeface="Proxima Nova"/>
              <a:ea typeface="Proxima Nova"/>
              <a:cs typeface="Proxima Nova"/>
              <a:sym typeface="Proxima Nova"/>
            </a:endParaRPr>
          </a:p>
          <a:p>
            <a:pPr indent="-419100" lvl="0" marL="457200" rtl="0" algn="l">
              <a:lnSpc>
                <a:spcPct val="100000"/>
              </a:lnSpc>
              <a:spcBef>
                <a:spcPts val="1000"/>
              </a:spcBef>
              <a:spcAft>
                <a:spcPts val="0"/>
              </a:spcAft>
              <a:buSzPts val="3000"/>
              <a:buFont typeface="Proxima Nova"/>
              <a:buChar char="●"/>
            </a:pPr>
            <a:r>
              <a:rPr lang="en" sz="3000">
                <a:latin typeface="Proxima Nova"/>
                <a:ea typeface="Proxima Nova"/>
                <a:cs typeface="Proxima Nova"/>
                <a:sym typeface="Proxima Nova"/>
              </a:rPr>
              <a:t>What’s another type of processing that you think would be useful?</a:t>
            </a:r>
            <a:endParaRPr sz="3000">
              <a:latin typeface="Proxima Nova"/>
              <a:ea typeface="Proxima Nova"/>
              <a:cs typeface="Proxima Nova"/>
              <a:sym typeface="Proxima Nova"/>
            </a:endParaRPr>
          </a:p>
          <a:p>
            <a:pPr indent="-419100" lvl="0" marL="457200" rtl="0" algn="l">
              <a:lnSpc>
                <a:spcPct val="100000"/>
              </a:lnSpc>
              <a:spcBef>
                <a:spcPts val="1000"/>
              </a:spcBef>
              <a:spcAft>
                <a:spcPts val="0"/>
              </a:spcAft>
              <a:buSzPts val="3000"/>
              <a:buFont typeface="Proxima Nova"/>
              <a:buChar char="●"/>
            </a:pPr>
            <a:r>
              <a:rPr lang="en" sz="3000">
                <a:latin typeface="Proxima Nova"/>
                <a:ea typeface="Proxima Nova"/>
                <a:cs typeface="Proxima Nova"/>
                <a:sym typeface="Proxima Nova"/>
              </a:rPr>
              <a:t>What kind of app might use it?</a:t>
            </a:r>
            <a:endParaRPr sz="3000">
              <a:latin typeface="Proxima Nova"/>
              <a:ea typeface="Proxima Nova"/>
              <a:cs typeface="Proxima Nova"/>
              <a:sym typeface="Proxima Nova"/>
            </a:endParaRPr>
          </a:p>
          <a:p>
            <a:pPr indent="0" lvl="0" marL="0" rtl="0" algn="ctr">
              <a:spcBef>
                <a:spcPts val="1000"/>
              </a:spcBef>
              <a:spcAft>
                <a:spcPts val="0"/>
              </a:spcAft>
              <a:buNone/>
            </a:pPr>
            <a:r>
              <a:t/>
            </a:r>
            <a:endParaRPr sz="3000">
              <a:latin typeface="Proxima Nova"/>
              <a:ea typeface="Proxima Nova"/>
              <a:cs typeface="Proxima Nova"/>
              <a:sym typeface="Proxima Nova"/>
            </a:endParaRPr>
          </a:p>
          <a:p>
            <a:pPr indent="0" lvl="0" marL="0" rtl="0" algn="ctr">
              <a:spcBef>
                <a:spcPts val="1000"/>
              </a:spcBef>
              <a:spcAft>
                <a:spcPts val="0"/>
              </a:spcAft>
              <a:buNone/>
            </a:pPr>
            <a:r>
              <a:t/>
            </a:r>
            <a:endParaRPr sz="24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41"/>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Wrap Up</a:t>
            </a:r>
            <a:endParaRPr>
              <a:solidFill>
                <a:srgbClr val="FFFFFF"/>
              </a:solidFill>
            </a:endParaRPr>
          </a:p>
        </p:txBody>
      </p:sp>
      <p:sp>
        <p:nvSpPr>
          <p:cNvPr id="197" name="Google Shape;197;p41"/>
          <p:cNvSpPr txBox="1"/>
          <p:nvPr/>
        </p:nvSpPr>
        <p:spPr>
          <a:xfrm>
            <a:off x="172953" y="358950"/>
            <a:ext cx="8798100" cy="45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Key Vocabulary:</a:t>
            </a:r>
            <a:endParaRPr sz="3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3000">
                <a:solidFill>
                  <a:schemeClr val="dk1"/>
                </a:solidFill>
                <a:latin typeface="Proxima Nova"/>
                <a:ea typeface="Proxima Nova"/>
                <a:cs typeface="Proxima Nova"/>
                <a:sym typeface="Proxima Nova"/>
              </a:rPr>
              <a:t>Processing </a:t>
            </a:r>
            <a:r>
              <a:rPr lang="en" sz="3000">
                <a:solidFill>
                  <a:schemeClr val="dk1"/>
                </a:solidFill>
                <a:latin typeface="Proxima Nova"/>
                <a:ea typeface="Proxima Nova"/>
                <a:cs typeface="Proxima Nova"/>
                <a:sym typeface="Proxima Nova"/>
              </a:rPr>
              <a:t>- the thinking work computers do to turn input into output</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42"/>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Wrap Up</a:t>
            </a:r>
            <a:endParaRPr>
              <a:solidFill>
                <a:srgbClr val="FFFFFF"/>
              </a:solidFill>
            </a:endParaRPr>
          </a:p>
        </p:txBody>
      </p:sp>
      <p:sp>
        <p:nvSpPr>
          <p:cNvPr id="203" name="Google Shape;203;p42"/>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What are the different ways computers can process information?</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27"/>
          <p:cNvSpPr txBox="1"/>
          <p:nvPr>
            <p:ph type="title"/>
          </p:nvPr>
        </p:nvSpPr>
        <p:spPr>
          <a:xfrm>
            <a:off x="416175" y="331350"/>
            <a:ext cx="852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Resources</a:t>
            </a:r>
            <a:endParaRPr/>
          </a:p>
        </p:txBody>
      </p:sp>
      <p:sp>
        <p:nvSpPr>
          <p:cNvPr id="108" name="Google Shape;108;p27"/>
          <p:cNvSpPr/>
          <p:nvPr/>
        </p:nvSpPr>
        <p:spPr>
          <a:xfrm rot="1363356">
            <a:off x="6749269" y="535371"/>
            <a:ext cx="2162219" cy="364939"/>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For Teachers!</a:t>
            </a:r>
            <a:endParaRPr/>
          </a:p>
        </p:txBody>
      </p:sp>
      <p:sp>
        <p:nvSpPr>
          <p:cNvPr id="109" name="Google Shape;109;p27"/>
          <p:cNvSpPr txBox="1"/>
          <p:nvPr>
            <p:ph idx="1" type="body"/>
          </p:nvPr>
        </p:nvSpPr>
        <p:spPr>
          <a:xfrm>
            <a:off x="311700" y="975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Lesson Overview</a:t>
            </a:r>
            <a:endParaRPr b="1"/>
          </a:p>
          <a:p>
            <a:pPr indent="0" lvl="0" marL="0" rtl="0" algn="l">
              <a:spcBef>
                <a:spcPts val="1200"/>
              </a:spcBef>
              <a:spcAft>
                <a:spcPts val="0"/>
              </a:spcAft>
              <a:buClr>
                <a:schemeClr val="dk1"/>
              </a:buClr>
              <a:buSzPts val="1100"/>
              <a:buFont typeface="Arial"/>
              <a:buNone/>
            </a:pPr>
            <a:r>
              <a:rPr lang="en" sz="1300"/>
              <a:t>This lesson introduces the concept of processing within computational problem-solving. While this lesson focuses on four common types of processing - if/then (conditionals), finding a match (searching), counting, and comparing - students should understand that processing is whatever a computer does to turn inputs into outputs. Students are first introduced to the types of processing through several sample apps. They then investigate more apps to determine what sorts of processing each uses. They then think of their own app and decide what types of processing it would need to work. Finally, they brainstorm other types of processing that may be useful but were not included in the main lesson.</a:t>
            </a:r>
            <a:endParaRPr sz="1300"/>
          </a:p>
          <a:p>
            <a:pPr indent="0" lvl="0" marL="0" rtl="0" algn="l">
              <a:spcBef>
                <a:spcPts val="1200"/>
              </a:spcBef>
              <a:spcAft>
                <a:spcPts val="0"/>
              </a:spcAft>
              <a:buNone/>
            </a:pPr>
            <a:r>
              <a:rPr lang="en" sz="1600"/>
              <a:t>More guidance and resources for this lesson are available in the</a:t>
            </a:r>
            <a:r>
              <a:rPr b="1" lang="en" sz="1600"/>
              <a:t> Lesson Plan:</a:t>
            </a:r>
            <a:endParaRPr sz="1600"/>
          </a:p>
          <a:p>
            <a:pPr indent="-311150" lvl="0" marL="457200" rtl="0" algn="l">
              <a:spcBef>
                <a:spcPts val="1200"/>
              </a:spcBef>
              <a:spcAft>
                <a:spcPts val="1200"/>
              </a:spcAft>
              <a:buSzPts val="1300"/>
              <a:buChar char="●"/>
            </a:pPr>
            <a:r>
              <a:rPr lang="en" sz="1300"/>
              <a:t>https://studio.code.org/s/csd1-2023/lessons/6</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9"/>
          <p:cNvSpPr txBox="1"/>
          <p:nvPr/>
        </p:nvSpPr>
        <p:spPr>
          <a:xfrm>
            <a:off x="172953" y="282750"/>
            <a:ext cx="8798100" cy="45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Prompt:</a:t>
            </a:r>
            <a:endParaRPr sz="3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000">
                <a:solidFill>
                  <a:schemeClr val="dk1"/>
                </a:solidFill>
                <a:latin typeface="Proxima Nova"/>
                <a:ea typeface="Proxima Nova"/>
                <a:cs typeface="Proxima Nova"/>
                <a:sym typeface="Proxima Nova"/>
              </a:rPr>
              <a:t>Go on Code Studio to try out the birthday app.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000">
                <a:solidFill>
                  <a:schemeClr val="dk1"/>
                </a:solidFill>
                <a:latin typeface="Proxima Nova"/>
                <a:ea typeface="Proxima Nova"/>
                <a:cs typeface="Proxima Nova"/>
                <a:sym typeface="Proxima Nova"/>
              </a:rPr>
              <a:t>It has three possible outputs. Try to find each one.</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419100" lvl="0" marL="457200" rtl="0" algn="l">
              <a:spcBef>
                <a:spcPts val="0"/>
              </a:spcBef>
              <a:spcAft>
                <a:spcPts val="0"/>
              </a:spcAft>
              <a:buClr>
                <a:schemeClr val="dk1"/>
              </a:buClr>
              <a:buSzPts val="3000"/>
              <a:buFont typeface="Proxima Nova"/>
              <a:buAutoNum type="arabicPeriod"/>
            </a:pPr>
            <a:r>
              <a:rPr lang="en" sz="3000">
                <a:solidFill>
                  <a:schemeClr val="dk1"/>
                </a:solidFill>
                <a:latin typeface="Proxima Nova"/>
                <a:ea typeface="Proxima Nova"/>
                <a:cs typeface="Proxima Nova"/>
                <a:sym typeface="Proxima Nova"/>
              </a:rPr>
              <a:t>What is the input to the app?</a:t>
            </a:r>
            <a:endParaRPr sz="3000">
              <a:solidFill>
                <a:schemeClr val="dk1"/>
              </a:solidFill>
              <a:latin typeface="Proxima Nova"/>
              <a:ea typeface="Proxima Nova"/>
              <a:cs typeface="Proxima Nova"/>
              <a:sym typeface="Proxima Nova"/>
            </a:endParaRPr>
          </a:p>
          <a:p>
            <a:pPr indent="-419100" lvl="0" marL="457200" rtl="0" algn="l">
              <a:spcBef>
                <a:spcPts val="0"/>
              </a:spcBef>
              <a:spcAft>
                <a:spcPts val="0"/>
              </a:spcAft>
              <a:buClr>
                <a:schemeClr val="dk1"/>
              </a:buClr>
              <a:buSzPts val="3000"/>
              <a:buFont typeface="Proxima Nova"/>
              <a:buAutoNum type="arabicPeriod"/>
            </a:pPr>
            <a:r>
              <a:rPr lang="en" sz="3000">
                <a:solidFill>
                  <a:schemeClr val="dk1"/>
                </a:solidFill>
                <a:latin typeface="Proxima Nova"/>
                <a:ea typeface="Proxima Nova"/>
                <a:cs typeface="Proxima Nova"/>
                <a:sym typeface="Proxima Nova"/>
              </a:rPr>
              <a:t>What is the output?</a:t>
            </a:r>
            <a:endParaRPr sz="3000">
              <a:solidFill>
                <a:schemeClr val="dk1"/>
              </a:solidFill>
              <a:latin typeface="Proxima Nova"/>
              <a:ea typeface="Proxima Nova"/>
              <a:cs typeface="Proxima Nova"/>
              <a:sym typeface="Proxima Nova"/>
            </a:endParaRPr>
          </a:p>
          <a:p>
            <a:pPr indent="-419100" lvl="0" marL="457200" marR="1807908" rtl="0" algn="l">
              <a:spcBef>
                <a:spcPts val="0"/>
              </a:spcBef>
              <a:spcAft>
                <a:spcPts val="0"/>
              </a:spcAft>
              <a:buClr>
                <a:schemeClr val="dk1"/>
              </a:buClr>
              <a:buSzPts val="3000"/>
              <a:buFont typeface="Proxima Nova"/>
              <a:buAutoNum type="arabicPeriod"/>
            </a:pPr>
            <a:r>
              <a:rPr lang="en" sz="3000">
                <a:solidFill>
                  <a:schemeClr val="dk1"/>
                </a:solidFill>
                <a:latin typeface="Proxima Nova"/>
                <a:ea typeface="Proxima Nova"/>
                <a:cs typeface="Proxima Nova"/>
                <a:sym typeface="Proxima Nova"/>
              </a:rPr>
              <a:t>How do you think the app decides which output to give to the user?</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19" name="Google Shape;119;p29"/>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Warm Up</a:t>
            </a:r>
            <a:endParaRPr>
              <a:solidFill>
                <a:srgbClr val="FFFFFF"/>
              </a:solidFill>
            </a:endParaRPr>
          </a:p>
        </p:txBody>
      </p:sp>
      <p:pic>
        <p:nvPicPr>
          <p:cNvPr id="120" name="Google Shape;120;p29"/>
          <p:cNvPicPr preferRelativeResize="0"/>
          <p:nvPr/>
        </p:nvPicPr>
        <p:blipFill>
          <a:blip r:embed="rId4">
            <a:alphaModFix/>
          </a:blip>
          <a:stretch>
            <a:fillRect/>
          </a:stretch>
        </p:blipFill>
        <p:spPr>
          <a:xfrm>
            <a:off x="7027669" y="2431875"/>
            <a:ext cx="1829706"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30"/>
          <p:cNvSpPr txBox="1"/>
          <p:nvPr/>
        </p:nvSpPr>
        <p:spPr>
          <a:xfrm>
            <a:off x="172953" y="282750"/>
            <a:ext cx="8798100" cy="45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Key Vocabulary:</a:t>
            </a:r>
            <a:endParaRPr sz="3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3000">
                <a:solidFill>
                  <a:schemeClr val="dk1"/>
                </a:solidFill>
                <a:latin typeface="Proxima Nova"/>
                <a:ea typeface="Proxima Nova"/>
                <a:cs typeface="Proxima Nova"/>
                <a:sym typeface="Proxima Nova"/>
              </a:rPr>
              <a:t>Processing </a:t>
            </a:r>
            <a:r>
              <a:rPr lang="en" sz="3000">
                <a:solidFill>
                  <a:schemeClr val="dk1"/>
                </a:solidFill>
                <a:latin typeface="Proxima Nova"/>
                <a:ea typeface="Proxima Nova"/>
                <a:cs typeface="Proxima Nova"/>
                <a:sym typeface="Proxima Nova"/>
              </a:rPr>
              <a:t>- the thinking work computers do to turn input into output</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6" name="Google Shape;126;p30"/>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Warm Up</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31"/>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What are the different ways computers can process information?</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32" name="Google Shape;132;p31"/>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Warm Up</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33"/>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Activity</a:t>
            </a:r>
            <a:endParaRPr>
              <a:solidFill>
                <a:srgbClr val="FFFFFF"/>
              </a:solidFill>
            </a:endParaRPr>
          </a:p>
        </p:txBody>
      </p:sp>
      <p:sp>
        <p:nvSpPr>
          <p:cNvPr id="142" name="Google Shape;142;p33"/>
          <p:cNvSpPr txBox="1"/>
          <p:nvPr/>
        </p:nvSpPr>
        <p:spPr>
          <a:xfrm>
            <a:off x="103650" y="458250"/>
            <a:ext cx="89367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National Park Quiz</a:t>
            </a:r>
            <a:endParaRPr b="1" sz="3000">
              <a:latin typeface="Proxima Nova"/>
              <a:ea typeface="Proxima Nova"/>
              <a:cs typeface="Proxima Nova"/>
              <a:sym typeface="Proxima Nova"/>
            </a:endParaRPr>
          </a:p>
          <a:p>
            <a:pPr indent="0" lvl="0" marL="0" rtl="0" algn="l">
              <a:spcBef>
                <a:spcPts val="1000"/>
              </a:spcBef>
              <a:spcAft>
                <a:spcPts val="0"/>
              </a:spcAft>
              <a:buNone/>
            </a:pPr>
            <a:r>
              <a:t/>
            </a:r>
            <a:endParaRPr sz="1200">
              <a:latin typeface="Proxima Nova"/>
              <a:ea typeface="Proxima Nova"/>
              <a:cs typeface="Proxima Nova"/>
              <a:sym typeface="Proxima Nova"/>
            </a:endParaRPr>
          </a:p>
          <a:p>
            <a:pPr indent="0" lvl="0" marL="0" rtl="0" algn="l">
              <a:spcBef>
                <a:spcPts val="1000"/>
              </a:spcBef>
              <a:spcAft>
                <a:spcPts val="0"/>
              </a:spcAft>
              <a:buNone/>
            </a:pPr>
            <a:r>
              <a:rPr lang="en" sz="3000">
                <a:latin typeface="Proxima Nova"/>
                <a:ea typeface="Proxima Nova"/>
                <a:cs typeface="Proxima Nova"/>
                <a:sym typeface="Proxima Nova"/>
              </a:rPr>
              <a:t>Try out this quiz about America's national parks.</a:t>
            </a:r>
            <a:endParaRPr sz="3000">
              <a:latin typeface="Proxima Nova"/>
              <a:ea typeface="Proxima Nova"/>
              <a:cs typeface="Proxima Nova"/>
              <a:sym typeface="Proxima Nova"/>
            </a:endParaRPr>
          </a:p>
          <a:p>
            <a:pPr indent="0" lvl="0" marL="0" rtl="0" algn="l">
              <a:spcBef>
                <a:spcPts val="1000"/>
              </a:spcBef>
              <a:spcAft>
                <a:spcPts val="0"/>
              </a:spcAft>
              <a:buNone/>
            </a:pPr>
            <a:r>
              <a:t/>
            </a:r>
            <a:endParaRPr sz="3000">
              <a:latin typeface="Proxima Nova"/>
              <a:ea typeface="Proxima Nova"/>
              <a:cs typeface="Proxima Nova"/>
              <a:sym typeface="Proxima Nova"/>
            </a:endParaRPr>
          </a:p>
          <a:p>
            <a:pPr indent="0" lvl="0" marL="0" marR="2062062" rtl="0" algn="l">
              <a:spcBef>
                <a:spcPts val="1000"/>
              </a:spcBef>
              <a:spcAft>
                <a:spcPts val="0"/>
              </a:spcAft>
              <a:buNone/>
            </a:pPr>
            <a:r>
              <a:rPr lang="en" sz="3000">
                <a:latin typeface="Proxima Nova"/>
                <a:ea typeface="Proxima Nova"/>
                <a:cs typeface="Proxima Nova"/>
                <a:sym typeface="Proxima Nova"/>
              </a:rPr>
              <a:t>How does this app use comparing and </a:t>
            </a:r>
            <a:r>
              <a:rPr lang="en" sz="3000">
                <a:solidFill>
                  <a:schemeClr val="dk1"/>
                </a:solidFill>
                <a:latin typeface="Proxima Nova"/>
                <a:ea typeface="Proxima Nova"/>
                <a:cs typeface="Proxima Nova"/>
                <a:sym typeface="Proxima Nova"/>
              </a:rPr>
              <a:t>if/then </a:t>
            </a:r>
            <a:r>
              <a:rPr lang="en" sz="3000">
                <a:latin typeface="Proxima Nova"/>
                <a:ea typeface="Proxima Nova"/>
                <a:cs typeface="Proxima Nova"/>
                <a:sym typeface="Proxima Nova"/>
              </a:rPr>
              <a:t> to turn the input into output?</a:t>
            </a:r>
            <a:endParaRPr sz="3000">
              <a:latin typeface="Proxima Nova"/>
              <a:ea typeface="Proxima Nova"/>
              <a:cs typeface="Proxima Nova"/>
              <a:sym typeface="Proxima Nova"/>
            </a:endParaRPr>
          </a:p>
          <a:p>
            <a:pPr indent="0" lvl="0" marL="0" rtl="0" algn="l">
              <a:spcBef>
                <a:spcPts val="1000"/>
              </a:spcBef>
              <a:spcAft>
                <a:spcPts val="1000"/>
              </a:spcAft>
              <a:buNone/>
            </a:pPr>
            <a:r>
              <a:t/>
            </a:r>
            <a:endParaRPr sz="3000">
              <a:latin typeface="Proxima Nova"/>
              <a:ea typeface="Proxima Nova"/>
              <a:cs typeface="Proxima Nova"/>
              <a:sym typeface="Proxima Nova"/>
            </a:endParaRPr>
          </a:p>
        </p:txBody>
      </p:sp>
      <p:pic>
        <p:nvPicPr>
          <p:cNvPr id="143" name="Google Shape;143;p33"/>
          <p:cNvPicPr preferRelativeResize="0"/>
          <p:nvPr/>
        </p:nvPicPr>
        <p:blipFill>
          <a:blip r:embed="rId4">
            <a:alphaModFix/>
          </a:blip>
          <a:stretch>
            <a:fillRect/>
          </a:stretch>
        </p:blipFill>
        <p:spPr>
          <a:xfrm>
            <a:off x="6779482" y="2027396"/>
            <a:ext cx="2046825" cy="2893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3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6 - Activity</a:t>
            </a:r>
            <a:endParaRPr>
              <a:solidFill>
                <a:srgbClr val="FFFFFF"/>
              </a:solidFill>
            </a:endParaRPr>
          </a:p>
        </p:txBody>
      </p:sp>
      <p:sp>
        <p:nvSpPr>
          <p:cNvPr id="149" name="Google Shape;149;p34"/>
          <p:cNvSpPr txBox="1"/>
          <p:nvPr/>
        </p:nvSpPr>
        <p:spPr>
          <a:xfrm>
            <a:off x="103650" y="458250"/>
            <a:ext cx="89367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How Many Countries...</a:t>
            </a:r>
            <a:endParaRPr b="1" sz="3000">
              <a:latin typeface="Proxima Nova"/>
              <a:ea typeface="Proxima Nova"/>
              <a:cs typeface="Proxima Nova"/>
              <a:sym typeface="Proxima Nova"/>
            </a:endParaRPr>
          </a:p>
          <a:p>
            <a:pPr indent="0" lvl="0" marL="0" rtl="0" algn="l">
              <a:spcBef>
                <a:spcPts val="1000"/>
              </a:spcBef>
              <a:spcAft>
                <a:spcPts val="0"/>
              </a:spcAft>
              <a:buNone/>
            </a:pPr>
            <a:r>
              <a:t/>
            </a:r>
            <a:endParaRPr sz="1200">
              <a:latin typeface="Proxima Nova"/>
              <a:ea typeface="Proxima Nova"/>
              <a:cs typeface="Proxima Nova"/>
              <a:sym typeface="Proxima Nova"/>
            </a:endParaRPr>
          </a:p>
          <a:p>
            <a:pPr indent="0" lvl="0" marL="0" rtl="0" algn="l">
              <a:spcBef>
                <a:spcPts val="1000"/>
              </a:spcBef>
              <a:spcAft>
                <a:spcPts val="0"/>
              </a:spcAft>
              <a:buNone/>
            </a:pPr>
            <a:r>
              <a:rPr lang="en" sz="3000">
                <a:latin typeface="Proxima Nova"/>
                <a:ea typeface="Proxima Nova"/>
                <a:cs typeface="Proxima Nova"/>
                <a:sym typeface="Proxima Nova"/>
              </a:rPr>
              <a:t>This app tells you some fun facts different countries. </a:t>
            </a:r>
            <a:endParaRPr sz="3000">
              <a:latin typeface="Proxima Nova"/>
              <a:ea typeface="Proxima Nova"/>
              <a:cs typeface="Proxima Nova"/>
              <a:sym typeface="Proxima Nova"/>
            </a:endParaRPr>
          </a:p>
          <a:p>
            <a:pPr indent="0" lvl="0" marL="0" rtl="0" algn="l">
              <a:spcBef>
                <a:spcPts val="1000"/>
              </a:spcBef>
              <a:spcAft>
                <a:spcPts val="0"/>
              </a:spcAft>
              <a:buNone/>
            </a:pPr>
            <a:r>
              <a:t/>
            </a:r>
            <a:endParaRPr sz="1200">
              <a:latin typeface="Proxima Nova"/>
              <a:ea typeface="Proxima Nova"/>
              <a:cs typeface="Proxima Nova"/>
              <a:sym typeface="Proxima Nova"/>
            </a:endParaRPr>
          </a:p>
          <a:p>
            <a:pPr indent="0" lvl="0" marL="0" rtl="0" algn="l">
              <a:spcBef>
                <a:spcPts val="1000"/>
              </a:spcBef>
              <a:spcAft>
                <a:spcPts val="0"/>
              </a:spcAft>
              <a:buNone/>
            </a:pPr>
            <a:r>
              <a:rPr lang="en" sz="3000">
                <a:latin typeface="Proxima Nova"/>
                <a:ea typeface="Proxima Nova"/>
                <a:cs typeface="Proxima Nova"/>
                <a:sym typeface="Proxima Nova"/>
              </a:rPr>
              <a:t>What new kinds of processing </a:t>
            </a:r>
            <a:endParaRPr sz="3000">
              <a:latin typeface="Proxima Nova"/>
              <a:ea typeface="Proxima Nova"/>
              <a:cs typeface="Proxima Nova"/>
              <a:sym typeface="Proxima Nova"/>
            </a:endParaRPr>
          </a:p>
          <a:p>
            <a:pPr indent="0" lvl="0" marL="0" rtl="0" algn="l">
              <a:spcBef>
                <a:spcPts val="1000"/>
              </a:spcBef>
              <a:spcAft>
                <a:spcPts val="1000"/>
              </a:spcAft>
              <a:buNone/>
            </a:pPr>
            <a:r>
              <a:rPr lang="en" sz="3000">
                <a:latin typeface="Proxima Nova"/>
                <a:ea typeface="Proxima Nova"/>
                <a:cs typeface="Proxima Nova"/>
                <a:sym typeface="Proxima Nova"/>
              </a:rPr>
              <a:t>might it use to turn input to output?</a:t>
            </a:r>
            <a:endParaRPr sz="3000">
              <a:latin typeface="Proxima Nova"/>
              <a:ea typeface="Proxima Nova"/>
              <a:cs typeface="Proxima Nova"/>
              <a:sym typeface="Proxima Nova"/>
            </a:endParaRPr>
          </a:p>
        </p:txBody>
      </p:sp>
      <p:pic>
        <p:nvPicPr>
          <p:cNvPr id="150" name="Google Shape;150;p34"/>
          <p:cNvPicPr preferRelativeResize="0"/>
          <p:nvPr/>
        </p:nvPicPr>
        <p:blipFill>
          <a:blip r:embed="rId4">
            <a:alphaModFix/>
          </a:blip>
          <a:stretch>
            <a:fillRect/>
          </a:stretch>
        </p:blipFill>
        <p:spPr>
          <a:xfrm>
            <a:off x="6319325" y="2001925"/>
            <a:ext cx="2087425" cy="2934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