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Poppi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regular.fntdata"/><Relationship Id="rId25" Type="http://schemas.openxmlformats.org/officeDocument/2006/relationships/font" Target="fonts/ProximaNova-boldItalic.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f673e5a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f673e5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https://studio.code.org/s/csd1-2023/lessons/1</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1657924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657924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1657924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1657924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1657924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657924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f673e5a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f673e5a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f673e5a2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f673e5a2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e62743d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62743d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79484d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79484d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f673e5a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f673e5a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f673e5a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673e5a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c4c2acc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4c2acc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f673e5a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673e5a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149c772d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49c772d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149c772d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149c772d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1657924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657924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2" name="Shape 92"/>
        <p:cNvGrpSpPr/>
        <p:nvPr/>
      </p:nvGrpSpPr>
      <p:grpSpPr>
        <a:xfrm>
          <a:off x="0" y="0"/>
          <a:ext cx="0" cy="0"/>
          <a:chOff x="0" y="0"/>
          <a:chExt cx="0" cy="0"/>
        </a:xfrm>
      </p:grpSpPr>
      <p:sp>
        <p:nvSpPr>
          <p:cNvPr id="93" name="Google Shape;93;p25"/>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5"/>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97" name="Google Shape;97;p25"/>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Problem Solving and Computing</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1</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Intro to Problem Solving</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(Aluminum Boats)</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a:t>
            </a:r>
            <a:r>
              <a:rPr lang="en">
                <a:solidFill>
                  <a:srgbClr val="FFFFFF"/>
                </a:solidFill>
              </a:rPr>
              <a:t> 1 - Activity</a:t>
            </a:r>
            <a:endParaRPr>
              <a:solidFill>
                <a:srgbClr val="FFFFFF"/>
              </a:solidFill>
            </a:endParaRPr>
          </a:p>
        </p:txBody>
      </p:sp>
      <p:sp>
        <p:nvSpPr>
          <p:cNvPr id="159" name="Google Shape;15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and Improve</a:t>
            </a:r>
            <a:endParaRPr/>
          </a:p>
        </p:txBody>
      </p:sp>
      <p:sp>
        <p:nvSpPr>
          <p:cNvPr id="160" name="Google Shape;16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with other groups the results of your first boat.</a:t>
            </a:r>
            <a:endParaRPr/>
          </a:p>
          <a:p>
            <a:pPr indent="0" lvl="0" marL="0" rtl="0" algn="l">
              <a:spcBef>
                <a:spcPts val="1600"/>
              </a:spcBef>
              <a:spcAft>
                <a:spcPts val="0"/>
              </a:spcAft>
              <a:buNone/>
            </a:pPr>
            <a:r>
              <a:rPr lang="en"/>
              <a:t>What are the most common kinds of problems you see among the boats tested? </a:t>
            </a:r>
            <a:endParaRPr/>
          </a:p>
          <a:p>
            <a:pPr indent="0" lvl="0" marL="0" rtl="0" algn="l">
              <a:spcBef>
                <a:spcPts val="1600"/>
              </a:spcBef>
              <a:spcAft>
                <a:spcPts val="1600"/>
              </a:spcAft>
              <a:buNone/>
            </a:pPr>
            <a:r>
              <a:rPr lang="en"/>
              <a:t>What ideas seem to be working well?</a:t>
            </a:r>
            <a:endParaRPr/>
          </a:p>
        </p:txBody>
      </p:sp>
      <p:pic>
        <p:nvPicPr>
          <p:cNvPr id="161" name="Google Shape;161;p35"/>
          <p:cNvPicPr preferRelativeResize="0"/>
          <p:nvPr/>
        </p:nvPicPr>
        <p:blipFill>
          <a:blip r:embed="rId4">
            <a:alphaModFix/>
          </a:blip>
          <a:stretch>
            <a:fillRect/>
          </a:stretch>
        </p:blipFill>
        <p:spPr>
          <a:xfrm>
            <a:off x="833775" y="3400250"/>
            <a:ext cx="1227275" cy="1460450"/>
          </a:xfrm>
          <a:prstGeom prst="rect">
            <a:avLst/>
          </a:prstGeom>
          <a:noFill/>
          <a:ln>
            <a:noFill/>
          </a:ln>
        </p:spPr>
      </p:pic>
      <p:pic>
        <p:nvPicPr>
          <p:cNvPr id="162" name="Google Shape;162;p35"/>
          <p:cNvPicPr preferRelativeResize="0"/>
          <p:nvPr/>
        </p:nvPicPr>
        <p:blipFill>
          <a:blip r:embed="rId4">
            <a:alphaModFix/>
          </a:blip>
          <a:stretch>
            <a:fillRect/>
          </a:stretch>
        </p:blipFill>
        <p:spPr>
          <a:xfrm>
            <a:off x="2702875" y="3400250"/>
            <a:ext cx="1227275" cy="1460450"/>
          </a:xfrm>
          <a:prstGeom prst="rect">
            <a:avLst/>
          </a:prstGeom>
          <a:noFill/>
          <a:ln>
            <a:noFill/>
          </a:ln>
        </p:spPr>
      </p:pic>
      <p:pic>
        <p:nvPicPr>
          <p:cNvPr id="163" name="Google Shape;163;p35"/>
          <p:cNvPicPr preferRelativeResize="0"/>
          <p:nvPr/>
        </p:nvPicPr>
        <p:blipFill>
          <a:blip r:embed="rId4">
            <a:alphaModFix/>
          </a:blip>
          <a:stretch>
            <a:fillRect/>
          </a:stretch>
        </p:blipFill>
        <p:spPr>
          <a:xfrm>
            <a:off x="4572000" y="3400250"/>
            <a:ext cx="1227275" cy="1460450"/>
          </a:xfrm>
          <a:prstGeom prst="rect">
            <a:avLst/>
          </a:prstGeom>
          <a:noFill/>
          <a:ln>
            <a:noFill/>
          </a:ln>
        </p:spPr>
      </p:pic>
      <p:pic>
        <p:nvPicPr>
          <p:cNvPr id="164" name="Google Shape;164;p35"/>
          <p:cNvPicPr preferRelativeResize="0"/>
          <p:nvPr/>
        </p:nvPicPr>
        <p:blipFill>
          <a:blip r:embed="rId4">
            <a:alphaModFix/>
          </a:blip>
          <a:stretch>
            <a:fillRect/>
          </a:stretch>
        </p:blipFill>
        <p:spPr>
          <a:xfrm>
            <a:off x="6441100" y="3400250"/>
            <a:ext cx="1227275" cy="146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a:t>
            </a:r>
            <a:r>
              <a:rPr lang="en">
                <a:solidFill>
                  <a:srgbClr val="FFFFFF"/>
                </a:solidFill>
              </a:rPr>
              <a:t> 1 - Activity</a:t>
            </a:r>
            <a:endParaRPr>
              <a:solidFill>
                <a:srgbClr val="FFFFFF"/>
              </a:solidFill>
            </a:endParaRPr>
          </a:p>
        </p:txBody>
      </p:sp>
      <p:sp>
        <p:nvSpPr>
          <p:cNvPr id="170" name="Google Shape;17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New Plan</a:t>
            </a:r>
            <a:endParaRPr/>
          </a:p>
        </p:txBody>
      </p:sp>
      <p:sp>
        <p:nvSpPr>
          <p:cNvPr id="171" name="Google Shape;17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these questions on your activity guide</a:t>
            </a:r>
            <a:endParaRPr/>
          </a:p>
          <a:p>
            <a:pPr indent="-342900" lvl="0" marL="457200" rtl="0" algn="l">
              <a:spcBef>
                <a:spcPts val="1600"/>
              </a:spcBef>
              <a:spcAft>
                <a:spcPts val="0"/>
              </a:spcAft>
              <a:buSzPts val="1800"/>
              <a:buChar char="●"/>
            </a:pPr>
            <a:r>
              <a:rPr lang="en"/>
              <a:t>What kind of boat does your group plan to make?</a:t>
            </a:r>
            <a:endParaRPr/>
          </a:p>
          <a:p>
            <a:pPr indent="-342900" lvl="0" marL="457200" rtl="0" algn="l">
              <a:spcBef>
                <a:spcPts val="0"/>
              </a:spcBef>
              <a:spcAft>
                <a:spcPts val="0"/>
              </a:spcAft>
              <a:buSzPts val="1800"/>
              <a:buChar char="●"/>
            </a:pPr>
            <a:r>
              <a:rPr lang="en"/>
              <a:t>What are the strengths of this design?</a:t>
            </a:r>
            <a:endParaRPr/>
          </a:p>
          <a:p>
            <a:pPr indent="-342900" lvl="0" marL="457200" rtl="0" algn="l">
              <a:spcBef>
                <a:spcPts val="0"/>
              </a:spcBef>
              <a:spcAft>
                <a:spcPts val="0"/>
              </a:spcAft>
              <a:buSzPts val="1800"/>
              <a:buChar char="●"/>
            </a:pPr>
            <a:r>
              <a:rPr lang="en"/>
              <a:t>What possible weaknesses might this design have?</a:t>
            </a:r>
            <a:endParaRPr/>
          </a:p>
          <a:p>
            <a:pPr indent="0" lvl="0" marL="0" rtl="0" algn="l">
              <a:spcBef>
                <a:spcPts val="1600"/>
              </a:spcBef>
              <a:spcAft>
                <a:spcPts val="0"/>
              </a:spcAft>
              <a:buNone/>
            </a:pPr>
            <a:r>
              <a:rPr lang="en"/>
              <a:t>Once your group is ready, come get your aluminum foil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2" name="Google Shape;172;p36"/>
          <p:cNvPicPr preferRelativeResize="0"/>
          <p:nvPr/>
        </p:nvPicPr>
        <p:blipFill>
          <a:blip r:embed="rId4">
            <a:alphaModFix/>
          </a:blip>
          <a:stretch>
            <a:fillRect/>
          </a:stretch>
        </p:blipFill>
        <p:spPr>
          <a:xfrm>
            <a:off x="6310825" y="2477875"/>
            <a:ext cx="2521475" cy="300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a:t>
            </a:r>
            <a:r>
              <a:rPr lang="en">
                <a:solidFill>
                  <a:srgbClr val="FFFFFF"/>
                </a:solidFill>
              </a:rPr>
              <a:t> 1 - Activity</a:t>
            </a:r>
            <a:endParaRPr>
              <a:solidFill>
                <a:srgbClr val="FFFFFF"/>
              </a:solidFill>
            </a:endParaRPr>
          </a:p>
        </p:txBody>
      </p:sp>
      <p:sp>
        <p:nvSpPr>
          <p:cNvPr id="178" name="Google Shape;17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Boat</a:t>
            </a:r>
            <a:endParaRPr/>
          </a:p>
        </p:txBody>
      </p:sp>
      <p:sp>
        <p:nvSpPr>
          <p:cNvPr id="179" name="Google Shape;17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together in your group to build your boat</a:t>
            </a:r>
            <a:endParaRPr/>
          </a:p>
          <a:p>
            <a:pPr indent="0" lvl="0" marL="0" rtl="0" algn="l">
              <a:spcBef>
                <a:spcPts val="1600"/>
              </a:spcBef>
              <a:spcAft>
                <a:spcPts val="0"/>
              </a:spcAft>
              <a:buNone/>
            </a:pPr>
            <a:r>
              <a:rPr lang="en"/>
              <a:t>Once you're ready, test your boat in the water.</a:t>
            </a:r>
            <a:endParaRPr/>
          </a:p>
          <a:p>
            <a:pPr indent="-342900" lvl="0" marL="457200" rtl="0" algn="l">
              <a:spcBef>
                <a:spcPts val="1600"/>
              </a:spcBef>
              <a:spcAft>
                <a:spcPts val="0"/>
              </a:spcAft>
              <a:buSzPts val="1800"/>
              <a:buChar char="●"/>
            </a:pPr>
            <a:r>
              <a:rPr lang="en"/>
              <a:t>You may not touch or adjust your boat once it is in the water</a:t>
            </a:r>
            <a:endParaRPr/>
          </a:p>
          <a:p>
            <a:pPr indent="-342900" lvl="0" marL="457200" rtl="0" algn="l">
              <a:spcBef>
                <a:spcPts val="0"/>
              </a:spcBef>
              <a:spcAft>
                <a:spcPts val="0"/>
              </a:spcAft>
              <a:buSzPts val="1800"/>
              <a:buChar char="●"/>
            </a:pPr>
            <a:r>
              <a:rPr lang="en"/>
              <a:t>You must add pennies one at a time</a:t>
            </a:r>
            <a:endParaRPr/>
          </a:p>
          <a:p>
            <a:pPr indent="0" lvl="0" marL="0" rtl="0" algn="l">
              <a:spcBef>
                <a:spcPts val="1600"/>
              </a:spcBef>
              <a:spcAft>
                <a:spcPts val="0"/>
              </a:spcAft>
              <a:buNone/>
            </a:pPr>
            <a:r>
              <a:rPr lang="en"/>
              <a:t>Answer the following questions on your activity guide</a:t>
            </a:r>
            <a:endParaRPr/>
          </a:p>
          <a:p>
            <a:pPr indent="-342900" lvl="0" marL="457200" rtl="0" algn="l">
              <a:spcBef>
                <a:spcPts val="1600"/>
              </a:spcBef>
              <a:spcAft>
                <a:spcPts val="0"/>
              </a:spcAft>
              <a:buSzPts val="1800"/>
              <a:buChar char="●"/>
            </a:pPr>
            <a:r>
              <a:rPr lang="en"/>
              <a:t>How many pennies did your new boat hold?</a:t>
            </a:r>
            <a:endParaRPr/>
          </a:p>
          <a:p>
            <a:pPr indent="-342900" lvl="0" marL="457200" rtl="0" algn="l">
              <a:spcBef>
                <a:spcPts val="0"/>
              </a:spcBef>
              <a:spcAft>
                <a:spcPts val="0"/>
              </a:spcAft>
              <a:buSzPts val="1800"/>
              <a:buChar char="●"/>
            </a:pPr>
            <a:r>
              <a:rPr lang="en"/>
              <a:t>Why did your boat eventually sink? </a:t>
            </a:r>
            <a:endParaRPr/>
          </a:p>
          <a:p>
            <a:pPr indent="-342900" lvl="0" marL="457200" rtl="0" algn="l">
              <a:spcBef>
                <a:spcPts val="0"/>
              </a:spcBef>
              <a:spcAft>
                <a:spcPts val="0"/>
              </a:spcAft>
              <a:buSzPts val="1800"/>
              <a:buChar char="●"/>
            </a:pPr>
            <a:r>
              <a:rPr lang="en"/>
              <a:t>What needs to be improved?</a:t>
            </a:r>
            <a:endParaRPr/>
          </a:p>
        </p:txBody>
      </p:sp>
      <p:pic>
        <p:nvPicPr>
          <p:cNvPr id="180" name="Google Shape;180;p37"/>
          <p:cNvPicPr preferRelativeResize="0"/>
          <p:nvPr/>
        </p:nvPicPr>
        <p:blipFill>
          <a:blip r:embed="rId4">
            <a:alphaModFix/>
          </a:blip>
          <a:stretch>
            <a:fillRect/>
          </a:stretch>
        </p:blipFill>
        <p:spPr>
          <a:xfrm>
            <a:off x="6310825" y="2477875"/>
            <a:ext cx="2521475" cy="300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a:t>
            </a:r>
            <a:r>
              <a:rPr lang="en">
                <a:solidFill>
                  <a:srgbClr val="FFFFFF"/>
                </a:solidFill>
              </a:rPr>
              <a:t> 1 - Wrap Up</a:t>
            </a:r>
            <a:endParaRPr>
              <a:solidFill>
                <a:srgbClr val="FFFFFF"/>
              </a:solidFill>
            </a:endParaRPr>
          </a:p>
        </p:txBody>
      </p:sp>
      <p:sp>
        <p:nvSpPr>
          <p:cNvPr id="190" name="Google Shape;190;p39"/>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514350" rtl="0" algn="ctr">
              <a:lnSpc>
                <a:spcPct val="150000"/>
              </a:lnSpc>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You worked in teams for this activity. </a:t>
            </a:r>
            <a:endParaRPr sz="2400">
              <a:solidFill>
                <a:schemeClr val="dk1"/>
              </a:solidFill>
              <a:latin typeface="Proxima Nova"/>
              <a:ea typeface="Proxima Nova"/>
              <a:cs typeface="Proxima Nova"/>
              <a:sym typeface="Proxima Nova"/>
            </a:endParaRPr>
          </a:p>
          <a:p>
            <a:pPr indent="0" lvl="0" marL="514350" rtl="0" algn="ctr">
              <a:lnSpc>
                <a:spcPct val="150000"/>
              </a:lnSpc>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381000" lvl="0" marL="457200" rtl="0" algn="l">
              <a:lnSpc>
                <a:spcPct val="150000"/>
              </a:lnSpc>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How did working in a team make this activity easier?</a:t>
            </a:r>
            <a:endParaRPr sz="2400">
              <a:solidFill>
                <a:schemeClr val="dk1"/>
              </a:solidFill>
              <a:latin typeface="Proxima Nova"/>
              <a:ea typeface="Proxima Nova"/>
              <a:cs typeface="Proxima Nova"/>
              <a:sym typeface="Proxima Nova"/>
            </a:endParaRPr>
          </a:p>
          <a:p>
            <a:pPr indent="-381000" lvl="0" marL="457200" rtl="0" algn="l">
              <a:lnSpc>
                <a:spcPct val="150000"/>
              </a:lnSpc>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How did it make the activity more challenging? </a:t>
            </a:r>
            <a:endParaRPr sz="2400">
              <a:solidFill>
                <a:schemeClr val="dk1"/>
              </a:solidFill>
              <a:latin typeface="Proxima Nova"/>
              <a:ea typeface="Proxima Nova"/>
              <a:cs typeface="Proxima Nova"/>
              <a:sym typeface="Proxima Nova"/>
            </a:endParaRPr>
          </a:p>
          <a:p>
            <a:pPr indent="-381000" lvl="0" marL="457200" rtl="0" algn="l">
              <a:lnSpc>
                <a:spcPct val="150000"/>
              </a:lnSpc>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What helped your group overcome these challenges?</a:t>
            </a:r>
            <a:endParaRPr sz="2400">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a:t>
            </a:r>
            <a:r>
              <a:rPr lang="en">
                <a:solidFill>
                  <a:srgbClr val="FFFFFF"/>
                </a:solidFill>
              </a:rPr>
              <a:t> 1 - Wrap Up</a:t>
            </a:r>
            <a:endParaRPr>
              <a:solidFill>
                <a:srgbClr val="FFFFFF"/>
              </a:solidFill>
            </a:endParaRPr>
          </a:p>
        </p:txBody>
      </p:sp>
      <p:sp>
        <p:nvSpPr>
          <p:cNvPr id="196" name="Google Shape;196;p40"/>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What can help us to work together and solve problems as a team?</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27"/>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08" name="Google Shape;108;p27"/>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09" name="Google Shape;109;p27"/>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is a fun introduction to the open-ended, collaborative, and creative problem-solving students will be using over the rest of this unit and course. Students work in groups to design aluminum foil boats that will support as many pennies as possible. Groups have two rounds to work on their boats, with the goal of trying to hold more pennies than they did in round 1. The structure of the activity foreshadows different steps of the problem-solving process that students will be introduced to in more detail in the following lesson. At the end of the lesson, students reflect on their experiences with the activity and make connections to the types of problem-solving they will be doing for the rest of the course</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https://studio.code.org/s/csd1-2023/lessons/1</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a:t>
            </a:r>
            <a:r>
              <a:rPr b="1" lang="en" sz="3600">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000000"/>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What makes someone a good problem solver? Be ready to share three ideas with your group.</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19" name="Google Shape;119;p29"/>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a:t>
            </a:r>
            <a:r>
              <a:rPr lang="en">
                <a:solidFill>
                  <a:srgbClr val="FFFFFF"/>
                </a:solidFill>
              </a:rPr>
              <a:t> Lesson 1 - Warm 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30"/>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What can help us to work together and solve problems as a team?</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5" name="Google Shape;125;p30"/>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a:t>
            </a:r>
            <a:r>
              <a:rPr lang="en">
                <a:solidFill>
                  <a:srgbClr val="FFFFFF"/>
                </a:solidFill>
              </a:rPr>
              <a:t> Lesson 1 - Warm 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32"/>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a:t>
            </a:r>
            <a:r>
              <a:rPr lang="en">
                <a:solidFill>
                  <a:srgbClr val="FFFFFF"/>
                </a:solidFill>
              </a:rPr>
              <a:t> Lesson 1 - Activity</a:t>
            </a:r>
            <a:endParaRPr>
              <a:solidFill>
                <a:srgbClr val="FFFFFF"/>
              </a:solidFill>
            </a:endParaRPr>
          </a:p>
        </p:txBody>
      </p:sp>
      <p:sp>
        <p:nvSpPr>
          <p:cNvPr id="135" name="Google Shape;13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Aluminum Boats</a:t>
            </a:r>
            <a:endParaRPr/>
          </a:p>
        </p:txBody>
      </p:sp>
      <p:sp>
        <p:nvSpPr>
          <p:cNvPr id="136" name="Google Shape;13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Goal</a:t>
            </a:r>
            <a:endParaRPr b="1"/>
          </a:p>
          <a:p>
            <a:pPr indent="-342900" lvl="0" marL="457200" marR="2677538" rtl="0" algn="l">
              <a:spcBef>
                <a:spcPts val="1600"/>
              </a:spcBef>
              <a:spcAft>
                <a:spcPts val="0"/>
              </a:spcAft>
              <a:buSzPts val="1800"/>
              <a:buChar char="●"/>
            </a:pPr>
            <a:r>
              <a:rPr lang="en"/>
              <a:t>Build a boat that holds the most possible pennies, using a piece of aluminum foil. </a:t>
            </a:r>
            <a:endParaRPr/>
          </a:p>
          <a:p>
            <a:pPr indent="-342900" lvl="0" marL="457200" marR="2677538" rtl="0" algn="l">
              <a:spcBef>
                <a:spcPts val="0"/>
              </a:spcBef>
              <a:spcAft>
                <a:spcPts val="0"/>
              </a:spcAft>
              <a:buSzPts val="1800"/>
              <a:buChar char="●"/>
            </a:pPr>
            <a:r>
              <a:rPr lang="en"/>
              <a:t>You will build two boats and will try to improve your design between the first and the second.</a:t>
            </a:r>
            <a:endParaRPr/>
          </a:p>
          <a:p>
            <a:pPr indent="0" lvl="0" marL="0" rtl="0" algn="l">
              <a:spcBef>
                <a:spcPts val="1600"/>
              </a:spcBef>
              <a:spcAft>
                <a:spcPts val="0"/>
              </a:spcAft>
              <a:buClr>
                <a:schemeClr val="dk1"/>
              </a:buClr>
              <a:buSzPts val="1100"/>
              <a:buFont typeface="Arial"/>
              <a:buNone/>
            </a:pPr>
            <a:r>
              <a:rPr b="1" lang="en"/>
              <a:t>Rules</a:t>
            </a:r>
            <a:endParaRPr b="1"/>
          </a:p>
          <a:p>
            <a:pPr indent="-342900" lvl="0" marL="457200" rtl="0" algn="l">
              <a:spcBef>
                <a:spcPts val="1600"/>
              </a:spcBef>
              <a:spcAft>
                <a:spcPts val="0"/>
              </a:spcAft>
              <a:buSzPts val="1800"/>
              <a:buChar char="●"/>
            </a:pPr>
            <a:r>
              <a:rPr lang="en"/>
              <a:t>You may only use a single piece of foil to build your boat</a:t>
            </a:r>
            <a:endParaRPr/>
          </a:p>
          <a:p>
            <a:pPr indent="-342900" lvl="0" marL="457200" rtl="0" algn="l">
              <a:spcBef>
                <a:spcPts val="0"/>
              </a:spcBef>
              <a:spcAft>
                <a:spcPts val="0"/>
              </a:spcAft>
              <a:buSzPts val="1800"/>
              <a:buChar char="●"/>
            </a:pPr>
            <a:r>
              <a:rPr lang="en"/>
              <a:t>You may not touch or adjust your boat once it is in the water</a:t>
            </a:r>
            <a:endParaRPr/>
          </a:p>
          <a:p>
            <a:pPr indent="-342900" lvl="0" marL="457200" rtl="0" algn="l">
              <a:spcBef>
                <a:spcPts val="0"/>
              </a:spcBef>
              <a:spcAft>
                <a:spcPts val="0"/>
              </a:spcAft>
              <a:buSzPts val="1800"/>
              <a:buChar char="●"/>
            </a:pPr>
            <a:r>
              <a:rPr lang="en"/>
              <a:t>You must add pennies one at a time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37" name="Google Shape;137;p32"/>
          <p:cNvPicPr preferRelativeResize="0"/>
          <p:nvPr/>
        </p:nvPicPr>
        <p:blipFill>
          <a:blip r:embed="rId4">
            <a:alphaModFix/>
          </a:blip>
          <a:stretch>
            <a:fillRect/>
          </a:stretch>
        </p:blipFill>
        <p:spPr>
          <a:xfrm>
            <a:off x="6310825" y="891075"/>
            <a:ext cx="2521475" cy="300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Solving and Computing</a:t>
            </a:r>
            <a:r>
              <a:rPr lang="en">
                <a:solidFill>
                  <a:srgbClr val="FFFFFF"/>
                </a:solidFill>
              </a:rPr>
              <a:t> Lesson 1 - Activity</a:t>
            </a:r>
            <a:endParaRPr>
              <a:solidFill>
                <a:srgbClr val="FFFFFF"/>
              </a:solidFill>
            </a:endParaRPr>
          </a:p>
        </p:txBody>
      </p:sp>
      <p:sp>
        <p:nvSpPr>
          <p:cNvPr id="143" name="Google Shape;14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Plan</a:t>
            </a:r>
            <a:endParaRPr/>
          </a:p>
        </p:txBody>
      </p:sp>
      <p:sp>
        <p:nvSpPr>
          <p:cNvPr id="144" name="Google Shape;14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these questions on your activity guide</a:t>
            </a:r>
            <a:endParaRPr/>
          </a:p>
          <a:p>
            <a:pPr indent="-342900" lvl="0" marL="457200" rtl="0" algn="l">
              <a:spcBef>
                <a:spcPts val="1600"/>
              </a:spcBef>
              <a:spcAft>
                <a:spcPts val="0"/>
              </a:spcAft>
              <a:buSzPts val="1800"/>
              <a:buChar char="●"/>
            </a:pPr>
            <a:r>
              <a:rPr lang="en"/>
              <a:t>What kind of boat does your group plan to make?</a:t>
            </a:r>
            <a:endParaRPr/>
          </a:p>
          <a:p>
            <a:pPr indent="-342900" lvl="0" marL="457200" rtl="0" algn="l">
              <a:spcBef>
                <a:spcPts val="0"/>
              </a:spcBef>
              <a:spcAft>
                <a:spcPts val="0"/>
              </a:spcAft>
              <a:buSzPts val="1800"/>
              <a:buChar char="●"/>
            </a:pPr>
            <a:r>
              <a:rPr lang="en"/>
              <a:t>What are the strengths of this design?</a:t>
            </a:r>
            <a:endParaRPr/>
          </a:p>
          <a:p>
            <a:pPr indent="-342900" lvl="0" marL="457200" rtl="0" algn="l">
              <a:spcBef>
                <a:spcPts val="0"/>
              </a:spcBef>
              <a:spcAft>
                <a:spcPts val="0"/>
              </a:spcAft>
              <a:buSzPts val="1800"/>
              <a:buChar char="●"/>
            </a:pPr>
            <a:r>
              <a:rPr lang="en"/>
              <a:t>What possible weaknesses might this design have?</a:t>
            </a:r>
            <a:endParaRPr/>
          </a:p>
          <a:p>
            <a:pPr indent="0" lvl="0" marL="0" rtl="0" algn="l">
              <a:spcBef>
                <a:spcPts val="1600"/>
              </a:spcBef>
              <a:spcAft>
                <a:spcPts val="0"/>
              </a:spcAft>
              <a:buNone/>
            </a:pPr>
            <a:r>
              <a:rPr lang="en"/>
              <a:t>Once your group is ready, come get your aluminum foil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5" name="Google Shape;145;p33"/>
          <p:cNvPicPr preferRelativeResize="0"/>
          <p:nvPr/>
        </p:nvPicPr>
        <p:blipFill>
          <a:blip r:embed="rId4">
            <a:alphaModFix/>
          </a:blip>
          <a:stretch>
            <a:fillRect/>
          </a:stretch>
        </p:blipFill>
        <p:spPr>
          <a:xfrm>
            <a:off x="6310825" y="1657125"/>
            <a:ext cx="2521475" cy="300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a:t>
            </a:r>
            <a:r>
              <a:rPr lang="en">
                <a:solidFill>
                  <a:srgbClr val="FFFFFF"/>
                </a:solidFill>
              </a:rPr>
              <a:t> 1 - Activity</a:t>
            </a:r>
            <a:endParaRPr>
              <a:solidFill>
                <a:srgbClr val="FFFFFF"/>
              </a:solidFill>
            </a:endParaRPr>
          </a:p>
        </p:txBody>
      </p:sp>
      <p:sp>
        <p:nvSpPr>
          <p:cNvPr id="151" name="Google Shape;15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Boat</a:t>
            </a:r>
            <a:endParaRPr/>
          </a:p>
        </p:txBody>
      </p:sp>
      <p:sp>
        <p:nvSpPr>
          <p:cNvPr id="152" name="Google Shape;15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together in your group to build your boat</a:t>
            </a:r>
            <a:endParaRPr/>
          </a:p>
          <a:p>
            <a:pPr indent="0" lvl="0" marL="0" rtl="0" algn="l">
              <a:spcBef>
                <a:spcPts val="1600"/>
              </a:spcBef>
              <a:spcAft>
                <a:spcPts val="0"/>
              </a:spcAft>
              <a:buNone/>
            </a:pPr>
            <a:r>
              <a:rPr lang="en"/>
              <a:t>Once you're ready, test your boat in the water.</a:t>
            </a:r>
            <a:endParaRPr/>
          </a:p>
          <a:p>
            <a:pPr indent="-342900" lvl="0" marL="457200" rtl="0" algn="l">
              <a:spcBef>
                <a:spcPts val="1600"/>
              </a:spcBef>
              <a:spcAft>
                <a:spcPts val="0"/>
              </a:spcAft>
              <a:buSzPts val="1800"/>
              <a:buChar char="●"/>
            </a:pPr>
            <a:r>
              <a:rPr lang="en"/>
              <a:t>You may not touch or adjust your boat once it is in the water</a:t>
            </a:r>
            <a:endParaRPr/>
          </a:p>
          <a:p>
            <a:pPr indent="-342900" lvl="0" marL="457200" rtl="0" algn="l">
              <a:spcBef>
                <a:spcPts val="0"/>
              </a:spcBef>
              <a:spcAft>
                <a:spcPts val="0"/>
              </a:spcAft>
              <a:buSzPts val="1800"/>
              <a:buChar char="●"/>
            </a:pPr>
            <a:r>
              <a:rPr lang="en"/>
              <a:t>You must add pennies one at a time</a:t>
            </a:r>
            <a:endParaRPr/>
          </a:p>
          <a:p>
            <a:pPr indent="0" lvl="0" marL="0" rtl="0" algn="l">
              <a:spcBef>
                <a:spcPts val="1600"/>
              </a:spcBef>
              <a:spcAft>
                <a:spcPts val="0"/>
              </a:spcAft>
              <a:buNone/>
            </a:pPr>
            <a:r>
              <a:rPr lang="en"/>
              <a:t>Answer the following questions on your activity guide</a:t>
            </a:r>
            <a:endParaRPr/>
          </a:p>
          <a:p>
            <a:pPr indent="-342900" lvl="0" marL="457200" rtl="0" algn="l">
              <a:spcBef>
                <a:spcPts val="1600"/>
              </a:spcBef>
              <a:spcAft>
                <a:spcPts val="0"/>
              </a:spcAft>
              <a:buSzPts val="1800"/>
              <a:buChar char="●"/>
            </a:pPr>
            <a:r>
              <a:rPr lang="en"/>
              <a:t>How many pennies did your boat hold?</a:t>
            </a:r>
            <a:endParaRPr/>
          </a:p>
          <a:p>
            <a:pPr indent="-342900" lvl="0" marL="457200" rtl="0" algn="l">
              <a:spcBef>
                <a:spcPts val="0"/>
              </a:spcBef>
              <a:spcAft>
                <a:spcPts val="0"/>
              </a:spcAft>
              <a:buSzPts val="1800"/>
              <a:buChar char="●"/>
            </a:pPr>
            <a:r>
              <a:rPr lang="en"/>
              <a:t>Why did your boat eventually sink? </a:t>
            </a:r>
            <a:endParaRPr/>
          </a:p>
          <a:p>
            <a:pPr indent="-342900" lvl="0" marL="457200" rtl="0" algn="l">
              <a:spcBef>
                <a:spcPts val="0"/>
              </a:spcBef>
              <a:spcAft>
                <a:spcPts val="0"/>
              </a:spcAft>
              <a:buSzPts val="1800"/>
              <a:buChar char="●"/>
            </a:pPr>
            <a:r>
              <a:rPr lang="en"/>
              <a:t>What needs to be improved?</a:t>
            </a:r>
            <a:endParaRPr/>
          </a:p>
        </p:txBody>
      </p:sp>
      <p:pic>
        <p:nvPicPr>
          <p:cNvPr id="153" name="Google Shape;153;p34"/>
          <p:cNvPicPr preferRelativeResize="0"/>
          <p:nvPr/>
        </p:nvPicPr>
        <p:blipFill>
          <a:blip r:embed="rId4">
            <a:alphaModFix/>
          </a:blip>
          <a:stretch>
            <a:fillRect/>
          </a:stretch>
        </p:blipFill>
        <p:spPr>
          <a:xfrm>
            <a:off x="6310825" y="2477875"/>
            <a:ext cx="2521475" cy="300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