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4" r:id="rId6"/>
    <p:sldId id="259" r:id="rId7"/>
    <p:sldId id="260" r:id="rId8"/>
    <p:sldId id="267" r:id="rId9"/>
    <p:sldId id="26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D390-B839-6B45-8FDE-DCABBA15183E}"/>
              </a:ext>
            </a:extLst>
          </p:cNvPr>
          <p:cNvSpPr>
            <a:spLocks noGrp="1"/>
          </p:cNvSpPr>
          <p:nvPr>
            <p:ph type="ctrTitle"/>
          </p:nvPr>
        </p:nvSpPr>
        <p:spPr/>
        <p:txBody>
          <a:bodyPr/>
          <a:lstStyle/>
          <a:p>
            <a:r>
              <a:rPr lang="en-US" dirty="0"/>
              <a:t>Automobile Accident Severity</a:t>
            </a:r>
          </a:p>
        </p:txBody>
      </p:sp>
      <p:sp>
        <p:nvSpPr>
          <p:cNvPr id="3" name="Subtitle 2">
            <a:extLst>
              <a:ext uri="{FF2B5EF4-FFF2-40B4-BE49-F238E27FC236}">
                <a16:creationId xmlns:a16="http://schemas.microsoft.com/office/drawing/2014/main" id="{CC701C76-FF75-684C-A9D6-D2674BE24D80}"/>
              </a:ext>
            </a:extLst>
          </p:cNvPr>
          <p:cNvSpPr>
            <a:spLocks noGrp="1"/>
          </p:cNvSpPr>
          <p:nvPr>
            <p:ph type="subTitle" idx="1"/>
          </p:nvPr>
        </p:nvSpPr>
        <p:spPr/>
        <p:txBody>
          <a:bodyPr/>
          <a:lstStyle/>
          <a:p>
            <a:r>
              <a:rPr lang="en-US" dirty="0"/>
              <a:t>Joshua </a:t>
            </a:r>
            <a:r>
              <a:rPr lang="en-US" dirty="0" err="1"/>
              <a:t>Osko</a:t>
            </a:r>
            <a:endParaRPr lang="en-US" dirty="0"/>
          </a:p>
          <a:p>
            <a:r>
              <a:rPr lang="en-US" dirty="0"/>
              <a:t>Coursera Capstone Project</a:t>
            </a:r>
          </a:p>
        </p:txBody>
      </p:sp>
    </p:spTree>
    <p:extLst>
      <p:ext uri="{BB962C8B-B14F-4D97-AF65-F5344CB8AC3E}">
        <p14:creationId xmlns:p14="http://schemas.microsoft.com/office/powerpoint/2010/main" val="415270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059F-2FD4-E944-BA56-9F4407DAD78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18635C-2855-434F-A90D-406B99342999}"/>
              </a:ext>
            </a:extLst>
          </p:cNvPr>
          <p:cNvSpPr>
            <a:spLocks noGrp="1"/>
          </p:cNvSpPr>
          <p:nvPr>
            <p:ph idx="1"/>
          </p:nvPr>
        </p:nvSpPr>
        <p:spPr/>
        <p:txBody>
          <a:bodyPr/>
          <a:lstStyle/>
          <a:p>
            <a:r>
              <a:rPr lang="en-US" dirty="0"/>
              <a:t>[1] https://</a:t>
            </a:r>
            <a:r>
              <a:rPr lang="en-US" dirty="0" err="1"/>
              <a:t>crashstats.nhtsa.dot.gov</a:t>
            </a:r>
            <a:r>
              <a:rPr lang="en-US" dirty="0"/>
              <a:t>/</a:t>
            </a:r>
            <a:r>
              <a:rPr lang="en-US" dirty="0" err="1"/>
              <a:t>Api</a:t>
            </a:r>
            <a:r>
              <a:rPr lang="en-US" dirty="0"/>
              <a:t>/Public/</a:t>
            </a:r>
            <a:r>
              <a:rPr lang="en-US" dirty="0" err="1"/>
              <a:t>ViewPublication</a:t>
            </a:r>
            <a:r>
              <a:rPr lang="en-US" dirty="0"/>
              <a:t>/812013</a:t>
            </a:r>
          </a:p>
          <a:p>
            <a:r>
              <a:rPr lang="en-US" dirty="0"/>
              <a:t>[2] https://www-</a:t>
            </a:r>
            <a:r>
              <a:rPr lang="en-US" dirty="0" err="1"/>
              <a:t>fars.nhtsa.dot.gov</a:t>
            </a:r>
            <a:r>
              <a:rPr lang="en-US" dirty="0"/>
              <a:t>/Main/</a:t>
            </a:r>
            <a:r>
              <a:rPr lang="en-US" dirty="0" err="1"/>
              <a:t>index.aspx</a:t>
            </a:r>
            <a:endParaRPr lang="en-US" dirty="0"/>
          </a:p>
          <a:p>
            <a:endParaRPr lang="en-US" dirty="0"/>
          </a:p>
        </p:txBody>
      </p:sp>
    </p:spTree>
    <p:extLst>
      <p:ext uri="{BB962C8B-B14F-4D97-AF65-F5344CB8AC3E}">
        <p14:creationId xmlns:p14="http://schemas.microsoft.com/office/powerpoint/2010/main" val="136142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39F6-D7AF-3343-9EDD-987525E9C6A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171C9A3A-4F03-9B48-8DD5-C6E3981B8C75}"/>
              </a:ext>
            </a:extLst>
          </p:cNvPr>
          <p:cNvSpPr>
            <a:spLocks noGrp="1"/>
          </p:cNvSpPr>
          <p:nvPr>
            <p:ph idx="1"/>
          </p:nvPr>
        </p:nvSpPr>
        <p:spPr/>
        <p:txBody>
          <a:bodyPr/>
          <a:lstStyle/>
          <a:p>
            <a:r>
              <a:rPr lang="en-US" dirty="0"/>
              <a:t>Automobile accidents are a responsible for over $800 billion [1] and over 30,000 casualties [2] in the United States each year. Identifying factors which most contribute to fatal accidents could help political officials better formulate policies which could reduce loss of life and save billions of dollars. In this paper, we will build a predictive supervised machine learning model to predict the potential severity of an automobile accident based on existing traffic conditions.</a:t>
            </a:r>
          </a:p>
          <a:p>
            <a:endParaRPr lang="en-US" dirty="0"/>
          </a:p>
        </p:txBody>
      </p:sp>
    </p:spTree>
    <p:extLst>
      <p:ext uri="{BB962C8B-B14F-4D97-AF65-F5344CB8AC3E}">
        <p14:creationId xmlns:p14="http://schemas.microsoft.com/office/powerpoint/2010/main" val="31346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DE61-4A37-4D40-8A41-ED8A847311DE}"/>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9B0F7B9-9B3C-A548-B0F5-F3E83D612AD6}"/>
              </a:ext>
            </a:extLst>
          </p:cNvPr>
          <p:cNvSpPr>
            <a:spLocks noGrp="1"/>
          </p:cNvSpPr>
          <p:nvPr>
            <p:ph idx="1"/>
          </p:nvPr>
        </p:nvSpPr>
        <p:spPr/>
        <p:txBody>
          <a:bodyPr/>
          <a:lstStyle/>
          <a:p>
            <a:r>
              <a:rPr lang="en-US" dirty="0"/>
              <a:t>Pandas (Data Analysis Library)</a:t>
            </a:r>
          </a:p>
          <a:p>
            <a:r>
              <a:rPr lang="en-US" dirty="0"/>
              <a:t>Scikit-Learn (Machine Learning Library)</a:t>
            </a:r>
          </a:p>
          <a:p>
            <a:r>
              <a:rPr lang="en-US" dirty="0"/>
              <a:t>Seaborn (Data Visualization)</a:t>
            </a:r>
          </a:p>
        </p:txBody>
      </p:sp>
    </p:spTree>
    <p:extLst>
      <p:ext uri="{BB962C8B-B14F-4D97-AF65-F5344CB8AC3E}">
        <p14:creationId xmlns:p14="http://schemas.microsoft.com/office/powerpoint/2010/main" val="69604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96EA-DC7F-F640-A554-087D5C1E9427}"/>
              </a:ext>
            </a:extLst>
          </p:cNvPr>
          <p:cNvSpPr>
            <a:spLocks noGrp="1"/>
          </p:cNvSpPr>
          <p:nvPr>
            <p:ph type="title"/>
          </p:nvPr>
        </p:nvSpPr>
        <p:spPr/>
        <p:txBody>
          <a:bodyPr/>
          <a:lstStyle/>
          <a:p>
            <a:r>
              <a:rPr lang="en-US" dirty="0"/>
              <a:t>The Data</a:t>
            </a:r>
          </a:p>
        </p:txBody>
      </p:sp>
      <p:pic>
        <p:nvPicPr>
          <p:cNvPr id="11" name="Content Placeholder 10" descr="A screenshot of a cell phone&#10;&#10;Description automatically generated">
            <a:extLst>
              <a:ext uri="{FF2B5EF4-FFF2-40B4-BE49-F238E27FC236}">
                <a16:creationId xmlns:a16="http://schemas.microsoft.com/office/drawing/2014/main" id="{C4701B15-DE6C-AE4A-8BFF-8BF647828859}"/>
              </a:ext>
            </a:extLst>
          </p:cNvPr>
          <p:cNvPicPr>
            <a:picLocks noGrp="1" noChangeAspect="1"/>
          </p:cNvPicPr>
          <p:nvPr>
            <p:ph idx="1"/>
          </p:nvPr>
        </p:nvPicPr>
        <p:blipFill>
          <a:blip r:embed="rId2"/>
          <a:stretch>
            <a:fillRect/>
          </a:stretch>
        </p:blipFill>
        <p:spPr>
          <a:xfrm>
            <a:off x="677334" y="1502210"/>
            <a:ext cx="8596312" cy="2603274"/>
          </a:xfrm>
        </p:spPr>
      </p:pic>
      <p:pic>
        <p:nvPicPr>
          <p:cNvPr id="13" name="Picture 12" descr="A screenshot of a cell phone&#10;&#10;Description automatically generated">
            <a:extLst>
              <a:ext uri="{FF2B5EF4-FFF2-40B4-BE49-F238E27FC236}">
                <a16:creationId xmlns:a16="http://schemas.microsoft.com/office/drawing/2014/main" id="{E1696C41-B70E-C047-B0A3-0BB2438A6156}"/>
              </a:ext>
            </a:extLst>
          </p:cNvPr>
          <p:cNvPicPr>
            <a:picLocks noChangeAspect="1"/>
          </p:cNvPicPr>
          <p:nvPr/>
        </p:nvPicPr>
        <p:blipFill>
          <a:blip r:embed="rId3"/>
          <a:stretch>
            <a:fillRect/>
          </a:stretch>
        </p:blipFill>
        <p:spPr>
          <a:xfrm>
            <a:off x="495815" y="4408726"/>
            <a:ext cx="8475190" cy="2242463"/>
          </a:xfrm>
          <a:prstGeom prst="rect">
            <a:avLst/>
          </a:prstGeom>
        </p:spPr>
      </p:pic>
    </p:spTree>
    <p:extLst>
      <p:ext uri="{BB962C8B-B14F-4D97-AF65-F5344CB8AC3E}">
        <p14:creationId xmlns:p14="http://schemas.microsoft.com/office/powerpoint/2010/main" val="422110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F193-69E8-B44C-8686-C68DAD3E145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5210364-C5FC-0F4B-B9C0-4D293C0244D7}"/>
              </a:ext>
            </a:extLst>
          </p:cNvPr>
          <p:cNvSpPr>
            <a:spLocks noGrp="1"/>
          </p:cNvSpPr>
          <p:nvPr>
            <p:ph idx="1"/>
          </p:nvPr>
        </p:nvSpPr>
        <p:spPr/>
        <p:txBody>
          <a:bodyPr/>
          <a:lstStyle/>
          <a:p>
            <a:r>
              <a:rPr lang="en-US" dirty="0"/>
              <a:t>1. Understand the problem</a:t>
            </a:r>
          </a:p>
          <a:p>
            <a:r>
              <a:rPr lang="en-US" dirty="0"/>
              <a:t>2. Collect data</a:t>
            </a:r>
          </a:p>
          <a:p>
            <a:r>
              <a:rPr lang="en-US" dirty="0"/>
              <a:t>3. Understand the data</a:t>
            </a:r>
          </a:p>
          <a:p>
            <a:r>
              <a:rPr lang="en-US" dirty="0"/>
              <a:t>4. Clean the data for data modeling</a:t>
            </a:r>
          </a:p>
          <a:p>
            <a:r>
              <a:rPr lang="en-US" dirty="0"/>
              <a:t>5. Build models</a:t>
            </a:r>
          </a:p>
          <a:p>
            <a:r>
              <a:rPr lang="en-US" dirty="0"/>
              <a:t>6. Evaluate model accuracies</a:t>
            </a:r>
          </a:p>
          <a:p>
            <a:r>
              <a:rPr lang="en-US" dirty="0"/>
              <a:t>7. Deploy optimal model</a:t>
            </a:r>
          </a:p>
          <a:p>
            <a:endParaRPr lang="en-US" dirty="0"/>
          </a:p>
        </p:txBody>
      </p:sp>
    </p:spTree>
    <p:extLst>
      <p:ext uri="{BB962C8B-B14F-4D97-AF65-F5344CB8AC3E}">
        <p14:creationId xmlns:p14="http://schemas.microsoft.com/office/powerpoint/2010/main" val="63072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35D8-A3C5-B744-B357-9C2AADA46AA2}"/>
              </a:ext>
            </a:extLst>
          </p:cNvPr>
          <p:cNvSpPr>
            <a:spLocks noGrp="1"/>
          </p:cNvSpPr>
          <p:nvPr>
            <p:ph type="title"/>
          </p:nvPr>
        </p:nvSpPr>
        <p:spPr/>
        <p:txBody>
          <a:bodyPr/>
          <a:lstStyle/>
          <a:p>
            <a:r>
              <a:rPr lang="en-US" dirty="0"/>
              <a:t>Data Cleaning</a:t>
            </a:r>
          </a:p>
        </p:txBody>
      </p:sp>
      <p:graphicFrame>
        <p:nvGraphicFramePr>
          <p:cNvPr id="4" name="Content Placeholder 3">
            <a:extLst>
              <a:ext uri="{FF2B5EF4-FFF2-40B4-BE49-F238E27FC236}">
                <a16:creationId xmlns:a16="http://schemas.microsoft.com/office/drawing/2014/main" id="{ADA8ADC6-3841-C04D-B394-E44240C23469}"/>
              </a:ext>
            </a:extLst>
          </p:cNvPr>
          <p:cNvGraphicFramePr>
            <a:graphicFrameLocks noGrp="1"/>
          </p:cNvGraphicFramePr>
          <p:nvPr>
            <p:ph idx="1"/>
            <p:extLst>
              <p:ext uri="{D42A27DB-BD31-4B8C-83A1-F6EECF244321}">
                <p14:modId xmlns:p14="http://schemas.microsoft.com/office/powerpoint/2010/main" val="721186571"/>
              </p:ext>
            </p:extLst>
          </p:nvPr>
        </p:nvGraphicFramePr>
        <p:xfrm>
          <a:off x="1896183" y="1930400"/>
          <a:ext cx="5937250" cy="2743200"/>
        </p:xfrm>
        <a:graphic>
          <a:graphicData uri="http://schemas.openxmlformats.org/drawingml/2006/table">
            <a:tbl>
              <a:tblPr firstRow="1" firstCol="1" bandRow="1">
                <a:tableStyleId>{5C22544A-7EE6-4342-B048-85BDC9FD1C3A}</a:tableStyleId>
              </a:tblPr>
              <a:tblGrid>
                <a:gridCol w="1226185">
                  <a:extLst>
                    <a:ext uri="{9D8B030D-6E8A-4147-A177-3AD203B41FA5}">
                      <a16:colId xmlns:a16="http://schemas.microsoft.com/office/drawing/2014/main" val="1804844499"/>
                    </a:ext>
                  </a:extLst>
                </a:gridCol>
                <a:gridCol w="4711065">
                  <a:extLst>
                    <a:ext uri="{9D8B030D-6E8A-4147-A177-3AD203B41FA5}">
                      <a16:colId xmlns:a16="http://schemas.microsoft.com/office/drawing/2014/main" val="893183274"/>
                    </a:ext>
                  </a:extLst>
                </a:gridCol>
              </a:tblGrid>
              <a:tr h="0">
                <a:tc>
                  <a:txBody>
                    <a:bodyPr/>
                    <a:lstStyle/>
                    <a:p>
                      <a:pPr marL="0" marR="0" algn="ctr">
                        <a:spcBef>
                          <a:spcPts val="0"/>
                        </a:spcBef>
                        <a:spcAft>
                          <a:spcPts val="0"/>
                        </a:spcAft>
                      </a:pPr>
                      <a:r>
                        <a:rPr lang="en-US" sz="1200">
                          <a:effectLst/>
                        </a:rPr>
                        <a:t>Feature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8621993"/>
                  </a:ext>
                </a:extLst>
              </a:tr>
              <a:tr h="0">
                <a:tc>
                  <a:txBody>
                    <a:bodyPr/>
                    <a:lstStyle/>
                    <a:p>
                      <a:pPr marL="0" marR="0">
                        <a:spcBef>
                          <a:spcPts val="0"/>
                        </a:spcBef>
                        <a:spcAft>
                          <a:spcPts val="0"/>
                        </a:spcAft>
                      </a:pPr>
                      <a:r>
                        <a:rPr lang="en-US" sz="1200">
                          <a:effectLst/>
                        </a:rPr>
                        <a:t>JUNCTIONTYPE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to a 0 if not intersection related or a 1 if intersection related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9404271"/>
                  </a:ext>
                </a:extLst>
              </a:tr>
              <a:tr h="0">
                <a:tc>
                  <a:txBody>
                    <a:bodyPr/>
                    <a:lstStyle/>
                    <a:p>
                      <a:pPr marL="0" marR="0">
                        <a:spcBef>
                          <a:spcPts val="0"/>
                        </a:spcBef>
                        <a:spcAft>
                          <a:spcPts val="0"/>
                        </a:spcAft>
                      </a:pPr>
                      <a:r>
                        <a:rPr lang="en-US" sz="1200">
                          <a:effectLst/>
                        </a:rPr>
                        <a:t>INATTENTIONIND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to a 0 for cause of accident not due to inattention or a 1 if it was due to inattention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7605801"/>
                  </a:ext>
                </a:extLst>
              </a:tr>
              <a:tr h="0">
                <a:tc>
                  <a:txBody>
                    <a:bodyPr/>
                    <a:lstStyle/>
                    <a:p>
                      <a:pPr marL="0" marR="0">
                        <a:spcBef>
                          <a:spcPts val="0"/>
                        </a:spcBef>
                        <a:spcAft>
                          <a:spcPts val="0"/>
                        </a:spcAft>
                      </a:pPr>
                      <a:r>
                        <a:rPr lang="en-US" sz="1200">
                          <a:effectLst/>
                        </a:rPr>
                        <a:t>UNDERINFL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into a 0 for not under the influence or a 1 for under the influence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3069592"/>
                  </a:ext>
                </a:extLst>
              </a:tr>
              <a:tr h="0">
                <a:tc>
                  <a:txBody>
                    <a:bodyPr/>
                    <a:lstStyle/>
                    <a:p>
                      <a:pPr marL="0" marR="0">
                        <a:spcBef>
                          <a:spcPts val="0"/>
                        </a:spcBef>
                        <a:spcAft>
                          <a:spcPts val="0"/>
                        </a:spcAft>
                      </a:pPr>
                      <a:r>
                        <a:rPr lang="en-US" sz="1200">
                          <a:effectLst/>
                        </a:rPr>
                        <a:t>WEATHER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into a 0 for bad weather or a 1 for good weather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787019"/>
                  </a:ext>
                </a:extLst>
              </a:tr>
              <a:tr h="57150">
                <a:tc>
                  <a:txBody>
                    <a:bodyPr/>
                    <a:lstStyle/>
                    <a:p>
                      <a:pPr marL="0" marR="0">
                        <a:spcBef>
                          <a:spcPts val="0"/>
                        </a:spcBef>
                        <a:spcAft>
                          <a:spcPts val="0"/>
                        </a:spcAft>
                      </a:pPr>
                      <a:r>
                        <a:rPr lang="en-US" sz="1200">
                          <a:effectLst/>
                        </a:rPr>
                        <a:t>ROADCOND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into a 0 for bad road conditions or 1 for good road conditions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1684065"/>
                  </a:ext>
                </a:extLst>
              </a:tr>
              <a:tr h="0">
                <a:tc>
                  <a:txBody>
                    <a:bodyPr/>
                    <a:lstStyle/>
                    <a:p>
                      <a:pPr marL="0" marR="0">
                        <a:spcBef>
                          <a:spcPts val="0"/>
                        </a:spcBef>
                        <a:spcAft>
                          <a:spcPts val="0"/>
                        </a:spcAft>
                      </a:pPr>
                      <a:r>
                        <a:rPr lang="en-US" sz="1200">
                          <a:effectLst/>
                        </a:rPr>
                        <a:t>LIGHTCOND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Convert all values into a 0 for poor visibility, 1 for moderate visibility, or 2 for good visibility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0341178"/>
                  </a:ext>
                </a:extLst>
              </a:tr>
              <a:tr h="0">
                <a:tc>
                  <a:txBody>
                    <a:bodyPr/>
                    <a:lstStyle/>
                    <a:p>
                      <a:pPr marL="0" marR="0">
                        <a:spcBef>
                          <a:spcPts val="0"/>
                        </a:spcBef>
                        <a:spcAft>
                          <a:spcPts val="0"/>
                        </a:spcAft>
                      </a:pPr>
                      <a:r>
                        <a:rPr lang="en-US" sz="1200">
                          <a:effectLst/>
                        </a:rPr>
                        <a:t>SPEEDING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Convert all values into a binary 1 for speeding or 0 for not speeding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5387303"/>
                  </a:ext>
                </a:extLst>
              </a:tr>
            </a:tbl>
          </a:graphicData>
        </a:graphic>
      </p:graphicFrame>
    </p:spTree>
    <p:extLst>
      <p:ext uri="{BB962C8B-B14F-4D97-AF65-F5344CB8AC3E}">
        <p14:creationId xmlns:p14="http://schemas.microsoft.com/office/powerpoint/2010/main" val="250352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D659-7C4D-A44A-9B62-0C9AC714A8F5}"/>
              </a:ext>
            </a:extLst>
          </p:cNvPr>
          <p:cNvSpPr>
            <a:spLocks noGrp="1"/>
          </p:cNvSpPr>
          <p:nvPr>
            <p:ph type="title"/>
          </p:nvPr>
        </p:nvSpPr>
        <p:spPr/>
        <p:txBody>
          <a:bodyPr/>
          <a:lstStyle/>
          <a:p>
            <a:r>
              <a:rPr lang="en-US" dirty="0"/>
              <a:t>Results</a:t>
            </a:r>
          </a:p>
        </p:txBody>
      </p:sp>
      <p:pic>
        <p:nvPicPr>
          <p:cNvPr id="4" name="Content Placeholder 3" descr="A close up of a map&#10;&#10;Description automatically generated">
            <a:extLst>
              <a:ext uri="{FF2B5EF4-FFF2-40B4-BE49-F238E27FC236}">
                <a16:creationId xmlns:a16="http://schemas.microsoft.com/office/drawing/2014/main" id="{A922BB87-1A20-B34E-A1CA-EB6548DA00C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5612" y="1436130"/>
            <a:ext cx="7179276" cy="185076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557FCF8-6DCE-1E41-90E8-757DB2CB2694}"/>
              </a:ext>
            </a:extLst>
          </p:cNvPr>
          <p:cNvPicPr/>
          <p:nvPr/>
        </p:nvPicPr>
        <p:blipFill>
          <a:blip r:embed="rId3">
            <a:extLst>
              <a:ext uri="{28A0092B-C50C-407E-A947-70E740481C1C}">
                <a14:useLocalDpi xmlns:a14="http://schemas.microsoft.com/office/drawing/2010/main" val="0"/>
              </a:ext>
            </a:extLst>
          </a:blip>
          <a:stretch>
            <a:fillRect/>
          </a:stretch>
        </p:blipFill>
        <p:spPr>
          <a:xfrm>
            <a:off x="2730843" y="3855311"/>
            <a:ext cx="3959998" cy="2471351"/>
          </a:xfrm>
          <a:prstGeom prst="rect">
            <a:avLst/>
          </a:prstGeom>
        </p:spPr>
      </p:pic>
      <p:sp>
        <p:nvSpPr>
          <p:cNvPr id="6" name="TextBox 5">
            <a:extLst>
              <a:ext uri="{FF2B5EF4-FFF2-40B4-BE49-F238E27FC236}">
                <a16:creationId xmlns:a16="http://schemas.microsoft.com/office/drawing/2014/main" id="{75366053-5115-7B4D-BAE1-1B7736AB776F}"/>
              </a:ext>
            </a:extLst>
          </p:cNvPr>
          <p:cNvSpPr txBox="1"/>
          <p:nvPr/>
        </p:nvSpPr>
        <p:spPr>
          <a:xfrm>
            <a:off x="3523565" y="1066798"/>
            <a:ext cx="2572435" cy="369332"/>
          </a:xfrm>
          <a:prstGeom prst="rect">
            <a:avLst/>
          </a:prstGeom>
          <a:noFill/>
        </p:spPr>
        <p:txBody>
          <a:bodyPr wrap="none" rtlCol="0">
            <a:spAutoFit/>
          </a:bodyPr>
          <a:lstStyle/>
          <a:p>
            <a:r>
              <a:rPr lang="en-US" dirty="0"/>
              <a:t>Decision Tree Classifier</a:t>
            </a:r>
          </a:p>
        </p:txBody>
      </p:sp>
      <p:sp>
        <p:nvSpPr>
          <p:cNvPr id="8" name="TextBox 7">
            <a:extLst>
              <a:ext uri="{FF2B5EF4-FFF2-40B4-BE49-F238E27FC236}">
                <a16:creationId xmlns:a16="http://schemas.microsoft.com/office/drawing/2014/main" id="{E9E51356-FAE5-AF47-81DE-C7D7ECA8F871}"/>
              </a:ext>
            </a:extLst>
          </p:cNvPr>
          <p:cNvSpPr txBox="1"/>
          <p:nvPr/>
        </p:nvSpPr>
        <p:spPr>
          <a:xfrm>
            <a:off x="2626684" y="3471563"/>
            <a:ext cx="4366195" cy="369332"/>
          </a:xfrm>
          <a:prstGeom prst="rect">
            <a:avLst/>
          </a:prstGeom>
          <a:noFill/>
        </p:spPr>
        <p:txBody>
          <a:bodyPr wrap="none" rtlCol="0">
            <a:spAutoFit/>
          </a:bodyPr>
          <a:lstStyle/>
          <a:p>
            <a:r>
              <a:rPr lang="en-US" dirty="0"/>
              <a:t>Decision Tree Classifier Confusion Matrix</a:t>
            </a:r>
          </a:p>
        </p:txBody>
      </p:sp>
    </p:spTree>
    <p:extLst>
      <p:ext uri="{BB962C8B-B14F-4D97-AF65-F5344CB8AC3E}">
        <p14:creationId xmlns:p14="http://schemas.microsoft.com/office/powerpoint/2010/main" val="324215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1EC9-61B3-5B44-AFC6-1D5F8B340BB7}"/>
              </a:ext>
            </a:extLst>
          </p:cNvPr>
          <p:cNvSpPr>
            <a:spLocks noGrp="1"/>
          </p:cNvSpPr>
          <p:nvPr>
            <p:ph type="title"/>
          </p:nvPr>
        </p:nvSpPr>
        <p:spPr/>
        <p:txBody>
          <a:bodyPr/>
          <a:lstStyle/>
          <a:p>
            <a:r>
              <a:rPr lang="en-US" dirty="0"/>
              <a:t>Model Evaluation</a:t>
            </a:r>
          </a:p>
        </p:txBody>
      </p:sp>
      <p:pic>
        <p:nvPicPr>
          <p:cNvPr id="4" name="Content Placeholder 4">
            <a:extLst>
              <a:ext uri="{FF2B5EF4-FFF2-40B4-BE49-F238E27FC236}">
                <a16:creationId xmlns:a16="http://schemas.microsoft.com/office/drawing/2014/main" id="{60FCA2DF-1630-A846-9FAA-B9E6336C311E}"/>
              </a:ext>
            </a:extLst>
          </p:cNvPr>
          <p:cNvPicPr>
            <a:picLocks noGrp="1" noChangeAspect="1"/>
          </p:cNvPicPr>
          <p:nvPr>
            <p:ph idx="1"/>
          </p:nvPr>
        </p:nvPicPr>
        <p:blipFill>
          <a:blip r:embed="rId2"/>
          <a:stretch>
            <a:fillRect/>
          </a:stretch>
        </p:blipFill>
        <p:spPr>
          <a:xfrm>
            <a:off x="1723610" y="1709072"/>
            <a:ext cx="6108700" cy="1003300"/>
          </a:xfrm>
        </p:spPr>
      </p:pic>
      <p:sp>
        <p:nvSpPr>
          <p:cNvPr id="6" name="TextBox 5">
            <a:extLst>
              <a:ext uri="{FF2B5EF4-FFF2-40B4-BE49-F238E27FC236}">
                <a16:creationId xmlns:a16="http://schemas.microsoft.com/office/drawing/2014/main" id="{35CD39BA-AA74-7744-A4A3-8CE527254F49}"/>
              </a:ext>
            </a:extLst>
          </p:cNvPr>
          <p:cNvSpPr txBox="1"/>
          <p:nvPr/>
        </p:nvSpPr>
        <p:spPr>
          <a:xfrm>
            <a:off x="754144" y="3429000"/>
            <a:ext cx="5528180" cy="923330"/>
          </a:xfrm>
          <a:prstGeom prst="rect">
            <a:avLst/>
          </a:prstGeom>
          <a:noFill/>
        </p:spPr>
        <p:txBody>
          <a:bodyPr wrap="none" rtlCol="0">
            <a:spAutoFit/>
          </a:bodyPr>
          <a:lstStyle/>
          <a:p>
            <a:r>
              <a:rPr lang="en-US" dirty="0"/>
              <a:t>Optimal Decision Tree Classifier Depth: 5</a:t>
            </a:r>
          </a:p>
          <a:p>
            <a:r>
              <a:rPr lang="en-US" dirty="0"/>
              <a:t>Optimal K-Nearest Neighbors N: 2</a:t>
            </a:r>
          </a:p>
          <a:p>
            <a:r>
              <a:rPr lang="en-US" dirty="0"/>
              <a:t>Optimal Support Vector Machine Kernel: Polynomial</a:t>
            </a:r>
          </a:p>
        </p:txBody>
      </p:sp>
    </p:spTree>
    <p:extLst>
      <p:ext uri="{BB962C8B-B14F-4D97-AF65-F5344CB8AC3E}">
        <p14:creationId xmlns:p14="http://schemas.microsoft.com/office/powerpoint/2010/main" val="205581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FD27-041E-5842-A787-B469440E4920}"/>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A5856B40-2B12-E148-91BD-04572425D428}"/>
              </a:ext>
            </a:extLst>
          </p:cNvPr>
          <p:cNvSpPr>
            <a:spLocks noGrp="1"/>
          </p:cNvSpPr>
          <p:nvPr>
            <p:ph idx="1"/>
          </p:nvPr>
        </p:nvSpPr>
        <p:spPr/>
        <p:txBody>
          <a:bodyPr/>
          <a:lstStyle/>
          <a:p>
            <a:r>
              <a:rPr lang="en-US" dirty="0"/>
              <a:t>Cities can benefit greatly from leveraging machine learning to drive business decisions with regards to infrastructure plans that would reduce the number of traffic accidents and fatalities</a:t>
            </a:r>
          </a:p>
          <a:p>
            <a:r>
              <a:rPr lang="en-US" dirty="0"/>
              <a:t>More variables need to be weighed in than were obtained from this dataset to build a more accurate prediction model. </a:t>
            </a:r>
          </a:p>
          <a:p>
            <a:r>
              <a:rPr lang="en-US" dirty="0"/>
              <a:t>Intersections are a large cause of fatal traffic accidents.</a:t>
            </a:r>
          </a:p>
          <a:p>
            <a:r>
              <a:rPr lang="en-US" dirty="0"/>
              <a:t>Perhaps improving transportation infrastructure by eliminating intersections and replacing them with roundabouts could help ease traffic congestion and limit the number of high fatalities that result as a consequence of automobile accidents.</a:t>
            </a:r>
          </a:p>
          <a:p>
            <a:endParaRPr lang="en-US" dirty="0"/>
          </a:p>
        </p:txBody>
      </p:sp>
    </p:spTree>
    <p:extLst>
      <p:ext uri="{BB962C8B-B14F-4D97-AF65-F5344CB8AC3E}">
        <p14:creationId xmlns:p14="http://schemas.microsoft.com/office/powerpoint/2010/main" val="3620566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444</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Automobile Accident Severity</vt:lpstr>
      <vt:lpstr>The Problem</vt:lpstr>
      <vt:lpstr>Tools</vt:lpstr>
      <vt:lpstr>The Data</vt:lpstr>
      <vt:lpstr>Methodology</vt:lpstr>
      <vt:lpstr>Data Cleaning</vt:lpstr>
      <vt:lpstr>Results</vt:lpstr>
      <vt:lpstr>Model Evaluation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Accident Severity</dc:title>
  <dc:creator>Osko, Joshua</dc:creator>
  <cp:lastModifiedBy>Osko, Joshua</cp:lastModifiedBy>
  <cp:revision>3</cp:revision>
  <dcterms:created xsi:type="dcterms:W3CDTF">2020-09-13T19:33:52Z</dcterms:created>
  <dcterms:modified xsi:type="dcterms:W3CDTF">2020-09-13T20:08:33Z</dcterms:modified>
</cp:coreProperties>
</file>