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00C62D-BDC4-45DA-8502-3D4A0E12223E}">
  <a:tblStyle styleId="{8D00C62D-BDC4-45DA-8502-3D4A0E1222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d09548d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d09548d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d09548d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d09548d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d09548d5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4d09548d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d09548d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4d09548d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d09548d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d09548d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d09548d5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d09548d5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d09548d5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d09548d5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d09548d5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4d09548d5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Basic Buffer </a:t>
            </a:r>
            <a:r>
              <a:rPr lang="en" sz="4000"/>
              <a:t>Overflow</a:t>
            </a:r>
            <a:r>
              <a:rPr lang="en" sz="4000"/>
              <a:t> &amp; Bluetooth Vulnerabilities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7700" y="1862225"/>
            <a:ext cx="3940200" cy="32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Buffer Overflow</a:t>
            </a:r>
            <a:r>
              <a:rPr lang="en" sz="2900">
                <a:solidFill>
                  <a:schemeClr val="dk1"/>
                </a:solidFill>
              </a:rPr>
              <a:t>: More memory is written to space than allocated.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</a:rPr>
              <a:t>Overflows may result in:</a:t>
            </a:r>
            <a:endParaRPr sz="2900">
              <a:solidFill>
                <a:schemeClr val="dk1"/>
              </a:solidFill>
            </a:endParaRPr>
          </a:p>
          <a:p>
            <a:pPr indent="-3298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00">
                <a:solidFill>
                  <a:schemeClr val="dk1"/>
                </a:solidFill>
              </a:rPr>
              <a:t>Stack/Heap corruption</a:t>
            </a:r>
            <a:endParaRPr sz="2900">
              <a:solidFill>
                <a:schemeClr val="dk1"/>
              </a:solidFill>
            </a:endParaRPr>
          </a:p>
          <a:p>
            <a:pPr indent="-3298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900">
                <a:solidFill>
                  <a:schemeClr val="dk1"/>
                </a:solidFill>
              </a:rPr>
              <a:t>Heap: dynamic/global</a:t>
            </a:r>
            <a:endParaRPr sz="2900">
              <a:solidFill>
                <a:schemeClr val="dk1"/>
              </a:solidFill>
            </a:endParaRPr>
          </a:p>
          <a:p>
            <a:pPr indent="-3298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900">
                <a:solidFill>
                  <a:schemeClr val="dk1"/>
                </a:solidFill>
              </a:rPr>
              <a:t>Stack: local</a:t>
            </a:r>
            <a:endParaRPr sz="2900">
              <a:solidFill>
                <a:schemeClr val="dk1"/>
              </a:solidFill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00">
                <a:solidFill>
                  <a:schemeClr val="dk1"/>
                </a:solidFill>
              </a:rPr>
              <a:t>Errors</a:t>
            </a:r>
            <a:endParaRPr sz="2900">
              <a:solidFill>
                <a:schemeClr val="dk1"/>
              </a:solidFill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00">
                <a:solidFill>
                  <a:schemeClr val="dk1"/>
                </a:solidFill>
              </a:rPr>
              <a:t>Elevation</a:t>
            </a:r>
            <a:r>
              <a:rPr lang="en" sz="2900">
                <a:solidFill>
                  <a:schemeClr val="dk1"/>
                </a:solidFill>
              </a:rPr>
              <a:t> of privilege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04450" y="1049825"/>
            <a:ext cx="8520600" cy="648000"/>
          </a:xfrm>
          <a:prstGeom prst="rect">
            <a:avLst/>
          </a:prstGeom>
          <a:solidFill>
            <a:srgbClr val="B7B7B7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C0000"/>
                </a:solidFill>
              </a:rPr>
              <a:t>When space is allocated for a resource, but goes </a:t>
            </a:r>
            <a:r>
              <a:rPr b="1" lang="en" u="sng">
                <a:solidFill>
                  <a:srgbClr val="CC0000"/>
                </a:solidFill>
              </a:rPr>
              <a:t>unchecked</a:t>
            </a:r>
            <a:r>
              <a:rPr b="1" lang="en">
                <a:solidFill>
                  <a:srgbClr val="CC0000"/>
                </a:solidFill>
              </a:rPr>
              <a:t>, the script is susceptible to a buffer overflow</a:t>
            </a:r>
            <a:endParaRPr b="1">
              <a:solidFill>
                <a:srgbClr val="CC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425" y="1862225"/>
            <a:ext cx="5302126" cy="269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61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Shell Privilege BO Attack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6240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11700" y="3978850"/>
            <a:ext cx="3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Allocation with NO check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165150" y="1152475"/>
            <a:ext cx="3453900" cy="381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165150" y="1152475"/>
            <a:ext cx="3453900" cy="282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165150" y="3978850"/>
            <a:ext cx="3453900" cy="4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5291125" y="1270275"/>
            <a:ext cx="182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 [256]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NOPSLED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Shellcode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858000" y="4514275"/>
            <a:ext cx="20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826500" y="4021900"/>
            <a:ext cx="21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Pointer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2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GDB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173" y="633323"/>
            <a:ext cx="4948750" cy="40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445025"/>
            <a:ext cx="68389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2847725"/>
            <a:ext cx="6858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128475" y="2371650"/>
            <a:ext cx="30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</a:t>
            </a:r>
            <a:endParaRPr/>
          </a:p>
        </p:txBody>
      </p:sp>
      <p:cxnSp>
        <p:nvCxnSpPr>
          <p:cNvPr id="90" name="Google Shape;90;p17"/>
          <p:cNvCxnSpPr/>
          <p:nvPr/>
        </p:nvCxnSpPr>
        <p:spPr>
          <a:xfrm>
            <a:off x="115475" y="4482775"/>
            <a:ext cx="903000" cy="315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25" y="1215451"/>
            <a:ext cx="8241149" cy="157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453950" y="587900"/>
            <a:ext cx="62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62650"/>
            <a:ext cx="8839200" cy="51745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220450" y="3102200"/>
            <a:ext cx="47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13" y="152987"/>
            <a:ext cx="8461374" cy="48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25" y="1318899"/>
            <a:ext cx="7840126" cy="6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225" y="2571749"/>
            <a:ext cx="23145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288" y="3061424"/>
            <a:ext cx="7049417" cy="19716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0"/>
          <p:cNvCxnSpPr/>
          <p:nvPr/>
        </p:nvCxnSpPr>
        <p:spPr>
          <a:xfrm rot="10800000">
            <a:off x="5396000" y="2026100"/>
            <a:ext cx="693000" cy="37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0"/>
          <p:cNvSpPr txBox="1"/>
          <p:nvPr/>
        </p:nvSpPr>
        <p:spPr>
          <a:xfrm>
            <a:off x="6173000" y="2054300"/>
            <a:ext cx="13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Endiannes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happened?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256 bytes</a:t>
            </a:r>
            <a:r>
              <a:rPr lang="en"/>
              <a:t> of buf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4 bytes</a:t>
            </a:r>
            <a:r>
              <a:rPr lang="en"/>
              <a:t> of return addr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Shellcode </a:t>
            </a:r>
            <a:r>
              <a:rPr b="1" lang="en"/>
              <a:t>~43 bytes</a:t>
            </a:r>
            <a:endParaRPr b="1"/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3666300" y="144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{8D00C62D-BDC4-45DA-8502-3D4A0E12223E}</a:tableStyleId>
              </a:tblPr>
              <a:tblGrid>
                <a:gridCol w="2033325"/>
                <a:gridCol w="1802325"/>
                <a:gridCol w="1035975"/>
              </a:tblGrid>
              <a:tr h="14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NOP 268-43 = 222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Shellcode (43)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(4)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2" name="Google Shape;122;p21"/>
          <p:cNvGraphicFramePr/>
          <p:nvPr/>
        </p:nvGraphicFramePr>
        <p:xfrm>
          <a:off x="3666288" y="21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{8D00C62D-BDC4-45DA-8502-3D4A0E12223E}</a:tableStyleId>
              </a:tblPr>
              <a:tblGrid>
                <a:gridCol w="3835650"/>
                <a:gridCol w="1036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buf (268)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(4)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21"/>
          <p:cNvSpPr txBox="1"/>
          <p:nvPr/>
        </p:nvSpPr>
        <p:spPr>
          <a:xfrm>
            <a:off x="2309600" y="2904200"/>
            <a:ext cx="499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the reference memory point change?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Randomness in Memory</a:t>
            </a:r>
            <a:endParaRPr b="1" sz="2000"/>
          </a:p>
        </p:txBody>
      </p:sp>
      <p:sp>
        <p:nvSpPr>
          <p:cNvPr id="124" name="Google Shape;124;p21"/>
          <p:cNvSpPr txBox="1"/>
          <p:nvPr/>
        </p:nvSpPr>
        <p:spPr>
          <a:xfrm>
            <a:off x="2997200" y="4076075"/>
            <a:ext cx="362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The place you land in the NOPSLED does not matter, you still slide down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