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2C014-6E27-46F7-9BB7-5A9832D421D2}" v="25" dt="2020-07-13T03:52:35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outlineViewPr>
    <p:cViewPr>
      <p:scale>
        <a:sx n="33" d="100"/>
        <a:sy n="33" d="100"/>
      </p:scale>
      <p:origin x="0" y="-14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iste, Joshua H." userId="4031d88e-2b57-4038-9aa1-703c36684768" providerId="ADAL" clId="{4872C014-6E27-46F7-9BB7-5A9832D421D2}"/>
    <pc:docChg chg="undo custSel mod delSld modSld sldOrd">
      <pc:chgData name="Registe, Joshua H." userId="4031d88e-2b57-4038-9aa1-703c36684768" providerId="ADAL" clId="{4872C014-6E27-46F7-9BB7-5A9832D421D2}" dt="2020-07-13T03:52:38.969" v="191" actId="1076"/>
      <pc:docMkLst>
        <pc:docMk/>
      </pc:docMkLst>
      <pc:sldChg chg="addSp modSp">
        <pc:chgData name="Registe, Joshua H." userId="4031d88e-2b57-4038-9aa1-703c36684768" providerId="ADAL" clId="{4872C014-6E27-46F7-9BB7-5A9832D421D2}" dt="2020-07-13T03:49:41.105" v="15" actId="1076"/>
        <pc:sldMkLst>
          <pc:docMk/>
          <pc:sldMk cId="3005768366" sldId="256"/>
        </pc:sldMkLst>
        <pc:spChg chg="mod">
          <ac:chgData name="Registe, Joshua H." userId="4031d88e-2b57-4038-9aa1-703c36684768" providerId="ADAL" clId="{4872C014-6E27-46F7-9BB7-5A9832D421D2}" dt="2020-07-13T03:49:30.782" v="12" actId="1076"/>
          <ac:spMkLst>
            <pc:docMk/>
            <pc:sldMk cId="3005768366" sldId="256"/>
            <ac:spMk id="3" creationId="{22B14151-A02F-4428-B1BD-1EF80CCE1AD8}"/>
          </ac:spMkLst>
        </pc:spChg>
        <pc:picChg chg="add mod">
          <ac:chgData name="Registe, Joshua H." userId="4031d88e-2b57-4038-9aa1-703c36684768" providerId="ADAL" clId="{4872C014-6E27-46F7-9BB7-5A9832D421D2}" dt="2020-07-13T03:49:41.105" v="15" actId="1076"/>
          <ac:picMkLst>
            <pc:docMk/>
            <pc:sldMk cId="3005768366" sldId="256"/>
            <ac:picMk id="1026" creationId="{3C7FACAC-E931-4564-BA6B-FA3369CB1545}"/>
          </ac:picMkLst>
        </pc:picChg>
      </pc:sldChg>
      <pc:sldChg chg="modSp">
        <pc:chgData name="Registe, Joshua H." userId="4031d88e-2b57-4038-9aa1-703c36684768" providerId="ADAL" clId="{4872C014-6E27-46F7-9BB7-5A9832D421D2}" dt="2020-07-13T03:50:01.660" v="67" actId="20577"/>
        <pc:sldMkLst>
          <pc:docMk/>
          <pc:sldMk cId="3070408197" sldId="257"/>
        </pc:sldMkLst>
        <pc:spChg chg="mod">
          <ac:chgData name="Registe, Joshua H." userId="4031d88e-2b57-4038-9aa1-703c36684768" providerId="ADAL" clId="{4872C014-6E27-46F7-9BB7-5A9832D421D2}" dt="2020-07-13T03:50:01.660" v="67" actId="20577"/>
          <ac:spMkLst>
            <pc:docMk/>
            <pc:sldMk cId="3070408197" sldId="257"/>
            <ac:spMk id="2" creationId="{693C2E4D-187A-4ACF-8C1A-274E226E9CB6}"/>
          </ac:spMkLst>
        </pc:spChg>
      </pc:sldChg>
      <pc:sldChg chg="addSp modSp">
        <pc:chgData name="Registe, Joshua H." userId="4031d88e-2b57-4038-9aa1-703c36684768" providerId="ADAL" clId="{4872C014-6E27-46F7-9BB7-5A9832D421D2}" dt="2020-07-13T03:50:55.728" v="130" actId="27636"/>
        <pc:sldMkLst>
          <pc:docMk/>
          <pc:sldMk cId="3947355013" sldId="258"/>
        </pc:sldMkLst>
        <pc:spChg chg="mod">
          <ac:chgData name="Registe, Joshua H." userId="4031d88e-2b57-4038-9aa1-703c36684768" providerId="ADAL" clId="{4872C014-6E27-46F7-9BB7-5A9832D421D2}" dt="2020-07-13T03:50:13.672" v="123" actId="20577"/>
          <ac:spMkLst>
            <pc:docMk/>
            <pc:sldMk cId="3947355013" sldId="258"/>
            <ac:spMk id="2" creationId="{8E5CE4BD-7F66-4509-A3F5-8A25C91A633F}"/>
          </ac:spMkLst>
        </pc:spChg>
        <pc:spChg chg="mod">
          <ac:chgData name="Registe, Joshua H." userId="4031d88e-2b57-4038-9aa1-703c36684768" providerId="ADAL" clId="{4872C014-6E27-46F7-9BB7-5A9832D421D2}" dt="2020-07-13T03:50:55.728" v="130" actId="27636"/>
          <ac:spMkLst>
            <pc:docMk/>
            <pc:sldMk cId="3947355013" sldId="258"/>
            <ac:spMk id="3" creationId="{19C31C78-7561-492A-B244-D39072014CB1}"/>
          </ac:spMkLst>
        </pc:spChg>
        <pc:picChg chg="add mod">
          <ac:chgData name="Registe, Joshua H." userId="4031d88e-2b57-4038-9aa1-703c36684768" providerId="ADAL" clId="{4872C014-6E27-46F7-9BB7-5A9832D421D2}" dt="2020-07-13T03:50:46.357" v="128" actId="1076"/>
          <ac:picMkLst>
            <pc:docMk/>
            <pc:sldMk cId="3947355013" sldId="258"/>
            <ac:picMk id="2050" creationId="{32860BE6-7C5D-4884-BB9D-0EC4EB0691B1}"/>
          </ac:picMkLst>
        </pc:picChg>
      </pc:sldChg>
      <pc:sldChg chg="addSp modSp ord">
        <pc:chgData name="Registe, Joshua H." userId="4031d88e-2b57-4038-9aa1-703c36684768" providerId="ADAL" clId="{4872C014-6E27-46F7-9BB7-5A9832D421D2}" dt="2020-07-13T03:51:49.052" v="166" actId="14100"/>
        <pc:sldMkLst>
          <pc:docMk/>
          <pc:sldMk cId="2277657394" sldId="259"/>
        </pc:sldMkLst>
        <pc:spChg chg="mod">
          <ac:chgData name="Registe, Joshua H." userId="4031d88e-2b57-4038-9aa1-703c36684768" providerId="ADAL" clId="{4872C014-6E27-46F7-9BB7-5A9832D421D2}" dt="2020-07-13T03:51:34.535" v="161" actId="20577"/>
          <ac:spMkLst>
            <pc:docMk/>
            <pc:sldMk cId="2277657394" sldId="259"/>
            <ac:spMk id="2" creationId="{B0B5F4EF-118C-481C-B481-884FC3C2960B}"/>
          </ac:spMkLst>
        </pc:spChg>
        <pc:spChg chg="mod">
          <ac:chgData name="Registe, Joshua H." userId="4031d88e-2b57-4038-9aa1-703c36684768" providerId="ADAL" clId="{4872C014-6E27-46F7-9BB7-5A9832D421D2}" dt="2020-07-13T03:51:49.052" v="166" actId="14100"/>
          <ac:spMkLst>
            <pc:docMk/>
            <pc:sldMk cId="2277657394" sldId="259"/>
            <ac:spMk id="3" creationId="{F92A9A51-F3B5-498A-BE3F-932CA61E629E}"/>
          </ac:spMkLst>
        </pc:spChg>
        <pc:picChg chg="add mod">
          <ac:chgData name="Registe, Joshua H." userId="4031d88e-2b57-4038-9aa1-703c36684768" providerId="ADAL" clId="{4872C014-6E27-46F7-9BB7-5A9832D421D2}" dt="2020-07-13T03:51:28.179" v="137" actId="14100"/>
          <ac:picMkLst>
            <pc:docMk/>
            <pc:sldMk cId="2277657394" sldId="259"/>
            <ac:picMk id="3074" creationId="{49C91685-98E9-40E3-B5B6-C268B9681E63}"/>
          </ac:picMkLst>
        </pc:picChg>
      </pc:sldChg>
      <pc:sldChg chg="del">
        <pc:chgData name="Registe, Joshua H." userId="4031d88e-2b57-4038-9aa1-703c36684768" providerId="ADAL" clId="{4872C014-6E27-46F7-9BB7-5A9832D421D2}" dt="2020-07-13T03:47:57.744" v="8" actId="2696"/>
        <pc:sldMkLst>
          <pc:docMk/>
          <pc:sldMk cId="572100015" sldId="260"/>
        </pc:sldMkLst>
      </pc:sldChg>
      <pc:sldChg chg="addSp delSp modSp mod setBg">
        <pc:chgData name="Registe, Joshua H." userId="4031d88e-2b57-4038-9aa1-703c36684768" providerId="ADAL" clId="{4872C014-6E27-46F7-9BB7-5A9832D421D2}" dt="2020-07-13T03:52:38.969" v="191" actId="1076"/>
        <pc:sldMkLst>
          <pc:docMk/>
          <pc:sldMk cId="2836063096" sldId="262"/>
        </pc:sldMkLst>
        <pc:spChg chg="mod">
          <ac:chgData name="Registe, Joshua H." userId="4031d88e-2b57-4038-9aa1-703c36684768" providerId="ADAL" clId="{4872C014-6E27-46F7-9BB7-5A9832D421D2}" dt="2020-07-13T03:52:28.116" v="187" actId="26606"/>
          <ac:spMkLst>
            <pc:docMk/>
            <pc:sldMk cId="2836063096" sldId="262"/>
            <ac:spMk id="2" creationId="{9681A6A7-521F-421C-B210-5E857AA96D84}"/>
          </ac:spMkLst>
        </pc:spChg>
        <pc:spChg chg="mod ord">
          <ac:chgData name="Registe, Joshua H." userId="4031d88e-2b57-4038-9aa1-703c36684768" providerId="ADAL" clId="{4872C014-6E27-46F7-9BB7-5A9832D421D2}" dt="2020-07-13T03:52:38.969" v="191" actId="1076"/>
          <ac:spMkLst>
            <pc:docMk/>
            <pc:sldMk cId="2836063096" sldId="262"/>
            <ac:spMk id="3" creationId="{AD9153EE-CF32-469F-A3D3-4AB208346E12}"/>
          </ac:spMkLst>
        </pc:spChg>
        <pc:spChg chg="add del">
          <ac:chgData name="Registe, Joshua H." userId="4031d88e-2b57-4038-9aa1-703c36684768" providerId="ADAL" clId="{4872C014-6E27-46F7-9BB7-5A9832D421D2}" dt="2020-07-13T03:52:28.116" v="187" actId="26606"/>
          <ac:spMkLst>
            <pc:docMk/>
            <pc:sldMk cId="2836063096" sldId="262"/>
            <ac:spMk id="71" creationId="{52ABB703-2B0E-4C3B-B4A2-F3973548E561}"/>
          </ac:spMkLst>
        </pc:spChg>
        <pc:spChg chg="add del">
          <ac:chgData name="Registe, Joshua H." userId="4031d88e-2b57-4038-9aa1-703c36684768" providerId="ADAL" clId="{4872C014-6E27-46F7-9BB7-5A9832D421D2}" dt="2020-07-13T03:52:28.116" v="187" actId="26606"/>
          <ac:spMkLst>
            <pc:docMk/>
            <pc:sldMk cId="2836063096" sldId="262"/>
            <ac:spMk id="75" creationId="{E95DA498-D9A2-4DA9-B9DA-B3776E08CF7E}"/>
          </ac:spMkLst>
        </pc:spChg>
        <pc:spChg chg="add del">
          <ac:chgData name="Registe, Joshua H." userId="4031d88e-2b57-4038-9aa1-703c36684768" providerId="ADAL" clId="{4872C014-6E27-46F7-9BB7-5A9832D421D2}" dt="2020-07-13T03:52:28.116" v="187" actId="26606"/>
          <ac:spMkLst>
            <pc:docMk/>
            <pc:sldMk cId="2836063096" sldId="262"/>
            <ac:spMk id="77" creationId="{82A73093-4B9D-420D-B17E-52293703A1D4}"/>
          </ac:spMkLst>
        </pc:spChg>
        <pc:picChg chg="add mod">
          <ac:chgData name="Registe, Joshua H." userId="4031d88e-2b57-4038-9aa1-703c36684768" providerId="ADAL" clId="{4872C014-6E27-46F7-9BB7-5A9832D421D2}" dt="2020-07-13T03:52:35.741" v="190" actId="1076"/>
          <ac:picMkLst>
            <pc:docMk/>
            <pc:sldMk cId="2836063096" sldId="262"/>
            <ac:picMk id="4098" creationId="{98521BC7-3B74-4285-992D-E7DEDD1B67A2}"/>
          </ac:picMkLst>
        </pc:picChg>
        <pc:cxnChg chg="add del">
          <ac:chgData name="Registe, Joshua H." userId="4031d88e-2b57-4038-9aa1-703c36684768" providerId="ADAL" clId="{4872C014-6E27-46F7-9BB7-5A9832D421D2}" dt="2020-07-13T03:52:28.116" v="187" actId="26606"/>
          <ac:cxnSpMkLst>
            <pc:docMk/>
            <pc:sldMk cId="2836063096" sldId="262"/>
            <ac:cxnSpMk id="73" creationId="{9C21570E-E159-49A6-9891-FA397B7A92D3}"/>
          </ac:cxnSpMkLst>
        </pc:cxnChg>
      </pc:sldChg>
      <pc:sldChg chg="del">
        <pc:chgData name="Registe, Joshua H." userId="4031d88e-2b57-4038-9aa1-703c36684768" providerId="ADAL" clId="{4872C014-6E27-46F7-9BB7-5A9832D421D2}" dt="2020-07-13T03:48:15.274" v="10" actId="2696"/>
        <pc:sldMkLst>
          <pc:docMk/>
          <pc:sldMk cId="455139260" sldId="263"/>
        </pc:sldMkLst>
      </pc:sldChg>
      <pc:sldChg chg="del">
        <pc:chgData name="Registe, Joshua H." userId="4031d88e-2b57-4038-9aa1-703c36684768" providerId="ADAL" clId="{4872C014-6E27-46F7-9BB7-5A9832D421D2}" dt="2020-07-13T03:48:15.263" v="9" actId="2696"/>
        <pc:sldMkLst>
          <pc:docMk/>
          <pc:sldMk cId="119769324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BC8D2-37F8-44B8-9BA1-EF5A57C1147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945D7-F893-48AF-8FA6-EB1ADBCA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 system is an extensive class of web applications that involve predicting user responses to options. </a:t>
            </a:r>
          </a:p>
          <a:p>
            <a:r>
              <a:rPr lang="en-US" dirty="0"/>
              <a:t>They help users discover content based on their unique needs and preferences</a:t>
            </a:r>
          </a:p>
          <a:p>
            <a:r>
              <a:rPr lang="en-US" dirty="0"/>
              <a:t>In the case of amazon, offering customers things that they might like to buy based on their history of purchases and/or product searches</a:t>
            </a:r>
          </a:p>
          <a:p>
            <a:r>
              <a:rPr lang="en-US" dirty="0"/>
              <a:t>A recommender system learns from customer and recommends product or information that they will find valuable</a:t>
            </a:r>
          </a:p>
          <a:p>
            <a:r>
              <a:rPr lang="en-US" dirty="0"/>
              <a:t>These systems can bring up to 30% additional revenue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45D7-F893-48AF-8FA6-EB1ADBCA46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1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systems enable marketers to prioritize their spend and enable them to understand how consumers behave.</a:t>
            </a:r>
          </a:p>
          <a:p>
            <a:r>
              <a:rPr lang="en-US" dirty="0"/>
              <a:t>It’s a filter to narrow down a list of available options to help users find relevant products</a:t>
            </a:r>
          </a:p>
          <a:p>
            <a:r>
              <a:rPr lang="en-US" dirty="0"/>
              <a:t>Difference between search engine and recommendation engine, recommendation system will predict and identify your specific taste for recommendations</a:t>
            </a:r>
          </a:p>
          <a:p>
            <a:r>
              <a:rPr lang="en-US" dirty="0"/>
              <a:t>Popular methods of recommendation systems include collaborative filtering (based on interest of users), content-based filtering(based on similar content) and hybrid content-based collaborative filtering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45D7-F893-48AF-8FA6-EB1ADBCA46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commerce sales will top 4 trillion by the end of 2020, and with the events like </a:t>
            </a:r>
            <a:r>
              <a:rPr lang="en-US" dirty="0" err="1"/>
              <a:t>covid</a:t>
            </a:r>
            <a:r>
              <a:rPr lang="en-US" dirty="0"/>
              <a:t>, companies are very motivated to have some sort of e commerce buffer whether its through amazon, </a:t>
            </a:r>
            <a:r>
              <a:rPr lang="en-US" dirty="0" err="1"/>
              <a:t>shopify</a:t>
            </a:r>
            <a:r>
              <a:rPr lang="en-US" dirty="0"/>
              <a:t>, or their own platform to be able to stay strong</a:t>
            </a:r>
          </a:p>
          <a:p>
            <a:r>
              <a:rPr lang="en-US" dirty="0"/>
              <a:t>Amazon interface</a:t>
            </a:r>
          </a:p>
          <a:p>
            <a:r>
              <a:rPr lang="en-US" dirty="0"/>
              <a:t>Customers who bought things recommendation interface is similar item, technology is item to item correlation, presentation is based on organic navigation. </a:t>
            </a:r>
          </a:p>
          <a:p>
            <a:r>
              <a:rPr lang="en-US" dirty="0"/>
              <a:t>For their book matcher, they use their top N list for interface, people to people correlations. </a:t>
            </a:r>
          </a:p>
          <a:p>
            <a:r>
              <a:rPr lang="en-US" dirty="0" err="1"/>
              <a:t>Ebay</a:t>
            </a:r>
            <a:r>
              <a:rPr lang="en-US" dirty="0"/>
              <a:t> on the other hand uses average rating and aggregated ratings for recommendations</a:t>
            </a:r>
          </a:p>
          <a:p>
            <a:r>
              <a:rPr lang="en-US" dirty="0"/>
              <a:t>This goes to show there is no one single solution for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45D7-F893-48AF-8FA6-EB1ADBCA4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2015 amazon surpassed Walmart as the most valuable retailer in the united states by market cap has revenues upwards of 100 billion</a:t>
            </a:r>
          </a:p>
          <a:p>
            <a:r>
              <a:rPr lang="en-US" dirty="0"/>
              <a:t>Non-personal recommendations</a:t>
            </a:r>
          </a:p>
          <a:p>
            <a:pPr lvl="1"/>
            <a:r>
              <a:rPr lang="en-US" dirty="0"/>
              <a:t>At the front of amazons home page, they offer </a:t>
            </a:r>
            <a:r>
              <a:rPr lang="en-US" dirty="0" err="1"/>
              <a:t>reccomendations</a:t>
            </a:r>
            <a:r>
              <a:rPr lang="en-US" dirty="0"/>
              <a:t> about collective preferences. These are based on popular items in local areas, while also taking into consideration time viewing an item and number of times purchased</a:t>
            </a:r>
          </a:p>
          <a:p>
            <a:pPr lvl="1"/>
            <a:r>
              <a:rPr lang="en-US" dirty="0"/>
              <a:t>As someone begins browsing, the engine start to determine person’s preferences and leverages this information accordingly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45D7-F893-48AF-8FA6-EB1ADBCA4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amazon has enough information about you they will switch to collaborative filtering and recommends items </a:t>
            </a:r>
          </a:p>
          <a:p>
            <a:r>
              <a:rPr lang="en-US" dirty="0"/>
              <a:t>Amazon uses weighting process to combine similar lists representing relative importance of popular items with respect to other items of known interest.</a:t>
            </a:r>
          </a:p>
          <a:p>
            <a:r>
              <a:rPr lang="en-US" dirty="0"/>
              <a:t>Weighting scheme of similar item lists:</a:t>
            </a:r>
          </a:p>
          <a:p>
            <a:pPr lvl="1"/>
            <a:r>
              <a:rPr lang="en-US" dirty="0"/>
              <a:t>Rating of the user to popular item</a:t>
            </a:r>
          </a:p>
          <a:p>
            <a:pPr lvl="1"/>
            <a:r>
              <a:rPr lang="en-US" dirty="0"/>
              <a:t>Time user spend on popular item</a:t>
            </a:r>
          </a:p>
          <a:p>
            <a:pPr lvl="1"/>
            <a:r>
              <a:rPr lang="en-US" dirty="0"/>
              <a:t>Recent purchasing items are weighted more than earlier purchasing items</a:t>
            </a:r>
          </a:p>
          <a:p>
            <a:r>
              <a:rPr lang="en-US" dirty="0"/>
              <a:t>Popular items are based on:</a:t>
            </a:r>
          </a:p>
          <a:p>
            <a:r>
              <a:rPr lang="en-US" dirty="0"/>
              <a:t>Number of page views on an item</a:t>
            </a:r>
          </a:p>
          <a:p>
            <a:r>
              <a:rPr lang="en-US" dirty="0"/>
              <a:t>Time on an item</a:t>
            </a:r>
          </a:p>
          <a:p>
            <a:r>
              <a:rPr lang="en-US" dirty="0"/>
              <a:t>Bounce rate of an item and </a:t>
            </a:r>
          </a:p>
          <a:p>
            <a:r>
              <a:rPr lang="en-US" dirty="0"/>
              <a:t>Exit rate of that item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45D7-F893-48AF-8FA6-EB1ADBCA46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8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9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3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3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65E4F9-C0BD-4119-B5ED-98052C47D8A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4952A2-97BB-491F-8A04-668D71FBEA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0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1546-80AE-4940-B36E-B9CD95B27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Amazon’s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14151-A02F-4428-B1BD-1EF80CCE1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1203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Amazon | LinkedIn">
            <a:extLst>
              <a:ext uri="{FF2B5EF4-FFF2-40B4-BE49-F238E27FC236}">
                <a16:creationId xmlns:a16="http://schemas.microsoft.com/office/drawing/2014/main" id="{3C7FACAC-E931-4564-BA6B-FA3369CB1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549" y="45735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6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2E4D-187A-4ACF-8C1A-274E226E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ACD4-720E-4461-84B6-83CF0946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system is an extensive class of web applications that involve predicting user responses to options. </a:t>
            </a:r>
          </a:p>
          <a:p>
            <a:r>
              <a:rPr lang="en-US" dirty="0"/>
              <a:t>They help users discover content based on their unique needs and preferences</a:t>
            </a:r>
          </a:p>
          <a:p>
            <a:r>
              <a:rPr lang="en-US" dirty="0"/>
              <a:t>In the case of amazon, offering customers things that they might like to buy based on their history of purchases and/or product searches</a:t>
            </a:r>
          </a:p>
          <a:p>
            <a:r>
              <a:rPr lang="en-US" dirty="0"/>
              <a:t>A recommender system learns from customer and recommends product or information that they will find valuable</a:t>
            </a:r>
          </a:p>
          <a:p>
            <a:r>
              <a:rPr lang="en-US" dirty="0"/>
              <a:t>These systems can bring up to 30% additional revenue</a:t>
            </a:r>
          </a:p>
        </p:txBody>
      </p:sp>
    </p:spTree>
    <p:extLst>
      <p:ext uri="{BB962C8B-B14F-4D97-AF65-F5344CB8AC3E}">
        <p14:creationId xmlns:p14="http://schemas.microsoft.com/office/powerpoint/2010/main" val="307040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E4BD-7F66-4509-A3F5-8A25C91A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These Systems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1C78-7561-492A-B244-D3907201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845734"/>
            <a:ext cx="3840480" cy="4023360"/>
          </a:xfrm>
        </p:spPr>
        <p:txBody>
          <a:bodyPr>
            <a:normAutofit/>
          </a:bodyPr>
          <a:lstStyle/>
          <a:p>
            <a:r>
              <a:rPr lang="en-US" dirty="0"/>
              <a:t>These systems enable marketers to prioritize their spend and enable them to understand how consumers behave.</a:t>
            </a:r>
          </a:p>
          <a:p>
            <a:r>
              <a:rPr lang="en-US" dirty="0"/>
              <a:t>Popular methods of recommendation systems include collaborative filtering (based on interest of users), content-based filtering(based on similar content) and hybrid content-based collaborative filtering</a:t>
            </a:r>
          </a:p>
        </p:txBody>
      </p:sp>
      <p:pic>
        <p:nvPicPr>
          <p:cNvPr id="2050" name="Picture 2" descr="Structure of a recommender system. | Download Scientific Diagram">
            <a:extLst>
              <a:ext uri="{FF2B5EF4-FFF2-40B4-BE49-F238E27FC236}">
                <a16:creationId xmlns:a16="http://schemas.microsoft.com/office/drawing/2014/main" id="{32860BE6-7C5D-4884-BB9D-0EC4EB06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73" y="1959428"/>
            <a:ext cx="6168053" cy="346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5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F4EF-118C-481C-B481-884FC3C2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9A51-F3B5-498A-BE3F-932CA61E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089" y="1845734"/>
            <a:ext cx="2998237" cy="3967237"/>
          </a:xfrm>
        </p:spPr>
        <p:txBody>
          <a:bodyPr>
            <a:normAutofit/>
          </a:bodyPr>
          <a:lstStyle/>
          <a:p>
            <a:r>
              <a:rPr lang="en-US" dirty="0"/>
              <a:t>E commerce sales will top 4 trillion by the end of 2020, and with the events like </a:t>
            </a:r>
            <a:r>
              <a:rPr lang="en-US" dirty="0" err="1"/>
              <a:t>covid</a:t>
            </a:r>
            <a:r>
              <a:rPr lang="en-US" dirty="0"/>
              <a:t>, companies are very motivated to have some sort of e commerce buffer whether its through amazon, </a:t>
            </a:r>
            <a:r>
              <a:rPr lang="en-US" dirty="0" err="1"/>
              <a:t>shopify</a:t>
            </a:r>
            <a:r>
              <a:rPr lang="en-US" dirty="0"/>
              <a:t>, or their own platform to be able to stay strong</a:t>
            </a:r>
          </a:p>
        </p:txBody>
      </p:sp>
      <p:pic>
        <p:nvPicPr>
          <p:cNvPr id="3074" name="Picture 2" descr="What Is Ecommerce + How Ecommerce Websites Work (Absolute Basics)">
            <a:extLst>
              <a:ext uri="{FF2B5EF4-FFF2-40B4-BE49-F238E27FC236}">
                <a16:creationId xmlns:a16="http://schemas.microsoft.com/office/drawing/2014/main" id="{49C91685-98E9-40E3-B5B6-C268B968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73" y="2481943"/>
            <a:ext cx="8196975" cy="29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65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D24D-612B-4006-8B37-1BF13DAB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– Gold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34E4-88A4-4122-9919-43ED366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2015 amazon surpassed Walmart as the most valuable retailer in the united states by market cap has revenues upwards of 100 billion</a:t>
            </a:r>
          </a:p>
          <a:p>
            <a:r>
              <a:rPr lang="en-US" dirty="0"/>
              <a:t>Non-personal recommendations</a:t>
            </a:r>
          </a:p>
          <a:p>
            <a:pPr lvl="1"/>
            <a:r>
              <a:rPr lang="en-US" dirty="0"/>
              <a:t>At the front of amazons home page, they offer </a:t>
            </a:r>
            <a:r>
              <a:rPr lang="en-US" dirty="0" err="1"/>
              <a:t>reccomendations</a:t>
            </a:r>
            <a:r>
              <a:rPr lang="en-US" dirty="0"/>
              <a:t> about collective preferences. These are based on popular items in local areas, while also taking into consideration time viewing an item and number of times purchased</a:t>
            </a:r>
          </a:p>
          <a:p>
            <a:pPr lvl="1"/>
            <a:r>
              <a:rPr lang="en-US" dirty="0"/>
              <a:t>As someone begins browsing, the engine start to determine person’s preferences and leverages this information accordingly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8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A6A7-521F-421C-B210-5E857AA9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53EE-CF32-469F-A3D3-4AB20834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13" y="1864395"/>
            <a:ext cx="10058400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Once amazon has enough information about you they will switch to collaborative filtering and recommends items </a:t>
            </a:r>
          </a:p>
          <a:p>
            <a:r>
              <a:rPr lang="en-US" dirty="0"/>
              <a:t>Amazon uses weighting process to combine similar lists representing relative importance of popular items with respect to other items of known interest.</a:t>
            </a:r>
          </a:p>
          <a:p>
            <a:r>
              <a:rPr lang="en-US" dirty="0"/>
              <a:t>Weighting scheme of similar item lists:</a:t>
            </a:r>
          </a:p>
          <a:p>
            <a:pPr lvl="1"/>
            <a:r>
              <a:rPr lang="en-US" dirty="0"/>
              <a:t>Rating of the user to popular item</a:t>
            </a:r>
          </a:p>
          <a:p>
            <a:pPr lvl="1"/>
            <a:r>
              <a:rPr lang="en-US" dirty="0"/>
              <a:t>Time user spend on popular item</a:t>
            </a:r>
          </a:p>
          <a:p>
            <a:pPr lvl="1"/>
            <a:r>
              <a:rPr lang="en-US" dirty="0"/>
              <a:t>Recent purchasing items are weighted more than earlier purchasing items</a:t>
            </a:r>
          </a:p>
          <a:p>
            <a:r>
              <a:rPr lang="en-US" dirty="0"/>
              <a:t>Popular items are based on:</a:t>
            </a:r>
          </a:p>
          <a:p>
            <a:r>
              <a:rPr lang="en-US" dirty="0"/>
              <a:t>Number of page views on an item</a:t>
            </a:r>
          </a:p>
          <a:p>
            <a:r>
              <a:rPr lang="en-US" dirty="0"/>
              <a:t>Time on an item</a:t>
            </a:r>
          </a:p>
          <a:p>
            <a:r>
              <a:rPr lang="en-US" dirty="0"/>
              <a:t>Bounce rate of an item and </a:t>
            </a:r>
          </a:p>
          <a:p>
            <a:r>
              <a:rPr lang="en-US" dirty="0"/>
              <a:t>Exit rate of that item	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098" name="Picture 2" descr="How e-Commerce Websites Use Recommendation Systems To Generate ...">
            <a:extLst>
              <a:ext uri="{FF2B5EF4-FFF2-40B4-BE49-F238E27FC236}">
                <a16:creationId xmlns:a16="http://schemas.microsoft.com/office/drawing/2014/main" id="{98521BC7-3B74-4285-992D-E7DEDD1B6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448" y="3028485"/>
            <a:ext cx="4762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630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10f259f9-296d-45ec-b40f-2b565e2e2123" ContentTypeId="0x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A24454E4D4664EAC0BB38A80483A6E" ma:contentTypeVersion="15" ma:contentTypeDescription="Create a new document." ma:contentTypeScope="" ma:versionID="d0173e3caaf14d4de6adbcf0cfabb80c">
  <xsd:schema xmlns:xsd="http://www.w3.org/2001/XMLSchema" xmlns:xs="http://www.w3.org/2001/XMLSchema" xmlns:p="http://schemas.microsoft.com/office/2006/metadata/properties" xmlns:ns3="d5110ce6-f9b1-46f2-90b9-b7b185d36653" xmlns:ns4="d0e98cda-7391-40ee-bf3a-5e0b64b920f7" targetNamespace="http://schemas.microsoft.com/office/2006/metadata/properties" ma:root="true" ma:fieldsID="4ebce9fbd9a5f3e7f05b92690b1b2413" ns3:_="" ns4:_="">
    <xsd:import namespace="d5110ce6-f9b1-46f2-90b9-b7b185d36653"/>
    <xsd:import namespace="d0e98cda-7391-40ee-bf3a-5e0b64b920f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10ce6-f9b1-46f2-90b9-b7b185d3665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98cda-7391-40ee-bf3a-5e0b64b920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55ED5D-E337-4585-BDF0-8481B50785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81938-18E8-4B64-8704-9BE1151D803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EF2A7D38-04F6-40F8-B262-DDE3ADD3E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110ce6-f9b1-46f2-90b9-b7b185d36653"/>
    <ds:schemaRef ds:uri="d0e98cda-7391-40ee-bf3a-5e0b64b920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0135E3-BA9B-40CD-A66F-A6F0F20F771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809</TotalTime>
  <Words>840</Words>
  <Application>Microsoft Office PowerPoint</Application>
  <PresentationFormat>Widescreen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Amazon’s Recommender System</vt:lpstr>
      <vt:lpstr>What Are Recommendation Systems</vt:lpstr>
      <vt:lpstr>How Do These Systems Work?</vt:lpstr>
      <vt:lpstr>Market Drivers</vt:lpstr>
      <vt:lpstr>Amazon – Gold standard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Amazon’s Recommender System</dc:title>
  <dc:creator>Registe, Joshua H.</dc:creator>
  <cp:lastModifiedBy>Registe, Joshua H.</cp:lastModifiedBy>
  <cp:revision>4</cp:revision>
  <dcterms:created xsi:type="dcterms:W3CDTF">2020-07-08T02:20:38Z</dcterms:created>
  <dcterms:modified xsi:type="dcterms:W3CDTF">2020-07-13T03:52:40Z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0x0101006CA24454E4D4664EAC0BB38A80483A6E</vt:lpwstr>
  </property>
</Properties>
</file>