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6"/>
  </p:notesMasterIdLst>
  <p:sldIdLst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20" r:id="rId64"/>
    <p:sldId id="321" r:id="rId65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9C8D090-E4F7-4AF0-BED5-C8FE72269450}">
          <p14:sldIdLst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00"/>
    <a:srgbClr val="FFCC00"/>
    <a:srgbClr val="0085B3"/>
    <a:srgbClr val="009FDF"/>
    <a:srgbClr val="E20019"/>
    <a:srgbClr val="E10218"/>
    <a:srgbClr val="009CD1"/>
    <a:srgbClr val="3B5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81833" autoAdjust="0"/>
  </p:normalViewPr>
  <p:slideViewPr>
    <p:cSldViewPr snapToObjects="1">
      <p:cViewPr>
        <p:scale>
          <a:sx n="100" d="100"/>
          <a:sy n="100" d="100"/>
        </p:scale>
        <p:origin x="0" y="2166"/>
      </p:cViewPr>
      <p:guideLst>
        <p:guide pos="2880"/>
        <p:guide orient="horz" pos="1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6ECE7-AC26-4852-B11E-08111269906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B4385-2613-4FDA-AF72-B247037726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_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052007"/>
            <a:ext cx="9144000" cy="364398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TheSans UHH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8FB85F0-F331-4841-A9B5-4E6DF0CD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58518806-BA1A-4038-BB14-0D70CDCF3D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5CF11A08-5DB1-43D9-88E3-9B83489E52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>
                <a:latin typeface="TheSans UHH Bold Caps"/>
                <a:cs typeface="TheSans UHH Bold Caps"/>
              </a:rPr>
              <a:t>Machine</a:t>
            </a:r>
            <a:r>
              <a:rPr lang="de-DE" dirty="0">
                <a:latin typeface="TheSans UHH Bold Caps"/>
                <a:cs typeface="TheSans UHH Bold Caps"/>
              </a:rPr>
              <a:t> Learning</a:t>
            </a:r>
            <a:endParaRPr lang="de-DE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DDD1C81-A9CA-480B-B768-0720E770AA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35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F82323-780D-4E8E-AEA2-0D9976BC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60E44-83CF-4625-AA00-53DBF363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689ED-9455-48A9-81F9-8EA746A0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>
                <a:latin typeface="TheSans UHH Bold Caps"/>
                <a:cs typeface="TheSans UHH Bold Caps"/>
              </a:rPr>
              <a:t>Machine</a:t>
            </a:r>
            <a:r>
              <a:rPr lang="de-DE" dirty="0">
                <a:latin typeface="TheSans UHH Bold Caps"/>
                <a:cs typeface="TheSans UHH Bold Caps"/>
              </a:rPr>
              <a:t> Learning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00AB6-2D92-4838-B899-BC191E3D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6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052514"/>
            <a:ext cx="4572000" cy="364966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TheSans UHH"/>
              </a:defRPr>
            </a:lvl1pPr>
          </a:lstStyle>
          <a:p>
            <a:r>
              <a:rPr lang="de-DE"/>
              <a:t>Bild einfügen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1" y="1052514"/>
            <a:ext cx="4572000" cy="364966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TheSans UHH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97DA4-D298-431B-9E34-0E958DAB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094C2A0-F71A-491D-BC74-4D1EF5E1521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B9528050-5257-497E-979D-03CD86616BF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err="1">
                <a:latin typeface="TheSans UHH Bold Caps"/>
                <a:cs typeface="TheSans UHH Bold Caps"/>
              </a:rPr>
              <a:t>Machine</a:t>
            </a:r>
            <a:r>
              <a:rPr lang="de-DE" dirty="0">
                <a:latin typeface="TheSans UHH Bold Caps"/>
                <a:cs typeface="TheSans UHH Bold Caps"/>
              </a:rPr>
              <a:t> Learning</a:t>
            </a:r>
            <a:endParaRPr lang="de-DE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099EDDF-1E71-471F-8E70-25F2FA9C190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113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a_einfarbiger_HG_Stein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052007"/>
            <a:ext cx="9144000" cy="3656518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0">
                <a:srgbClr val="3B515B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4E827E-0D9B-4574-84E3-1F329B6A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10AEF-E5A3-400F-951C-081343D8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7BB46-01BF-4A57-A10A-A0F85A2B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>
                <a:latin typeface="TheSans UHH Bold Caps"/>
                <a:cs typeface="TheSans UHH Bold Caps"/>
              </a:rPr>
              <a:t>Machine</a:t>
            </a:r>
            <a:r>
              <a:rPr lang="de-DE" dirty="0">
                <a:latin typeface="TheSans UHH Bold Caps"/>
                <a:cs typeface="TheSans UHH Bold Caps"/>
              </a:rPr>
              <a:t> Learning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F2715-16F7-4726-802C-D6A33091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62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_einfarbiger_HG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052007"/>
            <a:ext cx="9144000" cy="3656518"/>
          </a:xfrm>
          <a:prstGeom prst="rect">
            <a:avLst/>
          </a:prstGeom>
          <a:solidFill>
            <a:srgbClr val="009C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B22B9-B906-40E4-A497-A3D86DAC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54884-CD5C-4B10-A9FD-4FA47E39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>
                <a:latin typeface="TheSans UHH Bold Caps"/>
                <a:cs typeface="TheSans UHH Bold Caps"/>
              </a:rPr>
              <a:t>Machine</a:t>
            </a:r>
            <a:r>
              <a:rPr lang="de-DE" dirty="0">
                <a:latin typeface="TheSans UHH Bold Caps"/>
                <a:cs typeface="TheSans UHH Bold Caps"/>
              </a:rPr>
              <a:t> Learning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2FBF1-E6CC-4626-BB4F-EA9FA8E0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3A8C0A-2450-4B61-A01F-E8314706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4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53369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69" y="1779662"/>
            <a:ext cx="8533695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5EC9C-B84C-4D9B-9714-1F521F04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CE5B285-BBC5-4AA5-869F-91F07AEA61D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F839E60-97FA-46BF-B6CB-CBB9E9C641C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z="800" b="0" i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9AA9460-6711-4A3B-B4D5-747DCA0736E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08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Headline_und_Text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457200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BC797-A688-4156-8FCA-A9A1CE1D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3D2A8-3771-4C1A-B8EF-CE97C20B20C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2A4E5-15DB-41A0-8282-4FC0464DFF4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 err="1">
                <a:latin typeface="TheSans UHH Bold Caps"/>
                <a:cs typeface="TheSans UHH Bold Caps"/>
              </a:rPr>
              <a:t>Machine</a:t>
            </a:r>
            <a:r>
              <a:rPr lang="de-DE" dirty="0">
                <a:latin typeface="TheSans UHH Bold Caps"/>
                <a:cs typeface="TheSans UHH Bold Caps"/>
              </a:rPr>
              <a:t> Learning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AFBFA-5EC8-4668-9BD0-328DAF66F1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1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_Headline_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928627"/>
            <a:ext cx="4572000" cy="273068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EB902-9FC9-4FF1-852E-3071FA06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B201D-1BEA-4B68-B2BE-0564153BB6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20F5A-67F4-443C-A536-3B4BA1B08A3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 err="1">
                <a:latin typeface="TheSans UHH Bold Caps"/>
                <a:cs typeface="TheSans UHH Bold Caps"/>
              </a:rPr>
              <a:t>Machine</a:t>
            </a:r>
            <a:r>
              <a:rPr lang="de-DE" dirty="0">
                <a:latin typeface="TheSans UHH Bold Caps"/>
                <a:cs typeface="TheSans UHH Bold Caps"/>
              </a:rPr>
              <a:t> Learning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E763D-2F64-4DF6-A6F7-D5EFE439AC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3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d_Headline_Text_und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abellenplatzhalter 11"/>
          <p:cNvSpPr>
            <a:spLocks noGrp="1"/>
          </p:cNvSpPr>
          <p:nvPr>
            <p:ph type="tbl" sz="quarter" idx="16"/>
          </p:nvPr>
        </p:nvSpPr>
        <p:spPr>
          <a:xfrm>
            <a:off x="4572000" y="1779662"/>
            <a:ext cx="4248472" cy="287965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/>
              <a:t>Tabelle durch Klicken auf Symbol hinzufügen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CA1F8-8A2F-449F-884D-BB7D1BB9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AA08D-5C98-4C8D-B5A1-DBA32139A53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92C20-D1A2-4A97-A760-F1007DB809B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 err="1">
                <a:latin typeface="TheSans UHH Bold Caps"/>
                <a:cs typeface="TheSans UHH Bold Caps"/>
              </a:rPr>
              <a:t>Machine</a:t>
            </a:r>
            <a:r>
              <a:rPr lang="de-DE" dirty="0">
                <a:latin typeface="TheSans UHH Bold Caps"/>
                <a:cs typeface="TheSans UHH Bold Caps"/>
              </a:rPr>
              <a:t> Learning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E2F52-A6A2-4572-B3D5-CC93195BEF3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5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afiken_Tabellen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21"/>
          <p:cNvSpPr>
            <a:spLocks noGrp="1"/>
          </p:cNvSpPr>
          <p:nvPr>
            <p:ph sz="quarter" idx="13" hasCustomPrompt="1"/>
          </p:nvPr>
        </p:nvSpPr>
        <p:spPr>
          <a:xfrm>
            <a:off x="323528" y="1347614"/>
            <a:ext cx="8496944" cy="331236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"/>
              </a:defRPr>
            </a:lvl2pPr>
            <a:lvl3pPr>
              <a:defRPr sz="2600">
                <a:latin typeface="TheSans UHH"/>
              </a:defRPr>
            </a:lvl3pPr>
            <a:lvl4pPr>
              <a:defRPr sz="2600">
                <a:latin typeface="TheSans UHH"/>
              </a:defRPr>
            </a:lvl4pPr>
            <a:lvl5pPr>
              <a:defRPr sz="2600">
                <a:latin typeface="TheSans UHH"/>
              </a:defRPr>
            </a:lvl5pPr>
          </a:lstStyle>
          <a:p>
            <a:pPr lvl="0"/>
            <a:r>
              <a:rPr lang="de-DE" dirty="0"/>
              <a:t>Grafiken, Tabellen, Bilder,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83396-8A24-4591-B53B-E52064A4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E6D31-A75C-419C-8982-349E729F9E3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59666C-1DC5-4507-A6E0-681432C3F3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>
                <a:latin typeface="TheSans UHH Bold Caps"/>
                <a:cs typeface="TheSans UHH Bold Caps"/>
              </a:rPr>
              <a:t>Machine</a:t>
            </a:r>
            <a:r>
              <a:rPr lang="de-DE" dirty="0">
                <a:latin typeface="TheSans UHH Bold Caps"/>
                <a:cs typeface="TheSans UHH Bold Caps"/>
              </a:rPr>
              <a:t> Learning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DC67A-5BD2-4E5F-B7B7-B02773AAF5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6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30002" y="4803998"/>
            <a:ext cx="946448" cy="273844"/>
          </a:xfrm>
          <a:prstGeom prst="rect">
            <a:avLst/>
          </a:prstGeom>
        </p:spPr>
        <p:txBody>
          <a:bodyPr vert="horz" lIns="0" tIns="45720" rIns="9144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heSans UHH" panose="020B0502050302020203" pitchFamily="34" charset="0"/>
              </a:defRPr>
            </a:lvl1pPr>
          </a:lstStyle>
          <a:p>
            <a:r>
              <a:rPr lang="de-DE"/>
              <a:t>24.08.2021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69172" y="4803998"/>
            <a:ext cx="4523008" cy="273844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TheSans UHH" panose="020B0502050302020203" pitchFamily="34" charset="0"/>
              </a:defRPr>
            </a:lvl1pPr>
          </a:lstStyle>
          <a:p>
            <a:r>
              <a:rPr lang="de-DE" dirty="0" err="1">
                <a:latin typeface="TheSans UHH Bold Caps"/>
                <a:cs typeface="TheSans UHH Bold Caps"/>
              </a:rPr>
              <a:t>Machine</a:t>
            </a:r>
            <a:r>
              <a:rPr lang="de-DE" dirty="0">
                <a:latin typeface="TheSans UHH Bold Caps"/>
                <a:cs typeface="TheSans UHH Bold Caps"/>
              </a:rPr>
              <a:t> Learning – Eine Einführung in </a:t>
            </a:r>
            <a:r>
              <a:rPr lang="de-DE" dirty="0" err="1">
                <a:latin typeface="TheSans UHH Bold Caps"/>
                <a:cs typeface="TheSans UHH Bold Caps"/>
              </a:rPr>
              <a:t>keras</a:t>
            </a:r>
            <a:endParaRPr lang="de-DE" dirty="0">
              <a:latin typeface="TheSans UHH Bold Caps"/>
              <a:cs typeface="TheSans UHH Bold Cap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9276" y="4803998"/>
            <a:ext cx="514722" cy="273844"/>
          </a:xfrm>
          <a:prstGeom prst="rect">
            <a:avLst/>
          </a:prstGeom>
        </p:spPr>
        <p:txBody>
          <a:bodyPr vert="horz" lIns="91440" tIns="4572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TheSans UHH" panose="020B0502050302020203" pitchFamily="34" charset="0"/>
              </a:defRPr>
            </a:lvl1pPr>
          </a:lstStyle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UHH-Logo_2010_Farbe_RGB.png"/>
          <p:cNvPicPr>
            <a:picLocks noChangeAspect="1"/>
          </p:cNvPicPr>
          <p:nvPr userDrawn="1"/>
        </p:nvPicPr>
        <p:blipFill>
          <a:blip r:embed="rId12"/>
          <a:srcRect/>
          <a:stretch/>
        </p:blipFill>
        <p:spPr>
          <a:xfrm>
            <a:off x="6346" y="832"/>
            <a:ext cx="1957549" cy="907591"/>
          </a:xfrm>
          <a:prstGeom prst="rect">
            <a:avLst/>
          </a:prstGeom>
        </p:spPr>
      </p:pic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6ADBE5F-2E8A-4727-B9CE-C1EEE907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426" y="555625"/>
            <a:ext cx="5783148" cy="187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  <p:sldLayoutId id="2147483650" r:id="rId5"/>
    <p:sldLayoutId id="2147483656" r:id="rId6"/>
    <p:sldLayoutId id="2147483657" r:id="rId7"/>
    <p:sldLayoutId id="2147483659" r:id="rId8"/>
    <p:sldLayoutId id="2147483649" r:id="rId9"/>
    <p:sldLayoutId id="2147483658" r:id="rId10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TheSans UHH SemiLight Caps" panose="020B0402050302020203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TheSans UHH" panose="020B0502050302020203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heSans UHH" panose="020B0502050302020203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heSans UHH" panose="020B0502050302020203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heSans UHH" panose="020B0502050302020203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TheSans UHH" panose="020B0502050302020203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68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orient="horz" pos="269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5" orient="horz" pos="350" userDrawn="1">
          <p15:clr>
            <a:srgbClr val="F26B43"/>
          </p15:clr>
        </p15:guide>
        <p15:guide id="6" orient="horz" pos="29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mailto:hpc@uni-hamburg.de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documentation.html" TargetMode="Externa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r12.sdss.org/advancedSearch" TargetMode="Externa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kyserver.sdss.org/dr16/en/tools/search/sql.aspx" TargetMode="External"/><Relationship Id="rId2" Type="http://schemas.openxmlformats.org/officeDocument/2006/relationships/hyperlink" Target="http://skyserver.sdss.org/dr16/en/tools/chart/navi.aspx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skyserver.sdss.org/dr16/en/help/browser/browser.aspx#&amp;&amp;history=description+SpecObj+V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29B536C7-F565-4B27-BBC3-4D3523025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4" t="10569" r="7903" b="5751"/>
          <a:stretch/>
        </p:blipFill>
        <p:spPr>
          <a:xfrm>
            <a:off x="5728853" y="2795495"/>
            <a:ext cx="2830282" cy="1861914"/>
          </a:xfrm>
          <a:prstGeom prst="rect">
            <a:avLst/>
          </a:prstGeom>
        </p:spPr>
      </p:pic>
      <p:pic>
        <p:nvPicPr>
          <p:cNvPr id="16" name="Bildplatzhalter 15">
            <a:extLst>
              <a:ext uri="{FF2B5EF4-FFF2-40B4-BE49-F238E27FC236}">
                <a16:creationId xmlns:a16="http://schemas.microsoft.com/office/drawing/2014/main" id="{E7B1B662-5650-4CE6-9300-5042D10FDB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7580" t="-791" r="11221" b="8830"/>
          <a:stretch/>
        </p:blipFill>
        <p:spPr>
          <a:xfrm>
            <a:off x="395536" y="2461791"/>
            <a:ext cx="2356689" cy="2218060"/>
          </a:xfrm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9A2281FD-A27F-45A3-AACA-1D66D51F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30" y="555526"/>
            <a:ext cx="6491974" cy="1861914"/>
          </a:xfrm>
        </p:spPr>
        <p:txBody>
          <a:bodyPr/>
          <a:lstStyle/>
          <a:p>
            <a:r>
              <a:rPr lang="de-DE" sz="3200" b="1" dirty="0" err="1"/>
              <a:t>Machine</a:t>
            </a:r>
            <a:r>
              <a:rPr lang="de-DE" sz="3200" b="1" dirty="0"/>
              <a:t> Learning </a:t>
            </a:r>
            <a:br>
              <a:rPr lang="de-DE" sz="3200" b="1" dirty="0"/>
            </a:br>
            <a:r>
              <a:rPr lang="de-DE" sz="3200" b="1" dirty="0"/>
              <a:t>-</a:t>
            </a:r>
            <a:br>
              <a:rPr lang="de-DE" sz="3200" b="1" dirty="0"/>
            </a:br>
            <a:r>
              <a:rPr lang="de-DE" sz="3200" b="1" dirty="0"/>
              <a:t>Eine Einführung in </a:t>
            </a:r>
            <a:r>
              <a:rPr lang="de-DE" sz="3200" b="1" dirty="0" err="1"/>
              <a:t>keras</a:t>
            </a:r>
            <a:endParaRPr lang="en-US" sz="3200" b="1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0F0FEDC-AD66-487E-9D31-E78CFF501BA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30002" y="4803998"/>
            <a:ext cx="946448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C24CDE2-47FA-4DD1-968B-03C909FD10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69172" y="4803998"/>
            <a:ext cx="4523008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Machine Learning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87F08B2-FBF7-4734-B88E-B4F8C48967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299276" y="4803998"/>
            <a:ext cx="514722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E01A2B2-10AD-754B-9B4C-E5B6FED423D0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1B4552-2EF2-49D8-95DF-7A07C86F9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" t="6800" b="8416"/>
          <a:stretch/>
        </p:blipFill>
        <p:spPr bwMode="auto">
          <a:xfrm>
            <a:off x="3057736" y="2893978"/>
            <a:ext cx="2467847" cy="16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47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129896D-4257-4D93-BF6A-831C023CF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Trainieren des Netzwerkes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DD775A-B99E-4B51-8417-EAEB309972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821726" cy="288032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Der Trainings-Datensatz wird in Trainings- und </a:t>
            </a:r>
            <a:r>
              <a:rPr lang="de-DE" b="1" dirty="0"/>
              <a:t>Validation</a:t>
            </a:r>
            <a:r>
              <a:rPr lang="de-DE" dirty="0"/>
              <a:t>-Daten aufgeteilt</a:t>
            </a:r>
          </a:p>
          <a:p>
            <a:pPr marL="342900" indent="-342900">
              <a:buFontTx/>
              <a:buChar char="-"/>
            </a:pPr>
            <a:r>
              <a:rPr lang="de-DE" dirty="0"/>
              <a:t>Die </a:t>
            </a:r>
            <a:r>
              <a:rPr lang="de-DE" b="1" dirty="0"/>
              <a:t>batch-size</a:t>
            </a:r>
            <a:r>
              <a:rPr lang="de-DE" dirty="0"/>
              <a:t> legt fest, mit wie vielen Daten zeitgleich trainiert wird</a:t>
            </a:r>
          </a:p>
          <a:p>
            <a:pPr marL="342900" indent="-342900">
              <a:buFontTx/>
              <a:buChar char="-"/>
            </a:pPr>
            <a:r>
              <a:rPr lang="de-DE" dirty="0"/>
              <a:t>In dem Objekt </a:t>
            </a:r>
            <a:r>
              <a:rPr lang="de-DE" b="1" dirty="0" err="1"/>
              <a:t>history</a:t>
            </a:r>
            <a:r>
              <a:rPr lang="de-DE" dirty="0"/>
              <a:t> wird der Trainingsfortschritt gespeichert</a:t>
            </a:r>
          </a:p>
          <a:p>
            <a:pPr marL="342900" indent="-342900">
              <a:buFontTx/>
              <a:buChar char="-"/>
            </a:pPr>
            <a:r>
              <a:rPr lang="de-DE" dirty="0"/>
              <a:t>Die </a:t>
            </a:r>
            <a:r>
              <a:rPr lang="de-DE" b="1" dirty="0"/>
              <a:t>Epochen</a:t>
            </a:r>
            <a:r>
              <a:rPr lang="de-DE" dirty="0"/>
              <a:t> geben an, wie häufig mit dem gesamten Datensatz trainiert wird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BA934E-87CC-4321-95C9-BF24A60F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E9FEFB-90EC-45BA-A78E-57B01237869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B9D5552-F08B-4A85-93EA-0DC9B98A8DF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35C07E2-52DF-409A-B9B7-3C868ED7179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2A56109-896C-4227-8AE4-F30F39481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20" y="3885958"/>
            <a:ext cx="72866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0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0C714C21-5769-4CD4-9079-6294EAF35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39" y="1822204"/>
            <a:ext cx="4008501" cy="274677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1AF2697-FC75-4274-BDE5-F1F28DB50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96" y="2782807"/>
            <a:ext cx="4636043" cy="1306428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5CB90A5-FC43-40F7-8742-ADCC91366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Treffergenauigkeit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1C70F6-533D-40C0-A0A8-907A65C365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503882"/>
          </a:xfrm>
        </p:spPr>
        <p:txBody>
          <a:bodyPr/>
          <a:lstStyle/>
          <a:p>
            <a:r>
              <a:rPr lang="de-DE" dirty="0"/>
              <a:t>Wie gut „rät“ das Netzwerk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CD8FFC-AC89-469F-9FE7-FB669F4F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CD05380-2E07-453D-AB53-38C62A1D997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dirty="0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DC44A45-AE4F-47EA-A950-5024BA7D5F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BBDB11B-68C2-416C-B377-F73F3E88301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76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B116FDF-502A-448B-B5E8-6FB92BAC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83" y="1644404"/>
            <a:ext cx="4193847" cy="2943471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5CB90A5-FC43-40F7-8742-ADCC91366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Loss-funktion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1C70F6-533D-40C0-A0A8-907A65C365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503882"/>
          </a:xfrm>
        </p:spPr>
        <p:txBody>
          <a:bodyPr/>
          <a:lstStyle/>
          <a:p>
            <a:r>
              <a:rPr lang="de-DE" dirty="0"/>
              <a:t>Zeigt den Trainingsfortschritt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CD8FFC-AC89-469F-9FE7-FB669F4F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CD05380-2E07-453D-AB53-38C62A1D997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dirty="0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DC44A45-AE4F-47EA-A950-5024BA7D5F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BBDB11B-68C2-416C-B377-F73F3E88301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2048A60-860A-4FCF-A4B1-A0759BB40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02" y="2859957"/>
            <a:ext cx="4460486" cy="126667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90A4CEBF-26AC-4FE9-AEBF-472EA2846182}"/>
              </a:ext>
            </a:extLst>
          </p:cNvPr>
          <p:cNvSpPr txBox="1"/>
          <p:nvPr/>
        </p:nvSpPr>
        <p:spPr>
          <a:xfrm>
            <a:off x="1014891" y="4458998"/>
            <a:ext cx="5537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TheSans UHH" panose="020B0502050302020203" pitchFamily="34" charset="0"/>
              </a:rPr>
              <a:t>Training funktioniert nicht optimal! Overfitting!</a:t>
            </a:r>
          </a:p>
        </p:txBody>
      </p:sp>
    </p:spTree>
    <p:extLst>
      <p:ext uri="{BB962C8B-B14F-4D97-AF65-F5344CB8AC3E}">
        <p14:creationId xmlns:p14="http://schemas.microsoft.com/office/powerpoint/2010/main" val="350613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B62560A-025D-47BA-9D08-937BDB367C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Netzwerk Vorhersagen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D1AB00-D585-4476-AE21-3C617FFAD8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461686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Mit der </a:t>
            </a:r>
            <a:r>
              <a:rPr lang="de-DE" b="1" dirty="0" err="1"/>
              <a:t>predict</a:t>
            </a:r>
            <a:r>
              <a:rPr lang="de-DE" b="1" dirty="0"/>
              <a:t>-Funktion</a:t>
            </a:r>
            <a:r>
              <a:rPr lang="de-DE" dirty="0"/>
              <a:t> kann das Netzwerk Vorhersagen treffen: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Ziffern mit größter Wahrscheinlichkeit: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CCAACEC-AF05-46D9-AC02-59D170CF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100CC90-77C1-4C08-ACAE-0973B397CBF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172D424-5E6F-4B96-A42A-177174336A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656FE1C-E57B-4F92-98F3-C094253A91D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5850B59-B9AA-4B20-B929-BD129F662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43" y="2526481"/>
            <a:ext cx="6696075" cy="4857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B24A69E-F4A8-463E-B648-9185A7DB6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94" y="3992630"/>
            <a:ext cx="81915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2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446E89C-30F9-413C-8751-3AC9B8EA3C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Treffergenauigkeit von vorhersagen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305772-EC30-4CA7-B813-95426AC7B8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353424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Treffergenauigkeit kann überprüft werden: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Das geht natürlich nur, wenn die wahren Labels bekannt sind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58C82A-A7FE-4EE8-8F5B-DAA7394D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1F22354-DF4F-4D3B-B93C-95A5508C780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54F8A86-5B11-4CC6-A181-6ECA7548C5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72ECB0A-541F-4FF3-AFAF-04B7FC9352B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4C70649-CED5-4231-B7C3-DDE12BF76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4" y="2535349"/>
            <a:ext cx="8567936" cy="9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6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3D38E47F-B7A1-4F3A-92B9-8B64B637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467" y="1167030"/>
            <a:ext cx="3708162" cy="3303222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01F6363-FB89-46A0-806C-2910E875C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Confusion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1F5897C-5491-4643-B43A-502AFC8B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E966980-01BF-403D-A2FA-E3179EDC9CD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C7A3D0D-157E-43FE-A182-80BBEAB623E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C11C5E8-86DC-42A4-91C5-4F70562574C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339B1D0-232C-4536-911E-D441C96B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71" y="4189267"/>
            <a:ext cx="5077311" cy="37636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E79A549-9248-4289-8084-10F665F0B2AD}"/>
              </a:ext>
            </a:extLst>
          </p:cNvPr>
          <p:cNvSpPr txBox="1"/>
          <p:nvPr/>
        </p:nvSpPr>
        <p:spPr>
          <a:xfrm>
            <a:off x="353745" y="2060107"/>
            <a:ext cx="417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TheSans UHH" panose="020B0502050302020203" pitchFamily="34" charset="0"/>
              </a:rPr>
              <a:t>Wichtiges </a:t>
            </a:r>
            <a:r>
              <a:rPr lang="de-DE" sz="2000" dirty="0" err="1">
                <a:latin typeface="TheSans UHH" panose="020B0502050302020203" pitchFamily="34" charset="0"/>
              </a:rPr>
              <a:t>tool</a:t>
            </a:r>
            <a:r>
              <a:rPr lang="de-DE" sz="2000" dirty="0">
                <a:latin typeface="TheSans UHH" panose="020B0502050302020203" pitchFamily="34" charset="0"/>
              </a:rPr>
              <a:t> zur Analyse eines Netzwerks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TheSans UHH" panose="020B0502050302020203" pitchFamily="34" charset="0"/>
              </a:rPr>
              <a:t>Welche Klassen wurden richtig und welche falsch geraten?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8EE722C-1CD6-4006-B8B0-F983E9538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06" y="4565627"/>
            <a:ext cx="7847856" cy="30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0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69315F-11C4-4A70-B96A-CA4D195CC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Netzwerke speichern und laden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EC3AA3-2EC5-452D-AAC1-DD23BF3056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669598" cy="2880320"/>
          </a:xfrm>
        </p:spPr>
        <p:txBody>
          <a:bodyPr/>
          <a:lstStyle/>
          <a:p>
            <a:r>
              <a:rPr lang="de-DE" b="1" dirty="0"/>
              <a:t>1.) model.save			Speichert Struktur, Gewichte, 							Trainingskonfiguration und Status des compilers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Speichern: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Laden: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83C42F-FF6A-4D34-A85E-01F533D4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C857B61-1D37-4234-9C1B-8B17B6D58AF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5496E3-EAB2-485C-8032-7B73D52416C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558AF8E-4876-4676-B0F5-A60DC02F1C5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1849628-8F84-436D-9AA3-B9884262F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26" y="3022376"/>
            <a:ext cx="6038850" cy="4667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C60399-757B-4B9F-AD93-EBD351750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26" y="4007915"/>
            <a:ext cx="74199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8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69315F-11C4-4A70-B96A-CA4D195CC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Netzwerke speichern und laden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EC3AA3-2EC5-452D-AAC1-DD23BF3056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669598" cy="2880320"/>
          </a:xfrm>
        </p:spPr>
        <p:txBody>
          <a:bodyPr/>
          <a:lstStyle/>
          <a:p>
            <a:r>
              <a:rPr lang="de-DE" b="1" dirty="0"/>
              <a:t>2.) model.to_json		Speichert nur Struktur des Netzwerks</a:t>
            </a:r>
          </a:p>
          <a:p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Speichern: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Laden: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83C42F-FF6A-4D34-A85E-01F533D4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C857B61-1D37-4234-9C1B-8B17B6D58AF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5496E3-EAB2-485C-8032-7B73D52416C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558AF8E-4876-4676-B0F5-A60DC02F1C5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7FFF14D-6E7E-4331-AF4B-FF8B0972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23" y="3075806"/>
            <a:ext cx="4543425" cy="4762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9D25CF1-0DE8-45CB-BF11-14128DFC3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26" y="4022948"/>
            <a:ext cx="79533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2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69315F-11C4-4A70-B96A-CA4D195CC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Netzwerke speichern und laden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EC3AA3-2EC5-452D-AAC1-DD23BF3056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669598" cy="2880320"/>
          </a:xfrm>
        </p:spPr>
        <p:txBody>
          <a:bodyPr/>
          <a:lstStyle/>
          <a:p>
            <a:r>
              <a:rPr lang="de-DE" b="1" dirty="0"/>
              <a:t>3.) model.save_weights			Speichert nur die Gewichte</a:t>
            </a:r>
          </a:p>
          <a:p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Speichern: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Laden: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83C42F-FF6A-4D34-A85E-01F533D4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C857B61-1D37-4234-9C1B-8B17B6D58AF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5496E3-EAB2-485C-8032-7B73D52416C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558AF8E-4876-4676-B0F5-A60DC02F1C5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43ED9A9-1E44-4F80-BA23-DEF2BE8A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38" y="3065618"/>
            <a:ext cx="5476875" cy="4095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5FE12FE-0234-48BA-8BB9-74302DA8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820" y="4111625"/>
            <a:ext cx="56959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05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0A7ACAA-D055-4BBD-9405-40B485094E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BC7A00-4AAF-4BA1-9BC4-2FF6D91E7D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Convolutional Layer</a:t>
            </a:r>
            <a:r>
              <a:rPr lang="de-DE" dirty="0"/>
              <a:t>: Ebene an der Eingabe Daten gefaltet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Faltungsmatrix wird als </a:t>
            </a:r>
            <a:r>
              <a:rPr lang="de-DE" b="1" dirty="0"/>
              <a:t>Kernel</a:t>
            </a:r>
            <a:r>
              <a:rPr lang="de-DE" dirty="0"/>
              <a:t> bezeichnet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Beispiel für die Erstellung einer Conv2D-Ebene: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B594F2D-4C5C-440D-9B12-9CF62D32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B55AE6A-CCA7-4805-A44C-2AF311D0674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A951AF7-A3C4-444C-B103-C3DE0407A70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505D275-96F2-42E1-8FE0-C97D0C76A04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C8AE8EA-24D1-4E3D-87AD-53DFA0EB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08" y="3363900"/>
            <a:ext cx="5256584" cy="10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7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76E1061F-DE3F-48AC-8130-FEA3F7947D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err="1"/>
              <a:t>Gliederung</a:t>
            </a:r>
            <a:endParaRPr lang="en-US" sz="320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CAE2798-F178-40E0-9487-1916EA24BD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69" y="1932495"/>
            <a:ext cx="8245662" cy="288032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de-DE" sz="3000" dirty="0"/>
              <a:t>Das erste eigene Netzwerk 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de-DE" sz="3000" dirty="0"/>
              <a:t>Convolutional Layer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de-DE" sz="3000" dirty="0"/>
              <a:t>Das HPC Rechencluster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de-DE" sz="3000" dirty="0"/>
              <a:t>Klassifizierung von SDSS Spektren</a:t>
            </a:r>
          </a:p>
          <a:p>
            <a:endParaRPr lang="en-US" dirty="0"/>
          </a:p>
        </p:txBody>
      </p:sp>
      <p:sp>
        <p:nvSpPr>
          <p:cNvPr id="34" name="Title 4">
            <a:extLst>
              <a:ext uri="{FF2B5EF4-FFF2-40B4-BE49-F238E27FC236}">
                <a16:creationId xmlns:a16="http://schemas.microsoft.com/office/drawing/2014/main" id="{D029FF67-4E61-4C91-B8F7-D0C21C9F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426" y="555625"/>
            <a:ext cx="5783148" cy="187325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7A7C5D-4373-41F2-B7EB-C4909F7355E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30002" y="4803998"/>
            <a:ext cx="946448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24.08.2021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81C950-0BA4-4FAB-B0EC-87C1E7AE9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669172" y="4803998"/>
            <a:ext cx="4523008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Machine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08D1E5-7296-4138-8D66-89E6039BE36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299276" y="4803998"/>
            <a:ext cx="514722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E01A2B2-10AD-754B-9B4C-E5B6FED423D0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339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23133BE3-16EF-430C-8928-DBD088703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68" y="1511715"/>
            <a:ext cx="6948264" cy="3021899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62EAD6A-8C96-43DA-9774-FF9A84573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7389DF3-1842-4259-97BE-C44C987C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4C02A40-5ACB-4D17-9807-72936012827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252AF6-6630-45F8-AE05-C7999BF0CBB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8C67035-EE82-4D24-9C0F-60E9FDB4AF2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0A710B-A704-4C54-BBD7-77D7155E302D}"/>
              </a:ext>
            </a:extLst>
          </p:cNvPr>
          <p:cNvSpPr txBox="1"/>
          <p:nvPr/>
        </p:nvSpPr>
        <p:spPr>
          <a:xfrm>
            <a:off x="2267744" y="4533614"/>
            <a:ext cx="175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ZITAT </a:t>
            </a:r>
            <a:r>
              <a:rPr lang="de-DE" dirty="0" err="1"/>
              <a:t>ZITAT</a:t>
            </a:r>
            <a:r>
              <a:rPr lang="de-DE" dirty="0"/>
              <a:t> </a:t>
            </a:r>
            <a:r>
              <a:rPr lang="de-DE" dirty="0" err="1"/>
              <a:t>ZITAT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3342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0A7ACAA-D055-4BBD-9405-40B485094E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 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BC7A00-4AAF-4BA1-9BC4-2FF6D91E7D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/>
              <a:t>strides</a:t>
            </a:r>
            <a:r>
              <a:rPr lang="de-DE" dirty="0"/>
              <a:t>: </a:t>
            </a:r>
            <a:r>
              <a:rPr lang="de-DE" b="1" dirty="0"/>
              <a:t> </a:t>
            </a:r>
            <a:r>
              <a:rPr lang="de-DE" dirty="0"/>
              <a:t>Bestimmt die Schrittweise, mit welcher sich der Kernel bewegt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/>
              <a:t>padding</a:t>
            </a:r>
            <a:r>
              <a:rPr lang="de-DE" dirty="0"/>
              <a:t>: Legt fest, ob sich der Kernel auch über den Rand hinaus bewegt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Zum Beispiel: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B594F2D-4C5C-440D-9B12-9CF62D32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B55AE6A-CCA7-4805-A44C-2AF311D0674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A951AF7-A3C4-444C-B103-C3DE0407A70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505D275-96F2-42E1-8FE0-C97D0C76A04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B79436-97FE-458D-AE26-CAB0C459B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88" y="3008139"/>
            <a:ext cx="59531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1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6A911C5-D5DC-466F-BE9D-D667B8C6D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678867"/>
            <a:ext cx="8353425" cy="3070989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62EAD6A-8C96-43DA-9774-FF9A84573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Funktionsweise 2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7389DF3-1842-4259-97BE-C44C987C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4C02A40-5ACB-4D17-9807-72936012827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252AF6-6630-45F8-AE05-C7999BF0CBB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8C67035-EE82-4D24-9C0F-60E9FDB4AF2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315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39290CC-6A85-418B-AC3E-4E91B2A73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Anwendung auf Mnist daten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017AB9-BE9B-4799-A1C1-CD0A7A4EEE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353424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Daten benötigen eine extra Dimension: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Stellt bei Farbbildern den Farbkanal da (</a:t>
            </a:r>
            <a:r>
              <a:rPr lang="de-DE" dirty="0" err="1"/>
              <a:t>rgb</a:t>
            </a:r>
            <a:r>
              <a:rPr lang="de-DE" dirty="0"/>
              <a:t>)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942AA2-1B95-4F10-B75E-1CA31650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1685124-7706-4B50-AB61-F7C48D31249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FC75DBA-5684-434A-865A-7E0F2A778C8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1C424B-0C09-4A33-906D-7092EB5BA84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F2F379F-2CE0-4FA8-AF09-AFF02D277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6" y="2732880"/>
            <a:ext cx="8568194" cy="6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53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9C6D726-E3D4-40FE-8224-DF166C00E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6" y="1707480"/>
            <a:ext cx="7703602" cy="3032914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39290CC-6A85-418B-AC3E-4E91B2A73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Anwendung auf Mnist daten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942AA2-1B95-4F10-B75E-1CA31650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1685124-7706-4B50-AB61-F7C48D31249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FC75DBA-5684-434A-865A-7E0F2A778C8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1C424B-0C09-4A33-906D-7092EB5BA84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568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39290CC-6A85-418B-AC3E-4E91B2A73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Anwendung auf Mnist daten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942AA2-1B95-4F10-B75E-1CA31650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1685124-7706-4B50-AB61-F7C48D31249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FC75DBA-5684-434A-865A-7E0F2A778C8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1C424B-0C09-4A33-906D-7092EB5BA84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7148FFD5-4267-496B-A166-74C2189C5E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353424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Aufrufen der </a:t>
            </a:r>
            <a:r>
              <a:rPr lang="de-DE" dirty="0" err="1"/>
              <a:t>compile</a:t>
            </a:r>
            <a:r>
              <a:rPr lang="de-DE" dirty="0"/>
              <a:t>-Funktion:</a:t>
            </a: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Optimizer</a:t>
            </a:r>
            <a:r>
              <a:rPr lang="de-DE" dirty="0"/>
              <a:t>: Adadelta mit einer Learning-Rate = 0.1 (Standard = 0.01)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61ACE9-762D-4473-B630-0E1DB337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43758"/>
            <a:ext cx="8568952" cy="8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11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5CB90A5-FC43-40F7-8742-ADCC91366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Neue Treffergenauigkeit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CD8FFC-AC89-469F-9FE7-FB669F4F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CD05380-2E07-453D-AB53-38C62A1D997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dirty="0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DC44A45-AE4F-47EA-A950-5024BA7D5F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BBDB11B-68C2-416C-B377-F73F3E88301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22CBAA2-F17E-47EB-9A84-7A1F16035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3421126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Viel besseres Ergebnis!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Training und Validation nähern sich 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Kein Overfitting mehr</a:t>
            </a:r>
          </a:p>
        </p:txBody>
      </p:sp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5C840D60-8C4F-41FB-86D8-5F66F26B0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980" y="1189956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26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5CB90A5-FC43-40F7-8742-ADCC91366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Neue Loss-Funktion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CD8FFC-AC89-469F-9FE7-FB669F4F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CD05380-2E07-453D-AB53-38C62A1D997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dirty="0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DC44A45-AE4F-47EA-A950-5024BA7D5F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BBDB11B-68C2-416C-B377-F73F3E88301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22CBAA2-F17E-47EB-9A84-7A1F16035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07480"/>
            <a:ext cx="3462494" cy="295250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Auch hier bestätigt sich: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algn="ctr"/>
            <a:r>
              <a:rPr lang="de-DE" b="1" dirty="0"/>
              <a:t>Das Convolutional Network klassifiziert die Ziffern deutlich besser!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AA13725-9E1E-404A-8060-CCA5B7ADF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264" y="1203598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41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Text, Computer, Elektronik enthält.&#10;&#10;Automatisch generierte Beschreibung">
            <a:extLst>
              <a:ext uri="{FF2B5EF4-FFF2-40B4-BE49-F238E27FC236}">
                <a16:creationId xmlns:a16="http://schemas.microsoft.com/office/drawing/2014/main" id="{45042F5B-0500-4CAB-9785-B0BAAED89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787774"/>
            <a:ext cx="6372200" cy="159305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35E0ED5-473A-4923-8C54-679F5F80D3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allgemeines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B811D8-ED10-4D12-BAB0-8C0C6151E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5915" y="1779662"/>
            <a:ext cx="8599228" cy="2366134"/>
          </a:xfrm>
        </p:spPr>
        <p:txBody>
          <a:bodyPr>
            <a:normAutofit/>
          </a:bodyPr>
          <a:lstStyle/>
          <a:p>
            <a:r>
              <a:rPr lang="de-DE" dirty="0"/>
              <a:t>„Das Linux-Cluster „Hummel“ am RRZ wurde als Forschungsgroßgerät für wissenschaftliche Projekte mit großem parallelen Rechenbedarf beschafft.“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Seit </a:t>
            </a:r>
            <a:r>
              <a:rPr lang="de-DE" b="1" dirty="0"/>
              <a:t>2009</a:t>
            </a:r>
            <a:r>
              <a:rPr lang="de-DE" dirty="0"/>
              <a:t> im Betrieb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5F6C26-BF2D-4DDE-AF55-2D9A1DC5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5596E4-4763-4463-85DC-AED19335592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2CFECC8-FFA9-4FF2-9746-9D0B75F8F83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A8F58B1-AB1E-4813-82DC-5A6F320DA1E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164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F2B6150-3B97-46CF-B716-58C60806DE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Zugang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A7AFE2-ACA3-471B-860B-825470BA77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3096344"/>
          </a:xfrm>
        </p:spPr>
        <p:txBody>
          <a:bodyPr>
            <a:normAutofit lnSpcReduction="10000"/>
          </a:bodyPr>
          <a:lstStyle/>
          <a:p>
            <a:r>
              <a:rPr lang="de-DE" dirty="0"/>
              <a:t>Notwendig: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VPN Zugang der UHH (siehe Website)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Freischaltung durch </a:t>
            </a:r>
            <a:r>
              <a:rPr lang="de-DE" dirty="0">
                <a:hlinkClick r:id="rId2"/>
              </a:rPr>
              <a:t>hpc@uni-hamburg.de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Austausch eines öffentlichen SSH Schlüssels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algn="ctr"/>
            <a:r>
              <a:rPr lang="de-DE" dirty="0"/>
              <a:t>Generierung einer Schlüsselpaars im Home Ordner und Annahme der Identität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CB100FC-B3DE-4360-ACB5-34C0A522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F06D079-724B-4543-BF26-A6C6C0E7030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2E76FA5-A4CA-4354-84BE-F07F3AAE34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35DA53-FDA9-49F3-99CC-47BB8E769E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3579E8C-7FD9-439D-B4EB-886F4CFB1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3444602"/>
            <a:ext cx="62293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2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282EF3-9F16-4544-ACA8-E16E4ACD6D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Installation von Tensorflow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D09227-2FCC-4F0B-82E4-33A4265F3B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9053" y="1852165"/>
            <a:ext cx="4171028" cy="2735710"/>
          </a:xfrm>
        </p:spPr>
        <p:txBody>
          <a:bodyPr/>
          <a:lstStyle/>
          <a:p>
            <a:r>
              <a:rPr lang="de-DE" dirty="0"/>
              <a:t>Normales Paket:</a:t>
            </a:r>
          </a:p>
          <a:p>
            <a:endParaRPr lang="de-DE" dirty="0"/>
          </a:p>
          <a:p>
            <a:pPr algn="ctr"/>
            <a:r>
              <a:rPr lang="de-DE" i="1" dirty="0"/>
              <a:t>pip install tensorflow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oder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conda install tensorflow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71562D6-596B-4546-A4AF-38F1CDE3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F77A8DB-61C2-4A95-9915-80F018A5636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76BC305-A874-4A29-AF5A-5166289AAFD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CACAAF1-3FBF-4CB6-BB2C-1349BAC0CC4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117BE936-06B3-41B4-9987-46B6BA099699}"/>
              </a:ext>
            </a:extLst>
          </p:cNvPr>
          <p:cNvSpPr txBox="1">
            <a:spLocks/>
          </p:cNvSpPr>
          <p:nvPr/>
        </p:nvSpPr>
        <p:spPr>
          <a:xfrm>
            <a:off x="4566054" y="1852165"/>
            <a:ext cx="4171028" cy="2735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Zur Ausführung auf </a:t>
            </a:r>
            <a:r>
              <a:rPr lang="de-DE" dirty="0" err="1"/>
              <a:t>gpu‘s</a:t>
            </a:r>
            <a:r>
              <a:rPr lang="de-DE" dirty="0"/>
              <a:t>:</a:t>
            </a:r>
          </a:p>
          <a:p>
            <a:endParaRPr lang="de-DE" dirty="0"/>
          </a:p>
          <a:p>
            <a:pPr algn="ctr"/>
            <a:r>
              <a:rPr lang="de-DE" i="1" dirty="0"/>
              <a:t>pip install tensorflow-</a:t>
            </a:r>
            <a:r>
              <a:rPr lang="de-DE" i="1" dirty="0" err="1"/>
              <a:t>gpu</a:t>
            </a:r>
            <a:endParaRPr lang="de-DE" i="1" dirty="0"/>
          </a:p>
          <a:p>
            <a:pPr algn="ctr"/>
            <a:endParaRPr lang="de-DE" dirty="0"/>
          </a:p>
          <a:p>
            <a:pPr algn="ctr"/>
            <a:r>
              <a:rPr lang="de-DE" dirty="0"/>
              <a:t>oder</a:t>
            </a:r>
          </a:p>
          <a:p>
            <a:endParaRPr lang="de-DE" dirty="0"/>
          </a:p>
          <a:p>
            <a:pPr algn="ctr"/>
            <a:r>
              <a:rPr lang="de-DE" i="1" dirty="0"/>
              <a:t>conda install tensorflow-</a:t>
            </a:r>
            <a:r>
              <a:rPr lang="de-DE" i="1" dirty="0" err="1"/>
              <a:t>gpu</a:t>
            </a:r>
            <a:endParaRPr lang="de-DE" i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742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7DE14B1-0CE8-415B-9BDC-1AA6828420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zugang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5C57FA-9914-4880-A0B9-47E4FAEED0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353424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Zwei Login-Gateways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Ermöglichen Zugriff auf die $WORK und $HOME Ordner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Verbindung zu Front-End-Knoten per </a:t>
            </a:r>
            <a:r>
              <a:rPr lang="de-DE" dirty="0" err="1"/>
              <a:t>ssh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Zusammengefasst: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33FD5CF-10CF-4218-9F49-A8B44E99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66A9C93-5B6C-46B8-B955-8A57EE19CAA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CCC6656-FBCD-4E89-A273-03E36398D66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B89B07A-CEFE-4D1C-9C73-BC2C5756A64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1F73444-3927-4D82-A4BD-447EE611E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722" y="1635646"/>
            <a:ext cx="4162425" cy="7239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6EE71F1-C962-43C3-885B-AB182B532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624" y="2915427"/>
            <a:ext cx="1714500" cy="609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0950EA7-49FB-4213-A1EE-D7901D977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00" y="4259932"/>
            <a:ext cx="89154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9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9D09BDA-D4EE-453A-85E4-D9AF19A96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Installation von anaconda + tensorflow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6158A2-7625-40B0-9C0E-ABC6C25602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Download des </a:t>
            </a:r>
            <a:r>
              <a:rPr lang="de-DE" dirty="0">
                <a:hlinkClick r:id="rId2"/>
              </a:rPr>
              <a:t>Anaconda Installer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Installer muss per </a:t>
            </a:r>
            <a:r>
              <a:rPr lang="de-DE" dirty="0" err="1"/>
              <a:t>scp</a:t>
            </a:r>
            <a:r>
              <a:rPr lang="de-DE" dirty="0"/>
              <a:t> in den $WORK Ordner kopiert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Installation von Anaconda mit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14A39C-A0A7-4CA0-B833-B80F4667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1F9611B-B0A3-4534-B5B0-5F66FF70E53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CF47498-FAD1-4776-8C27-E15786A7EAE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03EB9B-33DA-4497-AFB4-FC251C373B5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C6E1DC1-3F6E-4DC8-9B2E-02BA4C3B3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69" y="2886080"/>
            <a:ext cx="8871614" cy="66748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E9D4BAA-C8D4-4EEB-A13E-687A67C75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88" y="4131915"/>
            <a:ext cx="59721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74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27762AA-0EB9-48D3-A893-D1DC445B0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Installation von anaconda + tensorflow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3B4351-2AEC-4A9B-B23E-6CADD52DBD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Pfad zu conda.sh in .</a:t>
            </a:r>
            <a:r>
              <a:rPr lang="de-DE" dirty="0" err="1"/>
              <a:t>bashrc</a:t>
            </a:r>
            <a:r>
              <a:rPr lang="de-DE" dirty="0"/>
              <a:t> Datei (im $HOME Ordner) hinterlegen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Aktivierung der Installation 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Überprüfung der Installation mit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C37031C-0C32-482E-803D-FDECD2DB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3C14633-E262-4D75-94B7-98086B8A65C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8DF73E3-A1F1-4490-968F-D278B6A64D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88A0AFD-6914-45C3-9D83-1D9684B2A9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E88839A-27F9-47A0-A6E6-81363FA4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357437"/>
            <a:ext cx="8058150" cy="4286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A3DF77D-71DB-46CD-8009-28AE521FD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26" y="3435846"/>
            <a:ext cx="2590800" cy="3619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B93B5FF-9AAF-4369-A872-CA2CAD3C5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3995694"/>
            <a:ext cx="16478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70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27762AA-0EB9-48D3-A893-D1DC445B0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Installation von anaconda + tensorflow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3B4351-2AEC-4A9B-B23E-6CADD52DBD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Einrichtung einer neuen Umgebung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Installation von </a:t>
            </a:r>
            <a:r>
              <a:rPr lang="de-DE" dirty="0" err="1"/>
              <a:t>Tenserflow-gpu</a:t>
            </a:r>
            <a:r>
              <a:rPr lang="de-DE" dirty="0"/>
              <a:t> und </a:t>
            </a:r>
            <a:r>
              <a:rPr lang="de-DE" dirty="0" err="1"/>
              <a:t>matplotlib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C37031C-0C32-482E-803D-FDECD2DB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3C14633-E262-4D75-94B7-98086B8A65C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8DF73E3-A1F1-4490-968F-D278B6A64D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88A0AFD-6914-45C3-9D83-1D9684B2A9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A0B9D1D-4333-4584-9A76-E9D53E5E7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355726"/>
            <a:ext cx="5524500" cy="7524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2ABC708-1173-4111-9760-429F3DD5D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037" y="3795886"/>
            <a:ext cx="44862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63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223F4E9-9DD2-48AF-832E-DCB0997588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Installation von anaconda + tensorflow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7A8B4D-51D5-49A3-B542-9B4247412E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995686"/>
            <a:ext cx="8389678" cy="2664296"/>
          </a:xfrm>
        </p:spPr>
        <p:txBody>
          <a:bodyPr/>
          <a:lstStyle/>
          <a:p>
            <a:pPr algn="ctr"/>
            <a:r>
              <a:rPr lang="de-DE" dirty="0"/>
              <a:t>In einer neuen Sitzung können Anaconda und die neue Umgebung wieder geladen werden: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D2305DB-13A3-4674-BFC9-78320CA6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5C1A067-5F6E-47E0-92A0-DA46CF94823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E3024E-321B-4AD6-AE19-4561817790E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7222B23-7EDD-4EAD-AEF4-595D7ABCD17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3F87C0F-576F-4739-9096-F3750A39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71" y="3191075"/>
            <a:ext cx="33432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15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8B12A22-42E4-4413-AD46-722D7CB236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Batch-verarbeitung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48813D-840C-4A45-A10F-C1E1D3AF84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461686" cy="15121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Für einen </a:t>
            </a:r>
            <a:r>
              <a:rPr lang="de-DE" dirty="0" err="1"/>
              <a:t>compute</a:t>
            </a:r>
            <a:r>
              <a:rPr lang="de-DE" dirty="0"/>
              <a:t>-job auf einem der Rechenknoten muss das Batch-System verwendet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 Hummel wird SLURM verwendet</a:t>
            </a:r>
          </a:p>
          <a:p>
            <a:pPr lvl="1" indent="0">
              <a:buNone/>
            </a:pPr>
            <a:r>
              <a:rPr lang="de-DE" sz="2000" dirty="0"/>
              <a:t>(Simple Linux Utility for Resource management)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566F8BA-F22B-46D0-9E08-90D2B875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18B784E-8329-4433-89F5-C48748FF88F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D495658-B8FE-49E8-BD47-5654FF3F591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EC2F41F-4517-4767-B0E5-5F6DA691A3D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9634FAC9-A7BF-4E83-A8A1-B12DD7208E55}"/>
              </a:ext>
            </a:extLst>
          </p:cNvPr>
          <p:cNvSpPr txBox="1">
            <a:spLocks/>
          </p:cNvSpPr>
          <p:nvPr/>
        </p:nvSpPr>
        <p:spPr>
          <a:xfrm>
            <a:off x="214769" y="3579862"/>
            <a:ext cx="8461686" cy="1138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Dokumentation:  </a:t>
            </a:r>
            <a:r>
              <a:rPr lang="de-DE" sz="2000" dirty="0">
                <a:hlinkClick r:id="rId2"/>
              </a:rPr>
              <a:t>SLURM Website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Jobs werden mit einem Job-Skript gestartet </a:t>
            </a:r>
          </a:p>
        </p:txBody>
      </p:sp>
    </p:spTree>
    <p:extLst>
      <p:ext uri="{BB962C8B-B14F-4D97-AF65-F5344CB8AC3E}">
        <p14:creationId xmlns:p14="http://schemas.microsoft.com/office/powerpoint/2010/main" val="2525302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CB063F-6184-470D-82DF-F6C592AC4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Beispieljob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B23A367-C0E1-495A-93FC-126F73C1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8BA3E48-935C-4AAC-AF2A-197E0FBDC8A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8179D57-14C2-44D3-82F3-11B6CB1AFDB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AD9916-C9A7-45B4-9D3F-75E8768B357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427B74A-2DEA-4D80-B84A-857DD7023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80" y="1573332"/>
            <a:ext cx="1885950" cy="3905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0A82BF4-9101-45C5-9F89-9350C5466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98" y="1953240"/>
            <a:ext cx="5000625" cy="6953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77DCDE6-88F7-4C74-B990-A1BF6A783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50" y="2648565"/>
            <a:ext cx="4248150" cy="9810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E913B47-452A-48B1-B534-AAEDEF9CE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85" y="3629640"/>
            <a:ext cx="74485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63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CB063F-6184-470D-82DF-F6C592AC4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Beispieljob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B23A367-C0E1-495A-93FC-126F73C1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8BA3E48-935C-4AAC-AF2A-197E0FBDC8A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8179D57-14C2-44D3-82F3-11B6CB1AFDB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AD9916-C9A7-45B4-9D3F-75E8768B357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37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E6F63D-25F2-4C79-929F-DAEE096A1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21" y="1733998"/>
            <a:ext cx="3609975" cy="3238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7DE8DCA-2A52-46A3-BF29-7643CB160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21" y="2238375"/>
            <a:ext cx="1057275" cy="33337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A46703B-5693-4EA9-88AF-608361E03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621" y="2702383"/>
            <a:ext cx="6257925" cy="13430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CB9BCE9-2EB3-437A-9E25-FE06F83B8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174" y="4277417"/>
            <a:ext cx="56388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45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BD6BC6F-2CA7-463B-B4B3-CC44620B9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Die wichtigsten </a:t>
            </a:r>
            <a:r>
              <a:rPr lang="de-DE" dirty="0" err="1"/>
              <a:t>slurm</a:t>
            </a:r>
            <a:r>
              <a:rPr lang="de-DE" dirty="0"/>
              <a:t>-befehle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F95698-6FB1-4A9D-9CD1-76EC5A1673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i="0" u="none" strike="noStrike" baseline="0" dirty="0">
                <a:latin typeface="TheSans UHH" panose="020B0502050302020203" pitchFamily="34" charset="0"/>
              </a:rPr>
              <a:t>Um ein Job-Skript hochzuladen:</a:t>
            </a:r>
            <a:endParaRPr lang="de-DE" sz="2400" dirty="0">
              <a:latin typeface="TheSans UHH" panose="020B0502050302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TheSans UHH" panose="020B0502050302020203" pitchFamily="34" charset="0"/>
              </a:rPr>
              <a:t>Um alle eigenen laufenden Jobs anzuzeigen: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TheSans UHH" panose="020B0502050302020203" pitchFamily="34" charset="0"/>
              </a:rPr>
              <a:t>Detaillierte Informationen: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8F04FE6-E5B9-4B5E-9C9B-6D26F4BA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078D5AD-99CD-4295-B6F7-EDD7C004EE6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5E6DC11-1E43-4893-9CE0-5BC4AB2D016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7FAB86B-9ED7-45A2-941A-FF66C7217B9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38</a:t>
            </a:fld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D822EC8-CDA9-4B8A-9676-796C11EEA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851496"/>
            <a:ext cx="2886075" cy="4286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8A40B80-2634-4ACB-8E83-3A2ACA98E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519" y="2425230"/>
            <a:ext cx="2733675" cy="4381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3B21AF79-B714-4F30-92B4-789023243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" y="3129124"/>
            <a:ext cx="9144000" cy="58451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C0B88BA-0679-4D64-9A64-7D56E5F89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305" y="3924871"/>
            <a:ext cx="39719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95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BD6BC6F-2CA7-463B-B4B3-CC44620B9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Die wichtigsten </a:t>
            </a:r>
            <a:r>
              <a:rPr lang="de-DE" dirty="0" err="1"/>
              <a:t>slurm</a:t>
            </a:r>
            <a:r>
              <a:rPr lang="de-DE" dirty="0"/>
              <a:t>-befehle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F95698-6FB1-4A9D-9CD1-76EC5A1673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5581366" cy="288032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TheSans UHH" panose="020B0502050302020203" pitchFamily="34" charset="0"/>
              </a:rPr>
              <a:t>Um einen Job abzubrechen: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TheSans UHH" panose="020B0502050302020203" pitchFamily="34" charset="0"/>
              </a:rPr>
              <a:t>Um einen Job bei einem automatischen Abbruch nicht erneut zu starten: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TheSans UHH" panose="020B0502050302020203" pitchFamily="34" charset="0"/>
              </a:rPr>
              <a:t>Oder im Skript: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8F04FE6-E5B9-4B5E-9C9B-6D26F4BA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078D5AD-99CD-4295-B6F7-EDD7C004EE6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5E6DC11-1E43-4893-9CE0-5BC4AB2D016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7FAB86B-9ED7-45A2-941A-FF66C7217B9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39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3022842-7E10-4294-A5E4-F77174DA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376" y="1917712"/>
            <a:ext cx="2390775" cy="4000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3C6B71-7C48-4BA0-83FA-A48A3A4A0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186" y="3436021"/>
            <a:ext cx="4981575" cy="4095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BE74D7D-45A5-41DD-8DE0-E0BDE08B3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186" y="3940567"/>
            <a:ext cx="33051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6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8930981-B93D-4730-8410-3E6494343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Gpu unterstützung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B1075A-949C-4C05-B22B-A738751F0E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81808"/>
            <a:ext cx="8084506" cy="2880320"/>
          </a:xfrm>
        </p:spPr>
        <p:txBody>
          <a:bodyPr/>
          <a:lstStyle/>
          <a:p>
            <a:pPr algn="ctr"/>
            <a:r>
              <a:rPr lang="de-DE" dirty="0" err="1"/>
              <a:t>TensorFlow</a:t>
            </a:r>
            <a:r>
              <a:rPr lang="de-DE" dirty="0"/>
              <a:t> Code läuft ohne zusätzlichen Befehle auf CUDA-fähigen Grafikkarten:</a:t>
            </a:r>
          </a:p>
          <a:p>
            <a:pPr algn="ctr"/>
            <a:endParaRPr lang="de-DE" dirty="0"/>
          </a:p>
          <a:p>
            <a:pPr marL="342900" indent="-342900" algn="ctr">
              <a:buFontTx/>
              <a:buChar char="-"/>
            </a:pPr>
            <a:r>
              <a:rPr lang="de-DE" dirty="0"/>
              <a:t>NVIDIA GPU der G8x-Generation oder neuer</a:t>
            </a:r>
          </a:p>
          <a:p>
            <a:pPr marL="342900" indent="-342900" algn="ctr">
              <a:buFontTx/>
              <a:buChar char="-"/>
            </a:pPr>
            <a:r>
              <a:rPr lang="de-DE" dirty="0"/>
              <a:t>Alle Karten der </a:t>
            </a:r>
            <a:r>
              <a:rPr lang="de-DE" dirty="0" err="1"/>
              <a:t>GeForce</a:t>
            </a:r>
            <a:r>
              <a:rPr lang="de-DE" dirty="0"/>
              <a:t>, Quadro und Tesla Reihen</a:t>
            </a:r>
          </a:p>
          <a:p>
            <a:pPr marL="342900" indent="-342900" algn="ctr">
              <a:buFontTx/>
              <a:buChar char="-"/>
            </a:pPr>
            <a:endParaRPr lang="de-DE" dirty="0"/>
          </a:p>
          <a:p>
            <a:pPr algn="ctr"/>
            <a:r>
              <a:rPr lang="de-DE" dirty="0"/>
              <a:t>Ansonsten wird die CPU verwendet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A14119C-FF56-4110-B3DC-03CA6854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86E4B3D-8516-4535-B7E2-0D798B4552D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3544014-9211-4668-A708-356231F0EB4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D456D0-AF10-4A2F-96A7-DA255D1E6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610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25F4571-4539-4A07-A395-7251850867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Cpu</a:t>
            </a:r>
            <a:r>
              <a:rPr lang="de-DE" dirty="0"/>
              <a:t> </a:t>
            </a:r>
            <a:r>
              <a:rPr lang="de-DE" dirty="0" err="1"/>
              <a:t>partitionen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E2E107-340F-45CD-B12E-B2E70D2598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957630" cy="19442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Bis auf die Spezial-Knoten: Alle </a:t>
            </a:r>
            <a:r>
              <a:rPr lang="de-DE" dirty="0" err="1"/>
              <a:t>Compute</a:t>
            </a:r>
            <a:r>
              <a:rPr lang="de-DE" dirty="0"/>
              <a:t>-Knoten 2 CPUs vom Typ Intel Xeon E5-2630v3 – Je CPU:</a:t>
            </a:r>
          </a:p>
          <a:p>
            <a:pPr marL="1085850" lvl="1" indent="-342900"/>
            <a:r>
              <a:rPr lang="de-DE" sz="2000" dirty="0"/>
              <a:t>8 Rechenkerne</a:t>
            </a:r>
          </a:p>
          <a:p>
            <a:pPr marL="1085850" lvl="1" indent="-342900"/>
            <a:r>
              <a:rPr lang="de-DE" sz="2000" dirty="0"/>
              <a:t>Grundfrequenz 2,4 GHz</a:t>
            </a:r>
          </a:p>
          <a:p>
            <a:pPr marL="1085850" lvl="1" indent="-342900"/>
            <a:r>
              <a:rPr lang="de-DE" sz="2000" dirty="0"/>
              <a:t>L3-Cache 20 Mbyte</a:t>
            </a:r>
          </a:p>
          <a:p>
            <a:pPr lvl="1" indent="0">
              <a:buNone/>
            </a:pPr>
            <a:endParaRPr lang="de-DE" sz="2000" dirty="0"/>
          </a:p>
          <a:p>
            <a:pPr lvl="1" indent="0">
              <a:buNone/>
            </a:pPr>
            <a:endParaRPr lang="de-DE" sz="2000" dirty="0"/>
          </a:p>
          <a:p>
            <a:pPr lvl="1" indent="0">
              <a:buNone/>
            </a:pPr>
            <a:endParaRPr lang="de-DE" sz="20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BE461D-5972-40AE-B18C-8680DD1B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26BDC37-2CE5-4B8B-AF64-C6EEEE315BD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80BD987-5EE6-4D9A-B2A1-9FA8E4A2A5A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6502FCB-B068-44F3-BE05-5620B9CB8FB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06E164B8-9D0B-40A8-97D5-5DA84AAAF98C}"/>
              </a:ext>
            </a:extLst>
          </p:cNvPr>
          <p:cNvSpPr txBox="1">
            <a:spLocks/>
          </p:cNvSpPr>
          <p:nvPr/>
        </p:nvSpPr>
        <p:spPr>
          <a:xfrm>
            <a:off x="214770" y="3934344"/>
            <a:ext cx="795763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Es </a:t>
            </a:r>
            <a:r>
              <a:rPr lang="de-DE" dirty="0"/>
              <a:t>sind 3 </a:t>
            </a:r>
            <a:r>
              <a:rPr lang="de-DE" dirty="0" err="1"/>
              <a:t>unterscheidliche</a:t>
            </a:r>
            <a:r>
              <a:rPr lang="de-DE" dirty="0"/>
              <a:t> CPU-Partitionen zur Verfügung</a:t>
            </a:r>
            <a:endParaRPr lang="de-DE" sz="2000" dirty="0"/>
          </a:p>
          <a:p>
            <a:pPr lvl="1" indent="0">
              <a:buFont typeface="Arial"/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829572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FAD3720-0169-49CD-A2E0-41F28CEDD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Cpu</a:t>
            </a:r>
            <a:r>
              <a:rPr lang="de-DE" dirty="0"/>
              <a:t> </a:t>
            </a:r>
            <a:r>
              <a:rPr lang="de-DE" dirty="0" err="1"/>
              <a:t>partitionen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ED372F-EB1F-43BF-B8F6-51B1BD99C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1560" y="1815579"/>
            <a:ext cx="4174770" cy="28803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b="1" dirty="0"/>
              <a:t>Standard-Partition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316 Knoten (node1 bis </a:t>
            </a:r>
            <a:r>
              <a:rPr lang="de-DE" sz="1800" dirty="0" err="1">
                <a:latin typeface="TheSans UHH"/>
              </a:rPr>
              <a:t>node</a:t>
            </a:r>
            <a:r>
              <a:rPr lang="de-DE" sz="1800" dirty="0">
                <a:latin typeface="TheSans UHH"/>
              </a:rPr>
              <a:t> 316) 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jeweils 64 </a:t>
            </a:r>
            <a:r>
              <a:rPr lang="de-DE" sz="1800" dirty="0" err="1">
                <a:latin typeface="TheSans UHH"/>
              </a:rPr>
              <a:t>Gbyte</a:t>
            </a:r>
            <a:r>
              <a:rPr lang="de-DE" sz="1800" dirty="0">
                <a:latin typeface="TheSans UHH"/>
              </a:rPr>
              <a:t> Hauptspeicher</a:t>
            </a:r>
          </a:p>
          <a:p>
            <a:pPr marL="0" lvl="1" indent="0">
              <a:buNone/>
            </a:pPr>
            <a:endParaRPr lang="de-DE" sz="1800" dirty="0">
              <a:latin typeface="TheSans UHH"/>
            </a:endParaRPr>
          </a:p>
          <a:p>
            <a:pPr marL="0" lvl="1" indent="0">
              <a:buNone/>
            </a:pPr>
            <a:endParaRPr lang="de-DE" sz="1800" dirty="0">
              <a:latin typeface="TheSans UHH"/>
            </a:endParaRPr>
          </a:p>
          <a:p>
            <a:r>
              <a:rPr lang="de-DE" b="1" dirty="0"/>
              <a:t>3.	Spezial-Partition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2 Knoten (node395 bis </a:t>
            </a:r>
            <a:r>
              <a:rPr lang="de-DE" sz="1800" dirty="0" err="1">
                <a:latin typeface="TheSans UHH"/>
              </a:rPr>
              <a:t>node</a:t>
            </a:r>
            <a:r>
              <a:rPr lang="de-DE" sz="1800" dirty="0">
                <a:latin typeface="TheSans UHH"/>
              </a:rPr>
              <a:t> 396) 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jeweils 1024 </a:t>
            </a:r>
            <a:r>
              <a:rPr lang="de-DE" sz="1800" dirty="0" err="1">
                <a:latin typeface="TheSans UHH"/>
              </a:rPr>
              <a:t>Gbyte</a:t>
            </a:r>
            <a:r>
              <a:rPr lang="de-DE" sz="1800" dirty="0">
                <a:latin typeface="TheSans UHH"/>
              </a:rPr>
              <a:t> Hauptspeicher</a:t>
            </a:r>
          </a:p>
          <a:p>
            <a:pPr marL="0" lvl="1" indent="0">
              <a:buNone/>
            </a:pPr>
            <a:endParaRPr lang="de-DE" sz="1800" dirty="0">
              <a:latin typeface="TheSans UHH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A4ABF0-0490-4BDB-9D6A-535544C9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9D998B3-5EFA-4B0F-B819-7C0EA45A812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C150D66-0F30-4F13-8C80-8784559CC5E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8717B1-52CD-4F0B-BDE0-5B12F3DA166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2C0F27-6C60-48F5-9338-A2151B417B0C}"/>
              </a:ext>
            </a:extLst>
          </p:cNvPr>
          <p:cNvSpPr txBox="1">
            <a:spLocks/>
          </p:cNvSpPr>
          <p:nvPr/>
        </p:nvSpPr>
        <p:spPr>
          <a:xfrm>
            <a:off x="4649422" y="2571750"/>
            <a:ext cx="417477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2.	Große Partition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24 Knoten (node371 bis </a:t>
            </a:r>
            <a:r>
              <a:rPr lang="de-DE" sz="1800" dirty="0" err="1">
                <a:latin typeface="TheSans UHH"/>
              </a:rPr>
              <a:t>node</a:t>
            </a:r>
            <a:r>
              <a:rPr lang="de-DE" sz="1800" dirty="0">
                <a:latin typeface="TheSans UHH"/>
              </a:rPr>
              <a:t> 394) 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jeweils 256 </a:t>
            </a:r>
            <a:r>
              <a:rPr lang="de-DE" sz="1800" dirty="0" err="1">
                <a:latin typeface="TheSans UHH"/>
              </a:rPr>
              <a:t>Gbyte</a:t>
            </a:r>
            <a:r>
              <a:rPr lang="de-DE" sz="1800" dirty="0">
                <a:latin typeface="TheSans UHH"/>
              </a:rPr>
              <a:t> Hauptspeicher</a:t>
            </a:r>
          </a:p>
          <a:p>
            <a:pPr marL="0" lvl="1" indent="0">
              <a:buFont typeface="Arial"/>
              <a:buNone/>
            </a:pPr>
            <a:endParaRPr lang="de-DE" sz="1800" dirty="0">
              <a:latin typeface="TheSans UHH"/>
            </a:endParaRPr>
          </a:p>
        </p:txBody>
      </p:sp>
    </p:spTree>
    <p:extLst>
      <p:ext uri="{BB962C8B-B14F-4D97-AF65-F5344CB8AC3E}">
        <p14:creationId xmlns:p14="http://schemas.microsoft.com/office/powerpoint/2010/main" val="2878280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59E89EA-7E34-4C92-A65D-447FFEAE8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Gpu </a:t>
            </a:r>
            <a:r>
              <a:rPr lang="de-DE" dirty="0" err="1"/>
              <a:t>partition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C9423ED-EE5A-4E0D-B242-826FBC77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9000DB6-2553-4615-8FEF-97B075EC7DC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DDC271A-D19A-4C03-9D48-50D8ECAAE57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603FD86-3844-4924-B614-28830BEFBAE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33311DC7-7105-41BE-A879-D1BBDB19121C}"/>
              </a:ext>
            </a:extLst>
          </p:cNvPr>
          <p:cNvSpPr txBox="1">
            <a:spLocks/>
          </p:cNvSpPr>
          <p:nvPr/>
        </p:nvSpPr>
        <p:spPr>
          <a:xfrm>
            <a:off x="4130319" y="3498828"/>
            <a:ext cx="417477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de-DE" sz="2000" b="1" dirty="0">
                <a:latin typeface="TheSans UHH"/>
              </a:rPr>
              <a:t>GPU Partition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54 Knoten (node317 bis </a:t>
            </a:r>
            <a:r>
              <a:rPr lang="de-DE" sz="1800" dirty="0" err="1">
                <a:latin typeface="TheSans UHH"/>
              </a:rPr>
              <a:t>node</a:t>
            </a:r>
            <a:r>
              <a:rPr lang="de-DE" sz="1800" dirty="0">
                <a:latin typeface="TheSans UHH"/>
              </a:rPr>
              <a:t> 370) 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Jeweils 64 </a:t>
            </a:r>
            <a:r>
              <a:rPr lang="de-DE" sz="1800" dirty="0" err="1">
                <a:latin typeface="TheSans UHH"/>
              </a:rPr>
              <a:t>Gbyte</a:t>
            </a:r>
            <a:r>
              <a:rPr lang="de-DE" sz="1800" dirty="0">
                <a:latin typeface="TheSans UHH"/>
              </a:rPr>
              <a:t> Hauptspeicher</a:t>
            </a:r>
          </a:p>
          <a:p>
            <a:pPr marL="0" lvl="1" indent="0">
              <a:buFont typeface="Arial"/>
              <a:buNone/>
            </a:pPr>
            <a:endParaRPr lang="de-DE" sz="1800" dirty="0">
              <a:latin typeface="TheSans UHH"/>
            </a:endParaRP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F5B1E374-EB19-49CB-B719-A81C16722A6C}"/>
              </a:ext>
            </a:extLst>
          </p:cNvPr>
          <p:cNvSpPr txBox="1">
            <a:spLocks/>
          </p:cNvSpPr>
          <p:nvPr/>
        </p:nvSpPr>
        <p:spPr>
          <a:xfrm>
            <a:off x="266892" y="1895252"/>
            <a:ext cx="795763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4992 NVIDIA CUDA-Cores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24 </a:t>
            </a:r>
            <a:r>
              <a:rPr lang="de-DE" sz="2000" dirty="0" err="1"/>
              <a:t>Gbyte</a:t>
            </a:r>
            <a:r>
              <a:rPr lang="de-DE" sz="2000" dirty="0"/>
              <a:t> GDDR5 Speicher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Speicher-Bandbreite von 480 </a:t>
            </a:r>
            <a:r>
              <a:rPr lang="de-DE" dirty="0" err="1"/>
              <a:t>Gbyte</a:t>
            </a:r>
            <a:r>
              <a:rPr lang="de-DE" dirty="0"/>
              <a:t>/s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Grudfreque</a:t>
            </a:r>
            <a:r>
              <a:rPr lang="de-DE" dirty="0" err="1"/>
              <a:t>nz</a:t>
            </a:r>
            <a:r>
              <a:rPr lang="de-DE" dirty="0"/>
              <a:t> 562 MHz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Boost-Freque</a:t>
            </a:r>
            <a:r>
              <a:rPr lang="de-DE" dirty="0"/>
              <a:t>nz 824 MHz</a:t>
            </a:r>
            <a:endParaRPr lang="de-DE" sz="2000" dirty="0"/>
          </a:p>
          <a:p>
            <a:pPr lvl="1" indent="0">
              <a:buFont typeface="Arial"/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827797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7372AED-5415-4D3E-9D6D-C1F6BAEB80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Gpu Parallelisierung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9BAE62-0D07-4BC0-BB54-D3A3427E17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Parallelisierung der GPUs wird mithilfe von </a:t>
            </a:r>
            <a:r>
              <a:rPr lang="de-DE" dirty="0" err="1"/>
              <a:t>OpenMPI</a:t>
            </a:r>
            <a:r>
              <a:rPr lang="de-DE" dirty="0"/>
              <a:t> gesteuert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Zunächst muss die Umgebung mit </a:t>
            </a:r>
            <a:r>
              <a:rPr lang="de-DE" dirty="0" err="1"/>
              <a:t>OpenMPI</a:t>
            </a:r>
            <a:r>
              <a:rPr lang="de-DE" dirty="0"/>
              <a:t> und dem </a:t>
            </a:r>
            <a:r>
              <a:rPr lang="de-DE" dirty="0" err="1"/>
              <a:t>Cuda</a:t>
            </a:r>
            <a:r>
              <a:rPr lang="de-DE" dirty="0"/>
              <a:t>-Modul geladen werden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C524B5E-8AFC-4DD7-AF02-60F6B06E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879939E-EFF1-4743-A0E7-E5FA9CD1C45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E78E662-7DCA-44DF-BEF3-D8133E6B975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81A86D5-0FDD-4FB2-9C6D-992B3C54B8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28EA66A-FEFB-4EE1-ABD0-1D92FA7F4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304767"/>
            <a:ext cx="62674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26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5C7AD00-B52E-4136-9704-97DAE70AB9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katalog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41D863-1476-4A15-8692-FC7F714BAF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2576" y="1779662"/>
            <a:ext cx="832561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Sloan Digital Sky Survey (SDSS)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2004 begonnenes Projekt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Vermessung des Himmels in 5 Wellenlängenbereichen (u, r, g, i, z)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Teleskop mit 2.5m Hauptspiegeldurchmesser am Apache Point </a:t>
            </a:r>
            <a:r>
              <a:rPr lang="de-DE" dirty="0" err="1"/>
              <a:t>Obversatory</a:t>
            </a:r>
            <a:r>
              <a:rPr lang="de-DE" dirty="0"/>
              <a:t> in New Mexiko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12. Datenrelease beinhaltet mehr als 4 Millionen Spektren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Zugriff auf Daten z.B. über den </a:t>
            </a:r>
            <a:r>
              <a:rPr lang="de-DE" dirty="0" err="1"/>
              <a:t>Sience</a:t>
            </a:r>
            <a:r>
              <a:rPr lang="de-DE" dirty="0"/>
              <a:t> Archive Server (SAS) oder den </a:t>
            </a:r>
            <a:r>
              <a:rPr lang="de-DE" dirty="0" err="1"/>
              <a:t>Skyserver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B68C8B-D6CD-4C20-8622-280C5785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12A0721-C7EC-463B-866F-A3DF8375C59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0B9367A-FBAB-45A2-BB62-B3E9BE44E48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A9CB74-E0DE-4311-B247-EC8C87C795C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717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0153DE4-E40A-4D41-9821-8E8ECEC80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Dr12 </a:t>
            </a:r>
            <a:r>
              <a:rPr lang="de-DE" dirty="0" err="1"/>
              <a:t>science</a:t>
            </a:r>
            <a:r>
              <a:rPr lang="de-DE" dirty="0"/>
              <a:t> </a:t>
            </a:r>
            <a:r>
              <a:rPr lang="de-DE" dirty="0" err="1"/>
              <a:t>archieve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(</a:t>
            </a:r>
            <a:r>
              <a:rPr lang="de-DE" dirty="0" err="1"/>
              <a:t>sAS</a:t>
            </a:r>
            <a:r>
              <a:rPr lang="de-DE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B90F09-2712-4F3C-9557-150E133BC0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957630" cy="31683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Zugriff über die </a:t>
            </a:r>
            <a:r>
              <a:rPr lang="de-DE" dirty="0" err="1">
                <a:hlinkClick r:id="rId2"/>
              </a:rPr>
              <a:t>Advanced</a:t>
            </a:r>
            <a:r>
              <a:rPr lang="de-DE" dirty="0">
                <a:hlinkClick r:id="rId2"/>
              </a:rPr>
              <a:t> Optical </a:t>
            </a:r>
            <a:r>
              <a:rPr lang="de-DE" dirty="0" err="1">
                <a:hlinkClick r:id="rId2"/>
              </a:rPr>
              <a:t>Spectra</a:t>
            </a:r>
            <a:r>
              <a:rPr lang="de-DE" dirty="0">
                <a:hlinkClick r:id="rId2"/>
              </a:rPr>
              <a:t> Search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Über eine Suchfunktionen können Spektren gefunden und heruntergeladen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verschiedenen Reitern können die wichtigsten Parameter eingegrenzt werden, zum Beispiel:</a:t>
            </a:r>
          </a:p>
          <a:p>
            <a:r>
              <a:rPr lang="de-DE" dirty="0"/>
              <a:t>	</a:t>
            </a:r>
            <a:r>
              <a:rPr lang="de-DE" sz="1800" dirty="0"/>
              <a:t>Platten-Identifikationsnummer (Plate ID)</a:t>
            </a:r>
          </a:p>
          <a:p>
            <a:r>
              <a:rPr lang="de-DE" sz="1800" dirty="0"/>
              <a:t>	Julianische Datum (MJD)</a:t>
            </a:r>
          </a:p>
          <a:p>
            <a:r>
              <a:rPr lang="de-DE" sz="1800" dirty="0"/>
              <a:t>	Platten-Faser (</a:t>
            </a:r>
            <a:r>
              <a:rPr lang="de-DE" sz="1800" dirty="0" err="1"/>
              <a:t>fiber</a:t>
            </a:r>
            <a:r>
              <a:rPr lang="de-DE" sz="1800" dirty="0"/>
              <a:t>)</a:t>
            </a:r>
          </a:p>
          <a:p>
            <a:r>
              <a:rPr lang="de-DE" sz="1800" dirty="0"/>
              <a:t>	Identifikationsnummer des Objekts (</a:t>
            </a:r>
            <a:r>
              <a:rPr lang="de-DE" sz="1800" dirty="0" err="1"/>
              <a:t>Thing_ID</a:t>
            </a:r>
            <a:r>
              <a:rPr lang="de-DE" sz="1800" dirty="0"/>
              <a:t>)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31F5CD4-F489-4A5E-9935-C88732CA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6462FF8-45C9-4CD0-ACEC-B0E66CEECCB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A7B367A-8847-4B51-827F-D024992244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9EE2CBC-2785-4DA2-82FF-C2FFEA17D8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8362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73A6D3C-34EA-4692-B0A9-DC99C8CF60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Download vom </a:t>
            </a:r>
            <a:r>
              <a:rPr lang="de-DE" dirty="0" err="1"/>
              <a:t>Skyserver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EE4A62-2CAB-4AF3-972E-B4ED64A492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74971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Der </a:t>
            </a:r>
            <a:r>
              <a:rPr lang="de-DE" dirty="0" err="1"/>
              <a:t>Skyserver</a:t>
            </a:r>
            <a:r>
              <a:rPr lang="de-DE" dirty="0"/>
              <a:t> bietet Zugriff auf alle öffentlich verfügbaren Daten (Spektren, </a:t>
            </a:r>
            <a:r>
              <a:rPr lang="de-DE" dirty="0" err="1"/>
              <a:t>fits-Dtaeien</a:t>
            </a:r>
            <a:r>
              <a:rPr lang="de-DE" dirty="0"/>
              <a:t>, </a:t>
            </a:r>
            <a:r>
              <a:rPr lang="de-DE" dirty="0" err="1"/>
              <a:t>jpg</a:t>
            </a:r>
            <a:r>
              <a:rPr lang="de-DE" dirty="0"/>
              <a:t>-Bilder, usw.)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Zugriff </a:t>
            </a:r>
            <a:r>
              <a:rPr lang="de-DE" dirty="0" err="1"/>
              <a:t>bsw</a:t>
            </a:r>
            <a:r>
              <a:rPr lang="de-DE" dirty="0"/>
              <a:t>. über das </a:t>
            </a:r>
            <a:r>
              <a:rPr lang="de-DE" dirty="0">
                <a:hlinkClick r:id="rId2"/>
              </a:rPr>
              <a:t>Navigations-Tool</a:t>
            </a:r>
            <a:r>
              <a:rPr lang="de-DE" dirty="0"/>
              <a:t> oder eine </a:t>
            </a:r>
            <a:r>
              <a:rPr lang="de-DE" dirty="0">
                <a:hlinkClick r:id="rId3"/>
              </a:rPr>
              <a:t>SQL-Suche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Der </a:t>
            </a:r>
            <a:r>
              <a:rPr lang="de-DE" dirty="0">
                <a:hlinkClick r:id="rId4"/>
              </a:rPr>
              <a:t>Schema-Browser</a:t>
            </a:r>
            <a:r>
              <a:rPr lang="de-DE" dirty="0"/>
              <a:t> listet alle durchsuchbaren Tabellen auf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34325E0-AB58-46FD-8AFE-02191BDB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02EF857-02C8-4D26-918C-84FF9AACED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1132CEF-ED11-4C22-8F2C-07C78602E4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8473E2-9FA5-4DE7-B336-FA60A6D510F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1192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3757325-7BD9-484B-938D-C4A2ACD51A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Download vom </a:t>
            </a:r>
            <a:r>
              <a:rPr lang="de-DE" dirty="0" err="1"/>
              <a:t>Skyserver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F56A6A-BDDB-4F0A-8270-3B996807C2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597590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Beispiel einer SQL-Suche: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Auswahl der ersten 10 Spektren mit 5 &gt; </a:t>
            </a:r>
            <a:r>
              <a:rPr lang="de-DE" dirty="0" err="1"/>
              <a:t>ra</a:t>
            </a:r>
            <a:r>
              <a:rPr lang="de-DE" dirty="0"/>
              <a:t> &gt; 10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EE6BC00-17A1-4BD9-8851-19E8F17E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476EA3E-2421-47B7-804B-9DDF89A8DC9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6EC0EBB-C62D-4B4C-A0E0-5C4AFF58AEF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89379E7-1C04-4530-AB8A-E24A428B648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47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BA85CB-3F51-4108-93CC-5C81188F1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80" y="2795375"/>
            <a:ext cx="6429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28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B130BCA-8B0E-48E6-94CD-E97F42EAF3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Download vom </a:t>
            </a:r>
            <a:r>
              <a:rPr lang="de-DE" dirty="0" err="1"/>
              <a:t>Skyserver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0D0556-E03C-441A-8C86-B34D9AA629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66959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Ausgewählte Daten können heruntergeladen werden: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489D99-238C-4D43-B040-27B0F716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DD5AF39-37B5-4288-97A0-BED64F1BC8B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ACFF690-BA7B-437E-B515-2A23E8E3516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6CA0F83-3664-4DEF-B417-D48285B6EA1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48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B4FBB01-9C50-4481-BCB5-6CCDE367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71" y="2175098"/>
            <a:ext cx="8724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85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C3CF086-38CF-4551-8828-B2090DE5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2A14312-C1F8-401D-AED7-AC98AECBDD6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800113A-CA82-407C-881B-C65C946B6EF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3A31804-645A-442A-A7D6-A23E960CB1B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70105C-B262-4E1C-A341-CDDD013E3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86" y="1160100"/>
            <a:ext cx="7474828" cy="363501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6B1DDC6-40CA-4471-893A-FEAE1F299E6A}"/>
              </a:ext>
            </a:extLst>
          </p:cNvPr>
          <p:cNvSpPr txBox="1"/>
          <p:nvPr/>
        </p:nvSpPr>
        <p:spPr>
          <a:xfrm>
            <a:off x="4139952" y="105958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 SQL-Suche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76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E1B04A2-F658-40F0-AC90-DA6088FED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Laden der </a:t>
            </a:r>
            <a:r>
              <a:rPr lang="de-DE" dirty="0" err="1"/>
              <a:t>datensätze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0A65FD-52FA-4EB0-A1BB-212E61E4DF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1152128"/>
          </a:xfrm>
        </p:spPr>
        <p:txBody>
          <a:bodyPr/>
          <a:lstStyle/>
          <a:p>
            <a:r>
              <a:rPr lang="de-DE" dirty="0"/>
              <a:t>MNIST-Datensatz:</a:t>
            </a:r>
          </a:p>
          <a:p>
            <a:pPr marL="342900" indent="-342900">
              <a:buFontTx/>
              <a:buChar char="-"/>
            </a:pPr>
            <a:r>
              <a:rPr lang="de-DE" dirty="0"/>
              <a:t>60.000 Trainings-Bilder</a:t>
            </a:r>
          </a:p>
          <a:p>
            <a:pPr marL="342900" indent="-342900">
              <a:buFontTx/>
              <a:buChar char="-"/>
            </a:pPr>
            <a:r>
              <a:rPr lang="de-DE" dirty="0"/>
              <a:t>10.000 Test-Bilder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869731D-1C4E-4AF9-90C4-CBEC9CF4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2967C34-90BF-4380-AB73-9AE29E22332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0A1FDFE-EA62-4F98-A359-02AE8A25217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EDA5431-C276-4868-BAD3-D454D5CEBF5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0B1AB75-89A9-420F-840F-E0B52617E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13"/>
          <a:stretch/>
        </p:blipFill>
        <p:spPr>
          <a:xfrm>
            <a:off x="5094312" y="1298411"/>
            <a:ext cx="3123470" cy="238249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36D54C5-41DB-4736-B986-6018A9DFC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750" y="3112359"/>
            <a:ext cx="3400425" cy="59055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80525AA-538B-4D33-9A5D-78CFC3999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450" y="3851722"/>
            <a:ext cx="6016285" cy="78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030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B4685D-DBFD-4F58-BE82-3E4C48CAEC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Abspeicherung in </a:t>
            </a:r>
            <a:r>
              <a:rPr lang="de-DE" dirty="0" err="1"/>
              <a:t>numpy</a:t>
            </a:r>
            <a:r>
              <a:rPr lang="de-DE" dirty="0"/>
              <a:t> </a:t>
            </a:r>
            <a:r>
              <a:rPr lang="de-DE" dirty="0" err="1"/>
              <a:t>arrays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E156DD-1B24-49B4-BDE0-33E06086F0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353424" cy="2880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heruntergeladenen </a:t>
            </a:r>
            <a:r>
              <a:rPr lang="de-DE" dirty="0" err="1"/>
              <a:t>fits</a:t>
            </a:r>
            <a:r>
              <a:rPr lang="de-DE" dirty="0"/>
              <a:t>-Dateien können als </a:t>
            </a:r>
            <a:r>
              <a:rPr lang="de-DE" dirty="0" err="1"/>
              <a:t>numpy</a:t>
            </a:r>
            <a:r>
              <a:rPr lang="de-DE" dirty="0"/>
              <a:t> Arrays eingelesen und abgespeichert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einem Beispiel wurden jeweils 1000 Spektren der 4 Klassen Star, Galaxy, AGN und QSO heruntergeladen und in 3 Arrays abgespeichert: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r>
              <a:rPr lang="de-DE" dirty="0"/>
              <a:t>		Name:</a:t>
            </a:r>
            <a:endParaRPr lang="de-DE" sz="2000" dirty="0"/>
          </a:p>
          <a:p>
            <a:r>
              <a:rPr lang="de-DE" dirty="0"/>
              <a:t>		Form: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8CA5180-0FFF-4C5D-A2C1-762CD1E4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8070B9B-35C3-435C-B24D-EF0235125A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315B1A6-8986-46B9-BCF6-92F87FBACDA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9740F87-FFD7-4B47-8ACD-789218866D6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50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D16DF94-F9FA-4328-8B00-41DE7EA0D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20" y="3939902"/>
            <a:ext cx="952500" cy="2476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DFED609-C4CB-4B6F-A842-A81B9EA8BB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3333"/>
          <a:stretch/>
        </p:blipFill>
        <p:spPr>
          <a:xfrm>
            <a:off x="3800931" y="3939902"/>
            <a:ext cx="1181100" cy="2476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F66787D-517F-4A95-A10F-4EB0657C1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076" y="3968477"/>
            <a:ext cx="1781175" cy="24765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242536E-03A8-4F35-AEE0-7E6870775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552" y="4259734"/>
            <a:ext cx="1162050" cy="3238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87F4ADD-0C41-4EF4-8055-6C3563183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3343" y="4257079"/>
            <a:ext cx="676275" cy="27622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A74C469-3C0F-4FBF-886A-261A110C34E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130"/>
          <a:stretch/>
        </p:blipFill>
        <p:spPr>
          <a:xfrm>
            <a:off x="5884525" y="4285654"/>
            <a:ext cx="6762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79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53BB7D1-2F8D-4BB3-852A-0378F6ED4F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843A2E-DC84-4976-8EE7-2BC7AEF4B6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Laden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Mischen der Daten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7A06C20-2582-44BD-B313-A349743A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BF65381-B5C6-4448-A4AF-2F359346BF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AA26CAD-AB4C-49C2-AB73-B5C9DB397BC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8603C93-6E45-47FB-B8EB-967BEF9FDCD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51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7B99762-70A6-438B-B67F-F227E712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43522"/>
            <a:ext cx="6048375" cy="8763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DC1D11F-E1A5-46A5-BFEF-EDF01E358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82" y="3759497"/>
            <a:ext cx="67818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642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CFB9AF-CCE1-469A-80DC-6A0769F26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netzwerks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4AEE9F-EF9E-4ADA-B877-68FEFBE788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957630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Aufteilung in Trainings- und Testdaten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5F2D4D5-DFEF-4E70-93D8-9EF6094B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2BBB697-7774-4F39-94D5-23D1375541A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21B7A4E-A292-4C3E-91DD-FAE8AE08AE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D67822C-B2ED-46DF-9FE8-29C071423DE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52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AC390EA-AB15-42F4-A0AE-F0F675891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31" y="2283718"/>
            <a:ext cx="68199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99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B0D9CC3-B498-41A4-9D07-65F53E2F78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netzwerks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FE3CC-9F60-4BF1-AC21-44C7FDB7CD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6733494" cy="288032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Re-</a:t>
            </a:r>
            <a:r>
              <a:rPr lang="de-DE" dirty="0" err="1"/>
              <a:t>shaping</a:t>
            </a:r>
            <a:r>
              <a:rPr lang="de-DE" dirty="0"/>
              <a:t> für </a:t>
            </a:r>
            <a:r>
              <a:rPr lang="de-DE" dirty="0" err="1"/>
              <a:t>Convolutional</a:t>
            </a:r>
            <a:r>
              <a:rPr lang="de-DE" dirty="0"/>
              <a:t>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Nun kann das Netzwerk erstellt werden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751DE4-812F-4ACB-A696-6AFDB3EE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8E26380-60FF-47E2-9ACC-F989ACE170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DA76C7F-F6D6-49F6-9AC8-8FD9B51EDEC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2CC88EC-6737-47D7-B418-052F1C9082E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B40B4C9-F3E9-4D9E-9783-2EFE380F4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51" y="2429768"/>
            <a:ext cx="84391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16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3E600B8-9752-4CE4-B06C-EDC679A17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29" y="1536477"/>
            <a:ext cx="8734425" cy="3438525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B0D9CC3-B498-41A4-9D07-65F53E2F78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netzwerks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751DE4-812F-4ACB-A696-6AFDB3EE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8E26380-60FF-47E2-9ACC-F989ACE170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DA76C7F-F6D6-49F6-9AC8-8FD9B51EDEC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2CC88EC-6737-47D7-B418-052F1C9082E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734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6C643EE1-F154-4274-959D-D2E7EA74D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516"/>
          <a:stretch/>
        </p:blipFill>
        <p:spPr>
          <a:xfrm>
            <a:off x="566280" y="2270845"/>
            <a:ext cx="8362950" cy="588938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B0D9CC3-B498-41A4-9D07-65F53E2F78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netzwerks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FE3CC-9F60-4BF1-AC21-44C7FDB7CD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6733494" cy="2880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Netzwerk kann </a:t>
            </a:r>
            <a:r>
              <a:rPr lang="de-DE" dirty="0" err="1"/>
              <a:t>compiliert</a:t>
            </a:r>
            <a:r>
              <a:rPr lang="de-DE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…und trainiert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751DE4-812F-4ACB-A696-6AFDB3EE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8E26380-60FF-47E2-9ACC-F989ACE170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DA76C7F-F6D6-49F6-9AC8-8FD9B51EDEC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2CC88EC-6737-47D7-B418-052F1C9082E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55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F4E91E-0D94-40AA-983C-FC1318376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82" b="49534"/>
          <a:stretch/>
        </p:blipFill>
        <p:spPr>
          <a:xfrm>
            <a:off x="566280" y="3219822"/>
            <a:ext cx="8362950" cy="5889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8B0233-EBA1-4774-A7A4-FDD80F4B9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304" b="18212"/>
          <a:stretch/>
        </p:blipFill>
        <p:spPr>
          <a:xfrm>
            <a:off x="566280" y="3912717"/>
            <a:ext cx="8362950" cy="58893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9BBAB6A-BF25-4409-A1E6-B0D481D8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457"/>
          <a:stretch/>
        </p:blipFill>
        <p:spPr>
          <a:xfrm>
            <a:off x="566280" y="4501654"/>
            <a:ext cx="8362950" cy="30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34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BFD7149-0C0A-4F51-8716-92091F9B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471513"/>
            <a:ext cx="5343525" cy="356235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392AB59-3228-49AE-A52D-E42A91049C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Treffergenauigkeit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E4A57E-0607-4673-96C4-F7DB6A31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7B4D1AA-144E-490F-9377-B2EF1FC6C7C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5FBB1D4-60FC-4BDD-AC38-B0E5F577CC0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5BB1F78-1A54-49AD-B7E7-5F8D1A86CD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6966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6D057A0-2A72-40C2-915F-397D949A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11" y="1399654"/>
            <a:ext cx="5572125" cy="3648075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392AB59-3228-49AE-A52D-E42A91049C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Loss-Funktion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E4A57E-0607-4673-96C4-F7DB6A31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7B4D1AA-144E-490F-9377-B2EF1FC6C7C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5FBB1D4-60FC-4BDD-AC38-B0E5F577CC0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5BB1F78-1A54-49AD-B7E7-5F8D1A86CD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4815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0EA7EB5-6276-499E-861B-94F6A6F3E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zwarning</a:t>
            </a:r>
            <a:r>
              <a:rPr lang="de-DE" dirty="0"/>
              <a:t> </a:t>
            </a:r>
            <a:r>
              <a:rPr lang="de-DE" dirty="0" err="1"/>
              <a:t>flags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E979286-F609-4ACC-B8DB-26C57688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1EF2313-D269-47C5-8112-F276F20FEB1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737A431-BC39-4389-8025-8B0F018EEE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CE014DD-359F-4EA9-B545-8F76316A86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58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F9E5E06-AE18-4BC0-919C-D3051B85F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81" y="1635646"/>
            <a:ext cx="6840180" cy="321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504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DA7A463-4497-4A33-BF23-432799227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Goldener </a:t>
            </a:r>
            <a:r>
              <a:rPr lang="de-DE" dirty="0" err="1"/>
              <a:t>datensatz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F76A86-53A1-4509-8DF4-5DCF167CC7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694951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Fast die Hälfte der falsch Klassifizierten Daten hatten keinen </a:t>
            </a:r>
            <a:r>
              <a:rPr lang="de-DE" dirty="0" err="1"/>
              <a:t>zWarning-Flag</a:t>
            </a:r>
            <a:r>
              <a:rPr lang="de-DE" dirty="0"/>
              <a:t> =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Neuer goldener Datensatz mit ausschließlich Spektren mit </a:t>
            </a:r>
            <a:r>
              <a:rPr lang="de-DE" dirty="0" err="1"/>
              <a:t>zWarning-Flag</a:t>
            </a:r>
            <a:r>
              <a:rPr lang="de-DE" dirty="0"/>
              <a:t> = 0 in SQL-Suche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Verbessert Training deutlich!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85DC7A-C157-48AA-83CF-330F1693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F9DFD61-43EB-4AA4-8660-90277BC9C9D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4F4936-8E92-4713-8CB1-454BE208860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9BDED70-CC28-4881-95FC-093411DD3B5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60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B8D06EB-7C48-4AA0-9DAA-26843AED66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Anzeigen der Bilder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F2EAFB5-1FE9-4A25-96B4-5F8073B9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FF7D60D-7270-404B-AE12-C87E808BCC1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B963E4F-33C8-4EA0-AD98-C59C28A57AA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A839648-011C-4461-B10D-3BFA97A5324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F931FA-32ED-485C-B9A1-0CDF07CD8587}"/>
              </a:ext>
            </a:extLst>
          </p:cNvPr>
          <p:cNvPicPr>
            <a:picLocks noGrp="1" noChangeAspect="1" noChangeArrowheads="1"/>
          </p:cNvPicPr>
          <p:nvPr>
            <p:ph type="tbl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96223"/>
            <a:ext cx="2914560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447835C-9EAD-4ECF-A8A2-ED7B5ADE7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332"/>
          <a:stretch/>
        </p:blipFill>
        <p:spPr>
          <a:xfrm>
            <a:off x="745115" y="3056962"/>
            <a:ext cx="4162425" cy="79376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3D5630D-082C-4776-A0E3-F12B1BF9F348}"/>
              </a:ext>
            </a:extLst>
          </p:cNvPr>
          <p:cNvSpPr txBox="1"/>
          <p:nvPr/>
        </p:nvSpPr>
        <p:spPr>
          <a:xfrm>
            <a:off x="330002" y="1954604"/>
            <a:ext cx="336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TheSans UHH" panose="020B0502050302020203" pitchFamily="34" charset="0"/>
              </a:rPr>
              <a:t>Die ersten 10 Einträge:</a:t>
            </a:r>
          </a:p>
        </p:txBody>
      </p:sp>
    </p:spTree>
    <p:extLst>
      <p:ext uri="{BB962C8B-B14F-4D97-AF65-F5344CB8AC3E}">
        <p14:creationId xmlns:p14="http://schemas.microsoft.com/office/powerpoint/2010/main" val="3631573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CEE6EF5-B045-4A95-A69F-09472E12E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483762"/>
            <a:ext cx="5194008" cy="3672686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3898163-0C45-43FD-AA1B-70702E754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1040897"/>
            <a:ext cx="8353425" cy="503882"/>
          </a:xfrm>
        </p:spPr>
        <p:txBody>
          <a:bodyPr/>
          <a:lstStyle/>
          <a:p>
            <a:r>
              <a:rPr lang="de-DE" dirty="0"/>
              <a:t>Treffergenauigkeit mit goldenem Datensatz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D99E427-1C74-424C-832F-DBCAE693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552BDD4-F2DB-4319-B540-8BCACAE779A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13A4BCD-913F-4CB0-8181-C5283FEC32E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904CFB-2619-412E-B716-C3E46BD93B5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8949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EB291F6-C463-4918-9576-AFC6615B8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5" y="1566025"/>
            <a:ext cx="5149158" cy="3490571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3898163-0C45-43FD-AA1B-70702E754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1040897"/>
            <a:ext cx="8353425" cy="503882"/>
          </a:xfrm>
        </p:spPr>
        <p:txBody>
          <a:bodyPr/>
          <a:lstStyle/>
          <a:p>
            <a:r>
              <a:rPr lang="de-DE" dirty="0"/>
              <a:t>Loss-Funktion mit goldenem Datensatz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D99E427-1C74-424C-832F-DBCAE693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552BDD4-F2DB-4319-B540-8BCACAE779A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13A4BCD-913F-4CB0-8181-C5283FEC32E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904CFB-2619-412E-B716-C3E46BD93B5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68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27370CF-53C6-4F1C-839D-6338277A4F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Normierung der daten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575DF4-18A4-4150-8DC2-168FC74334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929230" cy="2880320"/>
          </a:xfrm>
        </p:spPr>
        <p:txBody>
          <a:bodyPr/>
          <a:lstStyle/>
          <a:p>
            <a:r>
              <a:rPr lang="de-DE" dirty="0"/>
              <a:t>- Eine Normierung der Daten verbessert häufig das Training</a:t>
            </a:r>
          </a:p>
          <a:p>
            <a:r>
              <a:rPr lang="de-DE" dirty="0"/>
              <a:t>- Zum Beispiel auf eine Größe zwischen 0 und 1: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EE2E3F2-4DCD-4115-B181-C7E2FD25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76F3C60-0982-494E-A737-5C53A0D64FD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7668EF1-4EE0-4A7F-BE04-0FF6227E12E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9794921-6811-4303-8A4A-E80390F9F71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5B81EE4-4C55-401C-A192-F11265AF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3282677"/>
            <a:ext cx="73247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D5E638EE-A838-4551-B00C-CF5449285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46" y="3645520"/>
            <a:ext cx="4876800" cy="129540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E7B19A9-6ABF-4884-B76B-16885547B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87342B-A849-486A-B706-8BAF99A52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33694" cy="2880320"/>
          </a:xfrm>
        </p:spPr>
        <p:txBody>
          <a:bodyPr/>
          <a:lstStyle/>
          <a:p>
            <a:r>
              <a:rPr lang="de-DE" dirty="0"/>
              <a:t>Wir benötigen folgende Module: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Eine simple Architektur: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4C574FE-3185-41C3-8039-8ACE1E54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56E4E36-0CF1-43C5-AB70-10AB937CE4F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DDAB429-0F14-4EBA-AE58-13257F08DF0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48396B4-94FD-484B-AA83-60F84D856F7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393AD97-D0C3-47EB-86B1-C7983E6B5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46" y="2259875"/>
            <a:ext cx="74295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0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E00353E-1309-492B-BD0D-F2F9788FC0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Netzwerkes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7760E7-A0C9-4C88-9758-DFA6904099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r>
              <a:rPr lang="de-DE" dirty="0"/>
              <a:t>Vor dem Training muss noch die </a:t>
            </a:r>
            <a:r>
              <a:rPr lang="de-DE" b="1" dirty="0" err="1"/>
              <a:t>compile</a:t>
            </a:r>
            <a:r>
              <a:rPr lang="de-DE" b="1" dirty="0"/>
              <a:t>-Funktion</a:t>
            </a:r>
            <a:r>
              <a:rPr lang="de-DE" dirty="0"/>
              <a:t> aufgerufen werden: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799E30E-213B-45D5-A296-5BA34365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A79CC43-80AA-4C1A-B04B-9E403B4B63D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2944CCC-311D-4102-B2C7-A7361C21D0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 err="1">
                <a:latin typeface="TheSans UHH Bold Caps"/>
                <a:cs typeface="TheSans UHH Bold Caps"/>
              </a:rPr>
              <a:t>Machine</a:t>
            </a:r>
            <a:r>
              <a:rPr lang="de-DE" dirty="0">
                <a:latin typeface="TheSans UHH Bold Caps"/>
                <a:cs typeface="TheSans UHH Bold Caps"/>
              </a:rPr>
              <a:t>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2979F31-14C2-4FCB-A771-B7F7B26EF33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F9A37E-F62D-41C4-8F2F-7384F7590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450" y="2517032"/>
            <a:ext cx="6076950" cy="82867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DCA90CD-9723-4060-A682-0BE023B6D5BE}"/>
              </a:ext>
            </a:extLst>
          </p:cNvPr>
          <p:cNvSpPr txBox="1"/>
          <p:nvPr/>
        </p:nvSpPr>
        <p:spPr>
          <a:xfrm>
            <a:off x="330002" y="3585959"/>
            <a:ext cx="7636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000" dirty="0">
                <a:latin typeface="TheSans UHH" panose="020B0502050302020203" pitchFamily="34" charset="0"/>
              </a:rPr>
              <a:t>Der Optimizer </a:t>
            </a:r>
            <a:r>
              <a:rPr lang="de-DE" sz="2000" b="1" dirty="0">
                <a:latin typeface="TheSans UHH" panose="020B0502050302020203" pitchFamily="34" charset="0"/>
              </a:rPr>
              <a:t>Adam</a:t>
            </a:r>
            <a:r>
              <a:rPr lang="de-DE" sz="2000" dirty="0">
                <a:latin typeface="TheSans UHH" panose="020B0502050302020203" pitchFamily="34" charset="0"/>
              </a:rPr>
              <a:t> ist häufig eine gute Wahl</a:t>
            </a:r>
          </a:p>
          <a:p>
            <a:pPr marL="342900" indent="-342900">
              <a:buFontTx/>
              <a:buChar char="-"/>
            </a:pPr>
            <a:r>
              <a:rPr lang="de-DE" sz="2000" dirty="0">
                <a:latin typeface="TheSans UHH" panose="020B0502050302020203" pitchFamily="34" charset="0"/>
              </a:rPr>
              <a:t>„</a:t>
            </a:r>
            <a:r>
              <a:rPr lang="de-DE" sz="2000" b="1" dirty="0" err="1">
                <a:latin typeface="TheSans UHH" panose="020B0502050302020203" pitchFamily="34" charset="0"/>
              </a:rPr>
              <a:t>sparse</a:t>
            </a:r>
            <a:r>
              <a:rPr lang="de-DE" sz="2000" dirty="0">
                <a:latin typeface="TheSans UHH" panose="020B0502050302020203" pitchFamily="34" charset="0"/>
              </a:rPr>
              <a:t>“ bedeutet, die Labels sind durchnummerierte integer</a:t>
            </a:r>
          </a:p>
        </p:txBody>
      </p:sp>
    </p:spTree>
    <p:extLst>
      <p:ext uri="{BB962C8B-B14F-4D97-AF65-F5344CB8AC3E}">
        <p14:creationId xmlns:p14="http://schemas.microsoft.com/office/powerpoint/2010/main" val="420338897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1E6C15FD80AF49AEB1DEFF5F33194F" ma:contentTypeVersion="13" ma:contentTypeDescription="Ein neues Dokument erstellen." ma:contentTypeScope="" ma:versionID="d8cb3d92f1a14110bcf544f746366d94">
  <xsd:schema xmlns:xsd="http://www.w3.org/2001/XMLSchema" xmlns:xs="http://www.w3.org/2001/XMLSchema" xmlns:p="http://schemas.microsoft.com/office/2006/metadata/properties" xmlns:ns2="a8d2fd8b-ea47-4297-a2a4-bbaafe68126a" xmlns:ns3="027b438e-cd47-4cc8-9e73-56b0c31b5f8e" targetNamespace="http://schemas.microsoft.com/office/2006/metadata/properties" ma:root="true" ma:fieldsID="c50a4523efa20e37322a825a58c97551" ns2:_="" ns3:_="">
    <xsd:import namespace="a8d2fd8b-ea47-4297-a2a4-bbaafe68126a"/>
    <xsd:import namespace="027b438e-cd47-4cc8-9e73-56b0c31b5f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d2fd8b-ea47-4297-a2a4-bbaafe6812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b438e-cd47-4cc8-9e73-56b0c31b5f8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C3469F-70CB-4E15-BE96-23591ADED12E}">
  <ds:schemaRefs>
    <ds:schemaRef ds:uri="http://schemas.microsoft.com/office/2006/metadata/properties"/>
    <ds:schemaRef ds:uri="a8d2fd8b-ea47-4297-a2a4-bbaafe68126a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CEC8D7-9129-4886-8F7F-2DB5D1CB4D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4D8C71-4532-4E77-A1AA-7A5A6EB1D2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d2fd8b-ea47-4297-a2a4-bbaafe68126a"/>
    <ds:schemaRef ds:uri="027b438e-cd47-4cc8-9e73-56b0c31b5f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PP_Python_Online_Neu</Template>
  <TotalTime>0</TotalTime>
  <Words>1672</Words>
  <Application>Microsoft Office PowerPoint</Application>
  <PresentationFormat>Bildschirmpräsentation (16:9)</PresentationFormat>
  <Paragraphs>557</Paragraphs>
  <Slides>61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61</vt:i4>
      </vt:variant>
    </vt:vector>
  </HeadingPairs>
  <TitlesOfParts>
    <vt:vector size="67" baseType="lpstr">
      <vt:lpstr>Arial</vt:lpstr>
      <vt:lpstr>Calibri</vt:lpstr>
      <vt:lpstr>TheSans UHH</vt:lpstr>
      <vt:lpstr>TheSans UHH Bold Caps</vt:lpstr>
      <vt:lpstr>TheSans UHH SemiLight Caps</vt:lpstr>
      <vt:lpstr>MASTER</vt:lpstr>
      <vt:lpstr>Machine Learning  - Eine Einführung in keras</vt:lpstr>
      <vt:lpstr>Einführung</vt:lpstr>
      <vt:lpstr>Einführung</vt:lpstr>
      <vt:lpstr>Einführung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Convolutional network</vt:lpstr>
      <vt:lpstr>Convolutional network</vt:lpstr>
      <vt:lpstr>Convolutional network</vt:lpstr>
      <vt:lpstr>Convolutional network</vt:lpstr>
      <vt:lpstr>Convolutional network</vt:lpstr>
      <vt:lpstr>Convolutional network</vt:lpstr>
      <vt:lpstr>Convolutional network</vt:lpstr>
      <vt:lpstr>Das erste eigene netzwerk</vt:lpstr>
      <vt:lpstr>Das erste eigene netzwerk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PowerPoint-Präsentation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Balzer</dc:creator>
  <cp:lastModifiedBy>JOSHUA-LEAN ROSCHLAUB</cp:lastModifiedBy>
  <cp:revision>147</cp:revision>
  <dcterms:created xsi:type="dcterms:W3CDTF">2020-08-20T08:14:00Z</dcterms:created>
  <dcterms:modified xsi:type="dcterms:W3CDTF">2021-12-12T17:28:24Z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0x0101004E1E6C15FD80AF49AEB1DEFF5F33194F</vt:lpwstr>
  </property>
</Properties>
</file>