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sldIdLst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2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C8D090-E4F7-4AF0-BED5-C8FE72269450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2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15B"/>
    <a:srgbClr val="009C00"/>
    <a:srgbClr val="FFCC00"/>
    <a:srgbClr val="0085B3"/>
    <a:srgbClr val="009FDF"/>
    <a:srgbClr val="E20019"/>
    <a:srgbClr val="E10218"/>
    <a:srgbClr val="009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1833" autoAdjust="0"/>
  </p:normalViewPr>
  <p:slideViewPr>
    <p:cSldViewPr snapToObjects="1">
      <p:cViewPr varScale="1">
        <p:scale>
          <a:sx n="155" d="100"/>
          <a:sy n="155" d="100"/>
        </p:scale>
        <p:origin x="168" y="684"/>
      </p:cViewPr>
      <p:guideLst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CE7-AC26-4852-B11E-08111269906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385-2613-4FDA-AF72-B247037726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7"/>
            <a:ext cx="9144000" cy="36439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8FB85F0-F331-4841-A9B5-4E6DF0C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8518806-BA1A-4038-BB14-0D70CDCF3D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CF11A08-5DB1-43D9-88E3-9B83489E52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DD1C81-A9CA-480B-B768-0720E770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82323-780D-4E8E-AEA2-0D9976BC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60E44-83CF-4625-AA00-53DBF36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89ED-9455-48A9-81F9-8EA746A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0AB6-2D92-4838-B899-BC191E3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/>
              <a:t>Bild einfügen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1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7DA4-D298-431B-9E34-0E958DA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94C2A0-F71A-491D-BC74-4D1EF5E152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9528050-5257-497E-979D-03CD86616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99EDDF-1E71-471F-8E70-25F2FA9C19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E827E-0D9B-4574-84E3-1F329B6A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AEF-E5A3-400F-951C-081343D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7BB46-01BF-4A57-A10A-A0F85A2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2715-16F7-4726-802C-D6A3309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22B9-B906-40E4-A497-A3D86DA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4884-CD5C-4B10-A9FD-4FA47E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FBF1-E6CC-4626-BB4F-EA9FA8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A8C0A-2450-4B61-A01F-E83147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EC9C-B84C-4D9B-9714-1F521F0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E5B285-BBC5-4AA5-869F-91F07AEA6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39E60-97FA-46BF-B6CB-CBB9E9C641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z="800" b="0" i="0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AA9460-6711-4A3B-B4D5-747DCA0736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C797-A688-4156-8FCA-A9A1CE1D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2A8-3771-4C1A-B8EF-CE97C20B20C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A4E5-15DB-41A0-8282-4FC0464DFF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BFA-5EC8-4668-9BD0-328DAF66F1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902-9FC9-4FF1-852E-3071FA0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B201D-1BEA-4B68-B2BE-0564153BB6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0F5A-67F4-443C-A536-3B4BA1B08A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63D-2F64-4DF6-A6F7-D5EFE439AC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CA1F8-8A2F-449F-884D-BB7D1BB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A08D-5C98-4C8D-B5A1-DBA32139A53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2C20-D1A2-4A97-A760-F1007DB809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F52-A6A2-4572-B3D5-CC93195BEF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396-8A24-4591-B53B-E52064A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6D31-A75C-419C-8982-349E729F9E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9666C-1DC5-4507-A6E0-681432C3F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C67A-5BD2-4E5F-B7B7-B02773AAF5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0002" y="4803998"/>
            <a:ext cx="946448" cy="273844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/>
              <a:t>24.08.2021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9172" y="4803998"/>
            <a:ext cx="4523008" cy="27384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 dirty="0">
                <a:latin typeface="TheSans UHH Bold Caps"/>
                <a:cs typeface="TheSans UHH Bold Caps"/>
              </a:rPr>
              <a:t>Machine Learning – Eine Einführung in </a:t>
            </a:r>
            <a:r>
              <a:rPr lang="de-DE" dirty="0" err="1">
                <a:latin typeface="TheSans UHH Bold Caps"/>
                <a:cs typeface="TheSans UHH Bold Caps"/>
              </a:rPr>
              <a:t>keras</a:t>
            </a:r>
            <a:endParaRPr lang="de-DE" dirty="0">
              <a:latin typeface="TheSans UHH Bold Caps"/>
              <a:cs typeface="TheSans UHH Bold Cap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9276" y="4803998"/>
            <a:ext cx="514722" cy="273844"/>
          </a:xfrm>
          <a:prstGeom prst="rect">
            <a:avLst/>
          </a:prstGeom>
        </p:spPr>
        <p:txBody>
          <a:bodyPr vert="horz" lIns="91440" tIns="4572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UHH-Logo_2010_Farbe_RGB.png"/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346" y="832"/>
            <a:ext cx="1957549" cy="907591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6ADBE5F-2E8A-4727-B9CE-C1EEE907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heSans UHH SemiLight Caps" panose="020B0402050302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269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50" userDrawn="1">
          <p15:clr>
            <a:srgbClr val="F26B43"/>
          </p15:clr>
        </p15:guide>
        <p15:guide id="6" orient="horz" pos="29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hpc@uni-hamburg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documentation.html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r12.sdss.org/advancedSearch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6/en/tools/search/sql.aspx" TargetMode="External"/><Relationship Id="rId2" Type="http://schemas.openxmlformats.org/officeDocument/2006/relationships/hyperlink" Target="http://skyserver.sdss.org/dr16/en/tools/chart/navi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kyserver.sdss.org/dr16/en/help/browser/browser.aspx#&amp;&amp;history=description+SpecObj+V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29B536C7-F565-4B27-BBC3-4D3523025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5728853" y="2795495"/>
            <a:ext cx="2830282" cy="1861914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7B1B662-5650-4CE6-9300-5042D10FD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95536" y="2461791"/>
            <a:ext cx="2356689" cy="2218060"/>
          </a:xfr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A2281FD-A27F-45A3-AACA-1D66D51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0" y="555526"/>
            <a:ext cx="6491974" cy="1861914"/>
          </a:xfrm>
        </p:spPr>
        <p:txBody>
          <a:bodyPr/>
          <a:lstStyle/>
          <a:p>
            <a:r>
              <a:rPr lang="de-DE" sz="3200" b="1" dirty="0"/>
              <a:t>Machine Learning </a:t>
            </a:r>
            <a:br>
              <a:rPr lang="de-DE" sz="3200" b="1" dirty="0"/>
            </a:br>
            <a:r>
              <a:rPr lang="de-DE" sz="3200" b="1" dirty="0"/>
              <a:t>-</a:t>
            </a:r>
            <a:br>
              <a:rPr lang="de-DE" sz="3200" b="1" dirty="0"/>
            </a:br>
            <a:r>
              <a:rPr lang="de-DE" sz="3200" b="1" dirty="0"/>
              <a:t>Eine Einführung in </a:t>
            </a:r>
            <a:r>
              <a:rPr lang="de-DE" sz="3200" b="1" dirty="0" err="1"/>
              <a:t>keras</a:t>
            </a:r>
            <a:endParaRPr lang="en-US" sz="3200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0FEDC-AD66-487E-9D31-E78CFF501B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C24CDE2-47FA-4DD1-968B-03C909FD10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7F08B2-FBF7-4734-B88E-B4F8C48967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B4552-2EF2-49D8-95DF-7A07C86F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057736" y="2893978"/>
            <a:ext cx="2467847" cy="1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29896D-4257-4D93-BF6A-831C023CF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Trainieren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775A-B99E-4B51-8417-EAEB3099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821726" cy="2880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Der Trainings-Datensatz wird in Trainings- und </a:t>
            </a:r>
            <a:r>
              <a:rPr lang="de-DE" b="1" dirty="0"/>
              <a:t>Validation</a:t>
            </a:r>
            <a:r>
              <a:rPr lang="de-DE" dirty="0"/>
              <a:t>-Daten aufgeteilt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legt fest, mit wie vielen Daten zeitgleich trainiert wird</a:t>
            </a:r>
          </a:p>
          <a:p>
            <a:pPr marL="342900" indent="-342900">
              <a:buFontTx/>
              <a:buChar char="-"/>
            </a:pPr>
            <a:r>
              <a:rPr lang="de-DE" dirty="0"/>
              <a:t>In dem Objekt </a:t>
            </a:r>
            <a:r>
              <a:rPr lang="de-DE" b="1" dirty="0" err="1"/>
              <a:t>history</a:t>
            </a:r>
            <a:r>
              <a:rPr lang="de-DE" dirty="0"/>
              <a:t> wird der Trainingsfortschritt gespeichert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Epochen</a:t>
            </a:r>
            <a:r>
              <a:rPr lang="de-DE" dirty="0"/>
              <a:t> geben an, wie häufig mit dem gesamten Datensatz trainiert wird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A934E-87CC-4321-95C9-BF24A60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E9FEFB-90EC-45BA-A78E-57B0123786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9D5552-F08B-4A85-93EA-0DC9B98A8D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5C07E2-52DF-409A-B9B7-3C868ED71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A56109-896C-4227-8AE4-F30F394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3885958"/>
            <a:ext cx="7286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714C21-5769-4CD4-9079-6294EAF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1822204"/>
            <a:ext cx="4008501" cy="27467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AF2697-FC75-4274-BDE5-F1F28DB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" y="2782807"/>
            <a:ext cx="4636043" cy="130642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Wie gut „rät“ das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B116FDF-502A-448B-B5E8-6FB92BAC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3" y="1644404"/>
            <a:ext cx="4193847" cy="29434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Zeigt den Trainingsfortschritt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48A60-860A-4FCF-A4B1-A0759BB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" y="2859957"/>
            <a:ext cx="4460486" cy="12666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0A4CEBF-26AC-4FE9-AEBF-472EA2846182}"/>
              </a:ext>
            </a:extLst>
          </p:cNvPr>
          <p:cNvSpPr txBox="1"/>
          <p:nvPr/>
        </p:nvSpPr>
        <p:spPr>
          <a:xfrm>
            <a:off x="1014891" y="4458998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TheSans UHH" panose="020B0502050302020203" pitchFamily="34" charset="0"/>
              </a:rPr>
              <a:t>Training funktioniert nicht optimal! Overfitting!</a:t>
            </a:r>
          </a:p>
        </p:txBody>
      </p:sp>
    </p:spTree>
    <p:extLst>
      <p:ext uri="{BB962C8B-B14F-4D97-AF65-F5344CB8AC3E}">
        <p14:creationId xmlns:p14="http://schemas.microsoft.com/office/powerpoint/2010/main" val="3506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62560A-025D-47BA-9D08-937BDB367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1AB00-D585-4476-AE21-3C617FFAD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der </a:t>
            </a:r>
            <a:r>
              <a:rPr lang="de-DE" b="1" dirty="0" err="1"/>
              <a:t>predict</a:t>
            </a:r>
            <a:r>
              <a:rPr lang="de-DE" b="1" dirty="0"/>
              <a:t>-Funktion</a:t>
            </a:r>
            <a:r>
              <a:rPr lang="de-DE" dirty="0"/>
              <a:t> kann das Netzwerk Vorhersagen treffen: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Ziffern mit größter Wahrscheinlichkeit: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CAACEC-AF05-46D9-AC02-59D170C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00CC90-77C1-4C08-ACAE-0973B397CB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172D424-5E6F-4B96-A42A-177174336A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56FE1C-E57B-4F92-98F3-C094253A91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850B59-B9AA-4B20-B929-BD129F6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3" y="2526481"/>
            <a:ext cx="66960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24A69E-F4A8-463E-B648-9185A7D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992630"/>
            <a:ext cx="819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6E89C-30F9-413C-8751-3AC9B8EA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 von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05772-EC30-4CA7-B813-95426AC7B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Treffergenauigkeit kann überprüft werden: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geht natürlich nur, wenn die wahren Labels bekannt sind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C82A-A7FE-4EE8-8F5B-DAA7394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1F22354-DF4F-4D3B-B93C-95A5508C780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F8A86-5B11-4CC6-A181-6ECA7548C5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2ECB0A-541F-4FF3-AFAF-04B7FC9352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C70649-CED5-4231-B7C3-DDE12BF7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2535349"/>
            <a:ext cx="8567936" cy="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38E47F-B7A1-4F3A-92B9-8B64B637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67" y="1167030"/>
            <a:ext cx="3708162" cy="330322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1F6363-FB89-46A0-806C-2910E875C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5897C-5491-4643-B43A-502AFC8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966980-01BF-403D-A2FA-E3179EDC9C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7A3D0D-157E-43FE-A182-80BBEAB623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11C5E8-86DC-42A4-91C5-4F70562574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9B1D0-232C-4536-911E-D441C96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1" y="4189267"/>
            <a:ext cx="5077311" cy="3763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E79A549-9248-4289-8084-10F665F0B2AD}"/>
              </a:ext>
            </a:extLst>
          </p:cNvPr>
          <p:cNvSpPr txBox="1"/>
          <p:nvPr/>
        </p:nvSpPr>
        <p:spPr>
          <a:xfrm>
            <a:off x="353745" y="2060107"/>
            <a:ext cx="417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Wichtiges </a:t>
            </a:r>
            <a:r>
              <a:rPr lang="de-DE" sz="2000" dirty="0" err="1">
                <a:latin typeface="TheSans UHH" panose="020B0502050302020203" pitchFamily="34" charset="0"/>
              </a:rPr>
              <a:t>tool</a:t>
            </a:r>
            <a:r>
              <a:rPr lang="de-DE" sz="2000" dirty="0">
                <a:latin typeface="TheSans UHH" panose="020B0502050302020203" pitchFamily="34" charset="0"/>
              </a:rPr>
              <a:t> zur Analyse eines Netzwerks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Welche Klassen wurden richtig und welche falsch geraten?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EE722C-1CD6-4006-B8B0-F983E953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6" y="4565627"/>
            <a:ext cx="7847856" cy="3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1.) model.save			Speichert Struktur, Gewichte, 							Trainingskonfiguration und Status des compilers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849628-8F84-436D-9AA3-B9884262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6" y="3022376"/>
            <a:ext cx="6038850" cy="4667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C60399-757B-4B9F-AD93-EBD35175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07915"/>
            <a:ext cx="741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2.) </a:t>
            </a:r>
            <a:r>
              <a:rPr lang="de-DE" b="1" dirty="0" err="1"/>
              <a:t>model.to_json</a:t>
            </a:r>
            <a:r>
              <a:rPr lang="de-DE" b="1" dirty="0"/>
              <a:t>		Speichert nur Struktur des Netzwerks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F14D-6E7E-4331-AF4B-FF8B097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3" y="3075806"/>
            <a:ext cx="4543425" cy="476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D25CF1-0DE8-45CB-BF11-14128DFC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22948"/>
            <a:ext cx="795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3.) model.save_weights			Speichert nur die Gewichte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3ED9A9-1E44-4F80-BA23-DEF2BE8A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38" y="3065618"/>
            <a:ext cx="54768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FE12FE-0234-48BA-8BB9-74302DA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0" y="411162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Convolutional Layer</a:t>
            </a:r>
            <a:r>
              <a:rPr lang="de-DE" dirty="0"/>
              <a:t>: Ebene an der Eingabe Daten gefaltet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Faltungsmatrix wird als </a:t>
            </a:r>
            <a:r>
              <a:rPr lang="de-DE" b="1" dirty="0"/>
              <a:t>Kernel</a:t>
            </a:r>
            <a:r>
              <a:rPr lang="de-DE" dirty="0"/>
              <a:t>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für die Erstellung einer Conv2D-Ebene: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8AE8EA-24D1-4E3D-87AD-53DFA0E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363900"/>
            <a:ext cx="5256584" cy="1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E1061F-DE3F-48AC-8130-FEA3F7947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Gliederung</a:t>
            </a:r>
            <a:endParaRPr lang="en-US" sz="32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AE2798-F178-40E0-9487-1916EA24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932495"/>
            <a:ext cx="8245662" cy="2880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erste eigene Netzwerk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Convolutional Layer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HPC Rechencluster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Klassifizierung von SDSS Spektren</a:t>
            </a:r>
          </a:p>
          <a:p>
            <a:endParaRPr lang="en-US" dirty="0"/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D029FF67-4E61-4C91-B8F7-D0C21C9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7A7C5D-4373-41F2-B7EB-C4909F7355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1C950-0BA4-4FAB-B0EC-87C1E7AE9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8D1E5-7296-4138-8D66-89E6039BE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3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3133BE3-16EF-430C-8928-DBD08870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511715"/>
            <a:ext cx="6948264" cy="30218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A710B-A704-4C54-BBD7-77D7155E302D}"/>
              </a:ext>
            </a:extLst>
          </p:cNvPr>
          <p:cNvSpPr txBox="1"/>
          <p:nvPr/>
        </p:nvSpPr>
        <p:spPr>
          <a:xfrm>
            <a:off x="971600" y="4549829"/>
            <a:ext cx="751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21533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strides</a:t>
            </a:r>
            <a:r>
              <a:rPr lang="de-DE" dirty="0"/>
              <a:t>: </a:t>
            </a:r>
            <a:r>
              <a:rPr lang="de-DE" b="1" dirty="0"/>
              <a:t> </a:t>
            </a:r>
            <a:r>
              <a:rPr lang="de-DE" dirty="0"/>
              <a:t>Bestimmt die Schrittweise, mit welcher sich der Kernel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padding</a:t>
            </a:r>
            <a:r>
              <a:rPr lang="de-DE" dirty="0"/>
              <a:t>: Legt fest, ob sich der Kernel auch über den Rand hinaus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Zum Beispiel: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B79436-97FE-458D-AE26-CAB0C45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8" y="3008139"/>
            <a:ext cx="595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A911C5-D5DC-466F-BE9D-D667B8C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78867"/>
            <a:ext cx="8353425" cy="307098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 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E7D218-09E3-4A38-948B-2AFB85E0B597}"/>
              </a:ext>
            </a:extLst>
          </p:cNvPr>
          <p:cNvSpPr txBox="1"/>
          <p:nvPr/>
        </p:nvSpPr>
        <p:spPr>
          <a:xfrm>
            <a:off x="803226" y="4616965"/>
            <a:ext cx="903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5553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7AB9-BE9B-4799-A1C1-CD0A7A4EE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Daten benötigen eine extra Dimension: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Stellt bei Farbbildern den Farbkanal da (</a:t>
            </a:r>
            <a:r>
              <a:rPr lang="de-DE" dirty="0" err="1"/>
              <a:t>rgb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2F379F-2CE0-4FA8-AF09-AFF02D2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" y="2732880"/>
            <a:ext cx="8568194" cy="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C6D726-E3D4-40FE-8224-DF166C00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6" y="1707480"/>
            <a:ext cx="7703602" cy="303291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48FFD5-4267-496B-A166-74C2189C5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Aufrufen der </a:t>
            </a:r>
            <a:r>
              <a:rPr lang="de-DE" dirty="0" err="1"/>
              <a:t>compile</a:t>
            </a:r>
            <a:r>
              <a:rPr lang="de-DE" dirty="0"/>
              <a:t>-Funktion: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Optimizer</a:t>
            </a:r>
            <a:r>
              <a:rPr lang="de-DE" dirty="0"/>
              <a:t>: Adadelta mit einer Learning-Rate = 0.1 (Standard = 0.01)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61ACE9-762D-4473-B630-0E1DB33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3758"/>
            <a:ext cx="8568952" cy="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342112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 besseres Ergebnis!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Training und Validation nähern sich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 Overfitting mehr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1697C9-B07C-434E-B3EB-BBCEBA24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07484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07480"/>
            <a:ext cx="3462494" cy="2952502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Auch hier bestätigt sich: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Das Convolutional Network klassifiziert die Ziffern deutlich besser!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70FAAB-FF2F-46A5-A953-73E35D9D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265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45042F5B-0500-4CAB-9785-B0BAAED8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7774"/>
            <a:ext cx="6372200" cy="15930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5E0ED5-473A-4923-8C54-679F5F80D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B811D8-ED10-4D12-BAB0-8C0C6151E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15" y="1779662"/>
            <a:ext cx="8599228" cy="2366134"/>
          </a:xfrm>
        </p:spPr>
        <p:txBody>
          <a:bodyPr>
            <a:normAutofit/>
          </a:bodyPr>
          <a:lstStyle/>
          <a:p>
            <a:r>
              <a:rPr lang="de-DE" dirty="0"/>
              <a:t>„Das Linux-Cluster „Hummel“ am RRZ wurde als Forschungsgroßgerät für wissenschaftliche Projekte mit großem parallelen Rechenbedarf beschafft.“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Seit </a:t>
            </a:r>
            <a:r>
              <a:rPr lang="de-DE" b="1" dirty="0"/>
              <a:t>2009</a:t>
            </a:r>
            <a:r>
              <a:rPr lang="de-DE" dirty="0"/>
              <a:t> im Betrieb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5F6C26-BF2D-4DDE-AF55-2D9A1DC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5596E4-4763-4463-85DC-AED1933559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CFECC8-FFA9-4FF2-9746-9D0B75F8F8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F58B1-AB1E-4813-82DC-5A6F320DA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D5C4C3-E10B-4759-889D-4A19F14A2080}"/>
              </a:ext>
            </a:extLst>
          </p:cNvPr>
          <p:cNvSpPr txBox="1"/>
          <p:nvPr/>
        </p:nvSpPr>
        <p:spPr>
          <a:xfrm>
            <a:off x="3059832" y="4445834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Übernommen von: https://www.rrz.uni-hamburg.de/services/hpc.html</a:t>
            </a:r>
          </a:p>
        </p:txBody>
      </p:sp>
    </p:spTree>
    <p:extLst>
      <p:ext uri="{BB962C8B-B14F-4D97-AF65-F5344CB8AC3E}">
        <p14:creationId xmlns:p14="http://schemas.microsoft.com/office/powerpoint/2010/main" val="39651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2B6150-3B97-46CF-B716-58C60806D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7AFE2-ACA3-471B-860B-825470BA7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3096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Notwendig: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VPN Zugang der UHH (siehe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Freischaltung durch </a:t>
            </a:r>
            <a:r>
              <a:rPr lang="de-DE" dirty="0">
                <a:hlinkClick r:id="rId2"/>
              </a:rPr>
              <a:t>hpc@uni-hamburg.de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Austausch eines öffentlichen SSH 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Generierung einer Schlüsselpaars im Home Ordner und Annahme der Identität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B100FC-B3DE-4360-ACB5-34C0A522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06D079-724B-4543-BF26-A6C6C0E70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E76FA5-A4CA-4354-84BE-F07F3AAE34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35DA53-FDA9-49F3-99CC-47BB8E769E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79E8C-7FD9-439D-B4EB-886F4CFB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444602"/>
            <a:ext cx="6229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82EF3-9F16-4544-ACA8-E16E4ACD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09227-2FCC-4F0B-82E4-33A4265F3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053" y="1852165"/>
            <a:ext cx="4171028" cy="2735710"/>
          </a:xfrm>
        </p:spPr>
        <p:txBody>
          <a:bodyPr/>
          <a:lstStyle/>
          <a:p>
            <a:r>
              <a:rPr lang="de-DE" dirty="0"/>
              <a:t>Normales Paket: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conda install tensorflow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1562D6-596B-4546-A4AF-38F1CD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77A8DB-61C2-4A95-9915-80F018A5636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76BC305-A874-4A29-AF5A-5166289AAF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ACAAF1-3FBF-4CB6-BB2C-1349BAC0CC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17BE936-06B3-41B4-9987-46B6BA099699}"/>
              </a:ext>
            </a:extLst>
          </p:cNvPr>
          <p:cNvSpPr txBox="1">
            <a:spLocks/>
          </p:cNvSpPr>
          <p:nvPr/>
        </p:nvSpPr>
        <p:spPr>
          <a:xfrm>
            <a:off x="4566054" y="1852165"/>
            <a:ext cx="4171028" cy="2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Ausführung auf </a:t>
            </a:r>
            <a:r>
              <a:rPr lang="de-DE" dirty="0" err="1"/>
              <a:t>gpu‘s</a:t>
            </a:r>
            <a:r>
              <a:rPr lang="de-DE" dirty="0"/>
              <a:t>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tensorflow-</a:t>
            </a:r>
            <a:r>
              <a:rPr lang="de-DE" i="1" dirty="0" err="1"/>
              <a:t>gpu</a:t>
            </a:r>
            <a:endParaRPr lang="de-DE" i="1" dirty="0"/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algn="ctr"/>
            <a:r>
              <a:rPr lang="de-DE" i="1" dirty="0"/>
              <a:t>conda install tensorflow-</a:t>
            </a:r>
            <a:r>
              <a:rPr lang="de-DE" i="1" dirty="0" err="1"/>
              <a:t>gpu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DE14B1-0CE8-415B-9BDC-1AA682842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zugang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C57FA-9914-4880-A0B9-47E4FAEED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Zwei Login-Gateways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Ermöglichen Zugriff auf die $WORK und $HOME Ordner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zu Front-End-Knoten per </a:t>
            </a:r>
            <a:r>
              <a:rPr lang="de-DE" dirty="0" err="1"/>
              <a:t>ssh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Zusammengefasst: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33FD5CF-10CF-4218-9F49-A8B44E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6A9C93-5B6C-46B8-B955-8A57EE19CA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CCC6656-FBCD-4E89-A273-03E36398D6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B89B07A-CEFE-4D1C-9C73-BC2C5756A6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F73444-3927-4D82-A4BD-447EE611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2" y="1635646"/>
            <a:ext cx="4162425" cy="723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EE71F1-C962-43C3-885B-AB182B5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4" y="2915427"/>
            <a:ext cx="1714500" cy="609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50EA7-49FB-4213-A1EE-D7901D9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0" y="4259932"/>
            <a:ext cx="8915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09BDA-D4EE-453A-85E4-D9AF19A96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58A2-7625-40B0-9C0E-ABC6C2560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>
                <a:hlinkClick r:id="rId2"/>
              </a:rPr>
              <a:t>Anaconda Installer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Installer muss per </a:t>
            </a:r>
            <a:r>
              <a:rPr lang="de-DE" dirty="0" err="1"/>
              <a:t>scp</a:t>
            </a:r>
            <a:r>
              <a:rPr lang="de-DE" dirty="0"/>
              <a:t> in den $WORK Ordner kopiert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Anaconda mit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14A39C-A0A7-4CA0-B833-B80F466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F9611B-B0A3-4534-B5B0-5F66FF70E5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F47498-FAD1-4776-8C27-E15786A7EAE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03EB9B-33DA-4497-AFB4-FC251C37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E1DC1-3F6E-4DC8-9B2E-02BA4C3B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2886080"/>
            <a:ext cx="8871614" cy="6674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9D4BAA-C8D4-4EEB-A13E-687A67C7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8" y="4131915"/>
            <a:ext cx="597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Pfad zu conda.sh in .</a:t>
            </a:r>
            <a:r>
              <a:rPr lang="de-DE" dirty="0" err="1"/>
              <a:t>bashrc</a:t>
            </a:r>
            <a:r>
              <a:rPr lang="de-DE" dirty="0"/>
              <a:t> Datei (im $HOME Ordner) hinterlegen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Aktivierung der Installation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Überprüfung der Installation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88839A-27F9-47A0-A6E6-81363FA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57437"/>
            <a:ext cx="8058150" cy="42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3DF77D-71DB-46CD-8009-28AE521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3435846"/>
            <a:ext cx="2590800" cy="3619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93B5FF-9AAF-4369-A872-CA2CAD3C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5694"/>
            <a:ext cx="1647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Einrichtung einer neuen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Tenserflow-gpu</a:t>
            </a:r>
            <a:r>
              <a:rPr lang="de-DE" dirty="0"/>
              <a:t> und </a:t>
            </a:r>
            <a:r>
              <a:rPr lang="de-DE" dirty="0" err="1"/>
              <a:t>matplotlib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0B9D1D-4333-4584-9A76-E9D53E5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5726"/>
            <a:ext cx="5524500" cy="752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ABC708-1173-4111-9760-429F3DD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7" y="3795886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23F4E9-9DD2-48AF-832E-DCB09975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A8B4D-51D5-49A3-B542-9B4247412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995686"/>
            <a:ext cx="8389678" cy="2664296"/>
          </a:xfrm>
        </p:spPr>
        <p:txBody>
          <a:bodyPr/>
          <a:lstStyle/>
          <a:p>
            <a:pPr algn="ctr"/>
            <a:r>
              <a:rPr lang="de-DE" dirty="0"/>
              <a:t>In einer neuen Sitzung können Anaconda und die neue Umgebung wieder geladen werden: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2305DB-13A3-4674-BFC9-78320CA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5C1A067-5F6E-47E0-92A0-DA46CF9482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E3024E-321B-4AD6-AE19-4561817790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222B23-7EDD-4EAD-AEF4-595D7ABCD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3F87C0F-576F-4739-9096-F3750A3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71" y="3191075"/>
            <a:ext cx="3343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B12A22-42E4-4413-AD46-722D7CB2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Batch-verarbeitung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813D-840C-4A45-A10F-C1E1D3AF8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151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einen </a:t>
            </a:r>
            <a:r>
              <a:rPr lang="de-DE" dirty="0" err="1"/>
              <a:t>compute</a:t>
            </a:r>
            <a:r>
              <a:rPr lang="de-DE" dirty="0"/>
              <a:t>-job auf einem der Rechenknoten muss das Batch-System verwendet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 Hummel wird SLURM verwendet</a:t>
            </a:r>
          </a:p>
          <a:p>
            <a:pPr lvl="1" indent="0">
              <a:buNone/>
            </a:pPr>
            <a:r>
              <a:rPr lang="de-DE" sz="2000" dirty="0"/>
              <a:t>(Simple Linux Utility for Resource management)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66F8BA-F22B-46D0-9E08-90D2B8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8B784E-8329-4433-89F5-C48748FF88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495658-B8FE-49E8-BD47-5654FF3F59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EC2F41F-4517-4767-B0E5-5F6DA691A3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634FAC9-A7BF-4E83-A8A1-B12DD7208E55}"/>
              </a:ext>
            </a:extLst>
          </p:cNvPr>
          <p:cNvSpPr txBox="1">
            <a:spLocks/>
          </p:cNvSpPr>
          <p:nvPr/>
        </p:nvSpPr>
        <p:spPr>
          <a:xfrm>
            <a:off x="214769" y="3579862"/>
            <a:ext cx="8461686" cy="1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Dokumentation:  </a:t>
            </a:r>
            <a:r>
              <a:rPr lang="de-DE" sz="2000" dirty="0">
                <a:hlinkClick r:id="rId2"/>
              </a:rPr>
              <a:t>SLURM Website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Jobs werden mit einem Job-Skript gestartet </a:t>
            </a:r>
          </a:p>
        </p:txBody>
      </p:sp>
    </p:spTree>
    <p:extLst>
      <p:ext uri="{BB962C8B-B14F-4D97-AF65-F5344CB8AC3E}">
        <p14:creationId xmlns:p14="http://schemas.microsoft.com/office/powerpoint/2010/main" val="252530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27B74A-2DEA-4D80-B84A-857DD702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0" y="1573332"/>
            <a:ext cx="1885950" cy="390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A82BF4-9101-45C5-9F89-9350C54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8" y="1953240"/>
            <a:ext cx="5000625" cy="6953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7DCDE6-88F7-4C74-B990-A1BF6A7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0" y="2648565"/>
            <a:ext cx="4248150" cy="981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913B47-452A-48B1-B534-AAEDEF9C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5" y="3629640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E6F63D-25F2-4C79-929F-DAEE096A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1733998"/>
            <a:ext cx="3609975" cy="323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DE8DCA-2A52-46A3-BF29-7643CB1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1" y="2238375"/>
            <a:ext cx="1057275" cy="3333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46703B-5693-4EA9-88AF-608361E0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21" y="2702383"/>
            <a:ext cx="6257925" cy="1343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B9BCE9-2EB3-437A-9E25-FE06F83B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74" y="4277417"/>
            <a:ext cx="563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latin typeface="TheSans UHH" panose="020B0502050302020203" pitchFamily="34" charset="0"/>
              </a:rPr>
              <a:t>Um ein Job-Skript hochzuladen:</a:t>
            </a:r>
            <a:endParaRPr lang="de-DE" sz="2400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alle eigenen laufenden Jobs anzuzeigen: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Detaillierte Informationen: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822EC8-CDA9-4B8A-9676-796C11EE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51496"/>
            <a:ext cx="2886075" cy="4286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A40B80-2634-4ACB-8E83-3A2ACA98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9" y="2425230"/>
            <a:ext cx="2733675" cy="4381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21AF79-B714-4F30-92B4-7890232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" y="3129124"/>
            <a:ext cx="9144000" cy="5845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0B88BA-0679-4D64-9A64-7D56E5F8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05" y="3924871"/>
            <a:ext cx="3971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5581366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abzubrechen: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bei einem automatischen Abbruch nicht erneut zu starten: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Oder im Skript: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022842-7E10-4294-A5E4-F77174DA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6" y="1917712"/>
            <a:ext cx="2390775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C6B71-7C48-4BA0-83FA-A48A3A4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6" y="3436021"/>
            <a:ext cx="49815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E74D7D-45A5-41DD-8DE0-E0BDE08B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86" y="3940567"/>
            <a:ext cx="3305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930981-B93D-4730-8410-3E649434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unterstützung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075A-949C-4C05-B22B-A738751F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81808"/>
            <a:ext cx="8084506" cy="2880320"/>
          </a:xfrm>
        </p:spPr>
        <p:txBody>
          <a:bodyPr/>
          <a:lstStyle/>
          <a:p>
            <a:pPr algn="ctr"/>
            <a:r>
              <a:rPr lang="de-DE" dirty="0" err="1"/>
              <a:t>TensorFlow</a:t>
            </a:r>
            <a:r>
              <a:rPr lang="de-DE" dirty="0"/>
              <a:t> Code läuft ohne zusätzlichen Befehle auf CUDA-fähigen Grafikkarten:</a:t>
            </a:r>
          </a:p>
          <a:p>
            <a:pPr algn="ctr"/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NVIDIA GPU der G8x-Generation oder neuer</a:t>
            </a:r>
          </a:p>
          <a:p>
            <a:pPr marL="342900" indent="-342900" algn="ctr">
              <a:buFontTx/>
              <a:buChar char="-"/>
            </a:pPr>
            <a:r>
              <a:rPr lang="de-DE" dirty="0"/>
              <a:t>Alle Karten der </a:t>
            </a:r>
            <a:r>
              <a:rPr lang="de-DE" dirty="0" err="1"/>
              <a:t>GeForce</a:t>
            </a:r>
            <a:r>
              <a:rPr lang="de-DE" dirty="0"/>
              <a:t>, Quadro und Tesla Reihen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algn="ctr"/>
            <a:r>
              <a:rPr lang="de-DE" dirty="0"/>
              <a:t>Ansonsten wird die CPU verwendet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14119C-FF56-4110-B3DC-03CA685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6E4B3D-8516-4535-B7E2-0D798B4552D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544014-9211-4668-A708-356231F0EB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D456D0-AF10-4A2F-96A7-DA255D1E6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5F4571-4539-4A07-A395-725185086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2E107-340F-45CD-B12E-B2E70D259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Bis auf die Spezial-Knoten: Alle </a:t>
            </a:r>
            <a:r>
              <a:rPr lang="de-DE" dirty="0" err="1"/>
              <a:t>Compute</a:t>
            </a:r>
            <a:r>
              <a:rPr lang="de-DE" dirty="0"/>
              <a:t>-Knoten 2 CPUs vom Typ Intel Xeon E5-2630v3 – Je CPU:</a:t>
            </a:r>
          </a:p>
          <a:p>
            <a:pPr marL="1085850" lvl="1" indent="-342900"/>
            <a:r>
              <a:rPr lang="de-DE" sz="2000" dirty="0"/>
              <a:t>8 Rechenkerne</a:t>
            </a:r>
          </a:p>
          <a:p>
            <a:pPr marL="1085850" lvl="1" indent="-342900"/>
            <a:r>
              <a:rPr lang="de-DE" sz="2000" dirty="0"/>
              <a:t>Grundfrequenz 2,4 GHz</a:t>
            </a:r>
          </a:p>
          <a:p>
            <a:pPr marL="1085850" lvl="1" indent="-342900"/>
            <a:r>
              <a:rPr lang="de-DE" sz="2000" dirty="0"/>
              <a:t>L3-Cache 20 Mbyte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BE461D-5972-40AE-B18C-8680DD1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6BDC37-2CE5-4B8B-AF64-C6EEEE315B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0BD987-5EE6-4D9A-B2A1-9FA8E4A2A5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502FCB-B068-44F3-BE05-5620B9CB8F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E164B8-9D0B-40A8-97D5-5DA84AAAF98C}"/>
              </a:ext>
            </a:extLst>
          </p:cNvPr>
          <p:cNvSpPr txBox="1">
            <a:spLocks/>
          </p:cNvSpPr>
          <p:nvPr/>
        </p:nvSpPr>
        <p:spPr>
          <a:xfrm>
            <a:off x="214770" y="3934344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Es </a:t>
            </a:r>
            <a:r>
              <a:rPr lang="de-DE" dirty="0"/>
              <a:t>sind 3 </a:t>
            </a:r>
            <a:r>
              <a:rPr lang="de-DE" dirty="0" err="1"/>
              <a:t>unterscheidliche</a:t>
            </a:r>
            <a:r>
              <a:rPr lang="de-DE" dirty="0"/>
              <a:t> CPU-Partitionen zur Verfügung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957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AD3720-0169-49CD-A2E0-41F28CEDD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372F-EB1F-43BF-B8F6-51B1BD99C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560" y="1815579"/>
            <a:ext cx="4174770" cy="2880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Standard-Partition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316 Knoten (node1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316)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r>
              <a:rPr lang="de-DE" b="1" dirty="0"/>
              <a:t>3.	Spezial-Partition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 Knoten (node395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1024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4ABF0-0490-4BDB-9D6A-535544C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D998B3-5EFA-4B0F-B819-7C0EA45A81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150D66-0F30-4F13-8C80-8784559CC5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8717B1-52CD-4F0B-BDE0-5B12F3DA16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2C0F27-6C60-48F5-9338-A2151B417B0C}"/>
              </a:ext>
            </a:extLst>
          </p:cNvPr>
          <p:cNvSpPr txBox="1">
            <a:spLocks/>
          </p:cNvSpPr>
          <p:nvPr/>
        </p:nvSpPr>
        <p:spPr>
          <a:xfrm>
            <a:off x="4649422" y="2571750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2.	Große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24 Knoten (node371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394)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256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</p:spTree>
    <p:extLst>
      <p:ext uri="{BB962C8B-B14F-4D97-AF65-F5344CB8AC3E}">
        <p14:creationId xmlns:p14="http://schemas.microsoft.com/office/powerpoint/2010/main" val="287828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E89EA-7E34-4C92-A65D-447FFEAE8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9423ED-EE5A-4E0D-B242-826FBC7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9000DB6-2553-4615-8FEF-97B075EC7DC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DC271A-D19A-4C03-9D48-50D8ECAAE5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03FD86-3844-4924-B614-28830BEFBA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3311DC7-7105-41BE-A879-D1BBDB19121C}"/>
              </a:ext>
            </a:extLst>
          </p:cNvPr>
          <p:cNvSpPr txBox="1">
            <a:spLocks/>
          </p:cNvSpPr>
          <p:nvPr/>
        </p:nvSpPr>
        <p:spPr>
          <a:xfrm>
            <a:off x="4130319" y="3498828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000" b="1" dirty="0">
                <a:latin typeface="TheSans UHH"/>
              </a:rPr>
              <a:t>GPU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54 Knoten (node317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370)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5B1E374-EB19-49CB-B719-A81C16722A6C}"/>
              </a:ext>
            </a:extLst>
          </p:cNvPr>
          <p:cNvSpPr txBox="1">
            <a:spLocks/>
          </p:cNvSpPr>
          <p:nvPr/>
        </p:nvSpPr>
        <p:spPr>
          <a:xfrm>
            <a:off x="266892" y="1895252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4992 NVIDIA CUDA-Cores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24 </a:t>
            </a:r>
            <a:r>
              <a:rPr lang="de-DE" sz="2000" dirty="0" err="1"/>
              <a:t>Gbyte</a:t>
            </a:r>
            <a:r>
              <a:rPr lang="de-DE" sz="2000" dirty="0"/>
              <a:t> GDDR5 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Speicher-Bandbreite von 480 </a:t>
            </a:r>
            <a:r>
              <a:rPr lang="de-DE" dirty="0" err="1"/>
              <a:t>Gbyte</a:t>
            </a:r>
            <a:r>
              <a:rPr lang="de-DE" dirty="0"/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Grudfreque</a:t>
            </a:r>
            <a:r>
              <a:rPr lang="de-DE" dirty="0" err="1"/>
              <a:t>nz</a:t>
            </a:r>
            <a:r>
              <a:rPr lang="de-DE" dirty="0"/>
              <a:t> 562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Boost-Freque</a:t>
            </a:r>
            <a:r>
              <a:rPr lang="de-DE" dirty="0"/>
              <a:t>nz 824 MHz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2779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372AED-5415-4D3E-9D6D-C1F6BAEB8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Parallelisierung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BAE62-0D07-4BC0-BB54-D3A3427E17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Parallelisierung der GPUs wird mithilfe von </a:t>
            </a:r>
            <a:r>
              <a:rPr lang="de-DE" dirty="0" err="1"/>
              <a:t>OpenMPI</a:t>
            </a:r>
            <a:r>
              <a:rPr lang="de-DE" dirty="0"/>
              <a:t> gesteuert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Zunächst muss die Umgebung mit </a:t>
            </a:r>
            <a:r>
              <a:rPr lang="de-DE" dirty="0" err="1"/>
              <a:t>OpenMPI</a:t>
            </a:r>
            <a:r>
              <a:rPr lang="de-DE" dirty="0"/>
              <a:t> und dem </a:t>
            </a:r>
            <a:r>
              <a:rPr lang="de-DE" dirty="0" err="1"/>
              <a:t>Cuda</a:t>
            </a:r>
            <a:r>
              <a:rPr lang="de-DE" dirty="0"/>
              <a:t>-Modul geladen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24B5E-8AFC-4DD7-AF02-60F6B06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79939E-EFF1-4743-A0E7-E5FA9CD1C4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78E662-7DCA-44DF-BEF3-D8133E6B97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86D5-0FDD-4FB2-9C6D-992B3C54B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8EA66A-FEFB-4EE1-ABD0-1D92FA7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04767"/>
            <a:ext cx="626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C7AD00-B52E-4136-9704-97DAE70AB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katalog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1D863-1476-4A15-8692-FC7F714BA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576" y="1779662"/>
            <a:ext cx="83256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Sloan Digital Sky Survey (SDSS)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2004 begonnenes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Vermessung des Himmels in 5 Wellenlängenbereichen (u, r, g, i, 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Teleskop mit 2.5m Hauptspiegeldurchmesser am Apache Point </a:t>
            </a:r>
            <a:r>
              <a:rPr lang="de-DE" dirty="0" err="1"/>
              <a:t>Obversatory</a:t>
            </a:r>
            <a:r>
              <a:rPr lang="de-DE" dirty="0"/>
              <a:t> in New Mexiko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12. Datenrelease beinhaltet mehr als 4 Millionen Spektren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Daten z.B. über den </a:t>
            </a:r>
            <a:r>
              <a:rPr lang="de-DE" dirty="0" err="1"/>
              <a:t>Sience</a:t>
            </a:r>
            <a:r>
              <a:rPr lang="de-DE" dirty="0"/>
              <a:t> Archive Server (SAS) oder den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B68C8B-D6CD-4C20-8622-280C578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A0721-C7EC-463B-866F-A3DF8375C5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B9367A-FBAB-45A2-BB62-B3E9BE44E4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A9CB74-E0DE-4311-B247-EC8C87C795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DB5D6B-7A7B-4227-A708-7F601B4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7DC701-A580-40EE-90E6-9DD13B9AAC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4A906BE-7F6F-41E7-A8FD-37D67ED00B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B31DA2-5E93-4D4A-BCC3-A97DC1130E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AF7B40-4F8E-4FDD-91C0-66CB44A3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0326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C14F05-3B59-435B-BB7A-ECE60253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63799"/>
            <a:ext cx="3771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C839673-0D8C-4854-8C4C-C3D0DAC0EE24}"/>
              </a:ext>
            </a:extLst>
          </p:cNvPr>
          <p:cNvSpPr txBox="1"/>
          <p:nvPr/>
        </p:nvSpPr>
        <p:spPr>
          <a:xfrm>
            <a:off x="1763688" y="411962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Galaxie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D6F623-15D4-4E8F-AC54-37BED7582D4D}"/>
              </a:ext>
            </a:extLst>
          </p:cNvPr>
          <p:cNvSpPr txBox="1"/>
          <p:nvPr/>
        </p:nvSpPr>
        <p:spPr>
          <a:xfrm>
            <a:off x="6300192" y="413079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Stern</a:t>
            </a:r>
          </a:p>
        </p:txBody>
      </p:sp>
    </p:spTree>
    <p:extLst>
      <p:ext uri="{BB962C8B-B14F-4D97-AF65-F5344CB8AC3E}">
        <p14:creationId xmlns:p14="http://schemas.microsoft.com/office/powerpoint/2010/main" val="1371482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153DE4-E40A-4D41-9821-8E8ECEC8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Dr12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archieve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(</a:t>
            </a:r>
            <a:r>
              <a:rPr lang="de-DE" dirty="0" err="1"/>
              <a:t>sAS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90F09-2712-4F3C-9557-150E133BC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3168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über die </a:t>
            </a:r>
            <a:r>
              <a:rPr lang="de-DE" dirty="0" err="1">
                <a:hlinkClick r:id="rId2"/>
              </a:rPr>
              <a:t>Advanced</a:t>
            </a:r>
            <a:r>
              <a:rPr lang="de-DE" dirty="0">
                <a:hlinkClick r:id="rId2"/>
              </a:rPr>
              <a:t> Optical Spectra Search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 eine Suchfunktionen können Spektren gefunden und heruntergeladen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verschiedenen Reitern können die wichtigsten Parameter eingegrenzt werden, zum Beispiel:</a:t>
            </a:r>
          </a:p>
          <a:p>
            <a:r>
              <a:rPr lang="de-DE" dirty="0"/>
              <a:t>	</a:t>
            </a:r>
            <a:r>
              <a:rPr lang="de-DE" sz="1800" dirty="0"/>
              <a:t>Platten-Identifikationsnummer (Plate ID)</a:t>
            </a:r>
          </a:p>
          <a:p>
            <a:r>
              <a:rPr lang="de-DE" sz="1800" dirty="0"/>
              <a:t>	Julianische Datum (MJD)</a:t>
            </a:r>
          </a:p>
          <a:p>
            <a:r>
              <a:rPr lang="de-DE" sz="1800" dirty="0"/>
              <a:t>	Platten-Faser (</a:t>
            </a:r>
            <a:r>
              <a:rPr lang="de-DE" sz="1800" dirty="0" err="1"/>
              <a:t>fiber</a:t>
            </a:r>
            <a:r>
              <a:rPr lang="de-DE" sz="1800" dirty="0"/>
              <a:t>)</a:t>
            </a:r>
          </a:p>
          <a:p>
            <a:r>
              <a:rPr lang="de-DE" sz="1800" dirty="0"/>
              <a:t>	Identifikationsnummer des Objekts (</a:t>
            </a:r>
            <a:r>
              <a:rPr lang="de-DE" sz="1800" dirty="0" err="1"/>
              <a:t>Thing_ID</a:t>
            </a:r>
            <a:r>
              <a:rPr lang="de-DE" sz="1800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1F5CD4-F489-4A5E-9935-C88732C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462FF8-45C9-4CD0-ACEC-B0E66CEECC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7B367A-8847-4B51-827F-D024992244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EE2CBC-2785-4DA2-82FF-C2FFEA17D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36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3A6D3C-34EA-4692-B0A9-DC99C8CF6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E4A62-2CAB-4AF3-972E-B4ED64A4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7497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Skyserver</a:t>
            </a:r>
            <a:r>
              <a:rPr lang="de-DE" dirty="0"/>
              <a:t> bietet Zugriff auf alle öffentlich verfügbaren Daten (Spektren, </a:t>
            </a:r>
            <a:r>
              <a:rPr lang="de-DE" dirty="0" err="1"/>
              <a:t>fits-Dtaeien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-Bilder, usw.)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</a:t>
            </a:r>
            <a:r>
              <a:rPr lang="de-DE" dirty="0" err="1"/>
              <a:t>bsw</a:t>
            </a:r>
            <a:r>
              <a:rPr lang="de-DE" dirty="0"/>
              <a:t>. über das </a:t>
            </a:r>
            <a:r>
              <a:rPr lang="de-DE" dirty="0">
                <a:hlinkClick r:id="rId2"/>
              </a:rPr>
              <a:t>Navigations-Tool</a:t>
            </a:r>
            <a:r>
              <a:rPr lang="de-DE" dirty="0"/>
              <a:t> oder eine </a:t>
            </a:r>
            <a:r>
              <a:rPr lang="de-DE" dirty="0">
                <a:hlinkClick r:id="rId3"/>
              </a:rPr>
              <a:t>SQL-Suche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>
                <a:hlinkClick r:id="rId4"/>
              </a:rPr>
              <a:t>Schema-Browser</a:t>
            </a:r>
            <a:r>
              <a:rPr lang="de-DE" dirty="0"/>
              <a:t> listet alle durchsuchbaren Tabellen auf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4325E0-AB58-46FD-8AFE-02191BD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2EF857-02C8-4D26-918C-84FF9AACED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132CEF-ED11-4C22-8F2C-07C78602E4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8473E2-9FA5-4DE7-B336-FA60A6D510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9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757325-7BD9-484B-938D-C4A2ACD5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56A6A-BDDB-4F0A-8270-3B996807C2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59759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einer SQL-Suche: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der ersten 10 Spektren mit 5 &gt; </a:t>
            </a:r>
            <a:r>
              <a:rPr lang="de-DE" dirty="0" err="1"/>
              <a:t>ra</a:t>
            </a:r>
            <a:r>
              <a:rPr lang="de-DE" dirty="0"/>
              <a:t> &gt; 10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6BC00-17A1-4BD9-8851-19E8F1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76EA3E-2421-47B7-804B-9DDF89A8DC9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6EC0EBB-C62D-4B4C-A0E0-5C4AFF58AE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9379E7-1C04-4530-AB8A-E24A428B64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A85CB-3F51-4108-93CC-5C81188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80" y="2795375"/>
            <a:ext cx="6429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130BCA-8B0E-48E6-94CD-E97F42EAF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D0556-E03C-441A-8C86-B34D9AA62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Ausgewählte Daten können heruntergeladen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489D99-238C-4D43-B040-27B0F71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DD5AF39-37B5-4288-97A0-BED64F1BC8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CFF690-BA7B-437E-B515-2A23E8E351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CA0F83-3664-4DEF-B417-D48285B6EA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4FBB01-9C50-4481-BCB5-6CCDE36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" y="2175098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1B04A2-F658-40F0-AC90-DA6088FED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Laden der </a:t>
            </a:r>
            <a:r>
              <a:rPr lang="de-DE" dirty="0" err="1"/>
              <a:t>datensätze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A65FD-52FA-4EB0-A1BB-212E61E4D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1152128"/>
          </a:xfrm>
        </p:spPr>
        <p:txBody>
          <a:bodyPr/>
          <a:lstStyle/>
          <a:p>
            <a:r>
              <a:rPr lang="de-DE" dirty="0"/>
              <a:t>MNIST-Datensatz:</a:t>
            </a:r>
          </a:p>
          <a:p>
            <a:pPr marL="342900" indent="-342900">
              <a:buFontTx/>
              <a:buChar char="-"/>
            </a:pPr>
            <a:r>
              <a:rPr lang="de-DE" dirty="0"/>
              <a:t>60.000 Trainings-Bilder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10.000 Test-Bilder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9731D-1C4E-4AF9-90C4-CBEC9CF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67C34-90BF-4380-AB73-9AE29E2233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A1FDFE-EA62-4F98-A359-02AE8A2521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EDA5431-C276-4868-BAD3-D454D5CEBF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B1AB75-89A9-420F-840F-E0B52617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5094312" y="1298411"/>
            <a:ext cx="3123470" cy="23824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6D54C5-41DB-4736-B986-6018A9D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50" y="3112359"/>
            <a:ext cx="340042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80525AA-538B-4D33-9A5D-78CFC399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50" y="3851722"/>
            <a:ext cx="6016285" cy="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3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3CF086-38CF-4551-8828-B2090DE5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A14312-C1F8-401D-AED7-AC98AECBDD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00113A-CA82-407C-881B-C65C946B6EF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3A31804-645A-442A-A7D6-A23E960CB1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0105C-B262-4E1C-A341-CDDD013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6" y="1160100"/>
            <a:ext cx="7474828" cy="3635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B1DDC6-40CA-4471-893A-FEAE1F299E6A}"/>
              </a:ext>
            </a:extLst>
          </p:cNvPr>
          <p:cNvSpPr txBox="1"/>
          <p:nvPr/>
        </p:nvSpPr>
        <p:spPr>
          <a:xfrm>
            <a:off x="4139952" y="105958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SQL-Suche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6EAF6B9-88C1-41EE-8FF3-A68AEE43B0A3}"/>
              </a:ext>
            </a:extLst>
          </p:cNvPr>
          <p:cNvSpPr txBox="1"/>
          <p:nvPr/>
        </p:nvSpPr>
        <p:spPr>
          <a:xfrm>
            <a:off x="4903070" y="2355726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Beispiel: spec-0266-51630-0013.fits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1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B4685D-DBFD-4F58-BE82-3E4C48CAE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Abspeicherung in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56DD-1B24-49B4-BDE0-33E06086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heruntergeladenen </a:t>
            </a:r>
            <a:r>
              <a:rPr lang="de-DE" dirty="0" err="1"/>
              <a:t>fits</a:t>
            </a:r>
            <a:r>
              <a:rPr lang="de-DE" dirty="0"/>
              <a:t>-Dateien können als </a:t>
            </a:r>
            <a:r>
              <a:rPr lang="de-DE" dirty="0" err="1"/>
              <a:t>numpy</a:t>
            </a:r>
            <a:r>
              <a:rPr lang="de-DE" dirty="0"/>
              <a:t> Arrays eingelesen und abgespeichert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Beispiel wurden jeweils 1000 Spektren der 4 Klassen Star, Galaxy, AGN und QSO heruntergeladen und in 3 Arrays abgespeichert: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		Name:</a:t>
            </a:r>
            <a:endParaRPr lang="de-DE" sz="2000" dirty="0"/>
          </a:p>
          <a:p>
            <a:r>
              <a:rPr lang="de-DE" dirty="0"/>
              <a:t>		Form: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CA5180-0FFF-4C5D-A2C1-762CD1E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070B9B-35C3-435C-B24D-EF0235125A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15B1A6-8986-46B9-BCF6-92F87FBACD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40F87-FFD7-4B47-8ACD-789218866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16DF94-F9FA-4328-8B00-41DE7EA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0" y="3939902"/>
            <a:ext cx="952500" cy="247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FED609-C4CB-4B6F-A842-A81B9EA8B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3333"/>
          <a:stretch/>
        </p:blipFill>
        <p:spPr>
          <a:xfrm>
            <a:off x="3800931" y="3939902"/>
            <a:ext cx="1181100" cy="247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66787D-517F-4A95-A10F-4EB0657C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76" y="3968477"/>
            <a:ext cx="1781175" cy="247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42536E-03A8-4F35-AEE0-7E687077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52" y="4259734"/>
            <a:ext cx="1162050" cy="3238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87F4ADD-0C41-4EF4-8055-6C356318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343" y="4257079"/>
            <a:ext cx="676275" cy="2762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74C469-3C0F-4FBF-886A-261A110C3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130"/>
          <a:stretch/>
        </p:blipFill>
        <p:spPr>
          <a:xfrm>
            <a:off x="5884525" y="4285654"/>
            <a:ext cx="676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3BB7D1-2F8D-4BB3-852A-0378F6ED4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43A2E-DC84-4976-8EE7-2BC7AEF4B6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Mischen der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06C20-2582-44BD-B313-A349743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F65381-B5C6-4448-A4AF-2F359346BF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A26CAD-AB4C-49C2-AB73-B5C9DB397B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603C93-6E45-47FB-B8EB-967BEF9FDC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B99762-70A6-438B-B67F-F227E71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3522"/>
            <a:ext cx="6048375" cy="8763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C1D11F-E1A5-46A5-BFEF-EDF01E35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2" y="3759497"/>
            <a:ext cx="6781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4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CFB9AF-CCE1-469A-80DC-6A0769F26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AEE9F-EF9E-4ADA-B877-68FEFBE78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in Trainings- und Testdaten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F2D4D5-DFEF-4E70-93D8-9EF6094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BBB697-7774-4F39-94D5-23D1375541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1B7A4E-A292-4C3E-91DD-FAE8AE08AE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67822C-B2ED-46DF-9FE8-29C071423D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390EA-AB15-42F4-A0AE-F0F6758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1" y="2283718"/>
            <a:ext cx="6819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Re-</a:t>
            </a:r>
            <a:r>
              <a:rPr lang="de-DE" dirty="0" err="1"/>
              <a:t>shaping</a:t>
            </a:r>
            <a:r>
              <a:rPr lang="de-DE" dirty="0"/>
              <a:t> für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Nun kann das Netzwerk erstellt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40B4C9-F3E9-4D9E-9783-2EFE38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" y="2429768"/>
            <a:ext cx="8439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E600B8-9752-4CE4-B06C-EDC679A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9" y="1536477"/>
            <a:ext cx="8734425" cy="343852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3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643EE1-F154-4274-959D-D2E7EA74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16"/>
          <a:stretch/>
        </p:blipFill>
        <p:spPr>
          <a:xfrm>
            <a:off x="566280" y="2270845"/>
            <a:ext cx="8362950" cy="58893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 kann </a:t>
            </a:r>
            <a:r>
              <a:rPr lang="de-DE" dirty="0" err="1"/>
              <a:t>compiliert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…und trainiert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F4E91E-0D94-40AA-983C-FC131837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49534"/>
          <a:stretch/>
        </p:blipFill>
        <p:spPr>
          <a:xfrm>
            <a:off x="566280" y="3219822"/>
            <a:ext cx="8362950" cy="5889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8B0233-EBA1-4774-A7A4-FDD80F4B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04" b="18212"/>
          <a:stretch/>
        </p:blipFill>
        <p:spPr>
          <a:xfrm>
            <a:off x="566280" y="3912717"/>
            <a:ext cx="8362950" cy="5889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BBAB6A-BF25-4409-A1E6-B0D481D8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/>
          <a:stretch/>
        </p:blipFill>
        <p:spPr>
          <a:xfrm>
            <a:off x="566280" y="4501654"/>
            <a:ext cx="8362950" cy="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4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BFD7149-0C0A-4F51-8716-92091F9B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71513"/>
            <a:ext cx="5343525" cy="35623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6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D057A0-2A72-40C2-915F-397D949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1" y="1399654"/>
            <a:ext cx="5572125" cy="364807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1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EA7EB5-6276-499E-861B-94F6A6F3E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zwarning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79286-F609-4ACC-B8DB-26C5768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EF2313-D269-47C5-8112-F276F20FEB1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37A431-BC39-4389-8025-8B0F018EEE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E014DD-359F-4EA9-B545-8F76316A86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9E5E06-AE18-4BC0-919C-D3051B8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1" y="1635646"/>
            <a:ext cx="6840180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D06EB-7C48-4AA0-9DAA-26843AED6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Anzeigen der Bilder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2EAFB5-1FE9-4A25-96B4-5F8073B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F7D60D-7270-404B-AE12-C87E808BCC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963E4F-33C8-4EA0-AD98-C59C28A57A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39648-011C-4461-B10D-3BFA97A532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31FA-32ED-485C-B9A1-0CDF07CD8587}"/>
              </a:ext>
            </a:extLst>
          </p:cNvPr>
          <p:cNvPicPr>
            <a:picLocks noGrp="1" noChangeAspect="1" noChangeArrowheads="1"/>
          </p:cNvPicPr>
          <p:nvPr>
            <p:ph type="tbl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6223"/>
            <a:ext cx="291456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7835C-9EAD-4ECF-A8A2-ED7B5A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2"/>
          <a:stretch/>
        </p:blipFill>
        <p:spPr>
          <a:xfrm>
            <a:off x="745115" y="3056962"/>
            <a:ext cx="4162425" cy="7937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D5630D-082C-4776-A0E3-F12B1BF9F348}"/>
              </a:ext>
            </a:extLst>
          </p:cNvPr>
          <p:cNvSpPr txBox="1"/>
          <p:nvPr/>
        </p:nvSpPr>
        <p:spPr>
          <a:xfrm>
            <a:off x="330002" y="1954604"/>
            <a:ext cx="33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heSans UHH" panose="020B0502050302020203" pitchFamily="34" charset="0"/>
              </a:rPr>
              <a:t>Die ersten 10 Einträge:</a:t>
            </a:r>
          </a:p>
        </p:txBody>
      </p:sp>
    </p:spTree>
    <p:extLst>
      <p:ext uri="{BB962C8B-B14F-4D97-AF65-F5344CB8AC3E}">
        <p14:creationId xmlns:p14="http://schemas.microsoft.com/office/powerpoint/2010/main" val="36315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A7A463-4497-4A33-BF23-432799227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Goldener </a:t>
            </a:r>
            <a:r>
              <a:rPr lang="de-DE" dirty="0" err="1"/>
              <a:t>datensatz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6A86-53A1-4509-8DF4-5DCF167CC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9495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Fast die Hälfte der falsch Klassifizierten Daten hatten keinen </a:t>
            </a:r>
            <a:r>
              <a:rPr lang="de-DE" dirty="0" err="1"/>
              <a:t>zWarning-Flag</a:t>
            </a:r>
            <a:r>
              <a:rPr lang="de-DE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 goldener Datensatz mit ausschließlich Spektren mit </a:t>
            </a:r>
            <a:r>
              <a:rPr lang="de-DE" dirty="0" err="1"/>
              <a:t>zWarning-Flag</a:t>
            </a:r>
            <a:r>
              <a:rPr lang="de-DE" dirty="0"/>
              <a:t> = 0 in SQL-Suche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Datensatz mit 10.000 Spektren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 Training deutlich!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85DC7A-C157-48AA-83CF-330F16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F9DFD61-43EB-4AA4-8660-90277BC9C9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4F4936-8E92-4713-8CB1-454BE20886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BDED70-CC28-4881-95FC-093411DD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8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Treffergenauigkeit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DF8D29-E5A0-4EEB-BB55-22659D94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50" y="1494362"/>
            <a:ext cx="4794203" cy="34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9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Loss-Funktion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2B047C-53BF-448B-8FDB-D6C06A38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488"/>
            <a:ext cx="5023403" cy="35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1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5">
            <a:extLst>
              <a:ext uri="{FF2B5EF4-FFF2-40B4-BE49-F238E27FC236}">
                <a16:creationId xmlns:a16="http://schemas.microsoft.com/office/drawing/2014/main" id="{3A785DB0-D1D4-46BB-9360-0D0C7CF138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580" t="-791" r="11221" b="8830"/>
          <a:stretch/>
        </p:blipFill>
        <p:spPr>
          <a:xfrm>
            <a:off x="1" y="876004"/>
            <a:ext cx="1962048" cy="184663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681EC-FCA2-476F-BDF6-63ACE62065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FC54F5-B025-4D77-B695-33430F8D4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" t="11256" r="7903" b="5751"/>
          <a:stretch/>
        </p:blipFill>
        <p:spPr>
          <a:xfrm>
            <a:off x="107504" y="3322029"/>
            <a:ext cx="2830282" cy="18466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A35335-652C-4713-8258-BE2CE78C76BB}"/>
              </a:ext>
            </a:extLst>
          </p:cNvPr>
          <p:cNvSpPr txBox="1"/>
          <p:nvPr/>
        </p:nvSpPr>
        <p:spPr>
          <a:xfrm>
            <a:off x="2266608" y="123478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TheSans UHH" panose="020B0502050302020203" pitchFamily="34" charset="0"/>
              </a:rPr>
              <a:t>Machine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7C2807-B822-4E19-9C3A-9FAA173D72D0}"/>
              </a:ext>
            </a:extLst>
          </p:cNvPr>
          <p:cNvSpPr txBox="1"/>
          <p:nvPr/>
        </p:nvSpPr>
        <p:spPr>
          <a:xfrm>
            <a:off x="520226" y="2813457"/>
            <a:ext cx="208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Keras basics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444A26-C639-4DB1-ABA1-45BDC956FE25}"/>
              </a:ext>
            </a:extLst>
          </p:cNvPr>
          <p:cNvSpPr txBox="1"/>
          <p:nvPr/>
        </p:nvSpPr>
        <p:spPr>
          <a:xfrm>
            <a:off x="6438038" y="1341795"/>
            <a:ext cx="2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Getting to know the HPC Cluster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9DA3B3-FE52-4F00-B914-C1A339919B8A}"/>
              </a:ext>
            </a:extLst>
          </p:cNvPr>
          <p:cNvSpPr txBox="1"/>
          <p:nvPr/>
        </p:nvSpPr>
        <p:spPr>
          <a:xfrm>
            <a:off x="6429244" y="4269321"/>
            <a:ext cx="246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Classification of SDSS Spectra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FC85331-1197-46FC-BB00-C9297B7003E4}"/>
              </a:ext>
            </a:extLst>
          </p:cNvPr>
          <p:cNvSpPr/>
          <p:nvPr/>
        </p:nvSpPr>
        <p:spPr>
          <a:xfrm>
            <a:off x="195787" y="2587818"/>
            <a:ext cx="4448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AFA534-1BF1-44AA-BAB4-EF5581823D21}"/>
              </a:ext>
            </a:extLst>
          </p:cNvPr>
          <p:cNvSpPr/>
          <p:nvPr/>
        </p:nvSpPr>
        <p:spPr>
          <a:xfrm>
            <a:off x="5953005" y="1315536"/>
            <a:ext cx="4972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B267A3-D7FF-418A-A62D-D15487CB201E}"/>
              </a:ext>
            </a:extLst>
          </p:cNvPr>
          <p:cNvSpPr/>
          <p:nvPr/>
        </p:nvSpPr>
        <p:spPr>
          <a:xfrm>
            <a:off x="5937793" y="4245345"/>
            <a:ext cx="4972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Grafik 1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9A66966B-E5AB-4CB5-BA52-B59AD2DB3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67" t="-1265" r="1348" b="1265"/>
          <a:stretch/>
        </p:blipFill>
        <p:spPr>
          <a:xfrm>
            <a:off x="5937793" y="194879"/>
            <a:ext cx="2677721" cy="11206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5B5DA7-84BE-449D-A759-FE6558F97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 bwMode="auto">
          <a:xfrm>
            <a:off x="5596198" y="2209705"/>
            <a:ext cx="3125755" cy="21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30D25900-4F19-4798-91BA-E184B192C366}"/>
              </a:ext>
            </a:extLst>
          </p:cNvPr>
          <p:cNvSpPr txBox="1"/>
          <p:nvPr/>
        </p:nvSpPr>
        <p:spPr>
          <a:xfrm>
            <a:off x="2464829" y="2526919"/>
            <a:ext cx="2970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github.com/joshuaroschlaub/Keras_Einfuehrung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F3C6BD-776B-48DF-AC36-E76BEB77F6CC}"/>
              </a:ext>
            </a:extLst>
          </p:cNvPr>
          <p:cNvSpPr txBox="1"/>
          <p:nvPr/>
        </p:nvSpPr>
        <p:spPr>
          <a:xfrm>
            <a:off x="2277315" y="2171808"/>
            <a:ext cx="33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Dokumentation, Code und Folien:</a:t>
            </a:r>
          </a:p>
        </p:txBody>
      </p:sp>
    </p:spTree>
    <p:extLst>
      <p:ext uri="{BB962C8B-B14F-4D97-AF65-F5344CB8AC3E}">
        <p14:creationId xmlns:p14="http://schemas.microsoft.com/office/powerpoint/2010/main" val="697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7370CF-53C6-4F1C-839D-6338277A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Normierung der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75DF4-18A4-4150-8DC2-168FC7433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929230" cy="2880320"/>
          </a:xfrm>
        </p:spPr>
        <p:txBody>
          <a:bodyPr/>
          <a:lstStyle/>
          <a:p>
            <a:r>
              <a:rPr lang="de-DE" dirty="0"/>
              <a:t>- Eine Normierung der Daten verbessert häufig das Training</a:t>
            </a:r>
          </a:p>
          <a:p>
            <a:r>
              <a:rPr lang="de-DE" dirty="0"/>
              <a:t>- Zum Beispiel auf eine Größe zwischen 0 und 1: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E2E3F2-4DCD-4115-B181-C7E2FD2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6F3C60-0982-494E-A737-5C53A0D64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668EF1-4EE0-4A7F-BE04-0FF6227E12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794921-6811-4303-8A4A-E80390F9F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B81EE4-4C55-401C-A192-F11265A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282677"/>
            <a:ext cx="7324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5E638EE-A838-4551-B00C-CF54492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46" y="3645520"/>
            <a:ext cx="4876800" cy="1295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B19A9-6ABF-4884-B76B-16885547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7342B-A849-486A-B706-8BAF99A5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33694" cy="2880320"/>
          </a:xfrm>
        </p:spPr>
        <p:txBody>
          <a:bodyPr/>
          <a:lstStyle/>
          <a:p>
            <a:r>
              <a:rPr lang="de-DE" dirty="0"/>
              <a:t>Wir benötigen folgende Module: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simple Architektur: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C574FE-3185-41C3-8039-8ACE1E54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6E4E36-0CF1-43C5-AB70-10AB937CE4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DAB429-0F14-4EBA-AE58-13257F08DF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8396B4-94FD-484B-AA83-60F84D856F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93AD97-D0C3-47EB-86B1-C7983E6B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6" y="2259875"/>
            <a:ext cx="7429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0353E-1309-492B-BD0D-F2F9788F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760E7-A0C9-4C88-9758-DFA690409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r>
              <a:rPr lang="de-DE" dirty="0"/>
              <a:t>Vor dem Training muss noch die </a:t>
            </a:r>
            <a:r>
              <a:rPr lang="de-DE" b="1" dirty="0" err="1"/>
              <a:t>compile</a:t>
            </a:r>
            <a:r>
              <a:rPr lang="de-DE" b="1" dirty="0"/>
              <a:t>-Funktion</a:t>
            </a:r>
            <a:r>
              <a:rPr lang="de-DE" dirty="0"/>
              <a:t> aufgerufen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9E30E-213B-45D5-A296-5BA343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79CC43-80AA-4C1A-B04B-9E403B4B63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944CCC-311D-4102-B2C7-A7361C21D0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979F31-14C2-4FCB-A771-B7F7B26E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F9A37E-F62D-41C4-8F2F-7384F75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50" y="2517032"/>
            <a:ext cx="6076950" cy="828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CA90CD-9723-4060-A682-0BE023B6D5BE}"/>
              </a:ext>
            </a:extLst>
          </p:cNvPr>
          <p:cNvSpPr txBox="1"/>
          <p:nvPr/>
        </p:nvSpPr>
        <p:spPr>
          <a:xfrm>
            <a:off x="330002" y="3585959"/>
            <a:ext cx="76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Der Optimizer </a:t>
            </a:r>
            <a:r>
              <a:rPr lang="de-DE" sz="2000" b="1" dirty="0">
                <a:latin typeface="TheSans UHH" panose="020B0502050302020203" pitchFamily="34" charset="0"/>
              </a:rPr>
              <a:t>Adam</a:t>
            </a:r>
            <a:r>
              <a:rPr lang="de-DE" sz="2000" dirty="0">
                <a:latin typeface="TheSans UHH" panose="020B0502050302020203" pitchFamily="34" charset="0"/>
              </a:rPr>
              <a:t> ist häufig eine gute Wahl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„</a:t>
            </a:r>
            <a:r>
              <a:rPr lang="de-DE" sz="2000" b="1" dirty="0" err="1">
                <a:latin typeface="TheSans UHH" panose="020B0502050302020203" pitchFamily="34" charset="0"/>
              </a:rPr>
              <a:t>sparse</a:t>
            </a:r>
            <a:r>
              <a:rPr lang="de-DE" sz="2000" dirty="0">
                <a:latin typeface="TheSans UHH" panose="020B0502050302020203" pitchFamily="34" charset="0"/>
              </a:rPr>
              <a:t>“ bedeutet, die Labels sind durchnummerierte integer</a:t>
            </a:r>
          </a:p>
        </p:txBody>
      </p:sp>
    </p:spTree>
    <p:extLst>
      <p:ext uri="{BB962C8B-B14F-4D97-AF65-F5344CB8AC3E}">
        <p14:creationId xmlns:p14="http://schemas.microsoft.com/office/powerpoint/2010/main" val="42033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13" ma:contentTypeDescription="Ein neues Dokument erstellen." ma:contentTypeScope="" ma:versionID="d8cb3d92f1a14110bcf544f746366d94">
  <xsd:schema xmlns:xsd="http://www.w3.org/2001/XMLSchema" xmlns:xs="http://www.w3.org/2001/XMLSchema" xmlns:p="http://schemas.microsoft.com/office/2006/metadata/properties" xmlns:ns2="a8d2fd8b-ea47-4297-a2a4-bbaafe68126a" xmlns:ns3="027b438e-cd47-4cc8-9e73-56b0c31b5f8e" targetNamespace="http://schemas.microsoft.com/office/2006/metadata/properties" ma:root="true" ma:fieldsID="c50a4523efa20e37322a825a58c97551" ns2:_="" ns3:_="">
    <xsd:import namespace="a8d2fd8b-ea47-4297-a2a4-bbaafe68126a"/>
    <xsd:import namespace="027b438e-cd47-4cc8-9e73-56b0c31b5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b438e-cd47-4cc8-9e73-56b0c31b5f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EC8D7-9129-4886-8F7F-2DB5D1CB4D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C3469F-70CB-4E15-BE96-23591ADED12E}">
  <ds:schemaRefs>
    <ds:schemaRef ds:uri="a8d2fd8b-ea47-4297-a2a4-bbaafe68126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27b438e-cd47-4cc8-9e73-56b0c31b5f8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4D8C71-4532-4E77-A1AA-7A5A6EB1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027b438e-cd47-4cc8-9e73-56b0c31b5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PP_Python_Online_Neu</Template>
  <TotalTime>0</TotalTime>
  <Words>1779</Words>
  <Application>Microsoft Office PowerPoint</Application>
  <PresentationFormat>Bildschirmpräsentation (16:9)</PresentationFormat>
  <Paragraphs>577</Paragraphs>
  <Slides>63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9" baseType="lpstr">
      <vt:lpstr>Arial</vt:lpstr>
      <vt:lpstr>Calibri</vt:lpstr>
      <vt:lpstr>TheSans UHH</vt:lpstr>
      <vt:lpstr>TheSans UHH Bold Caps</vt:lpstr>
      <vt:lpstr>TheSans UHH SemiLight Caps</vt:lpstr>
      <vt:lpstr>MASTER</vt:lpstr>
      <vt:lpstr>Machine Learning  - Eine Einführung in keras</vt:lpstr>
      <vt:lpstr>Einführung</vt:lpstr>
      <vt:lpstr>Einführung</vt:lpstr>
      <vt:lpstr>Einführung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Das erste eigene netzwerk</vt:lpstr>
      <vt:lpstr>Das erste eigene netzwerk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PowerPoint-Präsentation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Balzer</dc:creator>
  <cp:lastModifiedBy>JOSHUA-LEAN ROSCHLAUB</cp:lastModifiedBy>
  <cp:revision>153</cp:revision>
  <dcterms:created xsi:type="dcterms:W3CDTF">2020-08-20T08:14:00Z</dcterms:created>
  <dcterms:modified xsi:type="dcterms:W3CDTF">2022-01-19T11:59:07Z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0x0101004E1E6C15FD80AF49AEB1DEFF5F33194F</vt:lpwstr>
  </property>
</Properties>
</file>