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8" r:id="rId10"/>
    <p:sldId id="262" r:id="rId11"/>
    <p:sldId id="269" r:id="rId12"/>
    <p:sldId id="270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00400"/>
            <a:ext cx="9143999" cy="1524000"/>
          </a:xfrm>
        </p:spPr>
        <p:txBody>
          <a:bodyPr/>
          <a:lstStyle/>
          <a:p>
            <a:pPr algn="ctr"/>
            <a:r>
              <a:rPr lang="en-US" dirty="0" smtClean="0"/>
              <a:t>Most Valuable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Josh Sellers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196"/>
          <a:stretch/>
        </p:blipFill>
        <p:spPr>
          <a:xfrm>
            <a:off x="2751544" y="410754"/>
            <a:ext cx="3874662" cy="19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9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(rookies)</a:t>
            </a:r>
            <a:endParaRPr lang="en-US" dirty="0"/>
          </a:p>
        </p:txBody>
      </p:sp>
      <p:pic>
        <p:nvPicPr>
          <p:cNvPr id="4" name="Picture 3" descr="Screenshot 2017-12-04 23.1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5" y="787400"/>
            <a:ext cx="2501900" cy="403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shot 2017-12-04 23.17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53" y="800100"/>
            <a:ext cx="2692400" cy="407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Screenshot 2017-12-04 23.17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787400"/>
            <a:ext cx="2514600" cy="4051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542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</a:t>
            </a:r>
            <a:r>
              <a:rPr lang="en-US" dirty="0" err="1" smtClean="0"/>
              <a:t>rostered</a:t>
            </a:r>
            <a:r>
              <a:rPr lang="en-US" dirty="0"/>
              <a:t>)</a:t>
            </a:r>
          </a:p>
        </p:txBody>
      </p:sp>
      <p:pic>
        <p:nvPicPr>
          <p:cNvPr id="4" name="Picture 3" descr="Screenshot 2017-12-04 23.1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0" y="1277198"/>
            <a:ext cx="2501900" cy="3733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shot 2017-12-04 23.19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65" y="946998"/>
            <a:ext cx="2692400" cy="406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Screenshot 2017-12-04 23.1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277198"/>
            <a:ext cx="2514600" cy="345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8175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(free agents)</a:t>
            </a:r>
            <a:endParaRPr lang="en-US" dirty="0"/>
          </a:p>
        </p:txBody>
      </p:sp>
      <p:pic>
        <p:nvPicPr>
          <p:cNvPr id="4" name="Picture 3" descr="Screenshot 2017-12-04 23.2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4" y="1752204"/>
            <a:ext cx="2514600" cy="311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shot 2017-12-04 23.20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71" y="1434704"/>
            <a:ext cx="2692400" cy="3746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Screenshot 2017-12-04 23.21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50" y="1778000"/>
            <a:ext cx="2527300" cy="279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178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Model does a good job for rookies</a:t>
            </a:r>
          </a:p>
          <a:p>
            <a:r>
              <a:rPr lang="en-US" sz="2800" dirty="0" smtClean="0"/>
              <a:t>Free agents and </a:t>
            </a:r>
            <a:r>
              <a:rPr lang="en-US" sz="2800" dirty="0" err="1" smtClean="0"/>
              <a:t>rostered</a:t>
            </a:r>
            <a:r>
              <a:rPr lang="en-US" sz="2800" dirty="0" smtClean="0"/>
              <a:t> players are less accurate</a:t>
            </a:r>
          </a:p>
          <a:p>
            <a:pPr lvl="1"/>
            <a:r>
              <a:rPr lang="en-US" sz="2800" dirty="0" smtClean="0"/>
              <a:t>Due to variability in decline </a:t>
            </a:r>
          </a:p>
          <a:p>
            <a:pPr lvl="1"/>
            <a:r>
              <a:rPr lang="en-US" sz="2800" dirty="0" smtClean="0"/>
              <a:t>These types of players earn shorter contracts anyway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4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8472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meets needs of casual fan</a:t>
            </a:r>
          </a:p>
          <a:p>
            <a:pPr lvl="1"/>
            <a:r>
              <a:rPr lang="en-US" sz="2800" dirty="0" smtClean="0"/>
              <a:t>Gives decent estimate of player value </a:t>
            </a:r>
          </a:p>
          <a:p>
            <a:pPr lvl="1"/>
            <a:r>
              <a:rPr lang="en-US" sz="2800" dirty="0" smtClean="0"/>
              <a:t>While not completely accurate, it provides enough insights</a:t>
            </a:r>
          </a:p>
          <a:p>
            <a:r>
              <a:rPr lang="en-US" sz="2800" dirty="0" smtClean="0"/>
              <a:t>Further analysis into player decline and injury could improve accuracy</a:t>
            </a:r>
          </a:p>
          <a:p>
            <a:pPr lvl="1"/>
            <a:r>
              <a:rPr lang="en-US" sz="2800" dirty="0" smtClean="0"/>
              <a:t>Allow for longer veteran contracts</a:t>
            </a:r>
          </a:p>
          <a:p>
            <a:pPr lvl="1"/>
            <a:r>
              <a:rPr lang="en-US" sz="2800" dirty="0" smtClean="0"/>
              <a:t>Factor in lower value for injuries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256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Younger players tend to have more value</a:t>
            </a:r>
          </a:p>
          <a:p>
            <a:r>
              <a:rPr lang="en-US" sz="2800" dirty="0" smtClean="0"/>
              <a:t>Long contracts are a gamble</a:t>
            </a:r>
          </a:p>
          <a:p>
            <a:r>
              <a:rPr lang="en-US" sz="2800" dirty="0" smtClean="0"/>
              <a:t>A lot of variability exists in Baseball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680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52" y="685800"/>
            <a:ext cx="8140663" cy="3886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Major League Baseball (MLB) has become an analytical sport</a:t>
            </a:r>
          </a:p>
          <a:p>
            <a:pPr lvl="1"/>
            <a:r>
              <a:rPr lang="en-US" sz="2800" dirty="0" smtClean="0"/>
              <a:t>Player analysis is more technical</a:t>
            </a:r>
          </a:p>
          <a:p>
            <a:pPr lvl="1"/>
            <a:r>
              <a:rPr lang="en-US" sz="2800" dirty="0" smtClean="0"/>
              <a:t>Traditional methods have less relevance</a:t>
            </a:r>
          </a:p>
          <a:p>
            <a:pPr lvl="1"/>
            <a:r>
              <a:rPr lang="en-US" sz="2800" dirty="0" err="1" smtClean="0"/>
              <a:t>Moneyball</a:t>
            </a:r>
            <a:r>
              <a:rPr lang="en-US" sz="2800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51350" y="685799"/>
            <a:ext cx="6192450" cy="779411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847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GOAL: </a:t>
            </a:r>
            <a:r>
              <a:rPr lang="en-US" sz="2800" b="1" dirty="0">
                <a:solidFill>
                  <a:schemeClr val="bg1"/>
                </a:solidFill>
              </a:rPr>
              <a:t>A way to model player </a:t>
            </a:r>
            <a:r>
              <a:rPr lang="en-US" sz="2800" b="1" dirty="0" smtClean="0">
                <a:solidFill>
                  <a:schemeClr val="bg1"/>
                </a:solidFill>
              </a:rPr>
              <a:t>value</a:t>
            </a:r>
          </a:p>
          <a:p>
            <a:pPr marL="0" indent="0" algn="ctr">
              <a:buNone/>
            </a:pPr>
            <a:endParaRPr lang="en-US" sz="2800" dirty="0" smtClean="0"/>
          </a:p>
          <a:p>
            <a:r>
              <a:rPr lang="en-US" sz="2800" dirty="0" smtClean="0"/>
              <a:t>Fans </a:t>
            </a:r>
            <a:r>
              <a:rPr lang="en-US" sz="2800" dirty="0"/>
              <a:t>want to </a:t>
            </a:r>
            <a:r>
              <a:rPr lang="en-US" sz="2800" dirty="0" smtClean="0"/>
              <a:t>understand these changes</a:t>
            </a:r>
            <a:endParaRPr lang="en-US" sz="2800" dirty="0"/>
          </a:p>
          <a:p>
            <a:pPr lvl="1"/>
            <a:r>
              <a:rPr lang="en-US" sz="2800" dirty="0" smtClean="0"/>
              <a:t>However, they lack a technical background</a:t>
            </a:r>
          </a:p>
          <a:p>
            <a:r>
              <a:rPr lang="en-US" sz="2800" dirty="0" smtClean="0"/>
              <a:t>Fans need </a:t>
            </a:r>
            <a:r>
              <a:rPr lang="en-US" sz="2800" dirty="0"/>
              <a:t>a simple way of following team’s </a:t>
            </a:r>
            <a:r>
              <a:rPr lang="en-US" sz="2800" dirty="0" smtClean="0"/>
              <a:t>moves</a:t>
            </a:r>
          </a:p>
          <a:p>
            <a:r>
              <a:rPr lang="en-US" sz="2800" dirty="0"/>
              <a:t>Enlightened fans will gain a sense of connection </a:t>
            </a:r>
          </a:p>
          <a:p>
            <a:pPr lvl="1"/>
            <a:r>
              <a:rPr lang="en-US" sz="2800" dirty="0"/>
              <a:t>Teams want invested </a:t>
            </a:r>
            <a:r>
              <a:rPr lang="en-US" sz="2800" dirty="0" smtClean="0"/>
              <a:t>fans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931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284723"/>
          </a:xfrm>
        </p:spPr>
        <p:txBody>
          <a:bodyPr>
            <a:noAutofit/>
          </a:bodyPr>
          <a:lstStyle/>
          <a:p>
            <a:r>
              <a:rPr lang="en-US" sz="2800" dirty="0" smtClean="0"/>
              <a:t>WAR </a:t>
            </a:r>
            <a:r>
              <a:rPr lang="mr-IN" sz="2800" dirty="0" smtClean="0"/>
              <a:t>–</a:t>
            </a:r>
            <a:r>
              <a:rPr lang="en-US" sz="2800" dirty="0" smtClean="0"/>
              <a:t> Wins Above Replacement</a:t>
            </a:r>
          </a:p>
          <a:p>
            <a:pPr lvl="1"/>
            <a:r>
              <a:rPr lang="en-US" sz="2800" dirty="0" smtClean="0"/>
              <a:t>How many wins does a player contribute above the average amount </a:t>
            </a:r>
          </a:p>
          <a:p>
            <a:r>
              <a:rPr lang="en-US" sz="2800" dirty="0" smtClean="0"/>
              <a:t>WAR compared to salary approximates player value</a:t>
            </a:r>
          </a:p>
          <a:p>
            <a:r>
              <a:rPr lang="en-US" sz="2800" dirty="0" smtClean="0"/>
              <a:t>Modeling player WAR and salary over time </a:t>
            </a:r>
          </a:p>
          <a:p>
            <a:pPr lvl="1"/>
            <a:r>
              <a:rPr lang="en-US" sz="2800" dirty="0" smtClean="0"/>
              <a:t>Allows fans to predict a player’s value </a:t>
            </a:r>
          </a:p>
          <a:p>
            <a:pPr lvl="1"/>
            <a:r>
              <a:rPr lang="en-US" sz="2800" dirty="0" smtClean="0"/>
              <a:t>Gives value to rookies, free agents and </a:t>
            </a:r>
            <a:r>
              <a:rPr lang="en-US" sz="2800" dirty="0" err="1" smtClean="0"/>
              <a:t>rostered</a:t>
            </a:r>
            <a:r>
              <a:rPr lang="en-US" sz="2800" dirty="0" smtClean="0"/>
              <a:t> players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049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Same starting year for compared players</a:t>
            </a:r>
          </a:p>
          <a:p>
            <a:r>
              <a:rPr lang="en-US" sz="2800" dirty="0" smtClean="0"/>
              <a:t>Constant pay over time</a:t>
            </a:r>
          </a:p>
          <a:p>
            <a:r>
              <a:rPr lang="en-US" sz="2800" dirty="0" smtClean="0"/>
              <a:t>No unexpectedly huge or small contracts </a:t>
            </a:r>
          </a:p>
          <a:p>
            <a:r>
              <a:rPr lang="en-US" sz="2800" dirty="0" smtClean="0"/>
              <a:t>Consistent performance by players</a:t>
            </a:r>
          </a:p>
          <a:p>
            <a:pPr lvl="1"/>
            <a:r>
              <a:rPr lang="en-US" sz="2800" dirty="0" smtClean="0"/>
              <a:t>No exceeding or falling below expectations </a:t>
            </a:r>
          </a:p>
          <a:p>
            <a:r>
              <a:rPr lang="en-US" sz="2800" dirty="0" smtClean="0"/>
              <a:t>All non-pitchers have similar rates of injury and decline</a:t>
            </a:r>
          </a:p>
          <a:p>
            <a:r>
              <a:rPr lang="en-US" sz="2800" dirty="0" smtClean="0"/>
              <a:t>No minor league busts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265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4" name="Picture 3" descr="Screenshot 2017-12-04 23.07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" y="389893"/>
            <a:ext cx="7867791" cy="4445302"/>
          </a:xfrm>
          <a:prstGeom prst="rect">
            <a:avLst/>
          </a:prstGeom>
          <a:ln>
            <a:solidFill>
              <a:srgbClr val="990000"/>
            </a:solidFill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63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7" name="Picture 6" descr="Screenshot 2017-12-04 23.0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18" y="418026"/>
            <a:ext cx="6285630" cy="4714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3377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5" name="Picture 4" descr="Screenshot 2017-12-04 23.15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860"/>
            <a:ext cx="9207500" cy="4722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48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4" name="Picture 3" descr="Screenshot 2017-12-04 23.11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04800"/>
            <a:ext cx="7598899" cy="485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58" y="4970522"/>
            <a:ext cx="1288806" cy="1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18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3733</TotalTime>
  <Words>270</Words>
  <Application>Microsoft Macintosh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Most Valuable Player</vt:lpstr>
      <vt:lpstr>Background</vt:lpstr>
      <vt:lpstr>Problem</vt:lpstr>
      <vt:lpstr>Approach</vt:lpstr>
      <vt:lpstr>Assumptions</vt:lpstr>
      <vt:lpstr>Equations</vt:lpstr>
      <vt:lpstr>Equations</vt:lpstr>
      <vt:lpstr>Variables</vt:lpstr>
      <vt:lpstr>Parameters</vt:lpstr>
      <vt:lpstr>Results (rookies)</vt:lpstr>
      <vt:lpstr>Results (rostered)</vt:lpstr>
      <vt:lpstr>Results (free agents)</vt:lpstr>
      <vt:lpstr>Evaluation</vt:lpstr>
      <vt:lpstr>Assessment 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Valuable Player</dc:title>
  <dc:creator>Joshua Sellers</dc:creator>
  <cp:lastModifiedBy>Joshua Sellers</cp:lastModifiedBy>
  <cp:revision>49</cp:revision>
  <dcterms:created xsi:type="dcterms:W3CDTF">2017-12-05T03:07:07Z</dcterms:created>
  <dcterms:modified xsi:type="dcterms:W3CDTF">2017-12-07T17:20:51Z</dcterms:modified>
</cp:coreProperties>
</file>