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1" r:id="rId2"/>
    <p:sldId id="257" r:id="rId3"/>
    <p:sldId id="260" r:id="rId4"/>
    <p:sldId id="258" r:id="rId5"/>
    <p:sldId id="259" r:id="rId6"/>
    <p:sldId id="262" r:id="rId7"/>
    <p:sldId id="263" r:id="rId8"/>
    <p:sldId id="264" r:id="rId9"/>
    <p:sldId id="265" r:id="rId10"/>
    <p:sldId id="266"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D78"/>
    <a:srgbClr val="A9B2BD"/>
    <a:srgbClr val="F6F7FA"/>
    <a:srgbClr val="AD92E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78BB5-9368-48CC-A4E4-6AED88C1B309}" v="2" dt="2021-04-21T15:40:26.362"/>
    <p1510:client id="{F6654B49-2391-B04B-8C8C-1B9588111E8B}" v="5" dt="2021-04-21T04:33:06.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6327" autoAdjust="0"/>
  </p:normalViewPr>
  <p:slideViewPr>
    <p:cSldViewPr>
      <p:cViewPr varScale="1">
        <p:scale>
          <a:sx n="171" d="100"/>
          <a:sy n="171" d="100"/>
        </p:scale>
        <p:origin x="504"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ond" userId="787c23721f3ac2d9" providerId="LiveId" clId="{93378BB5-9368-48CC-A4E4-6AED88C1B309}"/>
    <pc:docChg chg="undo custSel modSld">
      <pc:chgData name="joshua bond" userId="787c23721f3ac2d9" providerId="LiveId" clId="{93378BB5-9368-48CC-A4E4-6AED88C1B309}" dt="2021-04-21T15:41:49.937" v="656" actId="1076"/>
      <pc:docMkLst>
        <pc:docMk/>
      </pc:docMkLst>
      <pc:sldChg chg="addSp modSp mod">
        <pc:chgData name="joshua bond" userId="787c23721f3ac2d9" providerId="LiveId" clId="{93378BB5-9368-48CC-A4E4-6AED88C1B309}" dt="2021-04-21T15:32:12.971" v="359" actId="255"/>
        <pc:sldMkLst>
          <pc:docMk/>
          <pc:sldMk cId="3956584900" sldId="259"/>
        </pc:sldMkLst>
        <pc:spChg chg="mod">
          <ac:chgData name="joshua bond" userId="787c23721f3ac2d9" providerId="LiveId" clId="{93378BB5-9368-48CC-A4E4-6AED88C1B309}" dt="2021-04-21T15:32:12.971" v="359" actId="255"/>
          <ac:spMkLst>
            <pc:docMk/>
            <pc:sldMk cId="3956584900" sldId="259"/>
            <ac:spMk id="3" creationId="{00000000-0000-0000-0000-000000000000}"/>
          </ac:spMkLst>
        </pc:spChg>
        <pc:picChg chg="add mod ord">
          <ac:chgData name="joshua bond" userId="787c23721f3ac2d9" providerId="LiveId" clId="{93378BB5-9368-48CC-A4E4-6AED88C1B309}" dt="2021-04-21T15:29:41.529" v="273" actId="1076"/>
          <ac:picMkLst>
            <pc:docMk/>
            <pc:sldMk cId="3956584900" sldId="259"/>
            <ac:picMk id="5" creationId="{6141C9FE-788C-48A1-8412-12D51DC15960}"/>
          </ac:picMkLst>
        </pc:picChg>
      </pc:sldChg>
      <pc:sldChg chg="modSp mod">
        <pc:chgData name="joshua bond" userId="787c23721f3ac2d9" providerId="LiveId" clId="{93378BB5-9368-48CC-A4E4-6AED88C1B309}" dt="2021-04-21T15:39:04.383" v="644" actId="1076"/>
        <pc:sldMkLst>
          <pc:docMk/>
          <pc:sldMk cId="1756885315" sldId="262"/>
        </pc:sldMkLst>
        <pc:spChg chg="mod">
          <ac:chgData name="joshua bond" userId="787c23721f3ac2d9" providerId="LiveId" clId="{93378BB5-9368-48CC-A4E4-6AED88C1B309}" dt="2021-04-21T15:39:04.383" v="644" actId="1076"/>
          <ac:spMkLst>
            <pc:docMk/>
            <pc:sldMk cId="1756885315" sldId="262"/>
            <ac:spMk id="7" creationId="{AF3018B1-F627-C142-959A-71ECA99FFC66}"/>
          </ac:spMkLst>
        </pc:spChg>
      </pc:sldChg>
      <pc:sldChg chg="addSp modSp mod">
        <pc:chgData name="joshua bond" userId="787c23721f3ac2d9" providerId="LiveId" clId="{93378BB5-9368-48CC-A4E4-6AED88C1B309}" dt="2021-04-21T15:41:49.937" v="656" actId="1076"/>
        <pc:sldMkLst>
          <pc:docMk/>
          <pc:sldMk cId="159906107" sldId="263"/>
        </pc:sldMkLst>
        <pc:spChg chg="mod">
          <ac:chgData name="joshua bond" userId="787c23721f3ac2d9" providerId="LiveId" clId="{93378BB5-9368-48CC-A4E4-6AED88C1B309}" dt="2021-04-21T15:39:30.893" v="645" actId="1076"/>
          <ac:spMkLst>
            <pc:docMk/>
            <pc:sldMk cId="159906107" sldId="263"/>
            <ac:spMk id="2" creationId="{47FAB37D-251A-A349-A5E2-4B9804208D70}"/>
          </ac:spMkLst>
        </pc:spChg>
        <pc:picChg chg="mod">
          <ac:chgData name="joshua bond" userId="787c23721f3ac2d9" providerId="LiveId" clId="{93378BB5-9368-48CC-A4E4-6AED88C1B309}" dt="2021-04-21T15:41:49.937" v="656" actId="1076"/>
          <ac:picMkLst>
            <pc:docMk/>
            <pc:sldMk cId="159906107" sldId="263"/>
            <ac:picMk id="4" creationId="{A42ECD10-8547-A041-8E0C-23745233AB9C}"/>
          </ac:picMkLst>
        </pc:picChg>
        <pc:picChg chg="mod">
          <ac:chgData name="joshua bond" userId="787c23721f3ac2d9" providerId="LiveId" clId="{93378BB5-9368-48CC-A4E4-6AED88C1B309}" dt="2021-04-21T15:41:44.349" v="655" actId="14100"/>
          <ac:picMkLst>
            <pc:docMk/>
            <pc:sldMk cId="159906107" sldId="263"/>
            <ac:picMk id="5" creationId="{5184F78B-BD32-9241-9FC2-C578CFE1C0B4}"/>
          </ac:picMkLst>
        </pc:picChg>
        <pc:picChg chg="add mod">
          <ac:chgData name="joshua bond" userId="787c23721f3ac2d9" providerId="LiveId" clId="{93378BB5-9368-48CC-A4E4-6AED88C1B309}" dt="2021-04-21T15:41:37.862" v="654" actId="208"/>
          <ac:picMkLst>
            <pc:docMk/>
            <pc:sldMk cId="159906107" sldId="263"/>
            <ac:picMk id="6" creationId="{86FEF441-626C-4E03-9FBA-1A528CE4BE97}"/>
          </ac:picMkLst>
        </pc:picChg>
      </pc:sldChg>
    </pc:docChg>
  </pc:docChgLst>
  <pc:docChgLst>
    <pc:chgData name="Jacob J" userId="6e16559cfaf5932d" providerId="LiveId" clId="{F6654B49-2391-B04B-8C8C-1B9588111E8B}"/>
    <pc:docChg chg="undo custSel addSld modSld">
      <pc:chgData name="Jacob J" userId="6e16559cfaf5932d" providerId="LiveId" clId="{F6654B49-2391-B04B-8C8C-1B9588111E8B}" dt="2021-04-21T19:51:35.349" v="1845" actId="14100"/>
      <pc:docMkLst>
        <pc:docMk/>
      </pc:docMkLst>
      <pc:sldChg chg="modSp mod">
        <pc:chgData name="Jacob J" userId="6e16559cfaf5932d" providerId="LiveId" clId="{F6654B49-2391-B04B-8C8C-1B9588111E8B}" dt="2021-04-21T19:51:35.349" v="1845" actId="14100"/>
        <pc:sldMkLst>
          <pc:docMk/>
          <pc:sldMk cId="3956584900" sldId="259"/>
        </pc:sldMkLst>
        <pc:spChg chg="mod">
          <ac:chgData name="Jacob J" userId="6e16559cfaf5932d" providerId="LiveId" clId="{F6654B49-2391-B04B-8C8C-1B9588111E8B}" dt="2021-04-21T19:51:30.153" v="1844" actId="1076"/>
          <ac:spMkLst>
            <pc:docMk/>
            <pc:sldMk cId="3956584900" sldId="259"/>
            <ac:spMk id="3" creationId="{00000000-0000-0000-0000-000000000000}"/>
          </ac:spMkLst>
        </pc:spChg>
        <pc:picChg chg="mod">
          <ac:chgData name="Jacob J" userId="6e16559cfaf5932d" providerId="LiveId" clId="{F6654B49-2391-B04B-8C8C-1B9588111E8B}" dt="2021-04-21T19:51:35.349" v="1845" actId="14100"/>
          <ac:picMkLst>
            <pc:docMk/>
            <pc:sldMk cId="3956584900" sldId="259"/>
            <ac:picMk id="5" creationId="{6141C9FE-788C-48A1-8412-12D51DC15960}"/>
          </ac:picMkLst>
        </pc:picChg>
      </pc:sldChg>
      <pc:sldChg chg="modSp mod">
        <pc:chgData name="Jacob J" userId="6e16559cfaf5932d" providerId="LiveId" clId="{F6654B49-2391-B04B-8C8C-1B9588111E8B}" dt="2021-04-21T04:18:09.548" v="76" actId="20577"/>
        <pc:sldMkLst>
          <pc:docMk/>
          <pc:sldMk cId="1756885315" sldId="262"/>
        </pc:sldMkLst>
        <pc:spChg chg="mod">
          <ac:chgData name="Jacob J" userId="6e16559cfaf5932d" providerId="LiveId" clId="{F6654B49-2391-B04B-8C8C-1B9588111E8B}" dt="2021-04-21T04:18:09.548" v="76" actId="20577"/>
          <ac:spMkLst>
            <pc:docMk/>
            <pc:sldMk cId="1756885315" sldId="262"/>
            <ac:spMk id="7" creationId="{AF3018B1-F627-C142-959A-71ECA99FFC66}"/>
          </ac:spMkLst>
        </pc:spChg>
      </pc:sldChg>
      <pc:sldChg chg="addSp delSp modSp new mod">
        <pc:chgData name="Jacob J" userId="6e16559cfaf5932d" providerId="LiveId" clId="{F6654B49-2391-B04B-8C8C-1B9588111E8B}" dt="2021-04-21T04:23:33.623" v="105" actId="1582"/>
        <pc:sldMkLst>
          <pc:docMk/>
          <pc:sldMk cId="159906107" sldId="263"/>
        </pc:sldMkLst>
        <pc:spChg chg="mod">
          <ac:chgData name="Jacob J" userId="6e16559cfaf5932d" providerId="LiveId" clId="{F6654B49-2391-B04B-8C8C-1B9588111E8B}" dt="2021-04-21T04:17:38.297" v="14" actId="20577"/>
          <ac:spMkLst>
            <pc:docMk/>
            <pc:sldMk cId="159906107" sldId="263"/>
            <ac:spMk id="2" creationId="{47FAB37D-251A-A349-A5E2-4B9804208D70}"/>
          </ac:spMkLst>
        </pc:spChg>
        <pc:spChg chg="del">
          <ac:chgData name="Jacob J" userId="6e16559cfaf5932d" providerId="LiveId" clId="{F6654B49-2391-B04B-8C8C-1B9588111E8B}" dt="2021-04-21T04:23:10.286" v="100" actId="478"/>
          <ac:spMkLst>
            <pc:docMk/>
            <pc:sldMk cId="159906107" sldId="263"/>
            <ac:spMk id="3" creationId="{23CCA29A-9EBA-754E-8041-8CEE98BD9413}"/>
          </ac:spMkLst>
        </pc:spChg>
        <pc:picChg chg="add mod">
          <ac:chgData name="Jacob J" userId="6e16559cfaf5932d" providerId="LiveId" clId="{F6654B49-2391-B04B-8C8C-1B9588111E8B}" dt="2021-04-21T04:23:33.623" v="105" actId="1582"/>
          <ac:picMkLst>
            <pc:docMk/>
            <pc:sldMk cId="159906107" sldId="263"/>
            <ac:picMk id="4" creationId="{A42ECD10-8547-A041-8E0C-23745233AB9C}"/>
          </ac:picMkLst>
        </pc:picChg>
        <pc:picChg chg="add mod">
          <ac:chgData name="Jacob J" userId="6e16559cfaf5932d" providerId="LiveId" clId="{F6654B49-2391-B04B-8C8C-1B9588111E8B}" dt="2021-04-21T04:23:27.939" v="104" actId="1582"/>
          <ac:picMkLst>
            <pc:docMk/>
            <pc:sldMk cId="159906107" sldId="263"/>
            <ac:picMk id="5" creationId="{5184F78B-BD32-9241-9FC2-C578CFE1C0B4}"/>
          </ac:picMkLst>
        </pc:picChg>
      </pc:sldChg>
      <pc:sldChg chg="addSp delSp modSp new mod modClrScheme chgLayout">
        <pc:chgData name="Jacob J" userId="6e16559cfaf5932d" providerId="LiveId" clId="{F6654B49-2391-B04B-8C8C-1B9588111E8B}" dt="2021-04-21T04:26:53.343" v="329" actId="255"/>
        <pc:sldMkLst>
          <pc:docMk/>
          <pc:sldMk cId="1124525112" sldId="264"/>
        </pc:sldMkLst>
        <pc:spChg chg="mod ord">
          <ac:chgData name="Jacob J" userId="6e16559cfaf5932d" providerId="LiveId" clId="{F6654B49-2391-B04B-8C8C-1B9588111E8B}" dt="2021-04-21T04:25:29.006" v="106" actId="700"/>
          <ac:spMkLst>
            <pc:docMk/>
            <pc:sldMk cId="1124525112" sldId="264"/>
            <ac:spMk id="2" creationId="{76FB4EFE-D5DA-7E40-A929-1652B308F010}"/>
          </ac:spMkLst>
        </pc:spChg>
        <pc:spChg chg="del mod ord">
          <ac:chgData name="Jacob J" userId="6e16559cfaf5932d" providerId="LiveId" clId="{F6654B49-2391-B04B-8C8C-1B9588111E8B}" dt="2021-04-21T04:25:29.006" v="106" actId="700"/>
          <ac:spMkLst>
            <pc:docMk/>
            <pc:sldMk cId="1124525112" sldId="264"/>
            <ac:spMk id="3" creationId="{63A61307-AB29-F148-A966-22B8B7642F54}"/>
          </ac:spMkLst>
        </pc:spChg>
        <pc:spChg chg="add mod ord">
          <ac:chgData name="Jacob J" userId="6e16559cfaf5932d" providerId="LiveId" clId="{F6654B49-2391-B04B-8C8C-1B9588111E8B}" dt="2021-04-21T04:25:38.680" v="123" actId="20577"/>
          <ac:spMkLst>
            <pc:docMk/>
            <pc:sldMk cId="1124525112" sldId="264"/>
            <ac:spMk id="4" creationId="{4587652B-C9E6-9848-A960-358B5D9631A6}"/>
          </ac:spMkLst>
        </pc:spChg>
        <pc:spChg chg="add mod ord">
          <ac:chgData name="Jacob J" userId="6e16559cfaf5932d" providerId="LiveId" clId="{F6654B49-2391-B04B-8C8C-1B9588111E8B}" dt="2021-04-21T04:26:53.343" v="329" actId="255"/>
          <ac:spMkLst>
            <pc:docMk/>
            <pc:sldMk cId="1124525112" sldId="264"/>
            <ac:spMk id="5" creationId="{ECED1425-0711-964C-AD99-E63FC8ED8DC8}"/>
          </ac:spMkLst>
        </pc:spChg>
        <pc:picChg chg="add mod">
          <ac:chgData name="Jacob J" userId="6e16559cfaf5932d" providerId="LiveId" clId="{F6654B49-2391-B04B-8C8C-1B9588111E8B}" dt="2021-04-21T04:26:49.590" v="328" actId="1076"/>
          <ac:picMkLst>
            <pc:docMk/>
            <pc:sldMk cId="1124525112" sldId="264"/>
            <ac:picMk id="6" creationId="{C2D4C466-4B91-1546-842A-29D62832A612}"/>
          </ac:picMkLst>
        </pc:picChg>
      </pc:sldChg>
      <pc:sldChg chg="modSp new mod">
        <pc:chgData name="Jacob J" userId="6e16559cfaf5932d" providerId="LiveId" clId="{F6654B49-2391-B04B-8C8C-1B9588111E8B}" dt="2021-04-21T04:30:09.275" v="807" actId="20577"/>
        <pc:sldMkLst>
          <pc:docMk/>
          <pc:sldMk cId="3715808856" sldId="265"/>
        </pc:sldMkLst>
        <pc:spChg chg="mod">
          <ac:chgData name="Jacob J" userId="6e16559cfaf5932d" providerId="LiveId" clId="{F6654B49-2391-B04B-8C8C-1B9588111E8B}" dt="2021-04-21T04:27:32.308" v="390" actId="20577"/>
          <ac:spMkLst>
            <pc:docMk/>
            <pc:sldMk cId="3715808856" sldId="265"/>
            <ac:spMk id="2" creationId="{B9B06276-361D-9549-9A05-54335E13B092}"/>
          </ac:spMkLst>
        </pc:spChg>
        <pc:spChg chg="mod">
          <ac:chgData name="Jacob J" userId="6e16559cfaf5932d" providerId="LiveId" clId="{F6654B49-2391-B04B-8C8C-1B9588111E8B}" dt="2021-04-21T04:30:09.275" v="807" actId="20577"/>
          <ac:spMkLst>
            <pc:docMk/>
            <pc:sldMk cId="3715808856" sldId="265"/>
            <ac:spMk id="3" creationId="{66A7D5B7-BCED-9B4E-B9A1-F107EC411053}"/>
          </ac:spMkLst>
        </pc:spChg>
      </pc:sldChg>
      <pc:sldChg chg="addSp modSp new mod">
        <pc:chgData name="Jacob J" userId="6e16559cfaf5932d" providerId="LiveId" clId="{F6654B49-2391-B04B-8C8C-1B9588111E8B}" dt="2021-04-21T04:33:29.616" v="1094" actId="1582"/>
        <pc:sldMkLst>
          <pc:docMk/>
          <pc:sldMk cId="3692064632" sldId="266"/>
        </pc:sldMkLst>
        <pc:spChg chg="mod">
          <ac:chgData name="Jacob J" userId="6e16559cfaf5932d" providerId="LiveId" clId="{F6654B49-2391-B04B-8C8C-1B9588111E8B}" dt="2021-04-21T04:30:30.885" v="821" actId="20577"/>
          <ac:spMkLst>
            <pc:docMk/>
            <pc:sldMk cId="3692064632" sldId="266"/>
            <ac:spMk id="2" creationId="{F9FC38C2-9524-B440-8243-21EC3F8E704D}"/>
          </ac:spMkLst>
        </pc:spChg>
        <pc:spChg chg="mod">
          <ac:chgData name="Jacob J" userId="6e16559cfaf5932d" providerId="LiveId" clId="{F6654B49-2391-B04B-8C8C-1B9588111E8B}" dt="2021-04-21T04:31:36.545" v="1083" actId="20577"/>
          <ac:spMkLst>
            <pc:docMk/>
            <pc:sldMk cId="3692064632" sldId="266"/>
            <ac:spMk id="3" creationId="{7184FADC-E4E4-A040-8220-E32FCD6D83E6}"/>
          </ac:spMkLst>
        </pc:spChg>
        <pc:picChg chg="add mod">
          <ac:chgData name="Jacob J" userId="6e16559cfaf5932d" providerId="LiveId" clId="{F6654B49-2391-B04B-8C8C-1B9588111E8B}" dt="2021-04-21T04:33:29.616" v="1094" actId="1582"/>
          <ac:picMkLst>
            <pc:docMk/>
            <pc:sldMk cId="3692064632" sldId="266"/>
            <ac:picMk id="4" creationId="{08DF927E-C529-254C-B767-16D8F9A90F8E}"/>
          </ac:picMkLst>
        </pc:picChg>
        <pc:picChg chg="add mod">
          <ac:chgData name="Jacob J" userId="6e16559cfaf5932d" providerId="LiveId" clId="{F6654B49-2391-B04B-8C8C-1B9588111E8B}" dt="2021-04-21T04:33:18.681" v="1093" actId="1582"/>
          <ac:picMkLst>
            <pc:docMk/>
            <pc:sldMk cId="3692064632" sldId="266"/>
            <ac:picMk id="5" creationId="{EFA99141-944D-E44C-99CA-A4698BFA54A4}"/>
          </ac:picMkLst>
        </pc:picChg>
      </pc:sldChg>
      <pc:sldChg chg="modSp new mod">
        <pc:chgData name="Jacob J" userId="6e16559cfaf5932d" providerId="LiveId" clId="{F6654B49-2391-B04B-8C8C-1B9588111E8B}" dt="2021-04-21T04:38:04.366" v="1840" actId="403"/>
        <pc:sldMkLst>
          <pc:docMk/>
          <pc:sldMk cId="2972949200" sldId="267"/>
        </pc:sldMkLst>
        <pc:spChg chg="mod">
          <ac:chgData name="Jacob J" userId="6e16559cfaf5932d" providerId="LiveId" clId="{F6654B49-2391-B04B-8C8C-1B9588111E8B}" dt="2021-04-21T04:34:52.914" v="1113" actId="20577"/>
          <ac:spMkLst>
            <pc:docMk/>
            <pc:sldMk cId="2972949200" sldId="267"/>
            <ac:spMk id="2" creationId="{3A97BD98-523D-DF43-AF7E-A0C9FF10893D}"/>
          </ac:spMkLst>
        </pc:spChg>
        <pc:spChg chg="mod">
          <ac:chgData name="Jacob J" userId="6e16559cfaf5932d" providerId="LiveId" clId="{F6654B49-2391-B04B-8C8C-1B9588111E8B}" dt="2021-04-21T04:38:04.366" v="1840" actId="403"/>
          <ac:spMkLst>
            <pc:docMk/>
            <pc:sldMk cId="2972949200" sldId="267"/>
            <ac:spMk id="3" creationId="{DABD1200-0AD8-B34A-9554-D1ED7C14E3D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4/21/21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4/21/21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4/21/21</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4/21/21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4/21/21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4/21/21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4/21/21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4/21/21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p:txBody>
          <a:bodyPr/>
          <a:lstStyle/>
          <a:p>
            <a:r>
              <a:rPr lang="en-US" sz="3600" dirty="0"/>
              <a:t>Crypto Trading Bot</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p:txBody>
          <a:bodyPr/>
          <a:lstStyle/>
          <a:p>
            <a:r>
              <a:rPr lang="en-US" sz="1600" dirty="0"/>
              <a:t>Jacob </a:t>
            </a:r>
            <a:r>
              <a:rPr lang="en-US" sz="1600" dirty="0" err="1"/>
              <a:t>Jalomo</a:t>
            </a:r>
            <a:r>
              <a:rPr lang="en-US" sz="1600" dirty="0"/>
              <a:t>, Joshua Bond, TJ </a:t>
            </a:r>
            <a:r>
              <a:rPr lang="en-US" sz="1600" dirty="0" err="1"/>
              <a:t>Azodeh</a:t>
            </a:r>
            <a:endParaRPr lang="en-US" sz="1600" dirty="0"/>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38C2-9524-B440-8243-21EC3F8E704D}"/>
              </a:ext>
            </a:extLst>
          </p:cNvPr>
          <p:cNvSpPr>
            <a:spLocks noGrp="1"/>
          </p:cNvSpPr>
          <p:nvPr>
            <p:ph type="title"/>
          </p:nvPr>
        </p:nvSpPr>
        <p:spPr/>
        <p:txBody>
          <a:bodyPr/>
          <a:lstStyle/>
          <a:p>
            <a:r>
              <a:rPr lang="en-US" dirty="0"/>
              <a:t>Model Results</a:t>
            </a:r>
          </a:p>
        </p:txBody>
      </p:sp>
      <p:sp>
        <p:nvSpPr>
          <p:cNvPr id="3" name="Text Placeholder 2">
            <a:extLst>
              <a:ext uri="{FF2B5EF4-FFF2-40B4-BE49-F238E27FC236}">
                <a16:creationId xmlns:a16="http://schemas.microsoft.com/office/drawing/2014/main" id="{7184FADC-E4E4-A040-8220-E32FCD6D83E6}"/>
              </a:ext>
            </a:extLst>
          </p:cNvPr>
          <p:cNvSpPr>
            <a:spLocks noGrp="1"/>
          </p:cNvSpPr>
          <p:nvPr>
            <p:ph type="body" sz="quarter" idx="35"/>
          </p:nvPr>
        </p:nvSpPr>
        <p:spPr/>
        <p:txBody>
          <a:bodyPr/>
          <a:lstStyle/>
          <a:p>
            <a:r>
              <a:rPr lang="en-US" dirty="0"/>
              <a:t>The result of our models was a negative ROI of 0.16%. This leads us to believe that there is room for growth in the model and that more data and testing is needed in order to increase the accuracy of the model.</a:t>
            </a:r>
          </a:p>
        </p:txBody>
      </p:sp>
      <p:pic>
        <p:nvPicPr>
          <p:cNvPr id="4" name="Picture 3">
            <a:extLst>
              <a:ext uri="{FF2B5EF4-FFF2-40B4-BE49-F238E27FC236}">
                <a16:creationId xmlns:a16="http://schemas.microsoft.com/office/drawing/2014/main" id="{08DF927E-C529-254C-B767-16D8F9A90F8E}"/>
              </a:ext>
            </a:extLst>
          </p:cNvPr>
          <p:cNvPicPr>
            <a:picLocks noChangeAspect="1"/>
          </p:cNvPicPr>
          <p:nvPr/>
        </p:nvPicPr>
        <p:blipFill>
          <a:blip r:embed="rId2"/>
          <a:stretch>
            <a:fillRect/>
          </a:stretch>
        </p:blipFill>
        <p:spPr>
          <a:xfrm>
            <a:off x="4495800" y="2571750"/>
            <a:ext cx="3492500" cy="2298700"/>
          </a:xfrm>
          <a:prstGeom prst="rect">
            <a:avLst/>
          </a:prstGeom>
          <a:ln w="6350">
            <a:solidFill>
              <a:schemeClr val="bg2">
                <a:lumMod val="10000"/>
              </a:schemeClr>
            </a:solidFill>
          </a:ln>
        </p:spPr>
      </p:pic>
      <p:pic>
        <p:nvPicPr>
          <p:cNvPr id="5" name="Picture 4">
            <a:extLst>
              <a:ext uri="{FF2B5EF4-FFF2-40B4-BE49-F238E27FC236}">
                <a16:creationId xmlns:a16="http://schemas.microsoft.com/office/drawing/2014/main" id="{EFA99141-944D-E44C-99CA-A4698BFA54A4}"/>
              </a:ext>
            </a:extLst>
          </p:cNvPr>
          <p:cNvPicPr>
            <a:picLocks noChangeAspect="1"/>
          </p:cNvPicPr>
          <p:nvPr/>
        </p:nvPicPr>
        <p:blipFill>
          <a:blip r:embed="rId3"/>
          <a:stretch>
            <a:fillRect/>
          </a:stretch>
        </p:blipFill>
        <p:spPr>
          <a:xfrm>
            <a:off x="1190677" y="2571750"/>
            <a:ext cx="3246989" cy="2298700"/>
          </a:xfrm>
          <a:prstGeom prst="rect">
            <a:avLst/>
          </a:prstGeom>
          <a:ln w="6350">
            <a:solidFill>
              <a:schemeClr val="bg2">
                <a:lumMod val="10000"/>
              </a:schemeClr>
            </a:solidFill>
          </a:ln>
        </p:spPr>
      </p:pic>
    </p:spTree>
    <p:extLst>
      <p:ext uri="{BB962C8B-B14F-4D97-AF65-F5344CB8AC3E}">
        <p14:creationId xmlns:p14="http://schemas.microsoft.com/office/powerpoint/2010/main" val="369206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BD98-523D-DF43-AF7E-A0C9FF10893D}"/>
              </a:ext>
            </a:extLst>
          </p:cNvPr>
          <p:cNvSpPr>
            <a:spLocks noGrp="1"/>
          </p:cNvSpPr>
          <p:nvPr>
            <p:ph type="title"/>
          </p:nvPr>
        </p:nvSpPr>
        <p:spPr/>
        <p:txBody>
          <a:bodyPr/>
          <a:lstStyle/>
          <a:p>
            <a:r>
              <a:rPr lang="en-US" dirty="0"/>
              <a:t>Postmortem / Q&amp;A</a:t>
            </a:r>
          </a:p>
        </p:txBody>
      </p:sp>
      <p:sp>
        <p:nvSpPr>
          <p:cNvPr id="3" name="Text Placeholder 2">
            <a:extLst>
              <a:ext uri="{FF2B5EF4-FFF2-40B4-BE49-F238E27FC236}">
                <a16:creationId xmlns:a16="http://schemas.microsoft.com/office/drawing/2014/main" id="{DABD1200-0AD8-B34A-9554-D1ED7C14E3D2}"/>
              </a:ext>
            </a:extLst>
          </p:cNvPr>
          <p:cNvSpPr>
            <a:spLocks noGrp="1"/>
          </p:cNvSpPr>
          <p:nvPr>
            <p:ph type="body" sz="quarter" idx="35"/>
          </p:nvPr>
        </p:nvSpPr>
        <p:spPr/>
        <p:txBody>
          <a:bodyPr/>
          <a:lstStyle/>
          <a:p>
            <a:r>
              <a:rPr lang="en-US" sz="1800" dirty="0"/>
              <a:t>Some unexpected issues we experienced included:</a:t>
            </a:r>
          </a:p>
          <a:p>
            <a:pPr marL="342900" indent="-342900">
              <a:buFont typeface="Arial" panose="020B0604020202020204" pitchFamily="34" charset="0"/>
              <a:buChar char="•"/>
            </a:pPr>
            <a:r>
              <a:rPr lang="en-US" sz="1800" dirty="0"/>
              <a:t>Finding a method to run, save, and load multiple models</a:t>
            </a:r>
          </a:p>
          <a:p>
            <a:pPr marL="342900" indent="-342900">
              <a:buFont typeface="Arial" panose="020B0604020202020204" pitchFamily="34" charset="0"/>
              <a:buChar char="•"/>
            </a:pPr>
            <a:r>
              <a:rPr lang="en-US" sz="1800" dirty="0"/>
              <a:t>We used the pickle package in Python but had to seek out a fix online to enable pickling of </a:t>
            </a:r>
            <a:r>
              <a:rPr lang="en-US" sz="1800" dirty="0" err="1"/>
              <a:t>keras</a:t>
            </a:r>
            <a:r>
              <a:rPr lang="en-US" sz="1800" dirty="0"/>
              <a:t> models as it is not supported by default</a:t>
            </a:r>
          </a:p>
          <a:p>
            <a:pPr marL="342900" indent="-342900">
              <a:buFont typeface="Arial" panose="020B0604020202020204" pitchFamily="34" charset="0"/>
              <a:buChar char="•"/>
            </a:pPr>
            <a:r>
              <a:rPr lang="en-US" sz="1800" dirty="0"/>
              <a:t>The models are not accurate, given more time we would adjust the model architecture more to see if that makes an impact on the accuracy of the model.</a:t>
            </a:r>
          </a:p>
          <a:p>
            <a:pPr marL="342900" indent="-342900">
              <a:buFont typeface="Arial" panose="020B0604020202020204" pitchFamily="34" charset="0"/>
              <a:buChar char="•"/>
            </a:pPr>
            <a:r>
              <a:rPr lang="en-US" sz="1800" dirty="0"/>
              <a:t>With more time, we would also deploy our model across a larger range of Cryptocurrencies other than just BTC (</a:t>
            </a:r>
            <a:r>
              <a:rPr lang="en-US" sz="1800" dirty="0" err="1"/>
              <a:t>ie</a:t>
            </a:r>
            <a:r>
              <a:rPr lang="en-US" sz="1800" dirty="0"/>
              <a:t>. </a:t>
            </a:r>
            <a:r>
              <a:rPr lang="en-US" sz="1800" dirty="0" err="1"/>
              <a:t>Etherum</a:t>
            </a:r>
            <a:r>
              <a:rPr lang="en-US" sz="1800" dirty="0"/>
              <a:t>, Ripple, etc.)</a:t>
            </a:r>
          </a:p>
          <a:p>
            <a:r>
              <a:rPr lang="en-US" sz="2400" b="1" dirty="0"/>
              <a:t>Questions?</a:t>
            </a:r>
          </a:p>
        </p:txBody>
      </p:sp>
    </p:spTree>
    <p:extLst>
      <p:ext uri="{BB962C8B-B14F-4D97-AF65-F5344CB8AC3E}">
        <p14:creationId xmlns:p14="http://schemas.microsoft.com/office/powerpoint/2010/main" val="297294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&amp; Summary</a:t>
            </a:r>
          </a:p>
        </p:txBody>
      </p:sp>
      <p:sp>
        <p:nvSpPr>
          <p:cNvPr id="3" name="Text Placeholder 2"/>
          <p:cNvSpPr>
            <a:spLocks noGrp="1"/>
          </p:cNvSpPr>
          <p:nvPr>
            <p:ph type="body" sz="quarter" idx="35"/>
          </p:nvPr>
        </p:nvSpPr>
        <p:spPr/>
        <p:txBody>
          <a:bodyPr/>
          <a:lstStyle/>
          <a:p>
            <a:r>
              <a:rPr lang="en-US" dirty="0"/>
              <a:t>For our project, we wanted to apply Deep Learning and Algorithmic Trading to create an automated Trading Bot that we could use in real-life.</a:t>
            </a:r>
          </a:p>
          <a:p>
            <a:endParaRPr lang="en-US" dirty="0"/>
          </a:p>
          <a:p>
            <a:r>
              <a:rPr lang="en-US" dirty="0"/>
              <a:t>We hypothesized that we could use a RNN to accurately predict buy and sell signals on various Cryptocurrencies.</a:t>
            </a:r>
          </a:p>
        </p:txBody>
      </p:sp>
    </p:spTree>
    <p:extLst>
      <p:ext uri="{BB962C8B-B14F-4D97-AF65-F5344CB8AC3E}">
        <p14:creationId xmlns:p14="http://schemas.microsoft.com/office/powerpoint/2010/main" val="3772737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E3F0-D9B7-45B3-8CCE-FC38C8A8890A}"/>
              </a:ext>
            </a:extLst>
          </p:cNvPr>
          <p:cNvSpPr>
            <a:spLocks noGrp="1"/>
          </p:cNvSpPr>
          <p:nvPr>
            <p:ph type="title"/>
          </p:nvPr>
        </p:nvSpPr>
        <p:spPr/>
        <p:txBody>
          <a:bodyPr/>
          <a:lstStyle/>
          <a:p>
            <a:r>
              <a:rPr lang="en-US" dirty="0"/>
              <a:t>Project Map</a:t>
            </a:r>
          </a:p>
        </p:txBody>
      </p:sp>
      <p:sp>
        <p:nvSpPr>
          <p:cNvPr id="3" name="Text Placeholder 2">
            <a:extLst>
              <a:ext uri="{FF2B5EF4-FFF2-40B4-BE49-F238E27FC236}">
                <a16:creationId xmlns:a16="http://schemas.microsoft.com/office/drawing/2014/main" id="{63E1FDC2-331B-4EC8-8BDC-D4816A14D16B}"/>
              </a:ext>
            </a:extLst>
          </p:cNvPr>
          <p:cNvSpPr>
            <a:spLocks noGrp="1"/>
          </p:cNvSpPr>
          <p:nvPr>
            <p:ph type="body" sz="quarter" idx="39"/>
          </p:nvPr>
        </p:nvSpPr>
        <p:spPr/>
        <p:txBody>
          <a:bodyPr/>
          <a:lstStyle/>
          <a:p>
            <a:r>
              <a:rPr lang="en-US" sz="1400" dirty="0"/>
              <a:t>Engineering Variables</a:t>
            </a:r>
          </a:p>
        </p:txBody>
      </p:sp>
      <p:sp>
        <p:nvSpPr>
          <p:cNvPr id="4" name="Text Placeholder 3">
            <a:extLst>
              <a:ext uri="{FF2B5EF4-FFF2-40B4-BE49-F238E27FC236}">
                <a16:creationId xmlns:a16="http://schemas.microsoft.com/office/drawing/2014/main" id="{22B323A3-8C91-4A5C-86F6-5B68E13893E2}"/>
              </a:ext>
            </a:extLst>
          </p:cNvPr>
          <p:cNvSpPr>
            <a:spLocks noGrp="1"/>
          </p:cNvSpPr>
          <p:nvPr>
            <p:ph type="body" sz="quarter" idx="40"/>
          </p:nvPr>
        </p:nvSpPr>
        <p:spPr>
          <a:xfrm>
            <a:off x="3454400" y="3319043"/>
            <a:ext cx="2256946" cy="1310107"/>
          </a:xfrm>
        </p:spPr>
        <p:txBody>
          <a:bodyPr/>
          <a:lstStyle/>
          <a:p>
            <a:r>
              <a:rPr lang="en-US" sz="1200" dirty="0"/>
              <a:t>Computing predictive variables.</a:t>
            </a:r>
          </a:p>
          <a:p>
            <a:r>
              <a:rPr lang="en-US" sz="1200" dirty="0"/>
              <a:t>Defining Y.</a:t>
            </a:r>
          </a:p>
          <a:p>
            <a:r>
              <a:rPr lang="en-US" sz="1200" dirty="0"/>
              <a:t>Principal component analysis.</a:t>
            </a:r>
          </a:p>
          <a:p>
            <a:r>
              <a:rPr lang="en-US" sz="1200" dirty="0"/>
              <a:t>Scaling variables.</a:t>
            </a:r>
          </a:p>
        </p:txBody>
      </p:sp>
      <p:sp>
        <p:nvSpPr>
          <p:cNvPr id="5" name="Text Placeholder 4">
            <a:extLst>
              <a:ext uri="{FF2B5EF4-FFF2-40B4-BE49-F238E27FC236}">
                <a16:creationId xmlns:a16="http://schemas.microsoft.com/office/drawing/2014/main" id="{908B9FBC-F2B3-4AD2-A6CD-9D9D33149A01}"/>
              </a:ext>
            </a:extLst>
          </p:cNvPr>
          <p:cNvSpPr>
            <a:spLocks noGrp="1"/>
          </p:cNvSpPr>
          <p:nvPr>
            <p:ph type="body" sz="quarter" idx="41"/>
          </p:nvPr>
        </p:nvSpPr>
        <p:spPr/>
        <p:txBody>
          <a:bodyPr/>
          <a:lstStyle/>
          <a:p>
            <a:r>
              <a:rPr lang="en-US" sz="1400" dirty="0"/>
              <a:t>Model Analysis / </a:t>
            </a:r>
            <a:r>
              <a:rPr lang="en-US" sz="1400" dirty="0" err="1"/>
              <a:t>Backtesting</a:t>
            </a:r>
            <a:endParaRPr lang="en-US" sz="1400" dirty="0"/>
          </a:p>
        </p:txBody>
      </p:sp>
      <p:sp>
        <p:nvSpPr>
          <p:cNvPr id="6" name="Text Placeholder 5">
            <a:extLst>
              <a:ext uri="{FF2B5EF4-FFF2-40B4-BE49-F238E27FC236}">
                <a16:creationId xmlns:a16="http://schemas.microsoft.com/office/drawing/2014/main" id="{BD68768B-CE0A-4805-BD29-5B604E656D6C}"/>
              </a:ext>
            </a:extLst>
          </p:cNvPr>
          <p:cNvSpPr>
            <a:spLocks noGrp="1"/>
          </p:cNvSpPr>
          <p:nvPr>
            <p:ph type="body" sz="quarter" idx="42"/>
          </p:nvPr>
        </p:nvSpPr>
        <p:spPr>
          <a:xfrm>
            <a:off x="6131478" y="3319043"/>
            <a:ext cx="2256946" cy="1310107"/>
          </a:xfrm>
        </p:spPr>
        <p:txBody>
          <a:bodyPr/>
          <a:lstStyle/>
          <a:p>
            <a:r>
              <a:rPr lang="en-US" sz="1200" dirty="0"/>
              <a:t>Building Neural Network.</a:t>
            </a:r>
          </a:p>
          <a:p>
            <a:r>
              <a:rPr lang="en-US" sz="1200" dirty="0"/>
              <a:t>Fitting multiple models with different PCs.</a:t>
            </a:r>
          </a:p>
          <a:p>
            <a:r>
              <a:rPr lang="en-US" sz="1200" dirty="0"/>
              <a:t>Comparing Accuracies.</a:t>
            </a:r>
          </a:p>
          <a:p>
            <a:r>
              <a:rPr lang="en-US" sz="1200" dirty="0"/>
              <a:t>Testing model on unseen data.</a:t>
            </a:r>
          </a:p>
        </p:txBody>
      </p:sp>
      <p:sp>
        <p:nvSpPr>
          <p:cNvPr id="7" name="Text Placeholder 6">
            <a:extLst>
              <a:ext uri="{FF2B5EF4-FFF2-40B4-BE49-F238E27FC236}">
                <a16:creationId xmlns:a16="http://schemas.microsoft.com/office/drawing/2014/main" id="{534E2141-CD40-4CB3-A583-A8D31B831E47}"/>
              </a:ext>
            </a:extLst>
          </p:cNvPr>
          <p:cNvSpPr>
            <a:spLocks noGrp="1"/>
          </p:cNvSpPr>
          <p:nvPr>
            <p:ph type="body" sz="quarter" idx="43"/>
          </p:nvPr>
        </p:nvSpPr>
        <p:spPr/>
        <p:txBody>
          <a:bodyPr/>
          <a:lstStyle/>
          <a:p>
            <a:r>
              <a:rPr lang="en-US" sz="1400" dirty="0"/>
              <a:t>Data Collection / Processing</a:t>
            </a:r>
          </a:p>
        </p:txBody>
      </p:sp>
      <p:sp>
        <p:nvSpPr>
          <p:cNvPr id="8" name="Text Placeholder 7">
            <a:extLst>
              <a:ext uri="{FF2B5EF4-FFF2-40B4-BE49-F238E27FC236}">
                <a16:creationId xmlns:a16="http://schemas.microsoft.com/office/drawing/2014/main" id="{9350266B-C5F1-49AC-BE38-DDC2C284665C}"/>
              </a:ext>
            </a:extLst>
          </p:cNvPr>
          <p:cNvSpPr>
            <a:spLocks noGrp="1"/>
          </p:cNvSpPr>
          <p:nvPr>
            <p:ph type="body" sz="quarter" idx="44"/>
          </p:nvPr>
        </p:nvSpPr>
        <p:spPr>
          <a:xfrm>
            <a:off x="755576" y="3319043"/>
            <a:ext cx="2256946" cy="1310107"/>
          </a:xfrm>
        </p:spPr>
        <p:txBody>
          <a:bodyPr/>
          <a:lstStyle/>
          <a:p>
            <a:r>
              <a:rPr lang="en-US" sz="1400" dirty="0"/>
              <a:t>Kraken API for data collection.</a:t>
            </a:r>
          </a:p>
          <a:p>
            <a:r>
              <a:rPr lang="en-US" sz="1400" dirty="0"/>
              <a:t>Cleaned historical data.</a:t>
            </a:r>
          </a:p>
        </p:txBody>
      </p:sp>
    </p:spTree>
    <p:extLst>
      <p:ext uri="{BB962C8B-B14F-4D97-AF65-F5344CB8AC3E}">
        <p14:creationId xmlns:p14="http://schemas.microsoft.com/office/powerpoint/2010/main" val="285850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 Processing</a:t>
            </a:r>
          </a:p>
        </p:txBody>
      </p:sp>
      <p:sp>
        <p:nvSpPr>
          <p:cNvPr id="3" name="Text Placeholder 2"/>
          <p:cNvSpPr>
            <a:spLocks noGrp="1"/>
          </p:cNvSpPr>
          <p:nvPr>
            <p:ph type="body" sz="quarter" idx="39"/>
          </p:nvPr>
        </p:nvSpPr>
        <p:spPr/>
        <p:txBody>
          <a:bodyPr/>
          <a:lstStyle/>
          <a:p>
            <a:r>
              <a:rPr lang="en-US" dirty="0">
                <a:solidFill>
                  <a:schemeClr val="accent5"/>
                </a:solidFill>
              </a:rPr>
              <a:t>Kraken API</a:t>
            </a:r>
          </a:p>
        </p:txBody>
      </p:sp>
      <p:sp>
        <p:nvSpPr>
          <p:cNvPr id="4" name="Text Placeholder 3"/>
          <p:cNvSpPr>
            <a:spLocks noGrp="1"/>
          </p:cNvSpPr>
          <p:nvPr>
            <p:ph type="body" sz="quarter" idx="40"/>
          </p:nvPr>
        </p:nvSpPr>
        <p:spPr/>
        <p:txBody>
          <a:bodyPr/>
          <a:lstStyle/>
          <a:p>
            <a:pPr marL="342900" indent="-342900">
              <a:buFont typeface="Arial" panose="020B0604020202020204" pitchFamily="34" charset="0"/>
              <a:buChar char="•"/>
            </a:pPr>
            <a:r>
              <a:rPr lang="en-US" sz="1800" dirty="0"/>
              <a:t>Our model utilizes Kraken API to pull historical data for Cryptocurrencies (BTC)</a:t>
            </a:r>
          </a:p>
          <a:p>
            <a:pPr marL="342900" indent="-342900">
              <a:buFont typeface="Arial" panose="020B0604020202020204" pitchFamily="34" charset="0"/>
              <a:buChar char="•"/>
            </a:pPr>
            <a:r>
              <a:rPr lang="en-US" sz="1800" dirty="0"/>
              <a:t>Minimal data cleaning required because Kraken pulls clean data.</a:t>
            </a:r>
          </a:p>
          <a:p>
            <a:pPr marL="342900" indent="-342900">
              <a:buFont typeface="Arial" panose="020B0604020202020204" pitchFamily="34" charset="0"/>
              <a:buChar char="•"/>
            </a:pPr>
            <a:r>
              <a:rPr lang="en-US" sz="1800" dirty="0"/>
              <a:t>Open, high, low, close all used as features in deep learning model.</a:t>
            </a:r>
          </a:p>
        </p:txBody>
      </p:sp>
    </p:spTree>
    <p:extLst>
      <p:ext uri="{BB962C8B-B14F-4D97-AF65-F5344CB8AC3E}">
        <p14:creationId xmlns:p14="http://schemas.microsoft.com/office/powerpoint/2010/main" val="242509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1C9FE-788C-48A1-8412-12D51DC15960}"/>
              </a:ext>
            </a:extLst>
          </p:cNvPr>
          <p:cNvPicPr>
            <a:picLocks noChangeAspect="1"/>
          </p:cNvPicPr>
          <p:nvPr/>
        </p:nvPicPr>
        <p:blipFill>
          <a:blip r:embed="rId2"/>
          <a:stretch>
            <a:fillRect/>
          </a:stretch>
        </p:blipFill>
        <p:spPr>
          <a:xfrm>
            <a:off x="5717512" y="1581150"/>
            <a:ext cx="3203323" cy="2133600"/>
          </a:xfrm>
          <a:prstGeom prst="rect">
            <a:avLst/>
          </a:prstGeom>
        </p:spPr>
      </p:pic>
      <p:sp>
        <p:nvSpPr>
          <p:cNvPr id="2" name="Title 1"/>
          <p:cNvSpPr>
            <a:spLocks noGrp="1"/>
          </p:cNvSpPr>
          <p:nvPr>
            <p:ph type="title"/>
          </p:nvPr>
        </p:nvSpPr>
        <p:spPr/>
        <p:txBody>
          <a:bodyPr/>
          <a:lstStyle/>
          <a:p>
            <a:r>
              <a:rPr lang="en-US" dirty="0"/>
              <a:t>Variable Engineering</a:t>
            </a:r>
          </a:p>
        </p:txBody>
      </p:sp>
      <p:sp>
        <p:nvSpPr>
          <p:cNvPr id="3" name="Text Placeholder 2"/>
          <p:cNvSpPr>
            <a:spLocks noGrp="1"/>
          </p:cNvSpPr>
          <p:nvPr>
            <p:ph type="body" sz="quarter" idx="35"/>
          </p:nvPr>
        </p:nvSpPr>
        <p:spPr>
          <a:xfrm>
            <a:off x="27602" y="1063228"/>
            <a:ext cx="5839798" cy="2982516"/>
          </a:xfrm>
        </p:spPr>
        <p:txBody>
          <a:bodyPr/>
          <a:lstStyle/>
          <a:p>
            <a:pPr marL="342900" indent="-342900" algn="l">
              <a:buFont typeface="Arial" panose="020B0604020202020204" pitchFamily="34" charset="0"/>
              <a:buChar char="•"/>
            </a:pPr>
            <a:r>
              <a:rPr lang="en-US" sz="1800" dirty="0"/>
              <a:t>Predictive features computed for the model:</a:t>
            </a:r>
          </a:p>
          <a:p>
            <a:pPr marL="1085850" lvl="1" indent="-342900">
              <a:buFont typeface="Arial" panose="020B0604020202020204" pitchFamily="34" charset="0"/>
              <a:buChar char="•"/>
            </a:pPr>
            <a:r>
              <a:rPr lang="en-US" sz="1800" dirty="0"/>
              <a:t>EMA, RSI, JWWMA, ATR</a:t>
            </a:r>
          </a:p>
          <a:p>
            <a:pPr lvl="1" indent="0" algn="ctr">
              <a:buNone/>
            </a:pPr>
            <a:r>
              <a:rPr lang="en-US" sz="900" dirty="0"/>
              <a:t>(Also included candle shadow and body size, min, max, volume, modulos at differing levels,  differences,  percentage change,  week day, and day)</a:t>
            </a:r>
          </a:p>
          <a:p>
            <a:pPr marL="342900" indent="-342900" algn="l">
              <a:buFont typeface="Arial" panose="020B0604020202020204" pitchFamily="34" charset="0"/>
              <a:buChar char="•"/>
            </a:pPr>
            <a:r>
              <a:rPr lang="en-US" sz="1800" dirty="0"/>
              <a:t>Results calculated based on stoploss of -5% and take profit calculated based on +12%.</a:t>
            </a:r>
          </a:p>
          <a:p>
            <a:pPr marL="342900" indent="-342900" algn="l">
              <a:buFont typeface="Arial" panose="020B0604020202020204" pitchFamily="34" charset="0"/>
              <a:buChar char="•"/>
            </a:pPr>
            <a:r>
              <a:rPr lang="en-US" sz="1800" dirty="0"/>
              <a:t>Variables created using multiple window sizes: </a:t>
            </a:r>
            <a:r>
              <a:rPr lang="en-US" sz="1400" dirty="0"/>
              <a:t>(8, 13, 21, 34, 55, 89, 144, 377)</a:t>
            </a:r>
          </a:p>
          <a:p>
            <a:pPr marL="342900" indent="-342900" algn="l">
              <a:buFont typeface="Arial" panose="020B0604020202020204" pitchFamily="34" charset="0"/>
              <a:buChar char="•"/>
            </a:pPr>
            <a:r>
              <a:rPr lang="en-US" sz="1800" dirty="0"/>
              <a:t>Train, test, and validation sets created after variables computed.</a:t>
            </a:r>
          </a:p>
          <a:p>
            <a:pPr marL="342900" indent="-342900" algn="l">
              <a:buFont typeface="Arial" panose="020B0604020202020204" pitchFamily="34" charset="0"/>
              <a:buChar char="•"/>
            </a:pPr>
            <a:r>
              <a:rPr lang="en-US" sz="1800" dirty="0"/>
              <a:t>Variables scaled for use in model.</a:t>
            </a:r>
          </a:p>
          <a:p>
            <a:pPr marL="342900" indent="-342900" algn="l">
              <a:buFont typeface="Arial" panose="020B0604020202020204" pitchFamily="34" charset="0"/>
              <a:buChar char="•"/>
            </a:pPr>
            <a:endParaRPr lang="en-US" sz="1800" dirty="0"/>
          </a:p>
          <a:p>
            <a:pPr algn="l"/>
            <a:endParaRPr lang="en-US" sz="1800" dirty="0"/>
          </a:p>
        </p:txBody>
      </p:sp>
    </p:spTree>
    <p:extLst>
      <p:ext uri="{BB962C8B-B14F-4D97-AF65-F5344CB8AC3E}">
        <p14:creationId xmlns:p14="http://schemas.microsoft.com/office/powerpoint/2010/main" val="395658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81A2B2-6AB2-424A-A385-3C977A3836CE}"/>
              </a:ext>
            </a:extLst>
          </p:cNvPr>
          <p:cNvSpPr>
            <a:spLocks noGrp="1"/>
          </p:cNvSpPr>
          <p:nvPr>
            <p:ph type="title"/>
          </p:nvPr>
        </p:nvSpPr>
        <p:spPr/>
        <p:txBody>
          <a:bodyPr/>
          <a:lstStyle/>
          <a:p>
            <a:r>
              <a:rPr lang="en-US" dirty="0"/>
              <a:t>Model Architecture</a:t>
            </a:r>
          </a:p>
        </p:txBody>
      </p:sp>
      <p:sp>
        <p:nvSpPr>
          <p:cNvPr id="7" name="Text Placeholder 6">
            <a:extLst>
              <a:ext uri="{FF2B5EF4-FFF2-40B4-BE49-F238E27FC236}">
                <a16:creationId xmlns:a16="http://schemas.microsoft.com/office/drawing/2014/main" id="{AF3018B1-F627-C142-959A-71ECA99FFC66}"/>
              </a:ext>
            </a:extLst>
          </p:cNvPr>
          <p:cNvSpPr>
            <a:spLocks noGrp="1"/>
          </p:cNvSpPr>
          <p:nvPr>
            <p:ph type="body" sz="quarter" idx="35"/>
          </p:nvPr>
        </p:nvSpPr>
        <p:spPr>
          <a:xfrm>
            <a:off x="1381944" y="1772816"/>
            <a:ext cx="7304856" cy="2448272"/>
          </a:xfrm>
        </p:spPr>
        <p:txBody>
          <a:bodyPr/>
          <a:lstStyle/>
          <a:p>
            <a:pPr marL="342900" indent="-342900">
              <a:buFont typeface="Arial" panose="020B0604020202020204" pitchFamily="34" charset="0"/>
              <a:buChar char="•"/>
            </a:pPr>
            <a:r>
              <a:rPr lang="en-US" sz="2000" dirty="0"/>
              <a:t>Built a function to create multiple models at once using different numbers of principal components (7 models created).</a:t>
            </a:r>
          </a:p>
          <a:p>
            <a:pPr marL="342900" indent="-342900">
              <a:buFont typeface="Arial" panose="020B0604020202020204" pitchFamily="34" charset="0"/>
              <a:buChar char="•"/>
            </a:pPr>
            <a:r>
              <a:rPr lang="en-US" sz="2000" dirty="0"/>
              <a:t>We used a Sequential model with Dense layers and the </a:t>
            </a:r>
            <a:r>
              <a:rPr lang="en-US" sz="2000" dirty="0" err="1"/>
              <a:t>relu</a:t>
            </a:r>
            <a:r>
              <a:rPr lang="en-US" sz="2000" dirty="0"/>
              <a:t> activation function to allow for greater adaptability in the model.</a:t>
            </a:r>
          </a:p>
          <a:p>
            <a:pPr marL="342900" indent="-342900">
              <a:buFont typeface="Arial" panose="020B0604020202020204" pitchFamily="34" charset="0"/>
              <a:buChar char="•"/>
            </a:pPr>
            <a:r>
              <a:rPr lang="en-US" sz="2000" dirty="0"/>
              <a:t>Four hidden layers in each model</a:t>
            </a:r>
          </a:p>
          <a:p>
            <a:pPr marL="342900" indent="-342900">
              <a:buFont typeface="Arial" panose="020B0604020202020204" pitchFamily="34" charset="0"/>
              <a:buChar char="•"/>
            </a:pPr>
            <a:r>
              <a:rPr lang="en-US" sz="2000" dirty="0"/>
              <a:t>Output layer used Sigmoid for activation</a:t>
            </a:r>
          </a:p>
          <a:p>
            <a:pPr marL="342900" indent="-342900">
              <a:buFont typeface="Arial" panose="020B0604020202020204" pitchFamily="34" charset="0"/>
              <a:buChar char="•"/>
            </a:pPr>
            <a:r>
              <a:rPr lang="en-US" sz="2000" dirty="0"/>
              <a:t>Neural Network was compiled using the Adam optimizer and binary cross-entropy for loss.</a:t>
            </a:r>
          </a:p>
        </p:txBody>
      </p:sp>
    </p:spTree>
    <p:extLst>
      <p:ext uri="{BB962C8B-B14F-4D97-AF65-F5344CB8AC3E}">
        <p14:creationId xmlns:p14="http://schemas.microsoft.com/office/powerpoint/2010/main" val="175688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B37D-251A-A349-A5E2-4B9804208D70}"/>
              </a:ext>
            </a:extLst>
          </p:cNvPr>
          <p:cNvSpPr>
            <a:spLocks noGrp="1"/>
          </p:cNvSpPr>
          <p:nvPr>
            <p:ph type="title"/>
          </p:nvPr>
        </p:nvSpPr>
        <p:spPr>
          <a:xfrm>
            <a:off x="1860620" y="514350"/>
            <a:ext cx="6829002" cy="857250"/>
          </a:xfrm>
        </p:spPr>
        <p:txBody>
          <a:bodyPr/>
          <a:lstStyle/>
          <a:p>
            <a:r>
              <a:rPr lang="en-US" dirty="0"/>
              <a:t>Model Analysis</a:t>
            </a:r>
          </a:p>
        </p:txBody>
      </p:sp>
      <p:pic>
        <p:nvPicPr>
          <p:cNvPr id="4" name="Picture 3">
            <a:extLst>
              <a:ext uri="{FF2B5EF4-FFF2-40B4-BE49-F238E27FC236}">
                <a16:creationId xmlns:a16="http://schemas.microsoft.com/office/drawing/2014/main" id="{A42ECD10-8547-A041-8E0C-23745233AB9C}"/>
              </a:ext>
            </a:extLst>
          </p:cNvPr>
          <p:cNvPicPr>
            <a:picLocks noChangeAspect="1"/>
          </p:cNvPicPr>
          <p:nvPr/>
        </p:nvPicPr>
        <p:blipFill>
          <a:blip r:embed="rId2"/>
          <a:stretch>
            <a:fillRect/>
          </a:stretch>
        </p:blipFill>
        <p:spPr>
          <a:xfrm>
            <a:off x="1752600" y="1372306"/>
            <a:ext cx="3709031" cy="3077565"/>
          </a:xfrm>
          <a:prstGeom prst="rect">
            <a:avLst/>
          </a:prstGeom>
          <a:ln w="6350">
            <a:solidFill>
              <a:schemeClr val="bg2">
                <a:lumMod val="10000"/>
              </a:schemeClr>
            </a:solidFill>
          </a:ln>
        </p:spPr>
      </p:pic>
      <p:pic>
        <p:nvPicPr>
          <p:cNvPr id="5" name="Picture 4">
            <a:extLst>
              <a:ext uri="{FF2B5EF4-FFF2-40B4-BE49-F238E27FC236}">
                <a16:creationId xmlns:a16="http://schemas.microsoft.com/office/drawing/2014/main" id="{5184F78B-BD32-9241-9FC2-C578CFE1C0B4}"/>
              </a:ext>
            </a:extLst>
          </p:cNvPr>
          <p:cNvPicPr>
            <a:picLocks noChangeAspect="1"/>
          </p:cNvPicPr>
          <p:nvPr/>
        </p:nvPicPr>
        <p:blipFill>
          <a:blip r:embed="rId3"/>
          <a:stretch>
            <a:fillRect/>
          </a:stretch>
        </p:blipFill>
        <p:spPr>
          <a:xfrm>
            <a:off x="5825146" y="611013"/>
            <a:ext cx="2850365" cy="1974850"/>
          </a:xfrm>
          <a:prstGeom prst="rect">
            <a:avLst/>
          </a:prstGeom>
          <a:ln w="6350">
            <a:solidFill>
              <a:schemeClr val="bg2">
                <a:lumMod val="10000"/>
              </a:schemeClr>
            </a:solidFill>
          </a:ln>
        </p:spPr>
      </p:pic>
      <p:pic>
        <p:nvPicPr>
          <p:cNvPr id="6" name="Picture 5">
            <a:extLst>
              <a:ext uri="{FF2B5EF4-FFF2-40B4-BE49-F238E27FC236}">
                <a16:creationId xmlns:a16="http://schemas.microsoft.com/office/drawing/2014/main" id="{86FEF441-626C-4E03-9FBA-1A528CE4B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46" y="2682526"/>
            <a:ext cx="2833432" cy="2073812"/>
          </a:xfrm>
          <a:prstGeom prst="rect">
            <a:avLst/>
          </a:prstGeom>
          <a:ln>
            <a:solidFill>
              <a:schemeClr val="bg2">
                <a:lumMod val="10000"/>
              </a:schemeClr>
            </a:solidFill>
          </a:ln>
        </p:spPr>
      </p:pic>
    </p:spTree>
    <p:extLst>
      <p:ext uri="{BB962C8B-B14F-4D97-AF65-F5344CB8AC3E}">
        <p14:creationId xmlns:p14="http://schemas.microsoft.com/office/powerpoint/2010/main" val="15990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4EFE-D5DA-7E40-A929-1652B308F010}"/>
              </a:ext>
            </a:extLst>
          </p:cNvPr>
          <p:cNvSpPr>
            <a:spLocks noGrp="1"/>
          </p:cNvSpPr>
          <p:nvPr>
            <p:ph type="title"/>
          </p:nvPr>
        </p:nvSpPr>
        <p:spPr/>
        <p:txBody>
          <a:bodyPr/>
          <a:lstStyle/>
          <a:p>
            <a:r>
              <a:rPr lang="en-US" dirty="0"/>
              <a:t>Model Results</a:t>
            </a:r>
          </a:p>
        </p:txBody>
      </p:sp>
      <p:sp>
        <p:nvSpPr>
          <p:cNvPr id="4" name="Text Placeholder 3">
            <a:extLst>
              <a:ext uri="{FF2B5EF4-FFF2-40B4-BE49-F238E27FC236}">
                <a16:creationId xmlns:a16="http://schemas.microsoft.com/office/drawing/2014/main" id="{4587652B-C9E6-9848-A960-358B5D9631A6}"/>
              </a:ext>
            </a:extLst>
          </p:cNvPr>
          <p:cNvSpPr>
            <a:spLocks noGrp="1"/>
          </p:cNvSpPr>
          <p:nvPr>
            <p:ph type="body" sz="quarter" idx="39"/>
          </p:nvPr>
        </p:nvSpPr>
        <p:spPr/>
        <p:txBody>
          <a:bodyPr/>
          <a:lstStyle/>
          <a:p>
            <a:r>
              <a:rPr lang="en-US" dirty="0"/>
              <a:t>Accuracy Report</a:t>
            </a:r>
          </a:p>
        </p:txBody>
      </p:sp>
      <p:sp>
        <p:nvSpPr>
          <p:cNvPr id="5" name="Text Placeholder 4">
            <a:extLst>
              <a:ext uri="{FF2B5EF4-FFF2-40B4-BE49-F238E27FC236}">
                <a16:creationId xmlns:a16="http://schemas.microsoft.com/office/drawing/2014/main" id="{ECED1425-0711-964C-AD99-E63FC8ED8DC8}"/>
              </a:ext>
            </a:extLst>
          </p:cNvPr>
          <p:cNvSpPr>
            <a:spLocks noGrp="1"/>
          </p:cNvSpPr>
          <p:nvPr>
            <p:ph type="body" sz="quarter" idx="40"/>
          </p:nvPr>
        </p:nvSpPr>
        <p:spPr>
          <a:xfrm>
            <a:off x="4067944" y="2459046"/>
            <a:ext cx="1951856" cy="2003544"/>
          </a:xfrm>
        </p:spPr>
        <p:txBody>
          <a:bodyPr/>
          <a:lstStyle/>
          <a:p>
            <a:r>
              <a:rPr lang="en-US" sz="1400" dirty="0"/>
              <a:t>The accuracy report shows how accurate our model was at predicting a take profit scenario (1 vs 0 in our result column). When predicting only 1, this is the accuracy.</a:t>
            </a:r>
          </a:p>
        </p:txBody>
      </p:sp>
      <p:pic>
        <p:nvPicPr>
          <p:cNvPr id="6" name="Picture 5">
            <a:extLst>
              <a:ext uri="{FF2B5EF4-FFF2-40B4-BE49-F238E27FC236}">
                <a16:creationId xmlns:a16="http://schemas.microsoft.com/office/drawing/2014/main" id="{C2D4C466-4B91-1546-842A-29D62832A612}"/>
              </a:ext>
            </a:extLst>
          </p:cNvPr>
          <p:cNvPicPr>
            <a:picLocks noChangeAspect="1"/>
          </p:cNvPicPr>
          <p:nvPr/>
        </p:nvPicPr>
        <p:blipFill>
          <a:blip r:embed="rId2"/>
          <a:stretch>
            <a:fillRect/>
          </a:stretch>
        </p:blipFill>
        <p:spPr>
          <a:xfrm>
            <a:off x="6477000" y="2353008"/>
            <a:ext cx="1951856" cy="2215620"/>
          </a:xfrm>
          <a:prstGeom prst="rect">
            <a:avLst/>
          </a:prstGeom>
        </p:spPr>
      </p:pic>
    </p:spTree>
    <p:extLst>
      <p:ext uri="{BB962C8B-B14F-4D97-AF65-F5344CB8AC3E}">
        <p14:creationId xmlns:p14="http://schemas.microsoft.com/office/powerpoint/2010/main" val="112452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6276-361D-9549-9A05-54335E13B092}"/>
              </a:ext>
            </a:extLst>
          </p:cNvPr>
          <p:cNvSpPr>
            <a:spLocks noGrp="1"/>
          </p:cNvSpPr>
          <p:nvPr>
            <p:ph type="title"/>
          </p:nvPr>
        </p:nvSpPr>
        <p:spPr/>
        <p:txBody>
          <a:bodyPr/>
          <a:lstStyle/>
          <a:p>
            <a:r>
              <a:rPr lang="en-US" dirty="0" err="1"/>
              <a:t>Backtesting</a:t>
            </a:r>
            <a:endParaRPr lang="en-US" dirty="0"/>
          </a:p>
        </p:txBody>
      </p:sp>
      <p:sp>
        <p:nvSpPr>
          <p:cNvPr id="3" name="Text Placeholder 2">
            <a:extLst>
              <a:ext uri="{FF2B5EF4-FFF2-40B4-BE49-F238E27FC236}">
                <a16:creationId xmlns:a16="http://schemas.microsoft.com/office/drawing/2014/main" id="{66A7D5B7-BCED-9B4E-B9A1-F107EC411053}"/>
              </a:ext>
            </a:extLst>
          </p:cNvPr>
          <p:cNvSpPr>
            <a:spLocks noGrp="1"/>
          </p:cNvSpPr>
          <p:nvPr>
            <p:ph type="body" sz="quarter" idx="35"/>
          </p:nvPr>
        </p:nvSpPr>
        <p:spPr/>
        <p:txBody>
          <a:bodyPr/>
          <a:lstStyle/>
          <a:p>
            <a:pPr marL="342900" indent="-342900" algn="l">
              <a:buFont typeface="Arial" panose="020B0604020202020204" pitchFamily="34" charset="0"/>
              <a:buChar char="•"/>
            </a:pPr>
            <a:r>
              <a:rPr lang="en-US" dirty="0"/>
              <a:t>As a final step of our process, we </a:t>
            </a:r>
            <a:r>
              <a:rPr lang="en-US" dirty="0" err="1"/>
              <a:t>backtested</a:t>
            </a:r>
            <a:r>
              <a:rPr lang="en-US" dirty="0"/>
              <a:t> the models on data that was never before seen in the model.</a:t>
            </a:r>
          </a:p>
          <a:p>
            <a:pPr marL="342900" indent="-342900" algn="l">
              <a:buFont typeface="Arial" panose="020B0604020202020204" pitchFamily="34" charset="0"/>
              <a:buChar char="•"/>
            </a:pPr>
            <a:r>
              <a:rPr lang="en-US" dirty="0"/>
              <a:t>This allowed us to test our model and strategy to see if it is accurately predicting on new data.</a:t>
            </a:r>
          </a:p>
          <a:p>
            <a:pPr marL="342900" indent="-342900" algn="l">
              <a:buFont typeface="Arial" panose="020B0604020202020204" pitchFamily="34" charset="0"/>
              <a:buChar char="•"/>
            </a:pPr>
            <a:r>
              <a:rPr lang="en-US" dirty="0"/>
              <a:t>This was used on the last 17.5% of the original data.</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715808856"/>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1985</Template>
  <TotalTime>135</TotalTime>
  <Words>599</Words>
  <Application>Microsoft Macintosh PowerPoint</Application>
  <PresentationFormat>On-screen Show (16:9)</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Crypto Trading Bot</vt:lpstr>
      <vt:lpstr>Motivation &amp; Summary</vt:lpstr>
      <vt:lpstr>Project Map</vt:lpstr>
      <vt:lpstr>Data Collection / Processing</vt:lpstr>
      <vt:lpstr>Variable Engineering</vt:lpstr>
      <vt:lpstr>Model Architecture</vt:lpstr>
      <vt:lpstr>Model Analysis</vt:lpstr>
      <vt:lpstr>Model Results</vt:lpstr>
      <vt:lpstr>Backtesting</vt:lpstr>
      <vt:lpstr>Model Results</vt:lpstr>
      <vt:lpstr>Postmortem /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Trading Bot</dc:title>
  <dc:creator>Jacob J</dc:creator>
  <cp:lastModifiedBy>Jacob J</cp:lastModifiedBy>
  <cp:revision>5</cp:revision>
  <dcterms:created xsi:type="dcterms:W3CDTF">2021-04-21T03:22:36Z</dcterms:created>
  <dcterms:modified xsi:type="dcterms:W3CDTF">2021-04-21T19:51:36Z</dcterms:modified>
</cp:coreProperties>
</file>