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9" r:id="rId3"/>
    <p:sldId id="350" r:id="rId4"/>
    <p:sldId id="360" r:id="rId5"/>
    <p:sldId id="361" r:id="rId6"/>
    <p:sldId id="362" r:id="rId7"/>
    <p:sldId id="363" r:id="rId8"/>
    <p:sldId id="386" r:id="rId9"/>
    <p:sldId id="364" r:id="rId10"/>
    <p:sldId id="365" r:id="rId11"/>
    <p:sldId id="387" r:id="rId12"/>
    <p:sldId id="394" r:id="rId13"/>
    <p:sldId id="396" r:id="rId14"/>
    <p:sldId id="397" r:id="rId15"/>
    <p:sldId id="399" r:id="rId16"/>
    <p:sldId id="398" r:id="rId17"/>
    <p:sldId id="400" r:id="rId18"/>
    <p:sldId id="395" r:id="rId19"/>
    <p:sldId id="401" r:id="rId20"/>
    <p:sldId id="402" r:id="rId21"/>
    <p:sldId id="403" r:id="rId22"/>
    <p:sldId id="390" r:id="rId23"/>
    <p:sldId id="391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2" autoAdjust="0"/>
    <p:restoredTop sz="96604" autoAdjust="0"/>
  </p:normalViewPr>
  <p:slideViewPr>
    <p:cSldViewPr>
      <p:cViewPr varScale="1">
        <p:scale>
          <a:sx n="61" d="100"/>
          <a:sy n="61" d="100"/>
        </p:scale>
        <p:origin x="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DE9E18-CCCD-4A9D-88B0-2F195B9245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5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B4E4C2-344C-486F-AF73-B59BAD5B1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3008313" cy="943949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5550"/>
            <a:ext cx="3008313" cy="38106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399"/>
            <a:ext cx="5486400" cy="3432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74C2-D18D-4A8A-B0E7-6ABC07CE5C73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SOFE 3650 – Software Design and Architectures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1600" b="1" dirty="0" smtClean="0"/>
              <a:t>A Course in the study of the Design of Software Architectures and Design Patterns.</a:t>
            </a:r>
          </a:p>
          <a:p>
            <a:pPr algn="l" eaLnBrk="1" hangingPunct="1"/>
            <a:endParaRPr lang="en-US" sz="1600" b="1" dirty="0" smtClean="0"/>
          </a:p>
          <a:p>
            <a:pPr algn="l" eaLnBrk="1" hangingPunct="1"/>
            <a:r>
              <a:rPr lang="en-US" sz="1600" b="1" dirty="0" smtClean="0"/>
              <a:t>The 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course of the Software Design Courses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 smtClean="0"/>
              <a:t>SOFE 2720 </a:t>
            </a:r>
            <a:r>
              <a:rPr lang="en-US" sz="1600" b="1" dirty="0"/>
              <a:t>– SOFTWARE REQ. SPEC.&amp; ANALYSIS</a:t>
            </a:r>
            <a:endParaRPr lang="en-US" sz="1600" b="1" dirty="0" smtClean="0"/>
          </a:p>
          <a:p>
            <a:pPr marL="285750" indent="-285750" algn="l" eaLnBrk="1" hangingPunct="1">
              <a:buFont typeface="Wingdings" panose="05000000000000000000" pitchFamily="2" charset="2"/>
              <a:buChar char="§"/>
            </a:pPr>
            <a:r>
              <a:rPr lang="en-US" sz="1600" b="1" dirty="0" smtClean="0"/>
              <a:t>SOFE 3650 – SOFTWARE DESIGN and ARCHITECTURES</a:t>
            </a:r>
          </a:p>
          <a:p>
            <a:pPr algn="l" eaLnBrk="1" hangingPunct="1"/>
            <a:endParaRPr lang="en-US" sz="1600" b="1" dirty="0"/>
          </a:p>
          <a:p>
            <a:pPr algn="l"/>
            <a:endParaRPr lang="en-US" sz="1600" dirty="0" smtClean="0"/>
          </a:p>
          <a:p>
            <a:pPr algn="l" eaLnBrk="1" hangingPunct="1"/>
            <a:endParaRPr lang="en-US" sz="1600" b="1" dirty="0"/>
          </a:p>
          <a:p>
            <a:pPr algn="l" eaLnBrk="1" hangingPunct="1"/>
            <a:endParaRPr lang="en-US" sz="2000" b="1" dirty="0" smtClean="0"/>
          </a:p>
          <a:p>
            <a:pPr algn="l" eaLnBrk="1" hangingPunct="1"/>
            <a:endParaRPr 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 Model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137400" cy="5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3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 Practice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Architectural design primarily occurs in the Design stage of the software but it does permeate into the requirements and </a:t>
            </a:r>
            <a:r>
              <a:rPr lang="en-US" dirty="0" smtClean="0"/>
              <a:t>implementation </a:t>
            </a:r>
            <a:r>
              <a:rPr lang="en-US" dirty="0" smtClean="0"/>
              <a:t>stage as well because:</a:t>
            </a:r>
          </a:p>
          <a:p>
            <a:pPr lvl="1"/>
            <a:r>
              <a:rPr lang="en-US" dirty="0" smtClean="0"/>
              <a:t>Existing </a:t>
            </a:r>
            <a:r>
              <a:rPr lang="en-US" dirty="0"/>
              <a:t>designs and architectures provide the vocabulary for talking about what </a:t>
            </a:r>
            <a:r>
              <a:rPr lang="en-US" dirty="0" smtClean="0"/>
              <a:t>might </a:t>
            </a:r>
            <a:r>
              <a:rPr lang="en-US" dirty="0"/>
              <a:t>be. </a:t>
            </a:r>
          </a:p>
          <a:p>
            <a:pPr lvl="1"/>
            <a:r>
              <a:rPr lang="en-US" dirty="0"/>
              <a:t>Our understanding of what works now, and how it works, affects our wants and </a:t>
            </a:r>
            <a:r>
              <a:rPr lang="en-US" dirty="0" smtClean="0"/>
              <a:t>perceived </a:t>
            </a:r>
            <a:r>
              <a:rPr lang="en-US" dirty="0"/>
              <a:t>needs,</a:t>
            </a:r>
          </a:p>
          <a:p>
            <a:pPr lvl="1"/>
            <a:r>
              <a:rPr lang="en-US" dirty="0"/>
              <a:t>The insights from our experiences with existing systems helps us imagine what might </a:t>
            </a:r>
            <a:r>
              <a:rPr lang="en-US" dirty="0" smtClean="0"/>
              <a:t>work </a:t>
            </a:r>
            <a:r>
              <a:rPr lang="en-US" dirty="0"/>
              <a:t>and enables us to assess, at an early stage, how long we must be willing to wait </a:t>
            </a:r>
            <a:r>
              <a:rPr lang="en-US" dirty="0" smtClean="0"/>
              <a:t>for </a:t>
            </a:r>
            <a:r>
              <a:rPr lang="en-US" dirty="0"/>
              <a:t>it, and how much we will need to pay for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and the Software Process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9228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Let’s go back and re-visit the question about where the architecture fits in the software process.</a:t>
            </a:r>
          </a:p>
          <a:p>
            <a:pPr lvl="1"/>
            <a:r>
              <a:rPr lang="en-US" b="1" dirty="0"/>
              <a:t>Architecture, correspondingly, is not a phase in a software engineering process; it is a </a:t>
            </a:r>
            <a:r>
              <a:rPr lang="en-US" b="1" dirty="0" smtClean="0"/>
              <a:t>core</a:t>
            </a:r>
            <a:r>
              <a:rPr lang="en-US" b="1" dirty="0"/>
              <a:t>, evolving body of information.</a:t>
            </a:r>
          </a:p>
          <a:p>
            <a:r>
              <a:rPr lang="en-US" dirty="0" smtClean="0"/>
              <a:t>Because of this software architecture does not appear prominently in most software processes models, but exists </a:t>
            </a:r>
            <a:r>
              <a:rPr lang="en-US" dirty="0" smtClean="0"/>
              <a:t>as an artifact of the software development process.</a:t>
            </a:r>
            <a:endParaRPr lang="en-US" dirty="0" smtClean="0"/>
          </a:p>
          <a:p>
            <a:pPr lvl="1"/>
            <a:r>
              <a:rPr lang="en-US" dirty="0" smtClean="0"/>
              <a:t>Taylor et al. (textbook) presents a unique software centric process approach that he calls “turbine visualization” that we will not cover in </a:t>
            </a:r>
            <a:r>
              <a:rPr lang="en-US" dirty="0" smtClean="0"/>
              <a:t>detail in the course</a:t>
            </a:r>
            <a:r>
              <a:rPr lang="en-US" dirty="0"/>
              <a:t> </a:t>
            </a:r>
            <a:r>
              <a:rPr lang="en-US" dirty="0" smtClean="0"/>
              <a:t>but it is worth viewing the process as a collection of activities and artifacts.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224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0" y="6172200"/>
            <a:ext cx="2209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Turbine Visualization Process of a Waterfall Process</a:t>
            </a:r>
            <a:endParaRPr lang="en-CA" dirty="0"/>
          </a:p>
        </p:txBody>
      </p:sp>
      <p:pic>
        <p:nvPicPr>
          <p:cNvPr id="6" name="Picture 5" descr="fig_02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3337"/>
            <a:ext cx="7177088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40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Cross Section at the Design Stage</a:t>
            </a:r>
            <a:endParaRPr lang="en-CA" dirty="0"/>
          </a:p>
        </p:txBody>
      </p:sp>
      <p:pic>
        <p:nvPicPr>
          <p:cNvPr id="3" name="Picture 2" descr="fig_02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554663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3731" y="1905000"/>
            <a:ext cx="2514600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Activity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00600" y="2286000"/>
            <a:ext cx="12954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3912769"/>
            <a:ext cx="25146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Artifacts at this Stage and Time Slice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4002107"/>
            <a:ext cx="2178270" cy="2916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More Realistic Process where Activities Occur in Parallel</a:t>
            </a:r>
            <a:endParaRPr lang="en-CA" dirty="0"/>
          </a:p>
        </p:txBody>
      </p:sp>
      <p:pic>
        <p:nvPicPr>
          <p:cNvPr id="3" name="Picture 2" descr="fig_02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407275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6211614"/>
            <a:ext cx="2362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2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think this Slice looks like at the Start of a Project?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43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it look like at the Design/Build/Requirements stage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218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and the </a:t>
            </a:r>
            <a:r>
              <a:rPr lang="en-US" dirty="0" smtClean="0"/>
              <a:t>Agile Software </a:t>
            </a:r>
            <a:r>
              <a:rPr lang="en-US" dirty="0"/>
              <a:t>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382000" cy="4922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Agile </a:t>
            </a:r>
            <a:r>
              <a:rPr lang="en-US" dirty="0" smtClean="0"/>
              <a:t>processes </a:t>
            </a:r>
            <a:r>
              <a:rPr lang="en-US" dirty="0"/>
              <a:t>are positive in showing, and emphasizing, concurrency between a variety of </a:t>
            </a:r>
            <a:r>
              <a:rPr lang="en-US" dirty="0" smtClean="0"/>
              <a:t>kinds </a:t>
            </a:r>
            <a:r>
              <a:rPr lang="en-US" dirty="0"/>
              <a:t>of development activities; requirements elicitation and development of tests, for </a:t>
            </a:r>
            <a:r>
              <a:rPr lang="en-US" dirty="0" smtClean="0"/>
              <a:t>instance.</a:t>
            </a:r>
          </a:p>
          <a:p>
            <a:pPr lvl="1"/>
            <a:r>
              <a:rPr lang="en-US" dirty="0"/>
              <a:t> however, the agile process denies </a:t>
            </a:r>
            <a:r>
              <a:rPr lang="en-US" dirty="0" smtClean="0"/>
              <a:t>development </a:t>
            </a:r>
            <a:r>
              <a:rPr lang="en-US" dirty="0"/>
              <a:t>of any explicit architecture; rather for the agile developer the code is the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</a:p>
          <a:p>
            <a:r>
              <a:rPr lang="en-US" dirty="0" smtClean="0"/>
              <a:t>The problem with this is the creation of the next version or modification of the product.</a:t>
            </a:r>
          </a:p>
          <a:p>
            <a:pPr lvl="1"/>
            <a:r>
              <a:rPr lang="en-US" dirty="0" smtClean="0"/>
              <a:t>Up to 50% of the effort for phase 2 will be used to recover the software architecture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4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Result of the Agile Process on a New Version of the Software Product</a:t>
            </a:r>
            <a:endParaRPr lang="en-CA" dirty="0"/>
          </a:p>
        </p:txBody>
      </p:sp>
      <p:pic>
        <p:nvPicPr>
          <p:cNvPr id="5" name="Picture 4" descr="fig_02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4072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8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Study of Software 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922838"/>
          </a:xfrm>
        </p:spPr>
        <p:txBody>
          <a:bodyPr/>
          <a:lstStyle/>
          <a:p>
            <a:r>
              <a:rPr lang="en-US" dirty="0" smtClean="0"/>
              <a:t>How are Software Systems Designed and built?</a:t>
            </a:r>
          </a:p>
          <a:p>
            <a:r>
              <a:rPr lang="en-US" dirty="0" smtClean="0"/>
              <a:t>The goal is to design a software system that addresses the quality attributes of the requirements (i.e. typically the non-functional requirements</a:t>
            </a:r>
            <a:r>
              <a:rPr lang="en-US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296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in Support of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earlier an </a:t>
            </a:r>
            <a:r>
              <a:rPr lang="en-US" dirty="0" smtClean="0"/>
              <a:t>error </a:t>
            </a:r>
            <a:r>
              <a:rPr lang="en-US" dirty="0"/>
              <a:t>is detected and corrected, the lower the aggregate cost</a:t>
            </a:r>
          </a:p>
          <a:p>
            <a:pPr lvl="1"/>
            <a:r>
              <a:rPr lang="en-US" dirty="0"/>
              <a:t>the structural architecture of an application can be examined for consistency, </a:t>
            </a:r>
            <a:r>
              <a:rPr lang="en-US" dirty="0" smtClean="0"/>
              <a:t>correctness</a:t>
            </a:r>
            <a:r>
              <a:rPr lang="en-US" dirty="0"/>
              <a:t>, and exhibition of desired nonfunctional properties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the architectural model can be examined for internal consistency </a:t>
            </a:r>
            <a:r>
              <a:rPr lang="en-US" dirty="0" smtClean="0"/>
              <a:t>and </a:t>
            </a:r>
            <a:r>
              <a:rPr lang="en-US" dirty="0"/>
              <a:t>correctness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Mismatched components, missing information, etc.</a:t>
            </a:r>
          </a:p>
          <a:p>
            <a:pPr lvl="1"/>
            <a:r>
              <a:rPr lang="en-US" dirty="0"/>
              <a:t>consistency with </a:t>
            </a:r>
            <a:r>
              <a:rPr lang="en-US" dirty="0" smtClean="0"/>
              <a:t>requirements.</a:t>
            </a:r>
            <a:endParaRPr lang="en-US" dirty="0"/>
          </a:p>
          <a:p>
            <a:pPr lvl="1"/>
            <a:r>
              <a:rPr lang="en-US" dirty="0"/>
              <a:t>architectural model may be used in determining and supporting analysis </a:t>
            </a:r>
            <a:r>
              <a:rPr lang="en-US" dirty="0" smtClean="0"/>
              <a:t>and </a:t>
            </a:r>
            <a:r>
              <a:rPr lang="en-US" dirty="0"/>
              <a:t>testing strategies applied to the source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in Support of </a:t>
            </a:r>
            <a:r>
              <a:rPr lang="en-US" dirty="0" smtClean="0"/>
              <a:t>Evolution and Maintenance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best practices </a:t>
            </a:r>
            <a:r>
              <a:rPr lang="en-US" dirty="0"/>
              <a:t>approach </a:t>
            </a:r>
            <a:r>
              <a:rPr lang="en-US" dirty="0" smtClean="0"/>
              <a:t>each </a:t>
            </a:r>
            <a:r>
              <a:rPr lang="en-US" dirty="0"/>
              <a:t>type of change causes the software process to return to whatever </a:t>
            </a:r>
            <a:r>
              <a:rPr lang="en-US" dirty="0" smtClean="0"/>
              <a:t>phase </a:t>
            </a:r>
            <a:r>
              <a:rPr lang="en-US" dirty="0"/>
              <a:t>that issue is usually considered </a:t>
            </a:r>
            <a:r>
              <a:rPr lang="en-US" dirty="0" smtClean="0"/>
              <a:t>in.</a:t>
            </a:r>
          </a:p>
          <a:p>
            <a:pPr lvl="1"/>
            <a:r>
              <a:rPr lang="en-US" dirty="0" smtClean="0"/>
              <a:t>Software evolution also has the same effect.</a:t>
            </a:r>
          </a:p>
          <a:p>
            <a:r>
              <a:rPr lang="en-US" dirty="0" smtClean="0"/>
              <a:t>Unfortunately</a:t>
            </a:r>
            <a:r>
              <a:rPr lang="en-US" dirty="0"/>
              <a:t>, </a:t>
            </a:r>
            <a:r>
              <a:rPr lang="en-US" dirty="0" smtClean="0"/>
              <a:t>it </a:t>
            </a:r>
            <a:r>
              <a:rPr lang="en-US" dirty="0"/>
              <a:t>is common for only the coding phase to be revisited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Where architectural consistency with the implementation is vital is in the analysis of new versions of a software product.</a:t>
            </a:r>
          </a:p>
          <a:p>
            <a:pPr lvl="1"/>
            <a:r>
              <a:rPr lang="en-US" dirty="0" smtClean="0"/>
              <a:t>This analysis can be done at the architectural abstraction if available, if not then the code has to be reversed engineered.</a:t>
            </a:r>
          </a:p>
          <a:p>
            <a:pPr lvl="2"/>
            <a:r>
              <a:rPr lang="en-US" dirty="0" smtClean="0"/>
              <a:t>Very costly operation.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 smtClean="0"/>
              <a:t>at the Implementation Stage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 the objective would be to keep the architecture developed in the design stage through the implementation stage. How can this be achieved?</a:t>
            </a:r>
          </a:p>
          <a:p>
            <a:pPr lvl="1"/>
            <a:r>
              <a:rPr lang="en-US" dirty="0" smtClean="0"/>
              <a:t>Through automatic code generation (generative technologies)</a:t>
            </a:r>
          </a:p>
          <a:p>
            <a:pPr lvl="1"/>
            <a:r>
              <a:rPr lang="en-US" dirty="0" smtClean="0"/>
              <a:t>Through the use of frameworks.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framework provides the bridge between concepts from </a:t>
            </a:r>
            <a:r>
              <a:rPr lang="en-US" dirty="0" smtClean="0"/>
              <a:t>the </a:t>
            </a:r>
            <a:r>
              <a:rPr lang="en-US" dirty="0"/>
              <a:t>architecture and concepts from the platform (that is, programming language and </a:t>
            </a:r>
            <a:r>
              <a:rPr lang="en-US" dirty="0" smtClean="0"/>
              <a:t>operating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7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Typical Set of Steps in a Software Product leveraging a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417637"/>
            <a:ext cx="3733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adoption of a framework will influence the architectural choices.</a:t>
            </a:r>
          </a:p>
          <a:p>
            <a:pPr lvl="1"/>
            <a:r>
              <a:rPr lang="en-US" dirty="0" smtClean="0"/>
              <a:t>Use of MFC, Swing, etc.</a:t>
            </a:r>
          </a:p>
          <a:p>
            <a:r>
              <a:rPr lang="en-US" dirty="0" smtClean="0"/>
              <a:t>Middleware platforms also influence the architecture.</a:t>
            </a:r>
          </a:p>
          <a:p>
            <a:pPr lvl="1"/>
            <a:r>
              <a:rPr lang="en-US" dirty="0" smtClean="0"/>
              <a:t>CORBA, RMI, DCOM, etc.</a:t>
            </a:r>
            <a:endParaRPr lang="en-CA" dirty="0"/>
          </a:p>
        </p:txBody>
      </p:sp>
      <p:pic>
        <p:nvPicPr>
          <p:cNvPr id="4" name="Picture 3" descr="fig_02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7" y="1169276"/>
            <a:ext cx="423227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0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many “different” types of references available. </a:t>
            </a:r>
          </a:p>
          <a:p>
            <a:pPr lvl="1"/>
            <a:r>
              <a:rPr lang="en-US" dirty="0" smtClean="0"/>
              <a:t>Not one book appears to be suitable because the concept is rather abstract and well defined.</a:t>
            </a:r>
          </a:p>
          <a:p>
            <a:r>
              <a:rPr lang="en-US" dirty="0" smtClean="0"/>
              <a:t>Course textbooks</a:t>
            </a:r>
          </a:p>
          <a:p>
            <a:pPr lvl="1"/>
            <a:r>
              <a:rPr lang="en-US" dirty="0"/>
              <a:t>Software Architecture: Foundations, Theory, and Practice; Taylor, </a:t>
            </a:r>
            <a:r>
              <a:rPr lang="en-US" dirty="0" err="1"/>
              <a:t>Medvidovic</a:t>
            </a:r>
            <a:r>
              <a:rPr lang="en-US" dirty="0"/>
              <a:t>, </a:t>
            </a:r>
            <a:r>
              <a:rPr lang="en-US" dirty="0" err="1" smtClean="0"/>
              <a:t>Dashofy</a:t>
            </a:r>
            <a:r>
              <a:rPr lang="en-US" dirty="0"/>
              <a:t>:</a:t>
            </a:r>
            <a:endParaRPr lang="en-US" dirty="0" smtClean="0"/>
          </a:p>
          <a:p>
            <a:pPr lvl="2"/>
            <a:r>
              <a:rPr lang="en-US" dirty="0" smtClean="0"/>
              <a:t>This is a more foundational book but lacks concrete examples</a:t>
            </a:r>
            <a:endParaRPr lang="en-US" dirty="0"/>
          </a:p>
          <a:p>
            <a:pPr lvl="1"/>
            <a:r>
              <a:rPr lang="en-US" dirty="0" smtClean="0"/>
              <a:t>Designing </a:t>
            </a:r>
            <a:r>
              <a:rPr lang="en-US" dirty="0"/>
              <a:t>Software Architectures: A Practical Approach Humberto Cervantes, Rick </a:t>
            </a:r>
            <a:r>
              <a:rPr lang="en-US" dirty="0" smtClean="0"/>
              <a:t>Kazman: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book presents a design approach that we will practice and several case examples.</a:t>
            </a:r>
          </a:p>
          <a:p>
            <a:r>
              <a:rPr lang="en-US" dirty="0" smtClean="0"/>
              <a:t>Other Books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Architecture in Practice, 3/e Bass, Clements &amp; </a:t>
            </a:r>
            <a:r>
              <a:rPr lang="en-US" dirty="0" smtClean="0"/>
              <a:t>Kazman:</a:t>
            </a:r>
          </a:p>
          <a:p>
            <a:pPr lvl="2"/>
            <a:r>
              <a:rPr lang="en-US" dirty="0" smtClean="0"/>
              <a:t>Used last year and relates software architecture to quality attributes but does not relate the quality attributes well to the architectures.</a:t>
            </a:r>
            <a:endParaRPr lang="en-US" dirty="0"/>
          </a:p>
          <a:p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12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Analogies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Architectures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1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Software </a:t>
            </a:r>
            <a:r>
              <a:rPr lang="en-US" dirty="0" smtClean="0"/>
              <a:t>Architecture like Building Architecture?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9228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building’s architecture, that is, its major elements, their composition, and </a:t>
            </a:r>
            <a:r>
              <a:rPr lang="en-US" dirty="0" smtClean="0"/>
              <a:t>arrangement</a:t>
            </a:r>
            <a:r>
              <a:rPr lang="en-US" dirty="0"/>
              <a:t>, can be described, discussed, and compared with those of other </a:t>
            </a:r>
            <a:r>
              <a:rPr lang="en-US" dirty="0" smtClean="0"/>
              <a:t>buildings.</a:t>
            </a:r>
          </a:p>
          <a:p>
            <a:pPr lvl="1"/>
            <a:r>
              <a:rPr lang="en-US" dirty="0" smtClean="0"/>
              <a:t>This can also be done with software architecture by comparing one design to another.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Properties </a:t>
            </a:r>
            <a:r>
              <a:rPr lang="en-US" dirty="0"/>
              <a:t>of structures are induced by the design of their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software </a:t>
            </a:r>
            <a:r>
              <a:rPr lang="en-US" dirty="0"/>
              <a:t>applications, such as resilience in the face of particular types of security attacks, </a:t>
            </a:r>
            <a:r>
              <a:rPr lang="en-US" dirty="0" smtClean="0"/>
              <a:t> are </a:t>
            </a:r>
            <a:r>
              <a:rPr lang="en-US" dirty="0"/>
              <a:t>determined by the design of their architectures.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Recognition </a:t>
            </a:r>
            <a:r>
              <a:rPr lang="en-US" dirty="0"/>
              <a:t>of the distinctive role and character of an architect, the </a:t>
            </a:r>
            <a:r>
              <a:rPr lang="en-US" dirty="0" smtClean="0"/>
              <a:t>person </a:t>
            </a:r>
            <a:r>
              <a:rPr lang="en-US" dirty="0"/>
              <a:t>responsible for the creation of the architecture</a:t>
            </a:r>
          </a:p>
          <a:p>
            <a:pPr lvl="1"/>
            <a:r>
              <a:rPr lang="en-US" b="1" dirty="0" smtClean="0"/>
              <a:t>Wow this is interesting. </a:t>
            </a:r>
            <a:r>
              <a:rPr lang="en-US" dirty="0" smtClean="0"/>
              <a:t>A simple skill in programming is not sufficient for the creation of complex software applications that people can effectively employ.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is as important as architecture. Simply following a process does not guarantee that a successful building will emerge.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Differs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know a lot about buildings from years of experience but this Is not the case with software.</a:t>
            </a:r>
          </a:p>
          <a:p>
            <a:r>
              <a:rPr lang="en-US" dirty="0" smtClean="0"/>
              <a:t>The medium for software is code and it is difficult to discern the architecture from the code.</a:t>
            </a:r>
          </a:p>
          <a:p>
            <a:pPr lvl="1"/>
            <a:r>
              <a:rPr lang="en-US" dirty="0" smtClean="0"/>
              <a:t>It is also more difficult to measure and analyze. In fact to find a good reference on architecture analysis is a challenge.</a:t>
            </a:r>
          </a:p>
          <a:p>
            <a:r>
              <a:rPr lang="en-US" dirty="0" smtClean="0"/>
              <a:t>Software can manage change but physical buildings cannot.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6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Software Architecture in the Context of the Software Cycle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1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Fundamental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</a:t>
            </a:r>
            <a:r>
              <a:rPr lang="en-US" dirty="0"/>
              <a:t>application has an architecture.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because </a:t>
            </a:r>
            <a:r>
              <a:rPr lang="en-US" dirty="0"/>
              <a:t>they all result from key design decisions.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</a:t>
            </a:r>
            <a:r>
              <a:rPr lang="en-US" dirty="0"/>
              <a:t>application has at least one architect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/>
              <a:t> makes the principal decisions about the </a:t>
            </a:r>
            <a:r>
              <a:rPr lang="en-US" dirty="0" smtClean="0"/>
              <a:t>application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 </a:t>
            </a:r>
            <a:r>
              <a:rPr lang="en-US" dirty="0"/>
              <a:t>is not a phase of development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refers </a:t>
            </a:r>
            <a:r>
              <a:rPr lang="en-US" dirty="0"/>
              <a:t>to the conceptual essence of an application, </a:t>
            </a:r>
            <a:r>
              <a:rPr lang="en-US" dirty="0" smtClean="0"/>
              <a:t>the </a:t>
            </a:r>
            <a:r>
              <a:rPr lang="en-US" dirty="0"/>
              <a:t>principal decisions regarding its design, the key abstractions that characterize the </a:t>
            </a:r>
            <a:r>
              <a:rPr lang="en-US" dirty="0" smtClean="0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7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Fundamental Steps in Software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0574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Architectural design is a vital part of the Modeling (</a:t>
            </a:r>
            <a:r>
              <a:rPr lang="en-US" b="1" dirty="0" smtClean="0"/>
              <a:t>in particular analysis</a:t>
            </a:r>
            <a:r>
              <a:rPr lang="en-US" dirty="0" smtClean="0"/>
              <a:t>) step in the Software Engineering life cycle no matter what process is used.</a:t>
            </a:r>
            <a:endParaRPr lang="en-CA" dirty="0"/>
          </a:p>
          <a:p>
            <a:pPr lvl="1"/>
            <a:r>
              <a:rPr lang="en-US" dirty="0"/>
              <a:t>Waterfall </a:t>
            </a:r>
          </a:p>
          <a:p>
            <a:pPr lvl="1"/>
            <a:r>
              <a:rPr lang="en-US" dirty="0"/>
              <a:t>Iterative</a:t>
            </a:r>
          </a:p>
          <a:p>
            <a:pPr lvl="1"/>
            <a:r>
              <a:rPr lang="en-US" dirty="0"/>
              <a:t>Agile </a:t>
            </a:r>
            <a:endParaRPr lang="pl-PL" dirty="0"/>
          </a:p>
          <a:p>
            <a:pPr lvl="1"/>
            <a:r>
              <a:rPr lang="pl-PL" dirty="0"/>
              <a:t>Model-driven development </a:t>
            </a:r>
            <a:endParaRPr lang="en-US" dirty="0"/>
          </a:p>
          <a:p>
            <a:pPr lvl="1"/>
            <a:r>
              <a:rPr lang="en-US" dirty="0" smtClean="0"/>
              <a:t>DevOps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1900238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24400" y="3200400"/>
            <a:ext cx="304800" cy="985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a87341a-3491-4d47-bb99-5d213d6f534a"/>
  <p:tag name="WASPOLLED" val="BCABE1BF771C405BAE40DD7DCEAA65B5"/>
  <p:tag name="TPVERSION" val="8"/>
  <p:tag name="TPFULLVERSION" val="8.2.0.30"/>
  <p:tag name="PPTVERSION" val="16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12965</TotalTime>
  <Words>1277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SOFE 3650 – Software Design and Architectures</vt:lpstr>
      <vt:lpstr>The Study of Software Architectures</vt:lpstr>
      <vt:lpstr>Software Architecture References</vt:lpstr>
      <vt:lpstr>Architecture Analogies</vt:lpstr>
      <vt:lpstr>Is Software Architecture like Building Architecture?</vt:lpstr>
      <vt:lpstr>Where it Differs</vt:lpstr>
      <vt:lpstr>Software Architecture in the Context of the Software Cycle</vt:lpstr>
      <vt:lpstr>Three Fundamental Points</vt:lpstr>
      <vt:lpstr>The Fundamental Steps in Software Engineering</vt:lpstr>
      <vt:lpstr>The Analysis Model</vt:lpstr>
      <vt:lpstr>Architecture in Practice</vt:lpstr>
      <vt:lpstr>Architecture and the Software Process </vt:lpstr>
      <vt:lpstr>The Turbine Visualization Process of a Waterfall Process</vt:lpstr>
      <vt:lpstr>A Cross Section at the Design Stage</vt:lpstr>
      <vt:lpstr>A More Realistic Process where Activities Occur in Parallel</vt:lpstr>
      <vt:lpstr>What do you think this Slice looks like at the Start of a Project? </vt:lpstr>
      <vt:lpstr>What would it look like at the Design/Build/Requirements stage </vt:lpstr>
      <vt:lpstr>Architecture and the Agile Software Process</vt:lpstr>
      <vt:lpstr>The Result of the Agile Process on a New Version of the Software Product</vt:lpstr>
      <vt:lpstr>Architecture in Support of Analysis</vt:lpstr>
      <vt:lpstr>Architecture in Support of Evolution and Maintenance</vt:lpstr>
      <vt:lpstr>Architecture at the Implementation Stage</vt:lpstr>
      <vt:lpstr>A Typical Set of Steps in a Software Product leveraging a Framework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Computer Systems</dc:title>
  <dc:creator>John Lewis</dc:creator>
  <cp:lastModifiedBy>Ramiro Liscano</cp:lastModifiedBy>
  <cp:revision>375</cp:revision>
  <cp:lastPrinted>1999-08-24T14:44:27Z</cp:lastPrinted>
  <dcterms:created xsi:type="dcterms:W3CDTF">1999-08-16T14:47:17Z</dcterms:created>
  <dcterms:modified xsi:type="dcterms:W3CDTF">2018-09-09T20:53:08Z</dcterms:modified>
</cp:coreProperties>
</file>