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92" r:id="rId20"/>
    <p:sldId id="293" r:id="rId21"/>
    <p:sldId id="294" r:id="rId22"/>
    <p:sldId id="295" r:id="rId23"/>
    <p:sldId id="296" r:id="rId24"/>
    <p:sldId id="276" r:id="rId25"/>
    <p:sldId id="277" r:id="rId26"/>
    <p:sldId id="278" r:id="rId27"/>
    <p:sldId id="297" r:id="rId28"/>
    <p:sldId id="29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7315200" cy="9601200"/>
  <p:custDataLst>
    <p:tags r:id="rId4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2" autoAdjust="0"/>
    <p:restoredTop sz="96604" autoAdjust="0"/>
  </p:normalViewPr>
  <p:slideViewPr>
    <p:cSldViewPr>
      <p:cViewPr varScale="1">
        <p:scale>
          <a:sx n="60" d="100"/>
          <a:sy n="60" d="100"/>
        </p:scale>
        <p:origin x="146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DE9E18-CCCD-4A9D-88B0-2F195B9245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55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CB4E4C2-344C-486F-AF73-B59BAD5B1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E98903-DC26-43C4-A0E9-3DE4A82EEC36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7593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54E6960-0F4E-4356-9751-C99EF202BE8F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964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F6443D-200F-4AB1-A616-369A0C40958F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481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811403D-13B9-4731-91C0-9BCA96361481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65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283EF90-FEDD-40F4-B011-9D0D0615BC04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4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1307001-93D9-44E6-9AEC-261D91A0AD43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69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C14C3F6-6C32-411B-9F88-9208051C7924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28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2015C29-E399-4B52-8B9C-BAACF07B095B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12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C774F-E602-4BDB-B819-3F4FDC594CFC}" type="slidenum">
              <a:rPr lang="en-US" altLang="en-US" sz="1200">
                <a:latin typeface="Arial" panose="020B0604020202020204" pitchFamily="34" charset="0"/>
              </a:rPr>
              <a:pPr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390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B0C4A0C-03DD-4A2A-8583-5F221F50C2BA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161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5012508-CAC2-4711-A722-705124B17DA0}" type="slidenum">
              <a:rPr lang="en-US" altLang="en-US" sz="1200">
                <a:latin typeface="Arial" panose="020B0604020202020204" pitchFamily="34" charset="0"/>
              </a:rPr>
              <a:pPr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26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8083D7C-E546-4130-AD1C-BCD067A660EB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6059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E1AC07E-A14B-435E-BF0A-249DCC107B41}" type="slidenum">
              <a:rPr lang="en-US" altLang="en-US" sz="120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954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90B2A15-8B64-4EB3-870C-FF2F74B5DDD0}" type="slidenum">
              <a:rPr lang="en-US" altLang="en-US" sz="1200"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2730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8ED1C38-D928-4140-BF85-8F3691C66F89}" type="slidenum">
              <a:rPr lang="en-US" altLang="en-US" sz="1200">
                <a:latin typeface="Arial" panose="020B0604020202020204" pitchFamily="34" charset="0"/>
              </a:rPr>
              <a:pPr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866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E5DC2B-5824-4963-ABA7-D44026872C85}" type="slidenum">
              <a:rPr lang="en-US" altLang="en-US" sz="1200">
                <a:latin typeface="Arial" panose="020B0604020202020204" pitchFamily="34" charset="0"/>
              </a:rPr>
              <a:pPr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917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E78EC1-533D-40CD-A0D9-FF96817C8123}" type="slidenum">
              <a:rPr lang="en-US" altLang="en-US" sz="1200">
                <a:latin typeface="Arial" panose="020B0604020202020204" pitchFamily="34" charset="0"/>
              </a:rPr>
              <a:pPr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5812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EBC9FE-6155-42B0-8959-6E30B2D78ACD}" type="slidenum">
              <a:rPr lang="en-US" altLang="en-US" sz="1200">
                <a:latin typeface="Arial" panose="020B0604020202020204" pitchFamily="34" charset="0"/>
              </a:rPr>
              <a:pPr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21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E757904-DF52-45E1-996F-43EFAEBE9972}" type="slidenum">
              <a:rPr lang="en-US" altLang="en-US" sz="1200">
                <a:latin typeface="Arial" panose="020B0604020202020204" pitchFamily="34" charset="0"/>
              </a:rPr>
              <a:pPr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275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2B36840-DD6E-4B91-AE13-14A0A56067F0}" type="slidenum">
              <a:rPr lang="en-US" altLang="en-US" sz="1200">
                <a:latin typeface="Arial" panose="020B0604020202020204" pitchFamily="34" charset="0"/>
              </a:rPr>
              <a:pPr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921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EEFC785-EA12-4CEC-810D-EEC6C3D4D689}" type="slidenum">
              <a:rPr lang="en-US" altLang="en-US" sz="1200">
                <a:latin typeface="Arial" panose="020B0604020202020204" pitchFamily="34" charset="0"/>
              </a:rPr>
              <a:pPr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275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00085EC-F2A5-45CE-AD06-94541ECF4937}" type="slidenum">
              <a:rPr lang="en-US" altLang="en-US" sz="1200">
                <a:latin typeface="Arial" panose="020B0604020202020204" pitchFamily="34" charset="0"/>
              </a:rPr>
              <a:pPr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58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F779F48-692C-4461-919B-2EBDBD82F3D1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8696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007499-6679-49B8-BEFB-99BB5D3F171E}" type="slidenum">
              <a:rPr lang="en-US" altLang="en-US" sz="1200">
                <a:latin typeface="Arial" panose="020B0604020202020204" pitchFamily="34" charset="0"/>
              </a:rPr>
              <a:pPr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826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57B1F0-8088-4025-8AAE-96A21D059D2A}" type="slidenum">
              <a:rPr lang="en-US" altLang="en-US" sz="1200">
                <a:latin typeface="Arial" panose="020B0604020202020204" pitchFamily="34" charset="0"/>
              </a:rPr>
              <a:pPr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33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551B6C2-BD05-4881-A7C2-1D8C62C69F82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447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E3F63EF-A10A-4654-98E1-014A43E014FB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90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3DC5E33-D0A4-4DC0-ABE8-6ED853C0E03F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2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C28FEED-A17E-4BEE-8CDE-46F006C30A51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70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637F83-6524-4DCC-89C6-3045F8DF3626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2122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E07FFA4-7111-4BF4-9B03-DC1FBE4F8DF3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39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2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4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ENGR 4790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4191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143D4-8846-4518-8A9B-094F8DF96A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4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1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8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5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0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3008313" cy="943949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15550"/>
            <a:ext cx="3008313" cy="38106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399"/>
            <a:ext cx="5486400" cy="3432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ENGR 4790  Distributed Systems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8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1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74C2-D18D-4A8A-B0E7-6ABC07CE5C73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dirty="0" smtClean="0"/>
              <a:t>ENGR 4790 Distributed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11AE-F47D-454C-B870-CDDCFC8FD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SOFE 3650 – Designing for Non-Functional Properties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12800" y="3505200"/>
            <a:ext cx="7620000" cy="1295400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Notes Adapted from:</a:t>
            </a:r>
          </a:p>
          <a:p>
            <a:pPr algn="l"/>
            <a:r>
              <a:rPr lang="en-US" sz="1600" dirty="0"/>
              <a:t>Software Architecture: Foundations, Theory, and Practice, Taylor et al</a:t>
            </a:r>
            <a:r>
              <a:rPr lang="en-US" sz="1600" dirty="0" smtClean="0"/>
              <a:t>. Chapter 12.</a:t>
            </a:r>
            <a:endParaRPr lang="en-US" sz="1600" dirty="0"/>
          </a:p>
          <a:p>
            <a:pPr algn="l"/>
            <a:endParaRPr lang="en-CA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Multiple Interfaces to the Same Functionality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562"/>
            <a:ext cx="3733800" cy="50307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Software components are typically built to be usable in multiple run time contexts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Separate replicated components can be inefficient.</a:t>
            </a:r>
          </a:p>
          <a:p>
            <a:pPr lvl="1"/>
            <a:r>
              <a:rPr lang="en-US" dirty="0" smtClean="0"/>
              <a:t>Adaptor will introduce conversion overhead</a:t>
            </a:r>
          </a:p>
          <a:p>
            <a:pPr lvl="1"/>
            <a:r>
              <a:rPr lang="en-US" dirty="0" smtClean="0"/>
              <a:t>Most effective approach is to build the component to support multiple interfaces.</a:t>
            </a:r>
          </a:p>
          <a:p>
            <a:pPr lvl="1"/>
            <a:endParaRPr lang="en-US" dirty="0"/>
          </a:p>
        </p:txBody>
      </p:sp>
      <p:pic>
        <p:nvPicPr>
          <p:cNvPr id="14340" name="Picture 4" descr="ThreeInter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069" y="1395412"/>
            <a:ext cx="4186238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" y="6629400"/>
            <a:ext cx="82629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i="1" dirty="0">
                <a:latin typeface="Helvetica" panose="020B0604020202020204" pitchFamily="34" charset="0"/>
              </a:rPr>
              <a:t>Software Architecture: Foundations, Theory, and Practice</a:t>
            </a:r>
            <a:r>
              <a:rPr lang="en-US" altLang="en-US" sz="800" dirty="0">
                <a:latin typeface="Helvetica" panose="020B0604020202020204" pitchFamily="34" charset="0"/>
              </a:rPr>
              <a:t>; Richard N. Taylor, </a:t>
            </a:r>
            <a:r>
              <a:rPr lang="en-US" altLang="en-US" sz="800" dirty="0" err="1">
                <a:latin typeface="Helvetica" panose="020B0604020202020204" pitchFamily="34" charset="0"/>
              </a:rPr>
              <a:t>Nenad</a:t>
            </a:r>
            <a:r>
              <a:rPr lang="en-US" altLang="en-US" sz="800" dirty="0">
                <a:latin typeface="Helvetica" panose="020B0604020202020204" pitchFamily="34" charset="0"/>
              </a:rPr>
              <a:t> </a:t>
            </a:r>
            <a:r>
              <a:rPr lang="en-US" altLang="en-US" sz="800" dirty="0" err="1">
                <a:latin typeface="Helvetica" panose="020B0604020202020204" pitchFamily="34" charset="0"/>
              </a:rPr>
              <a:t>Medvidovic</a:t>
            </a:r>
            <a:r>
              <a:rPr lang="en-US" altLang="en-US" sz="800" dirty="0">
                <a:latin typeface="Helvetica" panose="020B0604020202020204" pitchFamily="34" charset="0"/>
              </a:rPr>
              <a:t>, and Eric M. </a:t>
            </a:r>
            <a:r>
              <a:rPr lang="en-US" altLang="en-US" sz="800" dirty="0" err="1">
                <a:latin typeface="Helvetica" panose="020B0604020202020204" pitchFamily="34" charset="0"/>
              </a:rPr>
              <a:t>Dashofy</a:t>
            </a:r>
            <a:r>
              <a:rPr lang="en-US" altLang="en-US" sz="800" dirty="0">
                <a:latin typeface="Helvetica" panose="020B0604020202020204" pitchFamily="34" charset="0"/>
              </a:rPr>
              <a:t>; </a:t>
            </a:r>
            <a:r>
              <a:rPr lang="en-US" altLang="en-US" sz="800" dirty="0">
                <a:latin typeface="Arial" panose="020B0604020202020204" pitchFamily="34" charset="0"/>
              </a:rPr>
              <a:t>© 2008 John Wiley &amp; Sons, Inc. Reprinted with permission.</a:t>
            </a:r>
            <a:r>
              <a:rPr lang="en-US" altLang="en-US" sz="900" dirty="0">
                <a:latin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83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Connectors and Efficiency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562"/>
            <a:ext cx="8229600" cy="4999038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Carefully select connectors</a:t>
            </a:r>
          </a:p>
          <a:p>
            <a:pPr lvl="1"/>
            <a:r>
              <a:rPr lang="en-US" altLang="en-US" dirty="0" smtClean="0"/>
              <a:t>Broadcast connectors have cardinality of N while point to point have a cardinality of 2.</a:t>
            </a:r>
          </a:p>
          <a:p>
            <a:pPr lvl="1"/>
            <a:r>
              <a:rPr lang="en-US" altLang="en-US" dirty="0" smtClean="0"/>
              <a:t>Hard real-time </a:t>
            </a:r>
            <a:r>
              <a:rPr lang="en-US" altLang="en-US" dirty="0"/>
              <a:t>systems typically use synchronous connectors with exactly-once data delivery </a:t>
            </a:r>
            <a:r>
              <a:rPr lang="en-US" altLang="en-US" dirty="0" smtClean="0"/>
              <a:t>semantics for efficiency.</a:t>
            </a:r>
          </a:p>
          <a:p>
            <a:r>
              <a:rPr lang="en-US" altLang="en-US" dirty="0" smtClean="0"/>
              <a:t>Use broadcast connectors with caution</a:t>
            </a:r>
          </a:p>
          <a:p>
            <a:pPr lvl="1"/>
            <a:r>
              <a:rPr lang="en-US" altLang="en-US" dirty="0" smtClean="0"/>
              <a:t>See above ….</a:t>
            </a:r>
          </a:p>
          <a:p>
            <a:r>
              <a:rPr lang="en-US" altLang="en-US" dirty="0" smtClean="0"/>
              <a:t>Make use of asynchronous interaction whenever possible</a:t>
            </a:r>
          </a:p>
          <a:p>
            <a:pPr lvl="1"/>
            <a:r>
              <a:rPr lang="en-US" altLang="en-US" dirty="0" smtClean="0"/>
              <a:t>The slowest </a:t>
            </a:r>
            <a:r>
              <a:rPr lang="en-US" altLang="en-US" dirty="0"/>
              <a:t>component will drag down the performance of the entire system, and may result in </a:t>
            </a:r>
            <a:r>
              <a:rPr lang="en-US" altLang="en-US" dirty="0" smtClean="0"/>
              <a:t>multiple </a:t>
            </a:r>
            <a:r>
              <a:rPr lang="en-US" altLang="en-US" dirty="0"/>
              <a:t>components having to wait idly until an interaction can be </a:t>
            </a:r>
            <a:r>
              <a:rPr lang="en-US" altLang="en-US" dirty="0" smtClean="0"/>
              <a:t>completed.</a:t>
            </a:r>
          </a:p>
          <a:p>
            <a:pPr lvl="2"/>
            <a:r>
              <a:rPr lang="en-US" altLang="en-US" dirty="0" smtClean="0"/>
              <a:t>Comes with a performance cost. Connector has to be more complicated and perform multiplexing.</a:t>
            </a:r>
          </a:p>
          <a:p>
            <a:pPr lvl="2"/>
            <a:r>
              <a:rPr lang="en-US" altLang="en-US" dirty="0" smtClean="0"/>
              <a:t>Also if components require synchronous behavior then asynchronous interaction cannot be used.</a:t>
            </a:r>
          </a:p>
          <a:p>
            <a:r>
              <a:rPr lang="en-US" altLang="en-US" dirty="0" smtClean="0"/>
              <a:t>Use location/distribution transparency judiciously</a:t>
            </a:r>
          </a:p>
          <a:p>
            <a:pPr lvl="1"/>
            <a:r>
              <a:rPr lang="en-US" altLang="en-US" dirty="0" smtClean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07589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Distribution Transparency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562"/>
            <a:ext cx="4814888" cy="4770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Location transparency, also referred to as distribution transparency, shields a distributed </a:t>
            </a:r>
            <a:r>
              <a:rPr lang="en-US" dirty="0" smtClean="0"/>
              <a:t>system’s </a:t>
            </a:r>
            <a:r>
              <a:rPr lang="en-US" dirty="0"/>
              <a:t>components from the details of their </a:t>
            </a:r>
            <a:r>
              <a:rPr lang="en-US" dirty="0" smtClean="0"/>
              <a:t>deployment.</a:t>
            </a:r>
          </a:p>
          <a:p>
            <a:pPr lvl="1"/>
            <a:r>
              <a:rPr lang="en-US" dirty="0" smtClean="0"/>
              <a:t>For example RPC and RMI</a:t>
            </a:r>
          </a:p>
          <a:p>
            <a:r>
              <a:rPr lang="en-US" dirty="0"/>
              <a:t>Remote </a:t>
            </a:r>
            <a:r>
              <a:rPr lang="en-US" dirty="0" smtClean="0"/>
              <a:t>interactions are </a:t>
            </a:r>
            <a:r>
              <a:rPr lang="en-US" dirty="0"/>
              <a:t>many times slower than local interactions.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16388" name="Picture 4" descr="Fig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1143000"/>
            <a:ext cx="3427412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28600" y="6629400"/>
            <a:ext cx="82629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i="1">
                <a:latin typeface="Helvetica" panose="020B0604020202020204" pitchFamily="34" charset="0"/>
              </a:rPr>
              <a:t>Software Architecture: Foundations, Theory, and Practice</a:t>
            </a:r>
            <a:r>
              <a:rPr lang="en-US" altLang="en-US" sz="800">
                <a:latin typeface="Helvetica" panose="020B0604020202020204" pitchFamily="34" charset="0"/>
              </a:rPr>
              <a:t>; Richard N. Taylor, Nenad Medvidovic, and Eric M. Dashofy; </a:t>
            </a:r>
            <a:r>
              <a:rPr lang="en-US" altLang="en-US" sz="800">
                <a:latin typeface="Arial" panose="020B0604020202020204" pitchFamily="34" charset="0"/>
              </a:rPr>
              <a:t>© 2008 John Wiley &amp; Sons, Inc. Reprinted with permission.</a:t>
            </a:r>
            <a:r>
              <a:rPr lang="en-US" altLang="en-US" sz="900">
                <a:latin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22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Architectural Configurations and Efficiency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562"/>
            <a:ext cx="8229600" cy="5151438"/>
          </a:xfrm>
        </p:spPr>
        <p:txBody>
          <a:bodyPr>
            <a:normAutofit fontScale="85000" lnSpcReduction="20000"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Carefully select and place connectors in the architecture.</a:t>
            </a:r>
          </a:p>
          <a:p>
            <a:pPr lvl="1"/>
            <a:r>
              <a:rPr lang="en-US" altLang="en-US" dirty="0" smtClean="0"/>
              <a:t>Multiple connectors over single complicated connectors are preferred.</a:t>
            </a:r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 smtClean="0"/>
              <a:t>Procedure </a:t>
            </a:r>
            <a:r>
              <a:rPr lang="en-US" altLang="en-US" dirty="0"/>
              <a:t>calls are </a:t>
            </a:r>
            <a:r>
              <a:rPr lang="en-US" altLang="en-US" dirty="0" smtClean="0"/>
              <a:t>simple </a:t>
            </a:r>
            <a:r>
              <a:rPr lang="en-US" altLang="en-US" dirty="0"/>
              <a:t>and efﬁcient. By themselves, they may be unable to provide more advanced </a:t>
            </a:r>
            <a:r>
              <a:rPr lang="en-US" altLang="en-US" dirty="0" smtClean="0"/>
              <a:t>interaction </a:t>
            </a:r>
            <a:r>
              <a:rPr lang="en-US" altLang="en-US" dirty="0"/>
              <a:t>facilities, such as asynchronous invocation, yet they are able to satisfy a majority of </a:t>
            </a:r>
            <a:r>
              <a:rPr lang="en-US" altLang="en-US" dirty="0" smtClean="0"/>
              <a:t>today’s </a:t>
            </a:r>
            <a:r>
              <a:rPr lang="en-US" altLang="en-US" dirty="0"/>
              <a:t>systems’ needs, even in distributed settings.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higher-order connector facilities </a:t>
            </a:r>
            <a:r>
              <a:rPr lang="en-US" altLang="en-US" dirty="0" smtClean="0"/>
              <a:t>can still </a:t>
            </a:r>
            <a:r>
              <a:rPr lang="en-US" altLang="en-US" dirty="0"/>
              <a:t>be selected and added to the system, but only if and when they are </a:t>
            </a:r>
            <a:r>
              <a:rPr lang="en-US" altLang="en-US" dirty="0" smtClean="0"/>
              <a:t>needed.</a:t>
            </a:r>
          </a:p>
          <a:p>
            <a:pPr marL="0" indent="0">
              <a:buNone/>
            </a:pPr>
            <a:endParaRPr lang="en-US" altLang="en-US" dirty="0" smtClean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78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Keep frequently interacting components “close”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9900" y="1326356"/>
            <a:ext cx="53975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the robot through several layers introduces delays.</a:t>
            </a:r>
          </a:p>
          <a:p>
            <a:r>
              <a:rPr lang="en-US" dirty="0" smtClean="0"/>
              <a:t>Cache</a:t>
            </a:r>
            <a:r>
              <a:rPr lang="en-US" dirty="0"/>
              <a:t>, hoard, </a:t>
            </a:r>
            <a:r>
              <a:rPr lang="en-US" dirty="0" smtClean="0"/>
              <a:t>or pre-fetch </a:t>
            </a:r>
            <a:r>
              <a:rPr lang="en-US" dirty="0"/>
              <a:t>data needed for their interaction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8436" name="Picture 4" descr="Fig12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88" y="1295400"/>
            <a:ext cx="2495550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28600" y="6629400"/>
            <a:ext cx="82629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i="1">
                <a:latin typeface="Helvetica" panose="020B0604020202020204" pitchFamily="34" charset="0"/>
              </a:rPr>
              <a:t>Software Architecture: Foundations, Theory, and Practice</a:t>
            </a:r>
            <a:r>
              <a:rPr lang="en-US" altLang="en-US" sz="800">
                <a:latin typeface="Helvetica" panose="020B0604020202020204" pitchFamily="34" charset="0"/>
              </a:rPr>
              <a:t>; Richard N. Taylor, Nenad Medvidovic, and Eric M. Dashofy; </a:t>
            </a:r>
            <a:r>
              <a:rPr lang="en-US" altLang="en-US" sz="800">
                <a:latin typeface="Arial" panose="020B0604020202020204" pitchFamily="34" charset="0"/>
              </a:rPr>
              <a:t>© 2008 John Wiley &amp; Sons, Inc. Reprinted with permission.</a:t>
            </a:r>
            <a:r>
              <a:rPr lang="en-US" altLang="en-US" sz="900">
                <a:latin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16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Efficiency </a:t>
            </a:r>
            <a:r>
              <a:rPr lang="en-US" altLang="en-US" dirty="0"/>
              <a:t>impact of selected architectural styles and </a:t>
            </a:r>
            <a:r>
              <a:rPr lang="en-US" altLang="en-US" dirty="0" smtClean="0"/>
              <a:t>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altLang="en-US" dirty="0"/>
              <a:t>It is important to understand a design patterns behavior and efficiency.</a:t>
            </a:r>
          </a:p>
          <a:p>
            <a:pPr lvl="2"/>
            <a:r>
              <a:rPr lang="en-US" altLang="en-US" dirty="0"/>
              <a:t>Asynchronous interactions systems, like pub-sub, cannot be used effectively in systems with real-time requirements.</a:t>
            </a:r>
          </a:p>
          <a:p>
            <a:pPr lvl="2"/>
            <a:r>
              <a:rPr lang="en-US" altLang="en-US" dirty="0"/>
              <a:t>Large repository-based systems, like BB, may make it difﬁcult to satisfy stringent memory constraints.</a:t>
            </a:r>
          </a:p>
          <a:p>
            <a:pPr lvl="2"/>
            <a:r>
              <a:rPr lang="en-US" altLang="en-US" dirty="0"/>
              <a:t>Systems that are required to process continuous data streams can be designed using event-based architectures, but transforming a stream into discrete events carries a computational penalty.</a:t>
            </a:r>
          </a:p>
          <a:p>
            <a:pPr lvl="2"/>
            <a:r>
              <a:rPr lang="en-US" altLang="en-US" dirty="0"/>
              <a:t>If data needs to be delivered to its user incrementally, a batch sequential system will be a poor ﬁt. Similarly, a pipe-and-ﬁlter system may be a poor ﬁt as well, unless the employed variant of the pipe-and-ﬁlter style supports incremental data delivery. </a:t>
            </a:r>
          </a:p>
          <a:p>
            <a:pPr lvl="2"/>
            <a:r>
              <a:rPr lang="en-US" altLang="en-US" dirty="0"/>
              <a:t>The MVC controller pattern may work well in a centralized setting, but it may not be a good ﬁt for highly distributed and decentralized environments because of the frequent tight interaction between the </a:t>
            </a:r>
            <a:r>
              <a:rPr lang="en-US" altLang="en-US" dirty="0" smtClean="0"/>
              <a:t>components.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895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at least three guidelines for achieving </a:t>
            </a:r>
            <a:r>
              <a:rPr lang="en-US" dirty="0" smtClean="0"/>
              <a:t>efficiency and elaborate </a:t>
            </a:r>
            <a:r>
              <a:rPr lang="en-US" dirty="0"/>
              <a:t>on the manner in which </a:t>
            </a:r>
            <a:r>
              <a:rPr lang="en-US" dirty="0" smtClean="0"/>
              <a:t>those </a:t>
            </a:r>
            <a:r>
              <a:rPr lang="en-US" dirty="0"/>
              <a:t>guidelines supports </a:t>
            </a:r>
            <a:r>
              <a:rPr lang="en-US" dirty="0" smtClean="0"/>
              <a:t>efficiency.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853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IEEE Definition</a:t>
            </a:r>
          </a:p>
          <a:p>
            <a:pPr lvl="1"/>
            <a:r>
              <a:rPr lang="en-US" altLang="en-US" b="1" smtClean="0">
                <a:solidFill>
                  <a:schemeClr val="accent2"/>
                </a:solidFill>
              </a:rPr>
              <a:t>Complexity</a:t>
            </a:r>
            <a:r>
              <a:rPr lang="en-US" altLang="en-US" smtClean="0"/>
              <a:t> is the degree to which a software system or one of its components has a design or implementation that is difficult to understand and verify</a:t>
            </a:r>
          </a:p>
          <a:p>
            <a:r>
              <a:rPr lang="en-US" altLang="en-US" b="1" smtClean="0">
                <a:solidFill>
                  <a:schemeClr val="accent2"/>
                </a:solidFill>
              </a:rPr>
              <a:t>Complexity</a:t>
            </a:r>
            <a:r>
              <a:rPr lang="en-US" altLang="en-US" smtClean="0"/>
              <a:t> is a software system’s a property that is directly proportional to the size of the system, number of its constituent elements, their internal structure, and the number and nature of their interdependencies</a:t>
            </a:r>
          </a:p>
        </p:txBody>
      </p:sp>
    </p:spTree>
    <p:extLst>
      <p:ext uri="{BB962C8B-B14F-4D97-AF65-F5344CB8AC3E}">
        <p14:creationId xmlns:p14="http://schemas.microsoft.com/office/powerpoint/2010/main" val="148215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Software Components and Complexity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562"/>
            <a:ext cx="8229600" cy="50752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Separate concerns into different components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guideline may be obvious to any software engineer, for it stems from the application </a:t>
            </a:r>
            <a:r>
              <a:rPr lang="en-US" altLang="en-US" dirty="0" smtClean="0"/>
              <a:t>of </a:t>
            </a:r>
            <a:r>
              <a:rPr lang="en-US" altLang="en-US" dirty="0"/>
              <a:t>the </a:t>
            </a:r>
            <a:r>
              <a:rPr lang="en-US" altLang="en-US" dirty="0" smtClean="0"/>
              <a:t>fundamental software </a:t>
            </a:r>
            <a:r>
              <a:rPr lang="en-US" altLang="en-US" dirty="0"/>
              <a:t>development principles of </a:t>
            </a:r>
            <a:r>
              <a:rPr lang="en-US" altLang="en-US" b="1" dirty="0" smtClean="0"/>
              <a:t>abstraction</a:t>
            </a:r>
            <a:r>
              <a:rPr lang="en-US" altLang="en-US" dirty="0"/>
              <a:t>, </a:t>
            </a:r>
            <a:r>
              <a:rPr lang="en-US" altLang="en-US" b="1" dirty="0"/>
              <a:t>modularity</a:t>
            </a:r>
            <a:r>
              <a:rPr lang="en-US" altLang="en-US" dirty="0"/>
              <a:t>, </a:t>
            </a:r>
            <a:r>
              <a:rPr lang="en-US" altLang="en-US" b="1" dirty="0"/>
              <a:t>separation </a:t>
            </a:r>
            <a:r>
              <a:rPr lang="en-US" altLang="en-US" b="1" dirty="0" smtClean="0"/>
              <a:t>of </a:t>
            </a:r>
            <a:r>
              <a:rPr lang="en-US" altLang="en-US" b="1" dirty="0"/>
              <a:t>concerns</a:t>
            </a:r>
            <a:r>
              <a:rPr lang="en-US" altLang="en-US" dirty="0"/>
              <a:t>, and </a:t>
            </a:r>
            <a:r>
              <a:rPr lang="en-US" altLang="en-US" b="1" dirty="0"/>
              <a:t>isolation of change</a:t>
            </a:r>
            <a:r>
              <a:rPr lang="en-US" alt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But it contradicts ….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other things being equal, a </a:t>
            </a:r>
            <a:r>
              <a:rPr lang="en-US" altLang="en-US" dirty="0" smtClean="0"/>
              <a:t>software </a:t>
            </a:r>
            <a:r>
              <a:rPr lang="en-US" altLang="en-US" dirty="0"/>
              <a:t>system with a greater number of components is more complex than a system with </a:t>
            </a:r>
            <a:r>
              <a:rPr lang="en-US" altLang="en-US" dirty="0" smtClean="0"/>
              <a:t>a </a:t>
            </a:r>
            <a:r>
              <a:rPr lang="en-US" altLang="en-US" dirty="0"/>
              <a:t>smaller number of components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 </a:t>
            </a:r>
            <a:r>
              <a:rPr lang="en-US" altLang="en-US" dirty="0"/>
              <a:t>an architecture, the sheer number of components may not be as relevant </a:t>
            </a:r>
            <a:r>
              <a:rPr lang="en-US" altLang="en-US" dirty="0" smtClean="0"/>
              <a:t>to </a:t>
            </a:r>
            <a:r>
              <a:rPr lang="en-US" altLang="en-US" dirty="0"/>
              <a:t>the system’s complexity as the number of component </a:t>
            </a:r>
            <a:r>
              <a:rPr lang="en-US" altLang="en-US" dirty="0" smtClean="0"/>
              <a:t>types.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 type </a:t>
            </a:r>
            <a:r>
              <a:rPr lang="en-US" altLang="en-US" dirty="0"/>
              <a:t>in </a:t>
            </a:r>
            <a:r>
              <a:rPr lang="en-US" altLang="en-US" dirty="0" smtClean="0"/>
              <a:t>this context </a:t>
            </a:r>
            <a:r>
              <a:rPr lang="en-US" altLang="en-US" dirty="0"/>
              <a:t>refers to any set of component features that may ultimately lessen the effort required </a:t>
            </a:r>
            <a:r>
              <a:rPr lang="en-US" altLang="en-US" dirty="0" smtClean="0"/>
              <a:t>for </a:t>
            </a:r>
            <a:r>
              <a:rPr lang="en-US" altLang="en-US" dirty="0"/>
              <a:t>the encompassing system’s construction, composition, integration, veriﬁcation, or </a:t>
            </a:r>
            <a:r>
              <a:rPr lang="en-US" altLang="en-US" dirty="0" smtClean="0"/>
              <a:t>evolution</a:t>
            </a:r>
            <a:r>
              <a:rPr lang="en-US" altLang="en-US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Reducing </a:t>
            </a:r>
            <a:r>
              <a:rPr lang="en-US" altLang="en-US" dirty="0"/>
              <a:t>the number of components in a system does not guarantee </a:t>
            </a:r>
            <a:r>
              <a:rPr lang="en-US" altLang="en-US" dirty="0" smtClean="0"/>
              <a:t>lower </a:t>
            </a:r>
            <a:r>
              <a:rPr lang="en-US" altLang="en-US" dirty="0"/>
              <a:t>complexity if it results in increasing the complexity of each individual component.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811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Software Components and Complexity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Keep only the functionality inside components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Interaction goes inside connectors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Coupling computation with interaction violates </a:t>
            </a:r>
            <a:r>
              <a:rPr lang="en-US" altLang="en-US" dirty="0"/>
              <a:t>the basic software engineering principle of separation of </a:t>
            </a:r>
            <a:r>
              <a:rPr lang="en-US" altLang="en-US" dirty="0" smtClean="0"/>
              <a:t>concerns </a:t>
            </a:r>
            <a:r>
              <a:rPr lang="en-US" altLang="en-US" dirty="0"/>
              <a:t>and results in more complex </a:t>
            </a:r>
            <a:r>
              <a:rPr lang="en-US" altLang="en-US" dirty="0" smtClean="0"/>
              <a:t>components.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152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an NFP?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A software system’s </a:t>
            </a:r>
            <a:r>
              <a:rPr lang="en-US" altLang="en-US" b="1" smtClean="0">
                <a:solidFill>
                  <a:schemeClr val="accent2"/>
                </a:solidFill>
              </a:rPr>
              <a:t>non-functional property (NFP)</a:t>
            </a:r>
            <a:r>
              <a:rPr lang="en-US" altLang="en-US" smtClean="0"/>
              <a:t> is a constraint on the manner in which the system implements and delivers its functionality </a:t>
            </a:r>
          </a:p>
          <a:p>
            <a:r>
              <a:rPr lang="en-US" altLang="en-US" smtClean="0"/>
              <a:t>Example NFPs</a:t>
            </a:r>
          </a:p>
          <a:p>
            <a:pPr lvl="1"/>
            <a:r>
              <a:rPr lang="en-US" altLang="en-US" smtClean="0"/>
              <a:t>Efficiency</a:t>
            </a:r>
          </a:p>
          <a:p>
            <a:pPr lvl="1"/>
            <a:r>
              <a:rPr lang="en-US" altLang="en-US" smtClean="0"/>
              <a:t>Complexity</a:t>
            </a:r>
          </a:p>
          <a:p>
            <a:pPr lvl="1"/>
            <a:r>
              <a:rPr lang="en-US" altLang="en-US" smtClean="0"/>
              <a:t>Scalability</a:t>
            </a:r>
          </a:p>
          <a:p>
            <a:pPr lvl="1"/>
            <a:r>
              <a:rPr lang="en-US" altLang="en-US" smtClean="0"/>
              <a:t>Heterogeneity</a:t>
            </a:r>
          </a:p>
          <a:p>
            <a:pPr lvl="1"/>
            <a:r>
              <a:rPr lang="en-US" altLang="en-US" smtClean="0"/>
              <a:t>Adaptability</a:t>
            </a:r>
          </a:p>
          <a:p>
            <a:pPr lvl="1"/>
            <a:r>
              <a:rPr lang="en-US" altLang="en-US" smtClean="0"/>
              <a:t>Dependability</a:t>
            </a:r>
          </a:p>
        </p:txBody>
      </p:sp>
    </p:spTree>
    <p:extLst>
      <p:ext uri="{BB962C8B-B14F-4D97-AF65-F5344CB8AC3E}">
        <p14:creationId xmlns:p14="http://schemas.microsoft.com/office/powerpoint/2010/main" val="112661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Software Components and Complexity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Keep components cohesive</a:t>
            </a:r>
          </a:p>
          <a:p>
            <a:pPr lvl="1"/>
            <a:r>
              <a:rPr lang="en-US" dirty="0" smtClean="0"/>
              <a:t>Complimentary to “Keep </a:t>
            </a:r>
            <a:r>
              <a:rPr lang="en-US" dirty="0"/>
              <a:t>the components small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will be easier to tackle if the component has a clear focus, </a:t>
            </a:r>
            <a:r>
              <a:rPr lang="en-US" dirty="0" smtClean="0"/>
              <a:t>that </a:t>
            </a:r>
            <a:r>
              <a:rPr lang="en-US" dirty="0"/>
              <a:t>is, if it addresses a speciﬁc, well-deﬁned need in the system and does not incorporate </a:t>
            </a:r>
            <a:r>
              <a:rPr lang="en-US" dirty="0" smtClean="0"/>
              <a:t>solutions </a:t>
            </a:r>
            <a:r>
              <a:rPr lang="en-US" dirty="0"/>
              <a:t>for multiple, disparate system requirements</a:t>
            </a:r>
            <a:r>
              <a:rPr lang="en-US" dirty="0" smtClean="0"/>
              <a:t>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0609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Software Components and Complexity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Be aware of the impact of off-the-shelf components on </a:t>
            </a:r>
            <a:r>
              <a:rPr lang="en-US" altLang="en-US" dirty="0" smtClean="0"/>
              <a:t>complexity</a:t>
            </a:r>
          </a:p>
          <a:p>
            <a:pPr lvl="1"/>
            <a:r>
              <a:rPr lang="en-US" dirty="0" smtClean="0"/>
              <a:t>Off-the-shelf </a:t>
            </a:r>
            <a:r>
              <a:rPr lang="en-US" dirty="0"/>
              <a:t>reuse has many well-documented beneﬁts. Among them are the </a:t>
            </a:r>
            <a:r>
              <a:rPr lang="en-US" dirty="0" smtClean="0"/>
              <a:t>potential </a:t>
            </a:r>
            <a:r>
              <a:rPr lang="en-US" dirty="0"/>
              <a:t>to reduce development effort, time, and cost, and to improve system </a:t>
            </a:r>
            <a:r>
              <a:rPr lang="en-US" dirty="0" smtClean="0"/>
              <a:t>dependability.</a:t>
            </a:r>
          </a:p>
          <a:p>
            <a:pPr lvl="2"/>
            <a:r>
              <a:rPr lang="en-US" dirty="0" smtClean="0"/>
              <a:t>Off-the-shelf </a:t>
            </a:r>
            <a:r>
              <a:rPr lang="en-US" dirty="0"/>
              <a:t>components are often very large and complex systems in </a:t>
            </a:r>
            <a:r>
              <a:rPr lang="en-US" dirty="0" smtClean="0"/>
              <a:t>their </a:t>
            </a:r>
            <a:r>
              <a:rPr lang="en-US" dirty="0"/>
              <a:t>own right. </a:t>
            </a:r>
            <a:endParaRPr lang="en-US" dirty="0" smtClean="0"/>
          </a:p>
          <a:p>
            <a:pPr lvl="1"/>
            <a:r>
              <a:rPr lang="en-US" dirty="0" smtClean="0"/>
              <a:t>Can affect complexity in 2 ways: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a by-product of their own internal complexity, and </a:t>
            </a:r>
            <a:endParaRPr lang="en-US" dirty="0" smtClean="0"/>
          </a:p>
          <a:p>
            <a:pPr lvl="2"/>
            <a:r>
              <a:rPr lang="en-US" dirty="0" smtClean="0"/>
              <a:t>By </a:t>
            </a:r>
            <a:r>
              <a:rPr lang="en-US" dirty="0"/>
              <a:t>requiring that complex </a:t>
            </a:r>
            <a:r>
              <a:rPr lang="en-US" dirty="0" smtClean="0"/>
              <a:t>connectors </a:t>
            </a:r>
            <a:r>
              <a:rPr lang="en-US" dirty="0"/>
              <a:t>be used in the system.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99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Using APIs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APIs </a:t>
            </a:r>
            <a:r>
              <a:rPr lang="en-US" dirty="0"/>
              <a:t>will </a:t>
            </a:r>
            <a:r>
              <a:rPr lang="en-US" dirty="0" smtClean="0"/>
              <a:t>simplify </a:t>
            </a:r>
            <a:r>
              <a:rPr lang="en-US" dirty="0"/>
              <a:t>the integration of a component into a new </a:t>
            </a:r>
            <a:r>
              <a:rPr lang="en-US" dirty="0" smtClean="0"/>
              <a:t>system but they </a:t>
            </a:r>
            <a:r>
              <a:rPr lang="en-US" dirty="0"/>
              <a:t>can still mask many idiosyncrasies </a:t>
            </a:r>
            <a:r>
              <a:rPr lang="en-US" dirty="0" smtClean="0"/>
              <a:t>in </a:t>
            </a:r>
            <a:r>
              <a:rPr lang="en-US" dirty="0"/>
              <a:t>the way the component is </a:t>
            </a:r>
            <a:r>
              <a:rPr lang="en-US" dirty="0" smtClean="0"/>
              <a:t>actually </a:t>
            </a:r>
            <a:r>
              <a:rPr lang="en-US" dirty="0"/>
              <a:t>intended to be used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API typically will not provide guidance on how the component should be </a:t>
            </a:r>
            <a:r>
              <a:rPr lang="en-US" dirty="0" smtClean="0"/>
              <a:t>conﬁgured </a:t>
            </a:r>
            <a:r>
              <a:rPr lang="en-US" dirty="0"/>
              <a:t>in a given environment and initialized for use.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API may not give any hints about the assumptions made by the component. For </a:t>
            </a:r>
            <a:r>
              <a:rPr lang="en-US" dirty="0" smtClean="0"/>
              <a:t>instance</a:t>
            </a:r>
            <a:r>
              <a:rPr lang="en-US" dirty="0"/>
              <a:t>, does the component assume that it will control the system’s main thread of </a:t>
            </a:r>
            <a:r>
              <a:rPr lang="en-US" dirty="0" smtClean="0"/>
              <a:t>execution</a:t>
            </a:r>
            <a:r>
              <a:rPr lang="en-US" dirty="0"/>
              <a:t>?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API may not clearly indicate which operations are synchronous, and which ones </a:t>
            </a:r>
            <a:r>
              <a:rPr lang="en-US" dirty="0" smtClean="0"/>
              <a:t>asynchronous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order in which operations can be legally invoked may be unclear in the API.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component state or mode of operation assumed for invoking a given element of </a:t>
            </a:r>
            <a:r>
              <a:rPr lang="en-US" dirty="0" smtClean="0"/>
              <a:t>the </a:t>
            </a:r>
            <a:r>
              <a:rPr lang="en-US" dirty="0"/>
              <a:t>API may be unclear. 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side-effects of operations may be unstated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2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Software Components and Complexity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7704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Insulate processing components from changes in data </a:t>
            </a:r>
            <a:r>
              <a:rPr lang="en-US" altLang="en-US" dirty="0" smtClean="0"/>
              <a:t>format.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Processing components that need access to system data will likely rely on that data being </a:t>
            </a:r>
            <a:r>
              <a:rPr lang="en-US" altLang="en-US" dirty="0" smtClean="0"/>
              <a:t>presented </a:t>
            </a:r>
            <a:r>
              <a:rPr lang="en-US" altLang="en-US" dirty="0"/>
              <a:t>in a particular format. 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Should </a:t>
            </a:r>
            <a:r>
              <a:rPr lang="en-US" altLang="en-US" dirty="0"/>
              <a:t>the data format </a:t>
            </a:r>
            <a:r>
              <a:rPr lang="en-US" altLang="en-US" dirty="0" smtClean="0"/>
              <a:t>change the components </a:t>
            </a:r>
            <a:r>
              <a:rPr lang="en-US" altLang="en-US" dirty="0"/>
              <a:t>themselves </a:t>
            </a:r>
            <a:r>
              <a:rPr lang="en-US" altLang="en-US" dirty="0" smtClean="0"/>
              <a:t>may </a:t>
            </a:r>
            <a:r>
              <a:rPr lang="en-US" altLang="en-US" dirty="0"/>
              <a:t>need to change.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Solutions: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Use </a:t>
            </a:r>
            <a:r>
              <a:rPr lang="en-US" altLang="en-US" dirty="0"/>
              <a:t>dedicated meta-level components to address data resource discovery and location </a:t>
            </a:r>
            <a:r>
              <a:rPr lang="en-US" altLang="en-US" dirty="0" smtClean="0"/>
              <a:t>tracking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Make </a:t>
            </a:r>
            <a:r>
              <a:rPr lang="en-US" altLang="en-US" dirty="0"/>
              <a:t>use of explicit adaptor connectors that enable the </a:t>
            </a:r>
            <a:r>
              <a:rPr lang="en-US" altLang="en-US" dirty="0" smtClean="0"/>
              <a:t>processing </a:t>
            </a:r>
            <a:r>
              <a:rPr lang="en-US" altLang="en-US" dirty="0"/>
              <a:t>components to rely on the same data “interface.” 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Data </a:t>
            </a:r>
            <a:r>
              <a:rPr lang="en-US" altLang="en-US" dirty="0"/>
              <a:t>should be separated from meta-data, allowing components to </a:t>
            </a:r>
            <a:r>
              <a:rPr lang="en-US" altLang="en-US" dirty="0" smtClean="0"/>
              <a:t>dynamically </a:t>
            </a:r>
            <a:r>
              <a:rPr lang="en-US" altLang="en-US" dirty="0"/>
              <a:t>interpret the data they are accessing.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0264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Software Connectors and Complexity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562"/>
            <a:ext cx="8229600" cy="47704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Treat connectors explicitly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Application-speciﬁc </a:t>
            </a:r>
            <a:r>
              <a:rPr lang="en-US" altLang="en-US" dirty="0"/>
              <a:t>functionality and data should be separated from the </a:t>
            </a:r>
            <a:r>
              <a:rPr lang="en-US" altLang="en-US" dirty="0" smtClean="0"/>
              <a:t>application-independent </a:t>
            </a:r>
            <a:r>
              <a:rPr lang="en-US" altLang="en-US" dirty="0"/>
              <a:t>interaction. That interaction should be housed in explicit </a:t>
            </a:r>
            <a:r>
              <a:rPr lang="en-US" altLang="en-US" dirty="0" smtClean="0"/>
              <a:t>software connectors.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Keep only interaction facilities inside connectors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As above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Separate interaction concerns into different connectors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Analogous to components.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Restrict interactions facilitated by each connector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 </a:t>
            </a:r>
            <a:r>
              <a:rPr lang="en-US" altLang="en-US" dirty="0"/>
              <a:t>direct point-to-point interaction whenever </a:t>
            </a:r>
            <a:r>
              <a:rPr lang="en-US" altLang="en-US" dirty="0" smtClean="0"/>
              <a:t>possible</a:t>
            </a:r>
            <a:r>
              <a:rPr lang="en-US" altLang="en-US" dirty="0"/>
              <a:t>. Indirect interaction mechanisms, such as event-based or publish-subscribe, are very </a:t>
            </a:r>
            <a:r>
              <a:rPr lang="en-US" altLang="en-US" dirty="0" smtClean="0"/>
              <a:t>elegant </a:t>
            </a:r>
            <a:r>
              <a:rPr lang="en-US" altLang="en-US" dirty="0"/>
              <a:t>means for ensuring many properties in distributed </a:t>
            </a:r>
            <a:r>
              <a:rPr lang="en-US" altLang="en-US" dirty="0" smtClean="0"/>
              <a:t>can </a:t>
            </a:r>
            <a:r>
              <a:rPr lang="en-US" altLang="en-US" dirty="0"/>
              <a:t>be difﬁcult to track </a:t>
            </a:r>
            <a:r>
              <a:rPr lang="en-US" altLang="en-US" dirty="0" smtClean="0"/>
              <a:t>down.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Be aware of the impact of off-the-shelf connectors on complexity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Similar to components.</a:t>
            </a:r>
          </a:p>
        </p:txBody>
      </p:sp>
    </p:spTree>
    <p:extLst>
      <p:ext uri="{BB962C8B-B14F-4D97-AF65-F5344CB8AC3E}">
        <p14:creationId xmlns:p14="http://schemas.microsoft.com/office/powerpoint/2010/main" val="1470051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Architectural Configurations and Complexity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Eliminate unnecessary dependencies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size of the architectural </a:t>
            </a:r>
            <a:r>
              <a:rPr lang="en-US" altLang="en-US" dirty="0" smtClean="0"/>
              <a:t>model can be measured by the </a:t>
            </a:r>
            <a:r>
              <a:rPr lang="en-US" altLang="en-US" dirty="0"/>
              <a:t>number of statements or diagram elements in </a:t>
            </a:r>
            <a:r>
              <a:rPr lang="en-US" altLang="en-US" dirty="0" smtClean="0"/>
              <a:t>the modeling </a:t>
            </a:r>
            <a:r>
              <a:rPr lang="en-US" altLang="en-US" dirty="0"/>
              <a:t>notation. It can also be measured in terms of the number of constituent </a:t>
            </a:r>
            <a:r>
              <a:rPr lang="en-US" altLang="en-US" dirty="0" smtClean="0"/>
              <a:t>components</a:t>
            </a:r>
            <a:r>
              <a:rPr lang="en-US" altLang="en-US" dirty="0"/>
              <a:t>, connectors, and, perhaps most signiﬁcantly, interaction paths in the architectural </a:t>
            </a:r>
            <a:r>
              <a:rPr lang="en-US" altLang="en-US" dirty="0" smtClean="0"/>
              <a:t>conﬁguration.</a:t>
            </a:r>
          </a:p>
          <a:p>
            <a:r>
              <a:rPr lang="en-US" altLang="en-US" dirty="0" smtClean="0"/>
              <a:t>Manage all dependencies explicitly</a:t>
            </a:r>
          </a:p>
          <a:p>
            <a:pPr lvl="1"/>
            <a:r>
              <a:rPr lang="en-US" altLang="en-US" dirty="0" smtClean="0"/>
              <a:t>Engineers have </a:t>
            </a:r>
            <a:r>
              <a:rPr lang="en-US" altLang="en-US" dirty="0"/>
              <a:t>had to discover </a:t>
            </a:r>
            <a:r>
              <a:rPr lang="en-US" altLang="en-US" dirty="0" smtClean="0"/>
              <a:t>missing </a:t>
            </a:r>
            <a:r>
              <a:rPr lang="en-US" altLang="en-US" dirty="0"/>
              <a:t>dependencies on their own, after they discovered that system adaptations that </a:t>
            </a:r>
            <a:r>
              <a:rPr lang="en-US" altLang="en-US" dirty="0" smtClean="0"/>
              <a:t>should </a:t>
            </a:r>
            <a:r>
              <a:rPr lang="en-US" altLang="en-US" dirty="0"/>
              <a:t>have behaved a given way in fact did not work properly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Use hierarchical (de)composition</a:t>
            </a:r>
          </a:p>
          <a:p>
            <a:pPr lvl="1"/>
            <a:r>
              <a:rPr lang="en-US" altLang="en-US" dirty="0" smtClean="0"/>
              <a:t>Important tool </a:t>
            </a:r>
            <a:r>
              <a:rPr lang="en-US" altLang="en-US" dirty="0"/>
              <a:t>for managing a given system’s complexity.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6245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in Linux</a:t>
            </a:r>
          </a:p>
        </p:txBody>
      </p:sp>
      <p:pic>
        <p:nvPicPr>
          <p:cNvPr id="8196" name="Picture 4" descr="LinuxPrescrip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9900"/>
            <a:ext cx="4122738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LinuxDescript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1600200"/>
            <a:ext cx="4516437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28600" y="6629400"/>
            <a:ext cx="82629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i="1">
                <a:latin typeface="Helvetica" panose="020B0604020202020204" pitchFamily="34" charset="0"/>
              </a:rPr>
              <a:t>Software Architecture: Foundations, Theory, and Practice</a:t>
            </a:r>
            <a:r>
              <a:rPr lang="en-US" altLang="en-US" sz="800">
                <a:latin typeface="Helvetica" panose="020B0604020202020204" pitchFamily="34" charset="0"/>
              </a:rPr>
              <a:t>; Richard N. Taylor, Nenad Medvidovic, and Eric M. Dashofy; </a:t>
            </a:r>
            <a:r>
              <a:rPr lang="en-US" altLang="en-US" sz="800">
                <a:latin typeface="Arial" panose="020B0604020202020204" pitchFamily="34" charset="0"/>
              </a:rPr>
              <a:t>© 2008 John Wiley &amp; Sons, Inc. Reprinted with permission.</a:t>
            </a:r>
            <a:r>
              <a:rPr lang="en-US" altLang="en-US" sz="90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2005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+mn-lt"/>
              </a:rPr>
              <a:t>Documented Dependencies</a:t>
            </a:r>
            <a:endParaRPr lang="en-CA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4938" y="5110132"/>
            <a:ext cx="3471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+mn-lt"/>
              </a:rPr>
              <a:t>Un-documented Dependencies</a:t>
            </a:r>
            <a:endParaRPr lang="en-C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239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at least three guidelines for </a:t>
            </a:r>
            <a:r>
              <a:rPr lang="en-US" dirty="0" smtClean="0"/>
              <a:t>reducing complexity and elaborate </a:t>
            </a:r>
            <a:r>
              <a:rPr lang="en-US" dirty="0"/>
              <a:t>on the manner in which </a:t>
            </a:r>
            <a:r>
              <a:rPr lang="en-US" dirty="0" smtClean="0"/>
              <a:t>those </a:t>
            </a:r>
            <a:r>
              <a:rPr lang="en-US" dirty="0"/>
              <a:t>guidelines </a:t>
            </a:r>
            <a:r>
              <a:rPr lang="en-US" dirty="0" smtClean="0"/>
              <a:t>reduce </a:t>
            </a:r>
            <a:r>
              <a:rPr lang="en-US" dirty="0"/>
              <a:t>complexity</a:t>
            </a:r>
            <a:r>
              <a:rPr lang="en-US" dirty="0" smtClean="0"/>
              <a:t>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7626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</a:t>
            </a:r>
            <a:r>
              <a:rPr lang="en-US" dirty="0"/>
              <a:t>how your </a:t>
            </a:r>
            <a:r>
              <a:rPr lang="en-US" dirty="0" smtClean="0"/>
              <a:t>architectural </a:t>
            </a:r>
            <a:r>
              <a:rPr lang="en-US" dirty="0"/>
              <a:t>choices can help to maximize each of </a:t>
            </a:r>
            <a:r>
              <a:rPr lang="en-US" dirty="0" smtClean="0"/>
              <a:t> the </a:t>
            </a:r>
            <a:r>
              <a:rPr lang="en-US" dirty="0"/>
              <a:t>two individual properties </a:t>
            </a:r>
            <a:r>
              <a:rPr lang="en-US" dirty="0" smtClean="0"/>
              <a:t>listed below (possibly </a:t>
            </a:r>
            <a:r>
              <a:rPr lang="en-US" dirty="0"/>
              <a:t>at the expense </a:t>
            </a:r>
            <a:r>
              <a:rPr lang="en-US" dirty="0" smtClean="0"/>
              <a:t>of </a:t>
            </a:r>
            <a:r>
              <a:rPr lang="en-US" dirty="0"/>
              <a:t>the other property); then discuss architectural </a:t>
            </a:r>
            <a:r>
              <a:rPr lang="en-US" dirty="0" smtClean="0"/>
              <a:t>choices </a:t>
            </a:r>
            <a:r>
              <a:rPr lang="en-US" dirty="0"/>
              <a:t>that can help you maximize both properties </a:t>
            </a:r>
            <a:r>
              <a:rPr lang="en-US" dirty="0" smtClean="0"/>
              <a:t>in </a:t>
            </a:r>
            <a:r>
              <a:rPr lang="en-US" dirty="0"/>
              <a:t>tandem. </a:t>
            </a:r>
            <a:endParaRPr lang="en-US" dirty="0" smtClean="0"/>
          </a:p>
          <a:p>
            <a:pPr lvl="1"/>
            <a:r>
              <a:rPr lang="en-US" dirty="0" smtClean="0"/>
              <a:t>Efficiency vs Complexity</a:t>
            </a:r>
          </a:p>
        </p:txBody>
      </p:sp>
    </p:spTree>
    <p:extLst>
      <p:ext uri="{BB962C8B-B14F-4D97-AF65-F5344CB8AC3E}">
        <p14:creationId xmlns:p14="http://schemas.microsoft.com/office/powerpoint/2010/main" val="3875326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Scalability and Heterogeneity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562"/>
            <a:ext cx="8229600" cy="5075238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solidFill>
                  <a:schemeClr val="accent2"/>
                </a:solidFill>
              </a:rPr>
              <a:t>Scalability</a:t>
            </a:r>
            <a:r>
              <a:rPr lang="en-US" altLang="en-US" sz="2400" dirty="0" smtClean="0"/>
              <a:t> is the capability of a software system to be adapted to meet new requirements of size and scope</a:t>
            </a:r>
          </a:p>
          <a:p>
            <a:r>
              <a:rPr lang="en-US" altLang="en-US" sz="2400" b="1" dirty="0" smtClean="0">
                <a:solidFill>
                  <a:schemeClr val="accent2"/>
                </a:solidFill>
              </a:rPr>
              <a:t>Heterogeneity</a:t>
            </a:r>
            <a:r>
              <a:rPr lang="en-US" altLang="en-US" sz="2400" dirty="0" smtClean="0"/>
              <a:t> is the quality of a software system consisting of multiple disparate constituents or functioning in multiple disparate computing environments </a:t>
            </a:r>
          </a:p>
          <a:p>
            <a:pPr lvl="1"/>
            <a:r>
              <a:rPr lang="en-US" altLang="en-US" sz="2400" b="1" dirty="0" smtClean="0">
                <a:solidFill>
                  <a:schemeClr val="accent2"/>
                </a:solidFill>
              </a:rPr>
              <a:t>Heterogeneity</a:t>
            </a:r>
            <a:r>
              <a:rPr lang="en-US" altLang="en-US" sz="2400" dirty="0" smtClean="0"/>
              <a:t> is a software system’s ability to consist of multiple disparate constituents or function in multiple disparate computing environments</a:t>
            </a:r>
          </a:p>
          <a:p>
            <a:pPr lvl="1"/>
            <a:r>
              <a:rPr lang="en-US" altLang="en-US" sz="2400" b="1" dirty="0" smtClean="0">
                <a:solidFill>
                  <a:schemeClr val="accent2"/>
                </a:solidFill>
              </a:rPr>
              <a:t>Portability</a:t>
            </a:r>
            <a:r>
              <a:rPr lang="en-US" altLang="en-US" sz="2400" dirty="0" smtClean="0"/>
              <a:t> is a software system’s ability to execute on multiple platforms with minimal modifications and without significant degradation in functional or non-functional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89803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Designing for FPs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Any engineering product is sold based on its functional properties (FPs)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TV set, DVD player, stereo, mobile telephone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Providing the desired functionality is often quite challenging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Market demands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Competition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Strict deadlines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Limited budgets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However, the system’s success will ultimately rest on its NFPs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“This system is too slow!”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“It keeps crashing!”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“It has so many security holes!”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“Every time I change this feature I have to reboot!”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“I can’t get it to work with my home theater!”</a:t>
            </a:r>
          </a:p>
        </p:txBody>
      </p:sp>
    </p:spTree>
    <p:extLst>
      <p:ext uri="{BB962C8B-B14F-4D97-AF65-F5344CB8AC3E}">
        <p14:creationId xmlns:p14="http://schemas.microsoft.com/office/powerpoint/2010/main" val="1159131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Software Components and Scalability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562"/>
            <a:ext cx="8229600" cy="48466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Give each component a single, clearly defined purpose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An architect should </a:t>
            </a:r>
            <a:r>
              <a:rPr lang="en-US" altLang="en-US" dirty="0" smtClean="0"/>
              <a:t>avoid </a:t>
            </a:r>
            <a:r>
              <a:rPr lang="en-US" altLang="en-US" dirty="0"/>
              <a:t>placing too much responsibility on any one </a:t>
            </a:r>
            <a:r>
              <a:rPr lang="en-US" altLang="en-US" dirty="0" smtClean="0"/>
              <a:t>component. Scaling up the system will more likely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Define </a:t>
            </a:r>
            <a:r>
              <a:rPr lang="en-US" altLang="en-US" dirty="0" smtClean="0"/>
              <a:t>each component to have a simple, understandable </a:t>
            </a:r>
            <a:r>
              <a:rPr lang="en-US" altLang="en-US" dirty="0" smtClean="0"/>
              <a:t>interface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component with a simple interface will have few and clear dependencies on other </a:t>
            </a:r>
            <a:r>
              <a:rPr lang="en-US" altLang="en-US" dirty="0" smtClean="0"/>
              <a:t>components </a:t>
            </a:r>
            <a:r>
              <a:rPr lang="en-US" altLang="en-US" dirty="0"/>
              <a:t>in the system.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Do </a:t>
            </a:r>
            <a:r>
              <a:rPr lang="en-US" altLang="en-US" dirty="0" smtClean="0"/>
              <a:t>not burden components with interaction </a:t>
            </a:r>
            <a:r>
              <a:rPr lang="en-US" altLang="en-US" dirty="0" smtClean="0"/>
              <a:t>responsibilities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Decreases </a:t>
            </a:r>
            <a:r>
              <a:rPr lang="en-US" altLang="en-US" dirty="0"/>
              <a:t>the component’s </a:t>
            </a:r>
            <a:r>
              <a:rPr lang="en-US" altLang="en-US" dirty="0" smtClean="0"/>
              <a:t>reusability </a:t>
            </a:r>
            <a:r>
              <a:rPr lang="en-US" altLang="en-US" dirty="0"/>
              <a:t>potential since reuse becomes an all-or-nothing proposition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Avoid unnecessary heterogeneity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Results in architectural </a:t>
            </a:r>
            <a:r>
              <a:rPr lang="en-US" altLang="en-US" dirty="0"/>
              <a:t>mismatch. </a:t>
            </a:r>
            <a:r>
              <a:rPr lang="en-US" altLang="en-US" dirty="0" smtClean="0"/>
              <a:t>Examples </a:t>
            </a:r>
            <a:r>
              <a:rPr lang="en-US" altLang="en-US" dirty="0"/>
              <a:t>exist where the needed functionality that was embodied in different components could </a:t>
            </a:r>
            <a:r>
              <a:rPr lang="en-US" altLang="en-US" dirty="0" smtClean="0"/>
              <a:t>not </a:t>
            </a:r>
            <a:r>
              <a:rPr lang="en-US" altLang="en-US" dirty="0"/>
              <a:t>be integrated because of discrepancies in the components’ interfaces, assumptions, and </a:t>
            </a:r>
            <a:r>
              <a:rPr lang="en-US" altLang="en-US" dirty="0" smtClean="0"/>
              <a:t>constraints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Distribute </a:t>
            </a:r>
            <a:r>
              <a:rPr lang="en-US" altLang="en-US" dirty="0" smtClean="0"/>
              <a:t>the data sources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Data </a:t>
            </a:r>
            <a:r>
              <a:rPr lang="en-US" altLang="en-US" dirty="0"/>
              <a:t>source </a:t>
            </a:r>
            <a:r>
              <a:rPr lang="en-US" altLang="en-US" dirty="0" smtClean="0"/>
              <a:t>components can become </a:t>
            </a:r>
            <a:r>
              <a:rPr lang="en-US" altLang="en-US" dirty="0"/>
              <a:t>the system’s bottleneck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Replicate data when </a:t>
            </a:r>
            <a:r>
              <a:rPr lang="en-US" altLang="en-US" dirty="0" smtClean="0"/>
              <a:t>necessary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Be careful with mutable and immutable data.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691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Software Connectors and Scalability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51438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Use explicit </a:t>
            </a:r>
            <a:r>
              <a:rPr lang="en-US" altLang="en-US" dirty="0" smtClean="0"/>
              <a:t>connectors</a:t>
            </a:r>
          </a:p>
          <a:p>
            <a:pPr lvl="1"/>
            <a:r>
              <a:rPr lang="en-US" altLang="en-US" dirty="0"/>
              <a:t>Connectors remove the burden of interaction from components. They are the </a:t>
            </a:r>
            <a:r>
              <a:rPr lang="en-US" altLang="en-US" dirty="0" smtClean="0"/>
              <a:t>natural </a:t>
            </a:r>
            <a:r>
              <a:rPr lang="en-US" altLang="en-US" dirty="0"/>
              <a:t>points of scaling in a system.</a:t>
            </a:r>
          </a:p>
          <a:p>
            <a:r>
              <a:rPr lang="en-US" altLang="en-US" dirty="0" smtClean="0"/>
              <a:t>Give </a:t>
            </a:r>
            <a:r>
              <a:rPr lang="en-US" altLang="en-US" dirty="0" smtClean="0"/>
              <a:t>each connector a clearly defined </a:t>
            </a:r>
            <a:r>
              <a:rPr lang="en-US" altLang="en-US" dirty="0" smtClean="0"/>
              <a:t>responsibility</a:t>
            </a:r>
          </a:p>
          <a:p>
            <a:pPr lvl="1"/>
            <a:r>
              <a:rPr lang="en-US" altLang="en-US" dirty="0" smtClean="0"/>
              <a:t>An </a:t>
            </a:r>
            <a:r>
              <a:rPr lang="en-US" altLang="en-US" dirty="0"/>
              <a:t>overburdened with supporting multiple interaction facets in a given system, </a:t>
            </a:r>
            <a:r>
              <a:rPr lang="en-US" altLang="en-US" dirty="0" smtClean="0"/>
              <a:t>large </a:t>
            </a:r>
            <a:r>
              <a:rPr lang="en-US" altLang="en-US" dirty="0"/>
              <a:t>numbers of components, or large amounts of data, that connector may not be able </a:t>
            </a:r>
            <a:r>
              <a:rPr lang="en-US" altLang="en-US" dirty="0" smtClean="0"/>
              <a:t>to </a:t>
            </a:r>
            <a:r>
              <a:rPr lang="en-US" altLang="en-US" dirty="0"/>
              <a:t>support adequately the system’s further growth in size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r>
              <a:rPr lang="en-US" altLang="en-US" dirty="0" smtClean="0"/>
              <a:t>Choose the simplest connector suited for the </a:t>
            </a:r>
            <a:r>
              <a:rPr lang="en-US" altLang="en-US" dirty="0" smtClean="0"/>
              <a:t>task</a:t>
            </a:r>
          </a:p>
          <a:p>
            <a:pPr lvl="1"/>
            <a:r>
              <a:rPr lang="en-US" altLang="en-US" dirty="0" smtClean="0"/>
              <a:t>KISS principle</a:t>
            </a:r>
            <a:endParaRPr lang="en-US" altLang="en-US" dirty="0" smtClean="0"/>
          </a:p>
          <a:p>
            <a:r>
              <a:rPr lang="en-US" altLang="en-US" dirty="0" smtClean="0"/>
              <a:t>Be aware of differences between direct and indirect </a:t>
            </a:r>
            <a:r>
              <a:rPr lang="en-US" altLang="en-US" dirty="0" smtClean="0"/>
              <a:t>dependencies</a:t>
            </a:r>
          </a:p>
          <a:p>
            <a:pPr lvl="1"/>
            <a:r>
              <a:rPr lang="en-US" altLang="en-US" dirty="0" smtClean="0"/>
              <a:t>Direct an hamper scalability but their interactions are simpler to understand</a:t>
            </a:r>
            <a:endParaRPr lang="en-US" altLang="en-US" dirty="0" smtClean="0"/>
          </a:p>
          <a:p>
            <a:r>
              <a:rPr lang="en-US" altLang="en-US" dirty="0" smtClean="0"/>
              <a:t>Avoid placing application functionality inside connectors</a:t>
            </a:r>
          </a:p>
          <a:p>
            <a:pPr lvl="1"/>
            <a:r>
              <a:rPr lang="en-US" altLang="en-US" dirty="0" smtClean="0"/>
              <a:t>Application functionality goes inside components</a:t>
            </a:r>
          </a:p>
          <a:p>
            <a:r>
              <a:rPr lang="en-US" altLang="en-US" dirty="0" smtClean="0"/>
              <a:t>Leverage explicit connectors to support data </a:t>
            </a:r>
            <a:r>
              <a:rPr lang="en-US" altLang="en-US" dirty="0" smtClean="0"/>
              <a:t>scalability</a:t>
            </a:r>
          </a:p>
          <a:p>
            <a:pPr lvl="1"/>
            <a:r>
              <a:rPr lang="en-US" altLang="en-US" dirty="0" smtClean="0"/>
              <a:t>Such as buffering, caching, hoarding, and pre-fetching.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079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Architectural Configurations and Scalability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Avoid system bottlenecks</a:t>
            </a:r>
          </a:p>
          <a:p>
            <a:r>
              <a:rPr lang="en-US" altLang="en-US" dirty="0" smtClean="0"/>
              <a:t>Make use of parallel processing capabilities </a:t>
            </a:r>
          </a:p>
          <a:p>
            <a:r>
              <a:rPr lang="en-US" altLang="en-US" dirty="0" smtClean="0"/>
              <a:t>Place the data sources close to the data consumers </a:t>
            </a:r>
          </a:p>
          <a:p>
            <a:r>
              <a:rPr lang="en-US" altLang="en-US" dirty="0" smtClean="0"/>
              <a:t>Try to make distribution transparent</a:t>
            </a:r>
          </a:p>
          <a:p>
            <a:r>
              <a:rPr lang="en-US" altLang="en-US" dirty="0" smtClean="0"/>
              <a:t>Use appropriate architectural </a:t>
            </a:r>
            <a:r>
              <a:rPr lang="en-US" altLang="en-US" dirty="0" smtClean="0"/>
              <a:t>styles</a:t>
            </a:r>
          </a:p>
          <a:p>
            <a:pPr lvl="1"/>
            <a:r>
              <a:rPr lang="en-US" altLang="en-US" dirty="0"/>
              <a:t>publish-subscribe and event-based architectures have been demonstrated to scale to very </a:t>
            </a:r>
            <a:r>
              <a:rPr lang="en-US" altLang="en-US" dirty="0" smtClean="0"/>
              <a:t>large </a:t>
            </a:r>
            <a:r>
              <a:rPr lang="en-US" altLang="en-US" dirty="0"/>
              <a:t>numbers of components, users, devices, and data volumes.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782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Adaptability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accent2"/>
                </a:solidFill>
              </a:rPr>
              <a:t>Adaptability</a:t>
            </a:r>
            <a:r>
              <a:rPr lang="en-US" altLang="en-US" smtClean="0"/>
              <a:t> is a software system’s ability to satisfy new requirements and adjust to new operating conditions during its lifetime</a:t>
            </a:r>
          </a:p>
        </p:txBody>
      </p:sp>
    </p:spTree>
    <p:extLst>
      <p:ext uri="{BB962C8B-B14F-4D97-AF65-F5344CB8AC3E}">
        <p14:creationId xmlns:p14="http://schemas.microsoft.com/office/powerpoint/2010/main" val="1906109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Software Components and Adaptability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562"/>
            <a:ext cx="8229600" cy="477043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Give each component a single, clearly defined </a:t>
            </a:r>
            <a:r>
              <a:rPr lang="en-US" altLang="en-US" dirty="0" smtClean="0"/>
              <a:t>purpose</a:t>
            </a:r>
          </a:p>
          <a:p>
            <a:pPr lvl="1"/>
            <a:r>
              <a:rPr lang="en-US" altLang="en-US" dirty="0" smtClean="0"/>
              <a:t>Previously attractive for complexity and efficiency.</a:t>
            </a:r>
            <a:endParaRPr lang="en-US" altLang="en-US" dirty="0" smtClean="0"/>
          </a:p>
          <a:p>
            <a:r>
              <a:rPr lang="en-US" altLang="en-US" dirty="0" smtClean="0"/>
              <a:t>Minimize component interdependencies</a:t>
            </a:r>
          </a:p>
          <a:p>
            <a:r>
              <a:rPr lang="en-US" altLang="en-US" dirty="0" smtClean="0"/>
              <a:t>Avoid burdening components with interaction </a:t>
            </a:r>
            <a:r>
              <a:rPr lang="en-US" altLang="en-US" dirty="0" smtClean="0"/>
              <a:t>responsibilities</a:t>
            </a:r>
          </a:p>
          <a:p>
            <a:pPr lvl="1"/>
            <a:r>
              <a:rPr lang="en-US" altLang="en-US" dirty="0" smtClean="0"/>
              <a:t>Previously mentioned for complexity.  </a:t>
            </a:r>
            <a:endParaRPr lang="en-US" altLang="en-US" dirty="0" smtClean="0"/>
          </a:p>
          <a:p>
            <a:r>
              <a:rPr lang="en-US" altLang="en-US" dirty="0" smtClean="0"/>
              <a:t>Separate processing from data</a:t>
            </a:r>
          </a:p>
          <a:p>
            <a:pPr lvl="1"/>
            <a:r>
              <a:rPr lang="en-US" altLang="en-US" dirty="0" smtClean="0"/>
              <a:t>Simplifies adaptation of process and data.</a:t>
            </a:r>
            <a:endParaRPr lang="en-US" altLang="en-US" dirty="0" smtClean="0"/>
          </a:p>
          <a:p>
            <a:r>
              <a:rPr lang="en-US" altLang="en-US" dirty="0" smtClean="0"/>
              <a:t>Separate </a:t>
            </a:r>
            <a:r>
              <a:rPr lang="en-US" altLang="en-US" dirty="0" smtClean="0"/>
              <a:t>data from </a:t>
            </a:r>
            <a:r>
              <a:rPr lang="en-US" altLang="en-US" dirty="0" smtClean="0"/>
              <a:t>metadata</a:t>
            </a:r>
          </a:p>
          <a:p>
            <a:pPr lvl="1"/>
            <a:r>
              <a:rPr lang="en-US" altLang="en-US" dirty="0" smtClean="0"/>
              <a:t>Changes in data are common. Each can be changed separately from the other.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159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Software Connectors and Adaptability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Give each connector a clearly defined responsibility</a:t>
            </a:r>
          </a:p>
          <a:p>
            <a:r>
              <a:rPr lang="en-US" altLang="en-US" dirty="0" smtClean="0"/>
              <a:t>Make the connectors flexible</a:t>
            </a:r>
          </a:p>
          <a:p>
            <a:pPr lvl="1"/>
            <a:r>
              <a:rPr lang="en-US" altLang="en-US" dirty="0"/>
              <a:t>connectors must be able to support different numbers of components, and </a:t>
            </a:r>
            <a:r>
              <a:rPr lang="en-US" altLang="en-US" dirty="0" smtClean="0"/>
              <a:t>possibly </a:t>
            </a:r>
            <a:r>
              <a:rPr lang="en-US" altLang="en-US" dirty="0"/>
              <a:t>component types.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123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Composable Connectors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562"/>
            <a:ext cx="2667000" cy="4525963"/>
          </a:xfrm>
        </p:spPr>
        <p:txBody>
          <a:bodyPr/>
          <a:lstStyle/>
          <a:p>
            <a:r>
              <a:rPr lang="en-US" dirty="0" smtClean="0"/>
              <a:t>In this example the CORBA ORBs hide from the components the details of the protocol.</a:t>
            </a:r>
            <a:endParaRPr lang="en-CA" dirty="0"/>
          </a:p>
        </p:txBody>
      </p:sp>
      <p:pic>
        <p:nvPicPr>
          <p:cNvPr id="16388" name="Picture 3" descr="Composable Connec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59055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28600" y="6629400"/>
            <a:ext cx="82629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i="1" dirty="0">
                <a:latin typeface="Helvetica" panose="020B0604020202020204" pitchFamily="34" charset="0"/>
              </a:rPr>
              <a:t>Software Architecture: Foundations, Theory, and Practice</a:t>
            </a:r>
            <a:r>
              <a:rPr lang="en-US" altLang="en-US" sz="800" dirty="0">
                <a:latin typeface="Helvetica" panose="020B0604020202020204" pitchFamily="34" charset="0"/>
              </a:rPr>
              <a:t>; Richard N. Taylor, </a:t>
            </a:r>
            <a:r>
              <a:rPr lang="en-US" altLang="en-US" sz="800" dirty="0" err="1">
                <a:latin typeface="Helvetica" panose="020B0604020202020204" pitchFamily="34" charset="0"/>
              </a:rPr>
              <a:t>Nenad</a:t>
            </a:r>
            <a:r>
              <a:rPr lang="en-US" altLang="en-US" sz="800" dirty="0">
                <a:latin typeface="Helvetica" panose="020B0604020202020204" pitchFamily="34" charset="0"/>
              </a:rPr>
              <a:t> </a:t>
            </a:r>
            <a:r>
              <a:rPr lang="en-US" altLang="en-US" sz="800" dirty="0" err="1">
                <a:latin typeface="Helvetica" panose="020B0604020202020204" pitchFamily="34" charset="0"/>
              </a:rPr>
              <a:t>Medvidovic</a:t>
            </a:r>
            <a:r>
              <a:rPr lang="en-US" altLang="en-US" sz="800" dirty="0">
                <a:latin typeface="Helvetica" panose="020B0604020202020204" pitchFamily="34" charset="0"/>
              </a:rPr>
              <a:t>, and Eric M. </a:t>
            </a:r>
            <a:r>
              <a:rPr lang="en-US" altLang="en-US" sz="800" dirty="0" err="1">
                <a:latin typeface="Helvetica" panose="020B0604020202020204" pitchFamily="34" charset="0"/>
              </a:rPr>
              <a:t>Dashofy</a:t>
            </a:r>
            <a:r>
              <a:rPr lang="en-US" altLang="en-US" sz="800" dirty="0">
                <a:latin typeface="Helvetica" panose="020B0604020202020204" pitchFamily="34" charset="0"/>
              </a:rPr>
              <a:t>; </a:t>
            </a:r>
            <a:r>
              <a:rPr lang="en-US" altLang="en-US" sz="800" dirty="0">
                <a:latin typeface="Arial" panose="020B0604020202020204" pitchFamily="34" charset="0"/>
              </a:rPr>
              <a:t>© 2008 John Wiley &amp; Sons, Inc. Reprinted with permission.</a:t>
            </a:r>
            <a:r>
              <a:rPr lang="en-US" altLang="en-US" sz="900" dirty="0">
                <a:latin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154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Architectural Configurations and Adaptability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Leverage explicit connectors</a:t>
            </a:r>
          </a:p>
          <a:p>
            <a:r>
              <a:rPr lang="en-US" altLang="en-US" smtClean="0"/>
              <a:t>Try to make distribution transparent</a:t>
            </a:r>
          </a:p>
          <a:p>
            <a:r>
              <a:rPr lang="en-US" altLang="en-US" smtClean="0"/>
              <a:t>Use appropriate architectural styles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0E2A1BC-B0B3-46A8-8920-05D48A66B894}" type="slidenum">
              <a:rPr lang="en-US" altLang="en-US" sz="1200">
                <a:latin typeface="Arial Black" panose="020B0A04020102020204" pitchFamily="34" charset="0"/>
              </a:rPr>
              <a:pPr/>
              <a:t>37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40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Dependability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Dependability is a collection of system properties that allows one to rely on a system functioning as required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smtClean="0">
                <a:solidFill>
                  <a:schemeClr val="accent2"/>
                </a:solidFill>
              </a:rPr>
              <a:t>Reliability</a:t>
            </a:r>
            <a:r>
              <a:rPr lang="en-US" altLang="en-US" sz="2000" smtClean="0"/>
              <a:t> is the probability that a system will perform its intended functionality under specified design limits, without failure, over a given time period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smtClean="0">
                <a:solidFill>
                  <a:schemeClr val="accent2"/>
                </a:solidFill>
              </a:rPr>
              <a:t>Availability</a:t>
            </a:r>
            <a:r>
              <a:rPr lang="en-US" altLang="en-US" sz="2000" smtClean="0"/>
              <a:t> is the probability that a system is operational at a particular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smtClean="0">
                <a:solidFill>
                  <a:schemeClr val="accent2"/>
                </a:solidFill>
              </a:rPr>
              <a:t>Robustness</a:t>
            </a:r>
            <a:r>
              <a:rPr lang="en-US" altLang="en-US" sz="2000" smtClean="0"/>
              <a:t> is a system’s ability to respond adequately to unanticipated runtime conditions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smtClean="0">
                <a:solidFill>
                  <a:schemeClr val="accent2"/>
                </a:solidFill>
              </a:rPr>
              <a:t>Fault-tolerant</a:t>
            </a:r>
            <a:r>
              <a:rPr lang="en-US" altLang="en-US" sz="2000" smtClean="0"/>
              <a:t> is a system’s ability to respond gracefully to failures at runtime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smtClean="0">
                <a:solidFill>
                  <a:schemeClr val="accent2"/>
                </a:solidFill>
              </a:rPr>
              <a:t>Survivability</a:t>
            </a:r>
            <a:r>
              <a:rPr lang="en-US" altLang="en-US" sz="2000" smtClean="0"/>
              <a:t> is a system’s ability to resist, recognize, recover from, and adapt to mission-compromising threats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smtClean="0">
                <a:solidFill>
                  <a:schemeClr val="accent2"/>
                </a:solidFill>
              </a:rPr>
              <a:t>Safety</a:t>
            </a:r>
            <a:r>
              <a:rPr lang="en-US" altLang="en-US" sz="2000" smtClean="0"/>
              <a:t> denotes the ability of a software system to avoid failures that will result in (1) loss of life, (2) injury, (3) significant damage to property, or (4) destruction of property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B1F47C5-58E9-4B22-9F86-285EBBC6998A}" type="slidenum">
              <a:rPr lang="en-US" altLang="en-US" sz="1200">
                <a:latin typeface="Arial Black" panose="020B0A04020102020204" pitchFamily="34" charset="0"/>
              </a:rPr>
              <a:pPr/>
              <a:t>38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58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Software Components and Dependability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562"/>
            <a:ext cx="8229600" cy="499903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Carefully control external component </a:t>
            </a:r>
            <a:r>
              <a:rPr lang="en-US" altLang="en-US" dirty="0" smtClean="0"/>
              <a:t>inter-dependencies</a:t>
            </a:r>
          </a:p>
          <a:p>
            <a:pPr lvl="1"/>
            <a:r>
              <a:rPr lang="en-US" altLang="en-US" dirty="0"/>
              <a:t>Changes in the behavior of a given component, including anomalous behavior and failures</a:t>
            </a:r>
            <a:r>
              <a:rPr lang="en-US" altLang="en-US" dirty="0" smtClean="0"/>
              <a:t>, should </a:t>
            </a:r>
            <a:r>
              <a:rPr lang="en-US" altLang="en-US" dirty="0"/>
              <a:t>have a minimal impact on the remaining components in the system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/>
              <a:t>restrict all </a:t>
            </a:r>
            <a:r>
              <a:rPr lang="en-US" altLang="en-US" dirty="0" smtClean="0"/>
              <a:t>inter-component </a:t>
            </a:r>
            <a:r>
              <a:rPr lang="en-US" altLang="en-US" dirty="0"/>
              <a:t>dependencies to be explicit and only at the level of the </a:t>
            </a:r>
            <a:r>
              <a:rPr lang="en-US" altLang="en-US" dirty="0" smtClean="0"/>
              <a:t>components</a:t>
            </a:r>
            <a:r>
              <a:rPr lang="en-US" altLang="en-US" dirty="0"/>
              <a:t>’ public interfaces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r>
              <a:rPr lang="en-US" altLang="en-US" dirty="0" smtClean="0"/>
              <a:t>Provide reflection capabilities in </a:t>
            </a:r>
            <a:r>
              <a:rPr lang="en-US" altLang="en-US" dirty="0" smtClean="0"/>
              <a:t>components</a:t>
            </a:r>
          </a:p>
          <a:p>
            <a:pPr lvl="1"/>
            <a:r>
              <a:rPr lang="en-US" altLang="en-US" dirty="0"/>
              <a:t>enabling querying of </a:t>
            </a:r>
            <a:r>
              <a:rPr lang="en-US" altLang="en-US" dirty="0" smtClean="0"/>
              <a:t>the </a:t>
            </a:r>
            <a:r>
              <a:rPr lang="en-US" altLang="en-US" dirty="0"/>
              <a:t>internal state of the component. This will allow other parts of the system to assess </a:t>
            </a:r>
            <a:r>
              <a:rPr lang="en-US" altLang="en-US" dirty="0" smtClean="0"/>
              <a:t>the health </a:t>
            </a:r>
            <a:r>
              <a:rPr lang="en-US" altLang="en-US" dirty="0"/>
              <a:t>of the component at times that are deemed important.</a:t>
            </a:r>
          </a:p>
          <a:p>
            <a:r>
              <a:rPr lang="en-US" altLang="en-US" dirty="0" smtClean="0"/>
              <a:t>Provide </a:t>
            </a:r>
            <a:r>
              <a:rPr lang="en-US" altLang="en-US" dirty="0" smtClean="0"/>
              <a:t>suitable exception handling mechanisms</a:t>
            </a:r>
          </a:p>
          <a:p>
            <a:r>
              <a:rPr lang="en-US" altLang="en-US" dirty="0" smtClean="0"/>
              <a:t>Specify the components’ key state </a:t>
            </a:r>
            <a:r>
              <a:rPr lang="en-US" altLang="en-US" dirty="0" smtClean="0"/>
              <a:t>invariants</a:t>
            </a:r>
            <a:endParaRPr lang="en-US" altLang="en-US" dirty="0"/>
          </a:p>
          <a:p>
            <a:pPr lvl="1"/>
            <a:r>
              <a:rPr lang="en-US" altLang="en-US" dirty="0"/>
              <a:t> Such invariants will allow the component’s users to establish best-case, </a:t>
            </a:r>
            <a:r>
              <a:rPr lang="en-US" altLang="en-US" dirty="0" smtClean="0"/>
              <a:t>normative</a:t>
            </a:r>
            <a:r>
              <a:rPr lang="en-US" altLang="en-US" dirty="0"/>
              <a:t>, and worst-case guarantees when interacting with that component.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99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FPs vs. NFPs – An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Microsoft Word 6.0</a:t>
            </a:r>
          </a:p>
          <a:p>
            <a:pPr lvl="1"/>
            <a:r>
              <a:rPr lang="en-US" altLang="en-US" smtClean="0"/>
              <a:t>Released in the 1990s</a:t>
            </a:r>
          </a:p>
          <a:p>
            <a:pPr lvl="1"/>
            <a:r>
              <a:rPr lang="en-US" altLang="en-US" smtClean="0"/>
              <a:t>Both for the PC and the Mac</a:t>
            </a:r>
          </a:p>
          <a:p>
            <a:pPr lvl="1"/>
            <a:r>
              <a:rPr lang="en-US" altLang="en-US" smtClean="0"/>
              <a:t>Roughly the same functionality</a:t>
            </a:r>
          </a:p>
          <a:p>
            <a:pPr lvl="1"/>
            <a:r>
              <a:rPr lang="en-US" altLang="en-US" smtClean="0"/>
              <a:t>It ran fine on the PC and was successful</a:t>
            </a:r>
          </a:p>
          <a:p>
            <a:pPr lvl="1"/>
            <a:r>
              <a:rPr lang="en-US" altLang="en-US" smtClean="0"/>
              <a:t>It was extremely slow on the Mac</a:t>
            </a:r>
          </a:p>
          <a:p>
            <a:pPr lvl="1"/>
            <a:r>
              <a:rPr lang="en-US" altLang="en-US" smtClean="0"/>
              <a:t>Microsoft “solved” the problem by charging customers for </a:t>
            </a:r>
            <a:r>
              <a:rPr lang="en-US" altLang="en-US" b="1" smtClean="0"/>
              <a:t>down</a:t>
            </a:r>
            <a:r>
              <a:rPr lang="en-US" altLang="en-US" smtClean="0"/>
              <a:t>grades</a:t>
            </a:r>
          </a:p>
          <a:p>
            <a:pPr lvl="1"/>
            <a:r>
              <a:rPr lang="en-US" altLang="en-US" smtClean="0"/>
              <a:t>A lot of bad publicity</a:t>
            </a:r>
          </a:p>
        </p:txBody>
      </p:sp>
    </p:spTree>
    <p:extLst>
      <p:ext uri="{BB962C8B-B14F-4D97-AF65-F5344CB8AC3E}">
        <p14:creationId xmlns:p14="http://schemas.microsoft.com/office/powerpoint/2010/main" val="2300550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Software Connectors and Dependability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562"/>
            <a:ext cx="8229600" cy="477043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Employ connectors that strictly control component </a:t>
            </a:r>
            <a:r>
              <a:rPr lang="en-US" altLang="en-US" dirty="0" smtClean="0"/>
              <a:t>dependencies</a:t>
            </a:r>
          </a:p>
          <a:p>
            <a:pPr lvl="1"/>
            <a:r>
              <a:rPr lang="en-US" altLang="en-US" dirty="0"/>
              <a:t> Explicit, ﬁrst-class connectors can be used to manage all dependencies </a:t>
            </a:r>
            <a:r>
              <a:rPr lang="en-US" altLang="en-US" dirty="0" smtClean="0"/>
              <a:t>among </a:t>
            </a:r>
            <a:r>
              <a:rPr lang="en-US" altLang="en-US" dirty="0"/>
              <a:t>system components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r>
              <a:rPr lang="en-US" altLang="en-US" dirty="0" smtClean="0"/>
              <a:t>Provide appropriate component interaction </a:t>
            </a:r>
            <a:r>
              <a:rPr lang="en-US" altLang="en-US" dirty="0" smtClean="0"/>
              <a:t>guarantees</a:t>
            </a:r>
          </a:p>
          <a:p>
            <a:pPr lvl="1"/>
            <a:r>
              <a:rPr lang="en-US" altLang="en-US" dirty="0"/>
              <a:t>it is the responsibility of connectors to ensure that all inter- </a:t>
            </a:r>
          </a:p>
          <a:p>
            <a:pPr lvl="1"/>
            <a:r>
              <a:rPr lang="en-US" altLang="en-US" dirty="0"/>
              <a:t>action guarantees (for example, at least once, at most once, or exactly once) are provided, </a:t>
            </a:r>
          </a:p>
          <a:p>
            <a:pPr lvl="1"/>
            <a:r>
              <a:rPr lang="en-US" altLang="en-US" dirty="0"/>
              <a:t>and possibly adapted in response to changing circumstances during the system’s execution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r>
              <a:rPr lang="en-US" altLang="en-US" dirty="0" smtClean="0"/>
              <a:t>Support dependability techniques via advanced </a:t>
            </a:r>
            <a:r>
              <a:rPr lang="en-US" altLang="en-US" dirty="0" smtClean="0"/>
              <a:t>connectors</a:t>
            </a:r>
          </a:p>
          <a:p>
            <a:pPr lvl="1"/>
            <a:r>
              <a:rPr lang="en-US" altLang="en-US" dirty="0"/>
              <a:t> Examples include providing replicas of failing or failed components on the ﬂy, run </a:t>
            </a:r>
            <a:r>
              <a:rPr lang="en-US" altLang="en-US" dirty="0" smtClean="0"/>
              <a:t>time </a:t>
            </a:r>
            <a:r>
              <a:rPr lang="en-US" altLang="en-US" dirty="0"/>
              <a:t>replacement of components (also referred to as “hot swaps”), and support for multiple </a:t>
            </a:r>
            <a:r>
              <a:rPr lang="en-US" altLang="en-US" dirty="0" smtClean="0"/>
              <a:t>versions </a:t>
            </a:r>
            <a:r>
              <a:rPr lang="en-US" altLang="en-US" dirty="0"/>
              <a:t>of the same </a:t>
            </a:r>
            <a:r>
              <a:rPr lang="en-US" altLang="en-US" dirty="0" smtClean="0"/>
              <a:t>functionality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073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Architectural Configurations and Dependability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Avoid single points of failure</a:t>
            </a:r>
          </a:p>
          <a:p>
            <a:r>
              <a:rPr lang="en-US" altLang="en-US" dirty="0" smtClean="0"/>
              <a:t>Provide back-ups of critical functionality and data</a:t>
            </a:r>
          </a:p>
          <a:p>
            <a:r>
              <a:rPr lang="en-US" altLang="en-US" dirty="0" smtClean="0"/>
              <a:t>Support non-intrusive system health monitoring</a:t>
            </a:r>
          </a:p>
          <a:p>
            <a:r>
              <a:rPr lang="en-US" altLang="en-US" dirty="0" smtClean="0"/>
              <a:t>Support dynamic adaptation</a:t>
            </a:r>
          </a:p>
        </p:txBody>
      </p:sp>
    </p:spTree>
    <p:extLst>
      <p:ext uri="{BB962C8B-B14F-4D97-AF65-F5344CB8AC3E}">
        <p14:creationId xmlns:p14="http://schemas.microsoft.com/office/powerpoint/2010/main" val="338860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Challenges of Designing for NFPs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Only partially understood in many domains</a:t>
            </a:r>
          </a:p>
          <a:p>
            <a:pPr lvl="1"/>
            <a:r>
              <a:rPr lang="en-US" altLang="en-US" smtClean="0"/>
              <a:t>E.g., MS Windows and security</a:t>
            </a:r>
          </a:p>
          <a:p>
            <a:r>
              <a:rPr lang="en-US" altLang="en-US" smtClean="0"/>
              <a:t>Qualitative vs. quantitative</a:t>
            </a:r>
          </a:p>
          <a:p>
            <a:r>
              <a:rPr lang="en-US" altLang="en-US" smtClean="0"/>
              <a:t>Frequently multi-dimensional</a:t>
            </a:r>
          </a:p>
          <a:p>
            <a:r>
              <a:rPr lang="en-US" altLang="en-US" smtClean="0"/>
              <a:t>Non-technical pressures</a:t>
            </a:r>
          </a:p>
          <a:p>
            <a:pPr lvl="1"/>
            <a:r>
              <a:rPr lang="en-US" altLang="en-US" smtClean="0"/>
              <a:t>E.g., time-to-market or functional features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502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Design Guidelines for Ensuring NFPs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Only guidelines, not laws or rules</a:t>
            </a:r>
          </a:p>
          <a:p>
            <a:r>
              <a:rPr lang="en-US" altLang="en-US" smtClean="0"/>
              <a:t>Promise but do not guarantee a given NFP</a:t>
            </a:r>
          </a:p>
          <a:p>
            <a:r>
              <a:rPr lang="en-US" altLang="en-US" smtClean="0"/>
              <a:t>Necessary but not sufficient for a given NFP</a:t>
            </a:r>
          </a:p>
          <a:p>
            <a:r>
              <a:rPr lang="en-US" altLang="en-US" smtClean="0"/>
              <a:t>Have many caveats and exceptions</a:t>
            </a:r>
          </a:p>
          <a:p>
            <a:r>
              <a:rPr lang="en-US" altLang="en-US" smtClean="0"/>
              <a:t>Many trade-offs are involved</a:t>
            </a:r>
          </a:p>
        </p:txBody>
      </p:sp>
    </p:spTree>
    <p:extLst>
      <p:ext uri="{BB962C8B-B14F-4D97-AF65-F5344CB8AC3E}">
        <p14:creationId xmlns:p14="http://schemas.microsoft.com/office/powerpoint/2010/main" val="421230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Overarching Objective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Ascertain the role of software architecture in ensuring various NFPs</a:t>
            </a:r>
          </a:p>
          <a:p>
            <a:pPr lvl="1"/>
            <a:r>
              <a:rPr lang="en-US" altLang="en-US" smtClean="0"/>
              <a:t>At the level of major architectural building blocks</a:t>
            </a:r>
          </a:p>
          <a:p>
            <a:pPr lvl="2"/>
            <a:r>
              <a:rPr lang="en-US" altLang="en-US" smtClean="0"/>
              <a:t>Components</a:t>
            </a:r>
          </a:p>
          <a:p>
            <a:pPr lvl="2"/>
            <a:r>
              <a:rPr lang="en-US" altLang="en-US" smtClean="0"/>
              <a:t>Connectors</a:t>
            </a:r>
          </a:p>
          <a:p>
            <a:pPr lvl="2"/>
            <a:r>
              <a:rPr lang="en-US" altLang="en-US" smtClean="0"/>
              <a:t>Configurations</a:t>
            </a:r>
          </a:p>
          <a:p>
            <a:pPr lvl="1"/>
            <a:r>
              <a:rPr lang="en-US" altLang="en-US" smtClean="0"/>
              <a:t>As embodied in architectural style-level design guidelines</a:t>
            </a:r>
          </a:p>
        </p:txBody>
      </p:sp>
    </p:spTree>
    <p:extLst>
      <p:ext uri="{BB962C8B-B14F-4D97-AF65-F5344CB8AC3E}">
        <p14:creationId xmlns:p14="http://schemas.microsoft.com/office/powerpoint/2010/main" val="405722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Efficiency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chemeClr val="accent2"/>
                </a:solidFill>
              </a:rPr>
              <a:t>Efficiency</a:t>
            </a:r>
            <a:r>
              <a:rPr lang="en-US" altLang="en-US" smtClean="0"/>
              <a:t> is a quality that reflects a software system’s ability to meet its performance requirements while minimizing its usage of the resources in its computing environment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Efficiency is a measure of a system’s resource usage </a:t>
            </a:r>
            <a:r>
              <a:rPr lang="en-US" altLang="en-US" i="1" smtClean="0"/>
              <a:t>economy</a:t>
            </a:r>
            <a:r>
              <a:rPr lang="en-US" altLang="en-US" smtClean="0"/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What can software architecture say about efficiency?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Isn’t efficiency an implementation-level property?</a:t>
            </a:r>
          </a:p>
          <a:p>
            <a:pPr lvl="1">
              <a:lnSpc>
                <a:spcPct val="90000"/>
              </a:lnSpc>
              <a:buFont typeface="Monotype Sorts" panose="05010101010101010101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i="1" smtClean="0">
                <a:solidFill>
                  <a:schemeClr val="accent2"/>
                </a:solidFill>
              </a:rPr>
              <a:t>Efficiency starts at the architectural level! </a:t>
            </a:r>
          </a:p>
        </p:txBody>
      </p:sp>
    </p:spTree>
    <p:extLst>
      <p:ext uri="{BB962C8B-B14F-4D97-AF65-F5344CB8AC3E}">
        <p14:creationId xmlns:p14="http://schemas.microsoft.com/office/powerpoint/2010/main" val="164597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Software Components and Efficiency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562"/>
            <a:ext cx="8229600" cy="4846638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Keep the components “small” whenever possible</a:t>
            </a:r>
          </a:p>
          <a:p>
            <a:pPr lvl="1"/>
            <a:r>
              <a:rPr lang="en-US" altLang="en-US" dirty="0"/>
              <a:t>Many off-the-shelf </a:t>
            </a:r>
            <a:r>
              <a:rPr lang="en-US" altLang="en-US" dirty="0" smtClean="0"/>
              <a:t>components </a:t>
            </a:r>
            <a:r>
              <a:rPr lang="en-US" altLang="en-US" dirty="0"/>
              <a:t>are very large and by design include signiﬁcant functionality that may not be </a:t>
            </a:r>
            <a:r>
              <a:rPr lang="en-US" altLang="en-US" dirty="0" smtClean="0"/>
              <a:t>needed </a:t>
            </a:r>
            <a:r>
              <a:rPr lang="en-US" altLang="en-US" dirty="0"/>
              <a:t>in a particular system.</a:t>
            </a:r>
          </a:p>
          <a:p>
            <a:r>
              <a:rPr lang="en-US" altLang="en-US" dirty="0" smtClean="0"/>
              <a:t>Keep component interfaces simple and compact</a:t>
            </a:r>
          </a:p>
          <a:p>
            <a:pPr lvl="1"/>
            <a:r>
              <a:rPr lang="en-US" altLang="en-US" dirty="0"/>
              <a:t>If a component’s interface is cumbersome, generalized for a broad set of usage scenarios, </a:t>
            </a:r>
            <a:r>
              <a:rPr lang="en-US" altLang="en-US" dirty="0" smtClean="0"/>
              <a:t>or </a:t>
            </a:r>
            <a:r>
              <a:rPr lang="en-US" altLang="en-US" dirty="0"/>
              <a:t>geared to a broad class of potential clients, the component’s efﬁciency may be </a:t>
            </a:r>
            <a:r>
              <a:rPr lang="en-US" altLang="en-US" dirty="0" smtClean="0"/>
              <a:t>compromised.</a:t>
            </a:r>
          </a:p>
          <a:p>
            <a:r>
              <a:rPr lang="en-US" altLang="en-US" dirty="0" smtClean="0"/>
              <a:t>Allow multiple interfaces to the same functionality</a:t>
            </a:r>
          </a:p>
          <a:p>
            <a:pPr lvl="1"/>
            <a:r>
              <a:rPr lang="en-US" altLang="en-US" dirty="0" smtClean="0"/>
              <a:t>See next slide</a:t>
            </a:r>
          </a:p>
          <a:p>
            <a:r>
              <a:rPr lang="en-US" altLang="en-US" dirty="0" smtClean="0"/>
              <a:t>Separate data components from processing components</a:t>
            </a:r>
          </a:p>
          <a:p>
            <a:pPr lvl="1"/>
            <a:r>
              <a:rPr lang="en-US" altLang="en-US" dirty="0" smtClean="0"/>
              <a:t>Allows data’s </a:t>
            </a:r>
            <a:r>
              <a:rPr lang="en-US" altLang="en-US" dirty="0"/>
              <a:t>internal representation to be ﬁne-tuned or altered, based on local </a:t>
            </a:r>
            <a:r>
              <a:rPr lang="en-US" altLang="en-US" dirty="0" smtClean="0"/>
              <a:t>design </a:t>
            </a:r>
            <a:r>
              <a:rPr lang="en-US" altLang="en-US" dirty="0"/>
              <a:t>objectives and without affecting the processing </a:t>
            </a:r>
            <a:r>
              <a:rPr lang="en-US" altLang="en-US" dirty="0" smtClean="0"/>
              <a:t>components and vice-versa.</a:t>
            </a:r>
            <a:endParaRPr lang="en-US" altLang="en-US" dirty="0"/>
          </a:p>
          <a:p>
            <a:r>
              <a:rPr lang="en-US" altLang="en-US" dirty="0" smtClean="0"/>
              <a:t>Separate data from meta-data</a:t>
            </a:r>
          </a:p>
          <a:p>
            <a:pPr lvl="1"/>
            <a:r>
              <a:rPr lang="en-US" altLang="en-US" dirty="0" smtClean="0"/>
              <a:t>Separating </a:t>
            </a:r>
            <a:r>
              <a:rPr lang="en-US" altLang="en-US" dirty="0"/>
              <a:t>data from meta-data makes the data smaller, reducing the system’s run time </a:t>
            </a:r>
            <a:r>
              <a:rPr lang="en-US" altLang="en-US" dirty="0" smtClean="0"/>
              <a:t>memory </a:t>
            </a:r>
            <a:r>
              <a:rPr lang="en-US" altLang="en-US" dirty="0"/>
              <a:t>footprint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973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a87341a-3491-4d47-bb99-5d213d6f534a"/>
  <p:tag name="WASPOLLED" val="BCABE1BF771C405BAE40DD7DCEAA65B5"/>
  <p:tag name="TPVERSION" val="8"/>
  <p:tag name="TPFULLVERSION" val="8.2.0.30"/>
  <p:tag name="PPTVERSION" val="16"/>
  <p:tag name="TPOS" val="2"/>
  <p:tag name="TPLASTSAVEVERSION" val="6.2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15778</TotalTime>
  <Words>3146</Words>
  <Application>Microsoft Office PowerPoint</Application>
  <PresentationFormat>On-screen Show (4:3)</PresentationFormat>
  <Paragraphs>316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Arial Black</vt:lpstr>
      <vt:lpstr>Calibri</vt:lpstr>
      <vt:lpstr>Helvetica</vt:lpstr>
      <vt:lpstr>Monotype Sorts</vt:lpstr>
      <vt:lpstr>Times New Roman</vt:lpstr>
      <vt:lpstr>Wingdings</vt:lpstr>
      <vt:lpstr>Office Theme</vt:lpstr>
      <vt:lpstr>SOFE 3650 – Designing for Non-Functional Properties</vt:lpstr>
      <vt:lpstr>What Is an NFP?</vt:lpstr>
      <vt:lpstr>Designing for FPs</vt:lpstr>
      <vt:lpstr>FPs vs. NFPs – An Example</vt:lpstr>
      <vt:lpstr>Challenges of Designing for NFPs</vt:lpstr>
      <vt:lpstr>Design Guidelines for Ensuring NFPs</vt:lpstr>
      <vt:lpstr>Overarching Objective</vt:lpstr>
      <vt:lpstr>Efficiency</vt:lpstr>
      <vt:lpstr>Software Components and Efficiency</vt:lpstr>
      <vt:lpstr>Multiple Interfaces to the Same Functionality</vt:lpstr>
      <vt:lpstr>Software Connectors and Efficiency</vt:lpstr>
      <vt:lpstr>Distribution Transparency</vt:lpstr>
      <vt:lpstr>Architectural Configurations and Efficiency</vt:lpstr>
      <vt:lpstr>Keep frequently interacting components “close”</vt:lpstr>
      <vt:lpstr>Efficiency impact of selected architectural styles and patterns</vt:lpstr>
      <vt:lpstr>Class Exercise</vt:lpstr>
      <vt:lpstr>Complexity</vt:lpstr>
      <vt:lpstr>Software Components and Complexity</vt:lpstr>
      <vt:lpstr>Software Components and Complexity</vt:lpstr>
      <vt:lpstr>Software Components and Complexity</vt:lpstr>
      <vt:lpstr>Software Components and Complexity</vt:lpstr>
      <vt:lpstr>Challenges of Using APIs</vt:lpstr>
      <vt:lpstr>Software Components and Complexity</vt:lpstr>
      <vt:lpstr>Software Connectors and Complexity</vt:lpstr>
      <vt:lpstr>Architectural Configurations and Complexity</vt:lpstr>
      <vt:lpstr>Complexity in Linux</vt:lpstr>
      <vt:lpstr>Class Exercise</vt:lpstr>
      <vt:lpstr>In-class Exercise</vt:lpstr>
      <vt:lpstr>Scalability and Heterogeneity</vt:lpstr>
      <vt:lpstr>Software Components and Scalability</vt:lpstr>
      <vt:lpstr>Software Connectors and Scalability</vt:lpstr>
      <vt:lpstr>Architectural Configurations and Scalability</vt:lpstr>
      <vt:lpstr>Adaptability</vt:lpstr>
      <vt:lpstr>Software Components and Adaptability</vt:lpstr>
      <vt:lpstr>Software Connectors and Adaptability</vt:lpstr>
      <vt:lpstr>Composable Connectors</vt:lpstr>
      <vt:lpstr>Architectural Configurations and Adaptability</vt:lpstr>
      <vt:lpstr>Dependability</vt:lpstr>
      <vt:lpstr>Software Components and Dependability</vt:lpstr>
      <vt:lpstr>Software Connectors and Dependability</vt:lpstr>
      <vt:lpstr>Architectural Configurations and Dependability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Computer Systems</dc:title>
  <dc:creator>John Lewis</dc:creator>
  <cp:lastModifiedBy>Ramiro Liscano</cp:lastModifiedBy>
  <cp:revision>580</cp:revision>
  <cp:lastPrinted>1999-08-24T14:44:27Z</cp:lastPrinted>
  <dcterms:created xsi:type="dcterms:W3CDTF">1999-08-16T14:47:17Z</dcterms:created>
  <dcterms:modified xsi:type="dcterms:W3CDTF">2018-11-21T03:08:57Z</dcterms:modified>
</cp:coreProperties>
</file>