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115"/>
  </p:notesMasterIdLst>
  <p:handoutMasterIdLst>
    <p:handoutMasterId r:id="rId1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418" r:id="rId30"/>
    <p:sldId id="284" r:id="rId31"/>
    <p:sldId id="285" r:id="rId32"/>
    <p:sldId id="286" r:id="rId33"/>
    <p:sldId id="287" r:id="rId34"/>
    <p:sldId id="288"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60" r:id="rId99"/>
    <p:sldId id="403" r:id="rId100"/>
    <p:sldId id="404" r:id="rId101"/>
    <p:sldId id="405" r:id="rId102"/>
    <p:sldId id="406" r:id="rId103"/>
    <p:sldId id="407" r:id="rId104"/>
    <p:sldId id="408" r:id="rId105"/>
    <p:sldId id="409" r:id="rId106"/>
    <p:sldId id="410" r:id="rId107"/>
    <p:sldId id="411" r:id="rId108"/>
    <p:sldId id="412" r:id="rId109"/>
    <p:sldId id="413" r:id="rId110"/>
    <p:sldId id="414" r:id="rId111"/>
    <p:sldId id="415" r:id="rId112"/>
    <p:sldId id="416" r:id="rId113"/>
    <p:sldId id="417" r:id="rId114"/>
  </p:sldIdLst>
  <p:sldSz cx="9144000" cy="6858000" type="screen4x3"/>
  <p:notesSz cx="7315200" cy="9601200"/>
  <p:custDataLst>
    <p:tags r:id="rId117"/>
  </p:custDataLst>
  <p:defaultTextStyle>
    <a:defPPr>
      <a:defRPr lang="en-US"/>
    </a:defPPr>
    <a:lvl1pPr algn="ctr" rtl="0" fontAlgn="base">
      <a:spcBef>
        <a:spcPct val="0"/>
      </a:spcBef>
      <a:spcAft>
        <a:spcPct val="0"/>
      </a:spcAft>
      <a:defRPr sz="2800" kern="1200">
        <a:solidFill>
          <a:schemeClr val="tx1"/>
        </a:solidFill>
        <a:latin typeface="Times New Roman" pitchFamily="18" charset="0"/>
        <a:ea typeface="+mn-ea"/>
        <a:cs typeface="+mn-cs"/>
      </a:defRPr>
    </a:lvl1pPr>
    <a:lvl2pPr marL="457200" algn="ctr" rtl="0" fontAlgn="base">
      <a:spcBef>
        <a:spcPct val="0"/>
      </a:spcBef>
      <a:spcAft>
        <a:spcPct val="0"/>
      </a:spcAft>
      <a:defRPr sz="2800" kern="1200">
        <a:solidFill>
          <a:schemeClr val="tx1"/>
        </a:solidFill>
        <a:latin typeface="Times New Roman" pitchFamily="18" charset="0"/>
        <a:ea typeface="+mn-ea"/>
        <a:cs typeface="+mn-cs"/>
      </a:defRPr>
    </a:lvl2pPr>
    <a:lvl3pPr marL="914400" algn="ctr" rtl="0" fontAlgn="base">
      <a:spcBef>
        <a:spcPct val="0"/>
      </a:spcBef>
      <a:spcAft>
        <a:spcPct val="0"/>
      </a:spcAft>
      <a:defRPr sz="2800" kern="1200">
        <a:solidFill>
          <a:schemeClr val="tx1"/>
        </a:solidFill>
        <a:latin typeface="Times New Roman" pitchFamily="18" charset="0"/>
        <a:ea typeface="+mn-ea"/>
        <a:cs typeface="+mn-cs"/>
      </a:defRPr>
    </a:lvl3pPr>
    <a:lvl4pPr marL="1371600" algn="ctr" rtl="0" fontAlgn="base">
      <a:spcBef>
        <a:spcPct val="0"/>
      </a:spcBef>
      <a:spcAft>
        <a:spcPct val="0"/>
      </a:spcAft>
      <a:defRPr sz="2800" kern="1200">
        <a:solidFill>
          <a:schemeClr val="tx1"/>
        </a:solidFill>
        <a:latin typeface="Times New Roman" pitchFamily="18" charset="0"/>
        <a:ea typeface="+mn-ea"/>
        <a:cs typeface="+mn-cs"/>
      </a:defRPr>
    </a:lvl4pPr>
    <a:lvl5pPr marL="1828800" algn="ctr"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2" autoAdjust="0"/>
    <p:restoredTop sz="96604" autoAdjust="0"/>
  </p:normalViewPr>
  <p:slideViewPr>
    <p:cSldViewPr>
      <p:cViewPr>
        <p:scale>
          <a:sx n="60" d="100"/>
          <a:sy n="60" d="100"/>
        </p:scale>
        <p:origin x="1464" y="5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gs" Target="tags/tag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1" name="Rectangle 3"/>
          <p:cNvSpPr>
            <a:spLocks noGrp="1" noChangeArrowheads="1"/>
          </p:cNvSpPr>
          <p:nvPr>
            <p:ph type="dt" sz="quarter"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53252" name="Rectangle 4"/>
          <p:cNvSpPr>
            <a:spLocks noGrp="1" noChangeArrowheads="1"/>
          </p:cNvSpPr>
          <p:nvPr>
            <p:ph type="ftr" sz="quarter" idx="2"/>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3" name="Rectangle 5"/>
          <p:cNvSpPr>
            <a:spLocks noGrp="1" noChangeArrowheads="1"/>
          </p:cNvSpPr>
          <p:nvPr>
            <p:ph type="sldNum" sz="quarter" idx="3"/>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9FDE9E18-CCCD-4A9D-88B0-2F195B9245B9}" type="slidenum">
              <a:rPr lang="en-US"/>
              <a:pPr>
                <a:defRPr/>
              </a:pPr>
              <a:t>‹#›</a:t>
            </a:fld>
            <a:endParaRPr lang="en-US" dirty="0"/>
          </a:p>
        </p:txBody>
      </p:sp>
    </p:spTree>
    <p:extLst>
      <p:ext uri="{BB962C8B-B14F-4D97-AF65-F5344CB8AC3E}">
        <p14:creationId xmlns:p14="http://schemas.microsoft.com/office/powerpoint/2010/main" val="3666455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67" name="Rectangle 3"/>
          <p:cNvSpPr>
            <a:spLocks noGrp="1" noChangeArrowheads="1"/>
          </p:cNvSpPr>
          <p:nvPr>
            <p:ph type="dt"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CB4E4C2-344C-486F-AF73-B59BAD5B1CAF}" type="slidenum">
              <a:rPr lang="en-US"/>
              <a:pPr>
                <a:defRPr/>
              </a:pPr>
              <a:t>‹#›</a:t>
            </a:fld>
            <a:endParaRPr lang="en-US" dirty="0"/>
          </a:p>
        </p:txBody>
      </p:sp>
    </p:spTree>
    <p:extLst>
      <p:ext uri="{BB962C8B-B14F-4D97-AF65-F5344CB8AC3E}">
        <p14:creationId xmlns:p14="http://schemas.microsoft.com/office/powerpoint/2010/main" val="3545266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938A0F-CD58-4FEB-A138-69CBA9DF2AAF}" type="slidenum">
              <a:rPr lang="en-CA" smtClean="0"/>
              <a:t>26</a:t>
            </a:fld>
            <a:endParaRPr lang="en-CA" dirty="0"/>
          </a:p>
        </p:txBody>
      </p:sp>
    </p:spTree>
    <p:extLst>
      <p:ext uri="{BB962C8B-B14F-4D97-AF65-F5344CB8AC3E}">
        <p14:creationId xmlns:p14="http://schemas.microsoft.com/office/powerpoint/2010/main" val="1145124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92</a:t>
            </a:fld>
            <a:endParaRPr lang="en-CA" dirty="0"/>
          </a:p>
        </p:txBody>
      </p:sp>
    </p:spTree>
    <p:extLst>
      <p:ext uri="{BB962C8B-B14F-4D97-AF65-F5344CB8AC3E}">
        <p14:creationId xmlns:p14="http://schemas.microsoft.com/office/powerpoint/2010/main" val="1578231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93</a:t>
            </a:fld>
            <a:endParaRPr lang="en-CA" dirty="0"/>
          </a:p>
        </p:txBody>
      </p:sp>
    </p:spTree>
    <p:extLst>
      <p:ext uri="{BB962C8B-B14F-4D97-AF65-F5344CB8AC3E}">
        <p14:creationId xmlns:p14="http://schemas.microsoft.com/office/powerpoint/2010/main" val="2839639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94</a:t>
            </a:fld>
            <a:endParaRPr lang="en-CA" dirty="0"/>
          </a:p>
        </p:txBody>
      </p:sp>
    </p:spTree>
    <p:extLst>
      <p:ext uri="{BB962C8B-B14F-4D97-AF65-F5344CB8AC3E}">
        <p14:creationId xmlns:p14="http://schemas.microsoft.com/office/powerpoint/2010/main" val="2240242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95</a:t>
            </a:fld>
            <a:endParaRPr lang="en-CA" dirty="0"/>
          </a:p>
        </p:txBody>
      </p:sp>
    </p:spTree>
    <p:extLst>
      <p:ext uri="{BB962C8B-B14F-4D97-AF65-F5344CB8AC3E}">
        <p14:creationId xmlns:p14="http://schemas.microsoft.com/office/powerpoint/2010/main" val="3906144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96</a:t>
            </a:fld>
            <a:endParaRPr lang="en-CA" dirty="0"/>
          </a:p>
        </p:txBody>
      </p:sp>
    </p:spTree>
    <p:extLst>
      <p:ext uri="{BB962C8B-B14F-4D97-AF65-F5344CB8AC3E}">
        <p14:creationId xmlns:p14="http://schemas.microsoft.com/office/powerpoint/2010/main" val="1768327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97</a:t>
            </a:fld>
            <a:endParaRPr lang="en-CA" dirty="0"/>
          </a:p>
        </p:txBody>
      </p:sp>
    </p:spTree>
    <p:extLst>
      <p:ext uri="{BB962C8B-B14F-4D97-AF65-F5344CB8AC3E}">
        <p14:creationId xmlns:p14="http://schemas.microsoft.com/office/powerpoint/2010/main" val="791491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98</a:t>
            </a:fld>
            <a:endParaRPr lang="en-CA" dirty="0"/>
          </a:p>
        </p:txBody>
      </p:sp>
    </p:spTree>
    <p:extLst>
      <p:ext uri="{BB962C8B-B14F-4D97-AF65-F5344CB8AC3E}">
        <p14:creationId xmlns:p14="http://schemas.microsoft.com/office/powerpoint/2010/main" val="1942434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99</a:t>
            </a:fld>
            <a:endParaRPr lang="en-CA" dirty="0"/>
          </a:p>
        </p:txBody>
      </p:sp>
    </p:spTree>
    <p:extLst>
      <p:ext uri="{BB962C8B-B14F-4D97-AF65-F5344CB8AC3E}">
        <p14:creationId xmlns:p14="http://schemas.microsoft.com/office/powerpoint/2010/main" val="1386203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100</a:t>
            </a:fld>
            <a:endParaRPr lang="en-CA" dirty="0"/>
          </a:p>
        </p:txBody>
      </p:sp>
    </p:spTree>
    <p:extLst>
      <p:ext uri="{BB962C8B-B14F-4D97-AF65-F5344CB8AC3E}">
        <p14:creationId xmlns:p14="http://schemas.microsoft.com/office/powerpoint/2010/main" val="4291022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101</a:t>
            </a:fld>
            <a:endParaRPr lang="en-CA" dirty="0"/>
          </a:p>
        </p:txBody>
      </p:sp>
    </p:spTree>
    <p:extLst>
      <p:ext uri="{BB962C8B-B14F-4D97-AF65-F5344CB8AC3E}">
        <p14:creationId xmlns:p14="http://schemas.microsoft.com/office/powerpoint/2010/main" val="170244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938A0F-CD58-4FEB-A138-69CBA9DF2AAF}" type="slidenum">
              <a:rPr lang="en-CA" smtClean="0"/>
              <a:t>27</a:t>
            </a:fld>
            <a:endParaRPr lang="en-CA" dirty="0"/>
          </a:p>
        </p:txBody>
      </p:sp>
    </p:spTree>
    <p:extLst>
      <p:ext uri="{BB962C8B-B14F-4D97-AF65-F5344CB8AC3E}">
        <p14:creationId xmlns:p14="http://schemas.microsoft.com/office/powerpoint/2010/main" val="4101744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102</a:t>
            </a:fld>
            <a:endParaRPr lang="en-CA" dirty="0"/>
          </a:p>
        </p:txBody>
      </p:sp>
    </p:spTree>
    <p:extLst>
      <p:ext uri="{BB962C8B-B14F-4D97-AF65-F5344CB8AC3E}">
        <p14:creationId xmlns:p14="http://schemas.microsoft.com/office/powerpoint/2010/main" val="4286772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103</a:t>
            </a:fld>
            <a:endParaRPr lang="en-CA" dirty="0"/>
          </a:p>
        </p:txBody>
      </p:sp>
    </p:spTree>
    <p:extLst>
      <p:ext uri="{BB962C8B-B14F-4D97-AF65-F5344CB8AC3E}">
        <p14:creationId xmlns:p14="http://schemas.microsoft.com/office/powerpoint/2010/main" val="1736598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104</a:t>
            </a:fld>
            <a:endParaRPr lang="en-CA" dirty="0"/>
          </a:p>
        </p:txBody>
      </p:sp>
    </p:spTree>
    <p:extLst>
      <p:ext uri="{BB962C8B-B14F-4D97-AF65-F5344CB8AC3E}">
        <p14:creationId xmlns:p14="http://schemas.microsoft.com/office/powerpoint/2010/main" val="4236351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105</a:t>
            </a:fld>
            <a:endParaRPr lang="en-CA" dirty="0"/>
          </a:p>
        </p:txBody>
      </p:sp>
    </p:spTree>
    <p:extLst>
      <p:ext uri="{BB962C8B-B14F-4D97-AF65-F5344CB8AC3E}">
        <p14:creationId xmlns:p14="http://schemas.microsoft.com/office/powerpoint/2010/main" val="2520162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106</a:t>
            </a:fld>
            <a:endParaRPr lang="en-CA" dirty="0"/>
          </a:p>
        </p:txBody>
      </p:sp>
    </p:spTree>
    <p:extLst>
      <p:ext uri="{BB962C8B-B14F-4D97-AF65-F5344CB8AC3E}">
        <p14:creationId xmlns:p14="http://schemas.microsoft.com/office/powerpoint/2010/main" val="3616209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107</a:t>
            </a:fld>
            <a:endParaRPr lang="en-CA" dirty="0"/>
          </a:p>
        </p:txBody>
      </p:sp>
    </p:spTree>
    <p:extLst>
      <p:ext uri="{BB962C8B-B14F-4D97-AF65-F5344CB8AC3E}">
        <p14:creationId xmlns:p14="http://schemas.microsoft.com/office/powerpoint/2010/main" val="1285029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108</a:t>
            </a:fld>
            <a:endParaRPr lang="en-CA" dirty="0"/>
          </a:p>
        </p:txBody>
      </p:sp>
    </p:spTree>
    <p:extLst>
      <p:ext uri="{BB962C8B-B14F-4D97-AF65-F5344CB8AC3E}">
        <p14:creationId xmlns:p14="http://schemas.microsoft.com/office/powerpoint/2010/main" val="542615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109</a:t>
            </a:fld>
            <a:endParaRPr lang="en-CA" dirty="0"/>
          </a:p>
        </p:txBody>
      </p:sp>
    </p:spTree>
    <p:extLst>
      <p:ext uri="{BB962C8B-B14F-4D97-AF65-F5344CB8AC3E}">
        <p14:creationId xmlns:p14="http://schemas.microsoft.com/office/powerpoint/2010/main" val="2723491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Start here</a:t>
            </a:r>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110</a:t>
            </a:fld>
            <a:endParaRPr lang="en-CA" dirty="0"/>
          </a:p>
        </p:txBody>
      </p:sp>
    </p:spTree>
    <p:extLst>
      <p:ext uri="{BB962C8B-B14F-4D97-AF65-F5344CB8AC3E}">
        <p14:creationId xmlns:p14="http://schemas.microsoft.com/office/powerpoint/2010/main" val="1786012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111</a:t>
            </a:fld>
            <a:endParaRPr lang="en-CA" dirty="0"/>
          </a:p>
        </p:txBody>
      </p:sp>
    </p:spTree>
    <p:extLst>
      <p:ext uri="{BB962C8B-B14F-4D97-AF65-F5344CB8AC3E}">
        <p14:creationId xmlns:p14="http://schemas.microsoft.com/office/powerpoint/2010/main" val="385731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83</a:t>
            </a:fld>
            <a:endParaRPr lang="en-CA" dirty="0"/>
          </a:p>
        </p:txBody>
      </p:sp>
    </p:spTree>
    <p:extLst>
      <p:ext uri="{BB962C8B-B14F-4D97-AF65-F5344CB8AC3E}">
        <p14:creationId xmlns:p14="http://schemas.microsoft.com/office/powerpoint/2010/main" val="31237426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112</a:t>
            </a:fld>
            <a:endParaRPr lang="en-CA" dirty="0"/>
          </a:p>
        </p:txBody>
      </p:sp>
    </p:spTree>
    <p:extLst>
      <p:ext uri="{BB962C8B-B14F-4D97-AF65-F5344CB8AC3E}">
        <p14:creationId xmlns:p14="http://schemas.microsoft.com/office/powerpoint/2010/main" val="4023098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113</a:t>
            </a:fld>
            <a:endParaRPr lang="en-CA" dirty="0"/>
          </a:p>
        </p:txBody>
      </p:sp>
    </p:spTree>
    <p:extLst>
      <p:ext uri="{BB962C8B-B14F-4D97-AF65-F5344CB8AC3E}">
        <p14:creationId xmlns:p14="http://schemas.microsoft.com/office/powerpoint/2010/main" val="151396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84</a:t>
            </a:fld>
            <a:endParaRPr lang="en-CA" dirty="0"/>
          </a:p>
        </p:txBody>
      </p:sp>
    </p:spTree>
    <p:extLst>
      <p:ext uri="{BB962C8B-B14F-4D97-AF65-F5344CB8AC3E}">
        <p14:creationId xmlns:p14="http://schemas.microsoft.com/office/powerpoint/2010/main" val="328778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85</a:t>
            </a:fld>
            <a:endParaRPr lang="en-CA" dirty="0"/>
          </a:p>
        </p:txBody>
      </p:sp>
    </p:spTree>
    <p:extLst>
      <p:ext uri="{BB962C8B-B14F-4D97-AF65-F5344CB8AC3E}">
        <p14:creationId xmlns:p14="http://schemas.microsoft.com/office/powerpoint/2010/main" val="956133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87</a:t>
            </a:fld>
            <a:endParaRPr lang="en-CA" dirty="0"/>
          </a:p>
        </p:txBody>
      </p:sp>
    </p:spTree>
    <p:extLst>
      <p:ext uri="{BB962C8B-B14F-4D97-AF65-F5344CB8AC3E}">
        <p14:creationId xmlns:p14="http://schemas.microsoft.com/office/powerpoint/2010/main" val="306838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89</a:t>
            </a:fld>
            <a:endParaRPr lang="en-CA" dirty="0"/>
          </a:p>
        </p:txBody>
      </p:sp>
    </p:spTree>
    <p:extLst>
      <p:ext uri="{BB962C8B-B14F-4D97-AF65-F5344CB8AC3E}">
        <p14:creationId xmlns:p14="http://schemas.microsoft.com/office/powerpoint/2010/main" val="1642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90</a:t>
            </a:fld>
            <a:endParaRPr lang="en-CA" dirty="0"/>
          </a:p>
        </p:txBody>
      </p:sp>
    </p:spTree>
    <p:extLst>
      <p:ext uri="{BB962C8B-B14F-4D97-AF65-F5344CB8AC3E}">
        <p14:creationId xmlns:p14="http://schemas.microsoft.com/office/powerpoint/2010/main" val="3992123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938A0F-CD58-4FEB-A138-69CBA9DF2AAF}" type="slidenum">
              <a:rPr lang="en-CA" smtClean="0"/>
              <a:t>91</a:t>
            </a:fld>
            <a:endParaRPr lang="en-CA" dirty="0"/>
          </a:p>
        </p:txBody>
      </p:sp>
    </p:spTree>
    <p:extLst>
      <p:ext uri="{BB962C8B-B14F-4D97-AF65-F5344CB8AC3E}">
        <p14:creationId xmlns:p14="http://schemas.microsoft.com/office/powerpoint/2010/main" val="174994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6878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4235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14064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5" name="Footer Placeholder 4"/>
          <p:cNvSpPr>
            <a:spLocks noGrp="1"/>
          </p:cNvSpPr>
          <p:nvPr>
            <p:ph type="ftr" sz="quarter" idx="11"/>
          </p:nvPr>
        </p:nvSpPr>
        <p:spPr/>
        <p:txBody>
          <a:bodyPr/>
          <a:lstStyle/>
          <a:p>
            <a:pPr>
              <a:defRPr/>
            </a:pPr>
            <a:r>
              <a:rPr lang="en-CA"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24807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05000"/>
            <a:ext cx="8229600" cy="4191000"/>
          </a:xfrm>
        </p:spPr>
        <p:txBody>
          <a:bodyPr/>
          <a:lstStyle/>
          <a:p>
            <a:pPr lvl="0"/>
            <a:endParaRPr 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8D4143D4-8846-4518-8A9B-094F8DF96AD9}"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9337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2556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8147301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574744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95461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8" name="Footer Placeholder 7"/>
          <p:cNvSpPr>
            <a:spLocks noGrp="1"/>
          </p:cNvSpPr>
          <p:nvPr>
            <p:ph type="ftr" sz="quarter" idx="11"/>
          </p:nvPr>
        </p:nvSpPr>
        <p:spPr/>
        <p:txBody>
          <a:bodyPr/>
          <a:lstStyle/>
          <a:p>
            <a:pPr>
              <a:defRPr/>
            </a:pPr>
            <a:r>
              <a:rPr lang="en-CA" dirty="0" smtClean="0"/>
              <a:t>ENGR 4790  Distributed Systems</a:t>
            </a:r>
            <a:endParaRPr lang="en-CA" dirty="0"/>
          </a:p>
        </p:txBody>
      </p:sp>
      <p:sp>
        <p:nvSpPr>
          <p:cNvPr id="9" name="Slide Number Placeholder 8"/>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845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4" name="Footer Placeholder 3"/>
          <p:cNvSpPr>
            <a:spLocks noGrp="1"/>
          </p:cNvSpPr>
          <p:nvPr>
            <p:ph type="ftr" sz="quarter" idx="11"/>
          </p:nvPr>
        </p:nvSpPr>
        <p:spPr/>
        <p:txBody>
          <a:bodyPr/>
          <a:lstStyle/>
          <a:p>
            <a:pPr>
              <a:defRPr/>
            </a:pPr>
            <a:r>
              <a:rPr lang="en-CA" dirty="0" smtClean="0"/>
              <a:t>ENGR 4790  Distributed Systems</a:t>
            </a:r>
            <a:endParaRPr lang="en-CA" dirty="0"/>
          </a:p>
        </p:txBody>
      </p:sp>
      <p:sp>
        <p:nvSpPr>
          <p:cNvPr id="5" name="Slide Number Placeholder 4"/>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21135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3" name="Footer Placeholder 2"/>
          <p:cNvSpPr>
            <a:spLocks noGrp="1"/>
          </p:cNvSpPr>
          <p:nvPr>
            <p:ph type="ftr" sz="quarter" idx="11"/>
          </p:nvPr>
        </p:nvSpPr>
        <p:spPr/>
        <p:txBody>
          <a:bodyPr/>
          <a:lstStyle/>
          <a:p>
            <a:pPr>
              <a:defRPr/>
            </a:pPr>
            <a:r>
              <a:rPr lang="en-CA" dirty="0" smtClean="0"/>
              <a:t>ENGR 4790  Distributed Systems</a:t>
            </a:r>
            <a:endParaRPr lang="en-CA" dirty="0"/>
          </a:p>
        </p:txBody>
      </p:sp>
      <p:sp>
        <p:nvSpPr>
          <p:cNvPr id="4" name="Slide Number Placeholder 3"/>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73380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008313" cy="943949"/>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15550"/>
            <a:ext cx="3008313" cy="38106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7160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95399"/>
            <a:ext cx="54864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11/26/2018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40280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5875"/>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14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C74C2-D18D-4A8A-B0E7-6ABC07CE5C73}" type="datetimeFigureOut">
              <a:rPr lang="en-US" smtClean="0"/>
              <a:t>11/26/2018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CA" dirty="0" smtClean="0"/>
              <a:t>ENGR 4790 Distributed Systems</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11AE-F47D-454C-B870-CDDCFC8FD8A9}" type="slidenum">
              <a:rPr lang="en-US" smtClean="0"/>
              <a:t>‹#›</a:t>
            </a:fld>
            <a:endParaRPr lang="en-US" dirty="0"/>
          </a:p>
        </p:txBody>
      </p:sp>
    </p:spTree>
    <p:extLst>
      <p:ext uri="{BB962C8B-B14F-4D97-AF65-F5344CB8AC3E}">
        <p14:creationId xmlns:p14="http://schemas.microsoft.com/office/powerpoint/2010/main" val="3786385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3.emf"/><Relationship Id="rId4" Type="http://schemas.openxmlformats.org/officeDocument/2006/relationships/oleObject" Target="../embeddings/oleObject11.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4.emf"/><Relationship Id="rId4" Type="http://schemas.openxmlformats.org/officeDocument/2006/relationships/oleObject" Target="../embeddings/oleObject12.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paginas.fe.up.pt/~aaguiar/as/gof/hires/patcafso.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paginas.fe.up.pt/~aaguiar/as/gof/hires/pat5gfso.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9.emf"/></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msdn.microsoft.com/en-us/library/ff648096.aspx"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8.emf"/><Relationship Id="rId5" Type="http://schemas.openxmlformats.org/officeDocument/2006/relationships/oleObject" Target="../embeddings/oleObject5.bin"/><Relationship Id="rId4" Type="http://schemas.openxmlformats.org/officeDocument/2006/relationships/image" Target="../media/image37.e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9.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0.emf"/><Relationship Id="rId4" Type="http://schemas.openxmlformats.org/officeDocument/2006/relationships/oleObject" Target="../embeddings/oleObject7.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1.emf"/><Relationship Id="rId4" Type="http://schemas.openxmlformats.org/officeDocument/2006/relationships/oleObject" Target="../embeddings/oleObject8.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2.emf"/><Relationship Id="rId4" Type="http://schemas.openxmlformats.org/officeDocument/2006/relationships/oleObject" Target="../embeddings/oleObject9.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3.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685800" y="1524000"/>
            <a:ext cx="7772400" cy="1470025"/>
          </a:xfrm>
        </p:spPr>
        <p:txBody>
          <a:bodyPr>
            <a:normAutofit/>
          </a:bodyPr>
          <a:lstStyle/>
          <a:p>
            <a:pPr algn="ctr" eaLnBrk="1" hangingPunct="1"/>
            <a:r>
              <a:rPr lang="en-US" dirty="0" smtClean="0"/>
              <a:t>SOFE 3650 – Design Patterns</a:t>
            </a:r>
          </a:p>
        </p:txBody>
      </p:sp>
      <p:sp>
        <p:nvSpPr>
          <p:cNvPr id="2051" name="Rectangle 5"/>
          <p:cNvSpPr>
            <a:spLocks noGrp="1" noChangeArrowheads="1"/>
          </p:cNvSpPr>
          <p:nvPr>
            <p:ph type="subTitle" idx="1"/>
          </p:nvPr>
        </p:nvSpPr>
        <p:spPr>
          <a:xfrm>
            <a:off x="812800" y="3505200"/>
            <a:ext cx="7620000" cy="1295400"/>
          </a:xfrm>
        </p:spPr>
        <p:txBody>
          <a:bodyPr>
            <a:noAutofit/>
          </a:bodyPr>
          <a:lstStyle/>
          <a:p>
            <a:pPr algn="l"/>
            <a:endParaRPr lang="en-CA"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Describing Design Patterns</a:t>
            </a:r>
            <a:endParaRPr lang="en-US" dirty="0"/>
          </a:p>
        </p:txBody>
      </p:sp>
      <p:sp>
        <p:nvSpPr>
          <p:cNvPr id="4" name="Content Placeholder 3"/>
          <p:cNvSpPr>
            <a:spLocks noGrp="1"/>
          </p:cNvSpPr>
          <p:nvPr>
            <p:ph idx="1"/>
          </p:nvPr>
        </p:nvSpPr>
        <p:spPr>
          <a:xfrm>
            <a:off x="457200" y="1325562"/>
            <a:ext cx="8229600" cy="4999038"/>
          </a:xfrm>
        </p:spPr>
        <p:txBody>
          <a:bodyPr>
            <a:normAutofit fontScale="62500" lnSpcReduction="20000"/>
          </a:bodyPr>
          <a:lstStyle/>
          <a:p>
            <a:r>
              <a:rPr lang="en-CA" b="1" dirty="0" smtClean="0"/>
              <a:t>Pattern Name and Classification</a:t>
            </a:r>
          </a:p>
          <a:p>
            <a:pPr lvl="1"/>
            <a:r>
              <a:rPr lang="en-CA" dirty="0" smtClean="0"/>
              <a:t>Name: conveys the essence of the pattern, a good name is vital (good for design vocabulary)</a:t>
            </a:r>
          </a:p>
          <a:p>
            <a:r>
              <a:rPr lang="en-CA" b="1" dirty="0" smtClean="0"/>
              <a:t>Intent</a:t>
            </a:r>
            <a:r>
              <a:rPr lang="en-CA" dirty="0" smtClean="0"/>
              <a:t>: </a:t>
            </a:r>
          </a:p>
          <a:p>
            <a:pPr lvl="1"/>
            <a:r>
              <a:rPr lang="en-CA" dirty="0" smtClean="0"/>
              <a:t>Short statement that answers questions such as what does the design pattern do?, What is its rationale? What particular design issue or problem does it address?</a:t>
            </a:r>
          </a:p>
          <a:p>
            <a:r>
              <a:rPr lang="en-CA" b="1" dirty="0" smtClean="0"/>
              <a:t>Also Known As: </a:t>
            </a:r>
            <a:endParaRPr lang="en-CA" dirty="0" smtClean="0"/>
          </a:p>
          <a:p>
            <a:pPr lvl="1"/>
            <a:r>
              <a:rPr lang="en-CA" dirty="0" smtClean="0"/>
              <a:t>Other well-known names for the pattern, if any</a:t>
            </a:r>
          </a:p>
          <a:p>
            <a:r>
              <a:rPr lang="en-CA" b="1" dirty="0" smtClean="0"/>
              <a:t>Motivation (Forces)</a:t>
            </a:r>
          </a:p>
          <a:p>
            <a:pPr lvl="1"/>
            <a:r>
              <a:rPr lang="en-CA" dirty="0" smtClean="0"/>
              <a:t>A scenario that illustrates a design problem and how class and object structures in the pattern solve the problem</a:t>
            </a:r>
          </a:p>
          <a:p>
            <a:r>
              <a:rPr lang="en-CA" b="1" dirty="0" smtClean="0"/>
              <a:t>Applicability</a:t>
            </a:r>
          </a:p>
          <a:p>
            <a:pPr lvl="1"/>
            <a:r>
              <a:rPr lang="en-CA" dirty="0" smtClean="0"/>
              <a:t>What are the situation in which the design pattern can be applied? What are examples of poor designs that the pattern can address?</a:t>
            </a:r>
          </a:p>
          <a:p>
            <a:r>
              <a:rPr lang="en-CA" b="1" dirty="0" smtClean="0"/>
              <a:t>Structure</a:t>
            </a:r>
          </a:p>
          <a:p>
            <a:pPr lvl="1"/>
            <a:r>
              <a:rPr lang="en-CA" dirty="0" smtClean="0"/>
              <a:t>A graphical representation of the classes in the pattern using a notation based on UML</a:t>
            </a:r>
            <a:endParaRPr lang="en-CA" dirty="0"/>
          </a:p>
        </p:txBody>
      </p:sp>
    </p:spTree>
    <p:extLst>
      <p:ext uri="{BB962C8B-B14F-4D97-AF65-F5344CB8AC3E}">
        <p14:creationId xmlns:p14="http://schemas.microsoft.com/office/powerpoint/2010/main" val="358836095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556792"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graphicFrame>
        <p:nvGraphicFramePr>
          <p:cNvPr id="9" name="Object 6"/>
          <p:cNvGraphicFramePr>
            <a:graphicFrameLocks noChangeAspect="1"/>
          </p:cNvGraphicFramePr>
          <p:nvPr>
            <p:extLst/>
          </p:nvPr>
        </p:nvGraphicFramePr>
        <p:xfrm>
          <a:off x="1559663" y="4337720"/>
          <a:ext cx="4452495" cy="2520280"/>
        </p:xfrm>
        <a:graphic>
          <a:graphicData uri="http://schemas.openxmlformats.org/presentationml/2006/ole">
            <mc:AlternateContent xmlns:mc="http://schemas.openxmlformats.org/markup-compatibility/2006">
              <mc:Choice xmlns:v="urn:schemas-microsoft-com:vml" Requires="v">
                <p:oleObj spid="_x0000_s10256" name="Visio" r:id="rId4" imgW="2895219" imgH="1637919" progId="Visio.Drawing.11">
                  <p:embed/>
                </p:oleObj>
              </mc:Choice>
              <mc:Fallback>
                <p:oleObj name="Visio" r:id="rId4" imgW="2895219" imgH="1637919" progId="Visio.Drawing.11">
                  <p:embed/>
                  <p:pic>
                    <p:nvPicPr>
                      <p:cNvPr id="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9663" y="4337720"/>
                        <a:ext cx="4452495" cy="2520280"/>
                      </a:xfrm>
                      <a:prstGeom prst="rect">
                        <a:avLst/>
                      </a:prstGeom>
                      <a:noFill/>
                      <a:ln>
                        <a:noFill/>
                      </a:ln>
                      <a:effectLst/>
                    </p:spPr>
                  </p:pic>
                </p:oleObj>
              </mc:Fallback>
            </mc:AlternateContent>
          </a:graphicData>
        </a:graphic>
      </p:graphicFrame>
      <p:sp>
        <p:nvSpPr>
          <p:cNvPr id="3" name="Title 2"/>
          <p:cNvSpPr>
            <a:spLocks noGrp="1"/>
          </p:cNvSpPr>
          <p:nvPr>
            <p:ph type="title"/>
          </p:nvPr>
        </p:nvSpPr>
        <p:spPr/>
        <p:txBody>
          <a:bodyPr/>
          <a:lstStyle/>
          <a:p>
            <a:r>
              <a:rPr lang="en-US" dirty="0" smtClean="0"/>
              <a:t>The Singleton Pattern</a:t>
            </a:r>
            <a:endParaRPr lang="en-US" dirty="0"/>
          </a:p>
        </p:txBody>
      </p:sp>
      <p:sp>
        <p:nvSpPr>
          <p:cNvPr id="4" name="Content Placeholder 3"/>
          <p:cNvSpPr>
            <a:spLocks noGrp="1"/>
          </p:cNvSpPr>
          <p:nvPr>
            <p:ph idx="1"/>
          </p:nvPr>
        </p:nvSpPr>
        <p:spPr>
          <a:xfrm>
            <a:off x="457200" y="1268760"/>
            <a:ext cx="8229600" cy="3183557"/>
          </a:xfrm>
        </p:spPr>
        <p:txBody>
          <a:bodyPr>
            <a:normAutofit fontScale="77500" lnSpcReduction="20000"/>
          </a:bodyPr>
          <a:lstStyle/>
          <a:p>
            <a:r>
              <a:rPr lang="en-CA" dirty="0" smtClean="0"/>
              <a:t>Singleton Pattern Structure</a:t>
            </a:r>
          </a:p>
          <a:p>
            <a:pPr lvl="1"/>
            <a:r>
              <a:rPr lang="en-CA" dirty="0" smtClean="0"/>
              <a:t>In this case, the singleton factory method must be a class operation</a:t>
            </a:r>
          </a:p>
          <a:p>
            <a:pPr lvl="1"/>
            <a:r>
              <a:rPr lang="en-CA" dirty="0" smtClean="0"/>
              <a:t>Singleton pattern is a generator pattern</a:t>
            </a:r>
          </a:p>
          <a:p>
            <a:pPr lvl="2"/>
            <a:r>
              <a:rPr lang="en-CA" dirty="0" smtClean="0"/>
              <a:t>It does not look like it!</a:t>
            </a:r>
          </a:p>
          <a:p>
            <a:pPr lvl="2"/>
            <a:r>
              <a:rPr lang="en-CA" dirty="0" smtClean="0"/>
              <a:t>This confusion occurs because there are three classes in generator patterns and only two appear in this diagram</a:t>
            </a:r>
          </a:p>
          <a:p>
            <a:pPr lvl="1"/>
            <a:r>
              <a:rPr lang="en-CA" dirty="0" smtClean="0"/>
              <a:t>Singleton class plays two roles:</a:t>
            </a:r>
          </a:p>
          <a:p>
            <a:pPr lvl="2"/>
            <a:r>
              <a:rPr lang="en-CA" dirty="0" smtClean="0"/>
              <a:t>It is both the generator and the product</a:t>
            </a:r>
          </a:p>
          <a:p>
            <a:pPr lvl="3"/>
            <a:r>
              <a:rPr lang="en-CA" dirty="0" smtClean="0"/>
              <a:t>Hence, the singleton pattern is still a generator pattern</a:t>
            </a:r>
            <a:endParaRPr lang="en-CA" dirty="0"/>
          </a:p>
        </p:txBody>
      </p:sp>
    </p:spTree>
    <p:extLst>
      <p:ext uri="{BB962C8B-B14F-4D97-AF65-F5344CB8AC3E}">
        <p14:creationId xmlns:p14="http://schemas.microsoft.com/office/powerpoint/2010/main" val="34326969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3276872"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graphicFrame>
        <p:nvGraphicFramePr>
          <p:cNvPr id="12" name="Object 3"/>
          <p:cNvGraphicFramePr>
            <a:graphicFrameLocks noChangeAspect="1"/>
          </p:cNvGraphicFramePr>
          <p:nvPr>
            <p:extLst/>
          </p:nvPr>
        </p:nvGraphicFramePr>
        <p:xfrm>
          <a:off x="1547664" y="3447754"/>
          <a:ext cx="4962525" cy="3332162"/>
        </p:xfrm>
        <a:graphic>
          <a:graphicData uri="http://schemas.openxmlformats.org/presentationml/2006/ole">
            <mc:AlternateContent xmlns:mc="http://schemas.openxmlformats.org/markup-compatibility/2006">
              <mc:Choice xmlns:v="urn:schemas-microsoft-com:vml" Requires="v">
                <p:oleObj spid="_x0000_s11280" name="Visio" r:id="rId4" imgW="3009519" imgH="1809369" progId="Visio.Drawing.11">
                  <p:embed/>
                </p:oleObj>
              </mc:Choice>
              <mc:Fallback>
                <p:oleObj name="Visio" r:id="rId4" imgW="3009519" imgH="1809369" progId="Visio.Drawing.11">
                  <p:embed/>
                  <p:pic>
                    <p:nvPicPr>
                      <p:cNvPr id="1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3447754"/>
                        <a:ext cx="4962525" cy="33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p:cNvSpPr>
            <a:spLocks noGrp="1"/>
          </p:cNvSpPr>
          <p:nvPr>
            <p:ph type="title"/>
          </p:nvPr>
        </p:nvSpPr>
        <p:spPr/>
        <p:txBody>
          <a:bodyPr/>
          <a:lstStyle/>
          <a:p>
            <a:r>
              <a:rPr lang="en-US" dirty="0" smtClean="0"/>
              <a:t>The Singleton Pattern</a:t>
            </a:r>
            <a:endParaRPr lang="en-US" dirty="0"/>
          </a:p>
        </p:txBody>
      </p:sp>
      <p:sp>
        <p:nvSpPr>
          <p:cNvPr id="4" name="Content Placeholder 3"/>
          <p:cNvSpPr>
            <a:spLocks noGrp="1"/>
          </p:cNvSpPr>
          <p:nvPr>
            <p:ph idx="1"/>
          </p:nvPr>
        </p:nvSpPr>
        <p:spPr>
          <a:xfrm>
            <a:off x="457200" y="1325563"/>
            <a:ext cx="8229600" cy="1939628"/>
          </a:xfrm>
        </p:spPr>
        <p:txBody>
          <a:bodyPr>
            <a:normAutofit fontScale="92500" lnSpcReduction="20000"/>
          </a:bodyPr>
          <a:lstStyle/>
          <a:p>
            <a:r>
              <a:rPr lang="en-CA" dirty="0" smtClean="0"/>
              <a:t>Singleton Pattern behavior</a:t>
            </a:r>
          </a:p>
          <a:p>
            <a:pPr lvl="1"/>
            <a:r>
              <a:rPr lang="en-CA" dirty="0" smtClean="0"/>
              <a:t>A client simply calls the class </a:t>
            </a:r>
            <a:r>
              <a:rPr lang="en-CA" i="1" dirty="0" smtClean="0"/>
              <a:t>instance()</a:t>
            </a:r>
            <a:r>
              <a:rPr lang="en-CA" dirty="0" smtClean="0"/>
              <a:t> factory method to obtain the unique instance of the class.</a:t>
            </a:r>
          </a:p>
          <a:p>
            <a:pPr lvl="1"/>
            <a:r>
              <a:rPr lang="en-CA" dirty="0" smtClean="0"/>
              <a:t>Singleton appears both as an individual of type Class and as the type of the object </a:t>
            </a:r>
            <a:r>
              <a:rPr lang="en-CA" i="1" dirty="0" smtClean="0"/>
              <a:t>s</a:t>
            </a:r>
            <a:r>
              <a:rPr lang="en-CA" dirty="0" smtClean="0"/>
              <a:t>.</a:t>
            </a:r>
            <a:endParaRPr lang="en-CA" dirty="0"/>
          </a:p>
        </p:txBody>
      </p:sp>
    </p:spTree>
    <p:extLst>
      <p:ext uri="{BB962C8B-B14F-4D97-AF65-F5344CB8AC3E}">
        <p14:creationId xmlns:p14="http://schemas.microsoft.com/office/powerpoint/2010/main" val="11512352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44824"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Singleton Pattern</a:t>
            </a:r>
            <a:endParaRPr lang="en-US" dirty="0"/>
          </a:p>
        </p:txBody>
      </p:sp>
      <p:sp>
        <p:nvSpPr>
          <p:cNvPr id="4" name="Content Placeholder 3"/>
          <p:cNvSpPr>
            <a:spLocks noGrp="1"/>
          </p:cNvSpPr>
          <p:nvPr>
            <p:ph idx="1"/>
          </p:nvPr>
        </p:nvSpPr>
        <p:spPr/>
        <p:txBody>
          <a:bodyPr/>
          <a:lstStyle/>
          <a:p>
            <a:r>
              <a:rPr lang="en-CA" smtClean="0"/>
              <a:t>Singleton Examples</a:t>
            </a:r>
          </a:p>
          <a:p>
            <a:pPr lvl="1"/>
            <a:r>
              <a:rPr lang="en-CA" smtClean="0"/>
              <a:t>Examples of the need for global unique entities in a program abound:</a:t>
            </a:r>
          </a:p>
          <a:p>
            <a:pPr lvl="2"/>
            <a:r>
              <a:rPr lang="en-CA" smtClean="0"/>
              <a:t>Subsystems (or their façade objects)</a:t>
            </a:r>
          </a:p>
          <a:p>
            <a:pPr lvl="2"/>
            <a:r>
              <a:rPr lang="en-CA" smtClean="0"/>
              <a:t>Communication streams</a:t>
            </a:r>
          </a:p>
          <a:p>
            <a:pPr lvl="2"/>
            <a:r>
              <a:rPr lang="en-CA" smtClean="0"/>
              <a:t>Major containers or aggregates</a:t>
            </a:r>
          </a:p>
          <a:p>
            <a:pPr lvl="2"/>
            <a:r>
              <a:rPr lang="en-CA" smtClean="0"/>
              <a:t>OS or windowing system proxies</a:t>
            </a:r>
            <a:endParaRPr lang="en-CA" dirty="0"/>
          </a:p>
        </p:txBody>
      </p:sp>
    </p:spTree>
    <p:extLst>
      <p:ext uri="{BB962C8B-B14F-4D97-AF65-F5344CB8AC3E}">
        <p14:creationId xmlns:p14="http://schemas.microsoft.com/office/powerpoint/2010/main" val="1058192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772816"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Singleton Patter</a:t>
            </a:r>
            <a:endParaRPr lang="en-US" dirty="0"/>
          </a:p>
        </p:txBody>
      </p:sp>
      <p:sp>
        <p:nvSpPr>
          <p:cNvPr id="4" name="Content Placeholder 3"/>
          <p:cNvSpPr>
            <a:spLocks noGrp="1"/>
          </p:cNvSpPr>
          <p:nvPr>
            <p:ph idx="1"/>
          </p:nvPr>
        </p:nvSpPr>
        <p:spPr/>
        <p:txBody>
          <a:bodyPr>
            <a:normAutofit lnSpcReduction="10000"/>
          </a:bodyPr>
          <a:lstStyle/>
          <a:p>
            <a:r>
              <a:rPr lang="en-CA" smtClean="0"/>
              <a:t>When to use Singleton Pattern</a:t>
            </a:r>
          </a:p>
          <a:p>
            <a:pPr lvl="1"/>
            <a:r>
              <a:rPr lang="en-CA" smtClean="0"/>
              <a:t>Use the Singleton pattern to guarantee that there is only one or a small number of instances of some class.</a:t>
            </a:r>
          </a:p>
          <a:p>
            <a:pPr lvl="1"/>
            <a:r>
              <a:rPr lang="en-CA" smtClean="0"/>
              <a:t>Sometimes an abstract class with static attributes and operations can be used instead, but</a:t>
            </a:r>
          </a:p>
          <a:p>
            <a:pPr lvl="2"/>
            <a:r>
              <a:rPr lang="en-CA" smtClean="0"/>
              <a:t>Often languages can’t store or pass around references to classes;</a:t>
            </a:r>
          </a:p>
          <a:p>
            <a:pPr lvl="2"/>
            <a:r>
              <a:rPr lang="en-CA" smtClean="0"/>
              <a:t>Polymorphism doesn’t work with classes;</a:t>
            </a:r>
          </a:p>
          <a:p>
            <a:pPr lvl="2"/>
            <a:r>
              <a:rPr lang="en-CA" smtClean="0"/>
              <a:t>This only works for singletons, not couples, etc.</a:t>
            </a:r>
            <a:endParaRPr lang="en-CA" dirty="0"/>
          </a:p>
        </p:txBody>
      </p:sp>
    </p:spTree>
    <p:extLst>
      <p:ext uri="{BB962C8B-B14F-4D97-AF65-F5344CB8AC3E}">
        <p14:creationId xmlns:p14="http://schemas.microsoft.com/office/powerpoint/2010/main" val="39281951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3348880"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Singleton Pattern</a:t>
            </a:r>
            <a:endParaRPr lang="en-US" dirty="0"/>
          </a:p>
        </p:txBody>
      </p:sp>
      <p:sp>
        <p:nvSpPr>
          <p:cNvPr id="4" name="Content Placeholder 3"/>
          <p:cNvSpPr>
            <a:spLocks noGrp="1"/>
          </p:cNvSpPr>
          <p:nvPr>
            <p:ph idx="1"/>
          </p:nvPr>
        </p:nvSpPr>
        <p:spPr>
          <a:xfrm>
            <a:off x="457200" y="1325562"/>
            <a:ext cx="8229600" cy="5271791"/>
          </a:xfrm>
        </p:spPr>
        <p:txBody>
          <a:bodyPr>
            <a:normAutofit fontScale="85000" lnSpcReduction="20000"/>
          </a:bodyPr>
          <a:lstStyle/>
          <a:p>
            <a:r>
              <a:rPr lang="en-CA" dirty="0" smtClean="0"/>
              <a:t>Summary</a:t>
            </a:r>
          </a:p>
          <a:p>
            <a:pPr lvl="1"/>
            <a:r>
              <a:rPr lang="en-CA" b="1" dirty="0" smtClean="0"/>
              <a:t>Name</a:t>
            </a:r>
            <a:r>
              <a:rPr lang="en-CA" dirty="0" smtClean="0"/>
              <a:t>: Singleton</a:t>
            </a:r>
          </a:p>
          <a:p>
            <a:pPr lvl="1"/>
            <a:r>
              <a:rPr lang="en-CA" b="1" dirty="0" smtClean="0"/>
              <a:t>Application</a:t>
            </a:r>
            <a:r>
              <a:rPr lang="en-CA" dirty="0" smtClean="0"/>
              <a:t>: Ensure that a class has only a single globally accessible instance. The pattern can be modiﬁed to guarantee an upper bound on the number of instances or more restricted accessibility.</a:t>
            </a:r>
          </a:p>
          <a:p>
            <a:pPr lvl="1"/>
            <a:r>
              <a:rPr lang="en-CA" b="1" dirty="0" smtClean="0"/>
              <a:t>Form</a:t>
            </a:r>
            <a:r>
              <a:rPr lang="en-CA" dirty="0" smtClean="0"/>
              <a:t>: The static structure is a modiﬁed generator structure with the singleton class acting as both the generator and the product. Clients call the singleton class factory method that creates (if necessary) and returns the singleton class instance.</a:t>
            </a:r>
          </a:p>
          <a:p>
            <a:pPr lvl="1"/>
            <a:r>
              <a:rPr lang="en-CA" b="1" dirty="0" smtClean="0"/>
              <a:t>Consequences</a:t>
            </a:r>
            <a:r>
              <a:rPr lang="en-CA" dirty="0" smtClean="0"/>
              <a:t>: The singleton class is easy to implement and use. This pattern makes programs less prone to error, and hence more reliable and robust, by constraining the number of instances of a class.</a:t>
            </a:r>
          </a:p>
        </p:txBody>
      </p:sp>
    </p:spTree>
    <p:extLst>
      <p:ext uri="{BB962C8B-B14F-4D97-AF65-F5344CB8AC3E}">
        <p14:creationId xmlns:p14="http://schemas.microsoft.com/office/powerpoint/2010/main" val="36325256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772816"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grpSp>
        <p:nvGrpSpPr>
          <p:cNvPr id="9" name="Group 8"/>
          <p:cNvGrpSpPr/>
          <p:nvPr/>
        </p:nvGrpSpPr>
        <p:grpSpPr>
          <a:xfrm>
            <a:off x="2771800" y="4868814"/>
            <a:ext cx="3989201" cy="1979412"/>
            <a:chOff x="2310991" y="5370905"/>
            <a:chExt cx="2837073" cy="1477667"/>
          </a:xfrm>
        </p:grpSpPr>
        <p:pic>
          <p:nvPicPr>
            <p:cNvPr id="4" name="Picture 3"/>
            <p:cNvPicPr>
              <a:picLocks noChangeAspect="1"/>
            </p:cNvPicPr>
            <p:nvPr/>
          </p:nvPicPr>
          <p:blipFill>
            <a:blip r:embed="rId3"/>
            <a:stretch>
              <a:fillRect/>
            </a:stretch>
          </p:blipFill>
          <p:spPr>
            <a:xfrm>
              <a:off x="2743039" y="5370905"/>
              <a:ext cx="2405025" cy="1477667"/>
            </a:xfrm>
            <a:prstGeom prst="rect">
              <a:avLst/>
            </a:prstGeom>
          </p:spPr>
        </p:pic>
        <p:cxnSp>
          <p:nvCxnSpPr>
            <p:cNvPr id="6" name="Straight Arrow Connector 5"/>
            <p:cNvCxnSpPr/>
            <p:nvPr/>
          </p:nvCxnSpPr>
          <p:spPr bwMode="auto">
            <a:xfrm>
              <a:off x="2310991" y="6109738"/>
              <a:ext cx="648072"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Title 2"/>
          <p:cNvSpPr>
            <a:spLocks noGrp="1"/>
          </p:cNvSpPr>
          <p:nvPr>
            <p:ph type="title"/>
          </p:nvPr>
        </p:nvSpPr>
        <p:spPr/>
        <p:txBody>
          <a:bodyPr/>
          <a:lstStyle/>
          <a:p>
            <a:r>
              <a:rPr lang="en-US" dirty="0" smtClean="0"/>
              <a:t>The Singleton Pattern</a:t>
            </a:r>
            <a:endParaRPr lang="en-US" dirty="0"/>
          </a:p>
        </p:txBody>
      </p:sp>
      <p:sp>
        <p:nvSpPr>
          <p:cNvPr id="5" name="Content Placeholder 4"/>
          <p:cNvSpPr>
            <a:spLocks noGrp="1"/>
          </p:cNvSpPr>
          <p:nvPr>
            <p:ph idx="1"/>
          </p:nvPr>
        </p:nvSpPr>
        <p:spPr>
          <a:xfrm>
            <a:off x="457200" y="1325563"/>
            <a:ext cx="8229600" cy="3794124"/>
          </a:xfrm>
        </p:spPr>
        <p:txBody>
          <a:bodyPr>
            <a:normAutofit fontScale="77500" lnSpcReduction="20000"/>
          </a:bodyPr>
          <a:lstStyle/>
          <a:p>
            <a:r>
              <a:rPr lang="en-CA" dirty="0" smtClean="0"/>
              <a:t>Singleton Classes</a:t>
            </a:r>
          </a:p>
          <a:p>
            <a:pPr lvl="1"/>
            <a:r>
              <a:rPr lang="en-CA" dirty="0" smtClean="0"/>
              <a:t>Example</a:t>
            </a:r>
          </a:p>
          <a:p>
            <a:pPr lvl="2"/>
            <a:r>
              <a:rPr lang="en-CA" dirty="0" smtClean="0"/>
              <a:t>How would you create a single object?</a:t>
            </a:r>
          </a:p>
          <a:p>
            <a:pPr lvl="3"/>
            <a:r>
              <a:rPr lang="en-CA" dirty="0" smtClean="0"/>
              <a:t>	new </a:t>
            </a:r>
            <a:r>
              <a:rPr lang="en-CA" dirty="0" err="1" smtClean="0"/>
              <a:t>MyObject</a:t>
            </a:r>
            <a:r>
              <a:rPr lang="en-CA" dirty="0" smtClean="0"/>
              <a:t>();</a:t>
            </a:r>
          </a:p>
          <a:p>
            <a:pPr lvl="2"/>
            <a:r>
              <a:rPr lang="en-CA" dirty="0" smtClean="0"/>
              <a:t>What if another objected wanted to create a </a:t>
            </a:r>
            <a:r>
              <a:rPr lang="en-CA" dirty="0" err="1" smtClean="0"/>
              <a:t>MyObject</a:t>
            </a:r>
            <a:r>
              <a:rPr lang="en-CA" dirty="0" smtClean="0"/>
              <a:t>, could it call new on </a:t>
            </a:r>
            <a:r>
              <a:rPr lang="en-CA" dirty="0" err="1" smtClean="0"/>
              <a:t>MyObject</a:t>
            </a:r>
            <a:r>
              <a:rPr lang="en-CA" dirty="0" smtClean="0"/>
              <a:t> again?</a:t>
            </a:r>
          </a:p>
          <a:p>
            <a:pPr lvl="3"/>
            <a:r>
              <a:rPr lang="en-CA" dirty="0" smtClean="0"/>
              <a:t>Yes</a:t>
            </a:r>
          </a:p>
          <a:p>
            <a:pPr lvl="2"/>
            <a:r>
              <a:rPr lang="en-CA" dirty="0" smtClean="0"/>
              <a:t>This means that as long as we have a class, can we always instantiate it one or more times?</a:t>
            </a:r>
          </a:p>
          <a:p>
            <a:pPr lvl="3"/>
            <a:r>
              <a:rPr lang="en-CA" dirty="0" smtClean="0"/>
              <a:t>Yes </a:t>
            </a:r>
            <a:r>
              <a:rPr lang="en-CA" dirty="0" smtClean="0">
                <a:sym typeface="Symbol" panose="05050102010706020507" pitchFamily="18" charset="2"/>
              </a:rPr>
              <a:t> </a:t>
            </a:r>
            <a:r>
              <a:rPr lang="en-CA" dirty="0" smtClean="0"/>
              <a:t>only if it is a public class</a:t>
            </a:r>
          </a:p>
          <a:p>
            <a:pPr lvl="2"/>
            <a:r>
              <a:rPr lang="en-CA" dirty="0" smtClean="0"/>
              <a:t>What about if the class is not a public class?</a:t>
            </a:r>
          </a:p>
          <a:p>
            <a:pPr lvl="3"/>
            <a:r>
              <a:rPr lang="en-CA" dirty="0" smtClean="0"/>
              <a:t>This means that only classes in the same package can instantiate </a:t>
            </a:r>
            <a:r>
              <a:rPr lang="en-CA" dirty="0" err="1" smtClean="0"/>
              <a:t>MyObject</a:t>
            </a:r>
            <a:r>
              <a:rPr lang="en-CA" dirty="0" smtClean="0"/>
              <a:t>;</a:t>
            </a:r>
          </a:p>
          <a:p>
            <a:pPr lvl="2"/>
            <a:r>
              <a:rPr lang="en-CA" dirty="0" smtClean="0"/>
              <a:t>Is this allowable?</a:t>
            </a:r>
            <a:endParaRPr lang="en-CA" dirty="0"/>
          </a:p>
        </p:txBody>
      </p:sp>
    </p:spTree>
    <p:extLst>
      <p:ext uri="{BB962C8B-B14F-4D97-AF65-F5344CB8AC3E}">
        <p14:creationId xmlns:p14="http://schemas.microsoft.com/office/powerpoint/2010/main" val="289439993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988840"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pic>
        <p:nvPicPr>
          <p:cNvPr id="3" name="Picture 2"/>
          <p:cNvPicPr>
            <a:picLocks noChangeAspect="1"/>
          </p:cNvPicPr>
          <p:nvPr/>
        </p:nvPicPr>
        <p:blipFill>
          <a:blip r:embed="rId3"/>
          <a:stretch>
            <a:fillRect/>
          </a:stretch>
        </p:blipFill>
        <p:spPr>
          <a:xfrm>
            <a:off x="2739600" y="4293096"/>
            <a:ext cx="3664800" cy="1210733"/>
          </a:xfrm>
          <a:prstGeom prst="rect">
            <a:avLst/>
          </a:prstGeom>
        </p:spPr>
      </p:pic>
      <p:sp>
        <p:nvSpPr>
          <p:cNvPr id="4" name="Title 3"/>
          <p:cNvSpPr>
            <a:spLocks noGrp="1"/>
          </p:cNvSpPr>
          <p:nvPr>
            <p:ph type="title"/>
          </p:nvPr>
        </p:nvSpPr>
        <p:spPr/>
        <p:txBody>
          <a:bodyPr/>
          <a:lstStyle/>
          <a:p>
            <a:r>
              <a:rPr lang="en-US" dirty="0" smtClean="0"/>
              <a:t>The Singleton Pattern</a:t>
            </a:r>
            <a:endParaRPr lang="en-US" dirty="0"/>
          </a:p>
        </p:txBody>
      </p:sp>
      <p:sp>
        <p:nvSpPr>
          <p:cNvPr id="5" name="Content Placeholder 4"/>
          <p:cNvSpPr>
            <a:spLocks noGrp="1"/>
          </p:cNvSpPr>
          <p:nvPr>
            <p:ph idx="1"/>
          </p:nvPr>
        </p:nvSpPr>
        <p:spPr>
          <a:xfrm>
            <a:off x="457200" y="1325562"/>
            <a:ext cx="8229600" cy="4983758"/>
          </a:xfrm>
        </p:spPr>
        <p:txBody>
          <a:bodyPr>
            <a:normAutofit fontScale="70000" lnSpcReduction="20000"/>
          </a:bodyPr>
          <a:lstStyle/>
          <a:p>
            <a:r>
              <a:rPr lang="en-CA" dirty="0" smtClean="0"/>
              <a:t>Singleton Classes</a:t>
            </a:r>
          </a:p>
          <a:p>
            <a:r>
              <a:rPr lang="en-CA" dirty="0" smtClean="0"/>
              <a:t>Example</a:t>
            </a:r>
          </a:p>
          <a:p>
            <a:pPr lvl="1"/>
            <a:r>
              <a:rPr lang="en-CA" dirty="0" smtClean="0"/>
              <a:t>Is there any object that could use this private constructor?</a:t>
            </a:r>
          </a:p>
          <a:p>
            <a:pPr lvl="2"/>
            <a:r>
              <a:rPr lang="en-CA" dirty="0" smtClean="0"/>
              <a:t>In this case, it appears that </a:t>
            </a:r>
            <a:r>
              <a:rPr lang="en-CA" i="1" dirty="0" err="1" smtClean="0"/>
              <a:t>MyClass</a:t>
            </a:r>
            <a:r>
              <a:rPr lang="en-CA" dirty="0" smtClean="0"/>
              <a:t> is the only code that could call it</a:t>
            </a:r>
          </a:p>
          <a:p>
            <a:pPr lvl="2"/>
            <a:r>
              <a:rPr lang="en-CA" dirty="0" smtClean="0"/>
              <a:t>This does not make sense!</a:t>
            </a:r>
          </a:p>
          <a:p>
            <a:pPr lvl="1"/>
            <a:r>
              <a:rPr lang="en-CA" dirty="0" smtClean="0"/>
              <a:t>Why?</a:t>
            </a:r>
          </a:p>
          <a:p>
            <a:pPr lvl="2"/>
            <a:r>
              <a:rPr lang="en-CA" dirty="0" smtClean="0"/>
              <a:t>We need to have an instance of the class to call it, but we cannot have an instance since no other class can instantiate it!</a:t>
            </a:r>
          </a:p>
          <a:p>
            <a:pPr lvl="3"/>
            <a:r>
              <a:rPr lang="en-CA" dirty="0" smtClean="0"/>
              <a:t>We can use the constructor from an object of type </a:t>
            </a:r>
            <a:r>
              <a:rPr lang="en-CA" i="1" dirty="0" err="1" smtClean="0"/>
              <a:t>MyClass</a:t>
            </a:r>
            <a:r>
              <a:rPr lang="en-CA" dirty="0" smtClean="0"/>
              <a:t> but we cannot instantiate that object because no other object can use “</a:t>
            </a:r>
            <a:r>
              <a:rPr lang="en-CA" i="1" dirty="0" smtClean="0"/>
              <a:t>new </a:t>
            </a:r>
            <a:r>
              <a:rPr lang="en-CA" i="1" dirty="0" err="1" smtClean="0"/>
              <a:t>MyClass</a:t>
            </a:r>
            <a:r>
              <a:rPr lang="en-CA" i="1" dirty="0" smtClean="0"/>
              <a:t>()”</a:t>
            </a:r>
          </a:p>
          <a:p>
            <a:pPr lvl="1"/>
            <a:r>
              <a:rPr lang="en-CA" dirty="0" smtClean="0"/>
              <a:t>Can we use this code instead?</a:t>
            </a:r>
          </a:p>
          <a:p>
            <a:pPr lvl="1"/>
            <a:endParaRPr lang="en-CA" dirty="0" smtClean="0"/>
          </a:p>
          <a:p>
            <a:pPr lvl="1"/>
            <a:endParaRPr lang="en-CA" dirty="0"/>
          </a:p>
          <a:p>
            <a:pPr lvl="1"/>
            <a:endParaRPr lang="en-CA" dirty="0" smtClean="0"/>
          </a:p>
          <a:p>
            <a:pPr lvl="1"/>
            <a:endParaRPr lang="en-CA" dirty="0" smtClean="0"/>
          </a:p>
          <a:p>
            <a:pPr lvl="1"/>
            <a:r>
              <a:rPr lang="en-CA" dirty="0" smtClean="0"/>
              <a:t>In this case, </a:t>
            </a:r>
            <a:r>
              <a:rPr lang="en-CA" i="1" dirty="0" err="1" smtClean="0"/>
              <a:t>MyClass</a:t>
            </a:r>
            <a:r>
              <a:rPr lang="en-CA" dirty="0" smtClean="0"/>
              <a:t> is a class with a static method. We can call the static method like this: </a:t>
            </a:r>
            <a:r>
              <a:rPr lang="en-CA" i="1" dirty="0" err="1" smtClean="0"/>
              <a:t>MyClass.getInstance</a:t>
            </a:r>
            <a:r>
              <a:rPr lang="en-CA" i="1" dirty="0" smtClean="0"/>
              <a:t>()</a:t>
            </a:r>
            <a:r>
              <a:rPr lang="en-CA" dirty="0" smtClean="0"/>
              <a:t>;</a:t>
            </a:r>
            <a:endParaRPr lang="en-CA" dirty="0"/>
          </a:p>
        </p:txBody>
      </p:sp>
    </p:spTree>
    <p:extLst>
      <p:ext uri="{BB962C8B-B14F-4D97-AF65-F5344CB8AC3E}">
        <p14:creationId xmlns:p14="http://schemas.microsoft.com/office/powerpoint/2010/main" val="80244617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25562"/>
            <a:ext cx="8229600" cy="4983758"/>
          </a:xfrm>
        </p:spPr>
        <p:txBody>
          <a:bodyPr>
            <a:normAutofit fontScale="70000" lnSpcReduction="20000"/>
          </a:bodyPr>
          <a:lstStyle/>
          <a:p>
            <a:r>
              <a:rPr lang="en-CA" dirty="0" smtClean="0"/>
              <a:t>Singleton Classes</a:t>
            </a:r>
          </a:p>
          <a:p>
            <a:r>
              <a:rPr lang="en-CA" dirty="0" smtClean="0"/>
              <a:t>Example</a:t>
            </a:r>
          </a:p>
          <a:p>
            <a:pPr lvl="1"/>
            <a:r>
              <a:rPr lang="en-CA" dirty="0" smtClean="0"/>
              <a:t>Why do we use </a:t>
            </a:r>
            <a:r>
              <a:rPr lang="en-CA" i="1" dirty="0" err="1" smtClean="0"/>
              <a:t>MyClass</a:t>
            </a:r>
            <a:r>
              <a:rPr lang="en-CA" dirty="0" smtClean="0"/>
              <a:t> instead of the object name?</a:t>
            </a:r>
          </a:p>
          <a:p>
            <a:pPr lvl="2"/>
            <a:r>
              <a:rPr lang="en-CA" dirty="0" smtClean="0"/>
              <a:t>Since </a:t>
            </a:r>
            <a:r>
              <a:rPr lang="en-CA" i="1" dirty="0" err="1" smtClean="0"/>
              <a:t>getInstance</a:t>
            </a:r>
            <a:r>
              <a:rPr lang="en-CA" dirty="0" smtClean="0"/>
              <a:t> is a static method, it is a class method</a:t>
            </a:r>
          </a:p>
          <a:p>
            <a:pPr lvl="2"/>
            <a:r>
              <a:rPr lang="en-CA" dirty="0" smtClean="0"/>
              <a:t>When you have a class method, you need to use a class name to reference a static method!</a:t>
            </a:r>
          </a:p>
          <a:p>
            <a:pPr lvl="1"/>
            <a:r>
              <a:rPr lang="en-CA" dirty="0" smtClean="0"/>
              <a:t>We still have not solved the instantiation problem!</a:t>
            </a:r>
          </a:p>
          <a:p>
            <a:pPr lvl="1"/>
            <a:r>
              <a:rPr lang="en-CA" dirty="0" smtClean="0"/>
              <a:t>Now can we instantiate </a:t>
            </a:r>
            <a:r>
              <a:rPr lang="en-CA" i="1" dirty="0" err="1" smtClean="0"/>
              <a:t>MyClass</a:t>
            </a:r>
            <a:r>
              <a:rPr lang="en-CA" dirty="0" smtClean="0"/>
              <a:t> using this code instead?</a:t>
            </a:r>
          </a:p>
          <a:p>
            <a:pPr lvl="1"/>
            <a:endParaRPr lang="en-CA" dirty="0" smtClean="0"/>
          </a:p>
          <a:p>
            <a:pPr lvl="1"/>
            <a:endParaRPr lang="en-CA" dirty="0" smtClean="0"/>
          </a:p>
          <a:p>
            <a:pPr lvl="1"/>
            <a:endParaRPr lang="en-CA" dirty="0" smtClean="0"/>
          </a:p>
          <a:p>
            <a:pPr lvl="1"/>
            <a:endParaRPr lang="en-CA" dirty="0" smtClean="0"/>
          </a:p>
          <a:p>
            <a:pPr lvl="1"/>
            <a:endParaRPr lang="en-CA" dirty="0" smtClean="0"/>
          </a:p>
          <a:p>
            <a:pPr lvl="1"/>
            <a:endParaRPr lang="en-CA" dirty="0"/>
          </a:p>
          <a:p>
            <a:pPr lvl="1"/>
            <a:endParaRPr lang="en-CA" dirty="0" smtClean="0"/>
          </a:p>
          <a:p>
            <a:pPr lvl="1"/>
            <a:r>
              <a:rPr lang="en-CA" i="1" dirty="0" err="1" smtClean="0"/>
              <a:t>MyClass.getInstance</a:t>
            </a:r>
            <a:r>
              <a:rPr lang="en-CA" i="1" dirty="0" smtClean="0"/>
              <a:t>()</a:t>
            </a:r>
            <a:r>
              <a:rPr lang="en-CA" dirty="0" smtClean="0"/>
              <a:t>; can be used to instantiate an object</a:t>
            </a:r>
            <a:endParaRPr lang="en-CA" dirty="0"/>
          </a:p>
        </p:txBody>
      </p:sp>
      <p:sp>
        <p:nvSpPr>
          <p:cNvPr id="5123" name="Rectangle 3"/>
          <p:cNvSpPr>
            <a:spLocks noChangeArrowheads="1"/>
          </p:cNvSpPr>
          <p:nvPr/>
        </p:nvSpPr>
        <p:spPr bwMode="auto">
          <a:xfrm>
            <a:off x="-2988840"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grpSp>
        <p:nvGrpSpPr>
          <p:cNvPr id="9" name="Group 8"/>
          <p:cNvGrpSpPr/>
          <p:nvPr/>
        </p:nvGrpSpPr>
        <p:grpSpPr>
          <a:xfrm>
            <a:off x="1763688" y="3754189"/>
            <a:ext cx="6337104" cy="1687400"/>
            <a:chOff x="-468560" y="3861048"/>
            <a:chExt cx="6337104" cy="1687400"/>
          </a:xfrm>
        </p:grpSpPr>
        <p:pic>
          <p:nvPicPr>
            <p:cNvPr id="5" name="Picture 4"/>
            <p:cNvPicPr>
              <a:picLocks noChangeAspect="1"/>
            </p:cNvPicPr>
            <p:nvPr/>
          </p:nvPicPr>
          <p:blipFill>
            <a:blip r:embed="rId3"/>
            <a:stretch>
              <a:fillRect/>
            </a:stretch>
          </p:blipFill>
          <p:spPr>
            <a:xfrm>
              <a:off x="-468560" y="3861048"/>
              <a:ext cx="3702975" cy="1687400"/>
            </a:xfrm>
            <a:prstGeom prst="rect">
              <a:avLst/>
            </a:prstGeom>
          </p:spPr>
        </p:pic>
        <p:sp>
          <p:nvSpPr>
            <p:cNvPr id="6" name="Rectangle 5"/>
            <p:cNvSpPr/>
            <p:nvPr/>
          </p:nvSpPr>
          <p:spPr>
            <a:xfrm>
              <a:off x="3347864" y="4289249"/>
              <a:ext cx="2520680" cy="830997"/>
            </a:xfrm>
            <a:prstGeom prst="rect">
              <a:avLst/>
            </a:prstGeom>
          </p:spPr>
          <p:txBody>
            <a:bodyPr wrap="square">
              <a:spAutoFit/>
            </a:bodyPr>
            <a:lstStyle/>
            <a:p>
              <a:pPr algn="l"/>
              <a:r>
                <a:rPr lang="en-CA" sz="1600" b="1" dirty="0" smtClean="0">
                  <a:solidFill>
                    <a:srgbClr val="C00000"/>
                  </a:solidFill>
                  <a:latin typeface="+mn-lt"/>
                </a:rPr>
                <a:t>Can I use this code to instantiate </a:t>
              </a:r>
              <a:r>
                <a:rPr lang="en-CA" sz="1600" b="1" dirty="0" err="1" smtClean="0">
                  <a:solidFill>
                    <a:srgbClr val="C00000"/>
                  </a:solidFill>
                  <a:latin typeface="+mn-lt"/>
                </a:rPr>
                <a:t>MyClass</a:t>
              </a:r>
              <a:r>
                <a:rPr lang="en-CA" sz="1600" b="1" dirty="0" smtClean="0">
                  <a:solidFill>
                    <a:srgbClr val="C00000"/>
                  </a:solidFill>
                  <a:latin typeface="+mn-lt"/>
                </a:rPr>
                <a:t>?</a:t>
              </a:r>
            </a:p>
            <a:p>
              <a:pPr algn="l"/>
              <a:r>
                <a:rPr lang="en-CA" sz="1600" b="1" dirty="0" smtClean="0">
                  <a:solidFill>
                    <a:srgbClr val="C00000"/>
                  </a:solidFill>
                  <a:latin typeface="+mn-lt"/>
                </a:rPr>
                <a:t>YES</a:t>
              </a:r>
              <a:endParaRPr lang="en-CA" sz="1600" dirty="0">
                <a:solidFill>
                  <a:srgbClr val="C00000"/>
                </a:solidFill>
                <a:latin typeface="+mn-lt"/>
              </a:endParaRPr>
            </a:p>
          </p:txBody>
        </p:sp>
      </p:grpSp>
      <p:sp>
        <p:nvSpPr>
          <p:cNvPr id="3" name="Title 2"/>
          <p:cNvSpPr>
            <a:spLocks noGrp="1"/>
          </p:cNvSpPr>
          <p:nvPr>
            <p:ph type="title"/>
          </p:nvPr>
        </p:nvSpPr>
        <p:spPr/>
        <p:txBody>
          <a:bodyPr/>
          <a:lstStyle/>
          <a:p>
            <a:r>
              <a:rPr lang="en-US" dirty="0" smtClean="0"/>
              <a:t>The Singleton Pattern</a:t>
            </a:r>
            <a:endParaRPr lang="en-US" dirty="0"/>
          </a:p>
        </p:txBody>
      </p:sp>
    </p:spTree>
    <p:extLst>
      <p:ext uri="{BB962C8B-B14F-4D97-AF65-F5344CB8AC3E}">
        <p14:creationId xmlns:p14="http://schemas.microsoft.com/office/powerpoint/2010/main" val="17036941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86723" y="1026468"/>
            <a:ext cx="8604889" cy="5832648"/>
            <a:chOff x="-3132856" y="764705"/>
            <a:chExt cx="8604889" cy="5832648"/>
          </a:xfrm>
        </p:grpSpPr>
        <p:sp>
          <p:nvSpPr>
            <p:cNvPr id="5123" name="Rectangle 3"/>
            <p:cNvSpPr>
              <a:spLocks noChangeArrowheads="1"/>
            </p:cNvSpPr>
            <p:nvPr/>
          </p:nvSpPr>
          <p:spPr bwMode="auto">
            <a:xfrm>
              <a:off x="-3132856"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6" name="Rectangle 5"/>
            <p:cNvSpPr/>
            <p:nvPr/>
          </p:nvSpPr>
          <p:spPr>
            <a:xfrm>
              <a:off x="2879745" y="1546920"/>
              <a:ext cx="2592288" cy="307777"/>
            </a:xfrm>
            <a:prstGeom prst="rect">
              <a:avLst/>
            </a:prstGeom>
            <a:ln>
              <a:solidFill>
                <a:srgbClr val="00B0F0"/>
              </a:solidFill>
            </a:ln>
          </p:spPr>
          <p:txBody>
            <a:bodyPr wrap="square">
              <a:spAutoFit/>
            </a:bodyPr>
            <a:lstStyle/>
            <a:p>
              <a:r>
                <a:rPr lang="en-CA" sz="1400" b="1" dirty="0">
                  <a:solidFill>
                    <a:srgbClr val="C00000"/>
                  </a:solidFill>
                  <a:latin typeface="+mn-lt"/>
                </a:rPr>
                <a:t>Rename </a:t>
              </a:r>
              <a:r>
                <a:rPr lang="en-CA" sz="1400" b="1" dirty="0" err="1">
                  <a:solidFill>
                    <a:srgbClr val="C00000"/>
                  </a:solidFill>
                  <a:latin typeface="+mn-lt"/>
                </a:rPr>
                <a:t>MyClass</a:t>
              </a:r>
              <a:r>
                <a:rPr lang="en-CA" sz="1400" b="1" dirty="0">
                  <a:solidFill>
                    <a:srgbClr val="C00000"/>
                  </a:solidFill>
                  <a:latin typeface="+mn-lt"/>
                </a:rPr>
                <a:t> to Singleton</a:t>
              </a:r>
              <a:endParaRPr lang="en-CA" sz="1400" dirty="0">
                <a:solidFill>
                  <a:srgbClr val="C00000"/>
                </a:solidFill>
                <a:latin typeface="+mn-lt"/>
              </a:endParaRPr>
            </a:p>
          </p:txBody>
        </p:sp>
        <p:sp>
          <p:nvSpPr>
            <p:cNvPr id="3" name="Rectangle 2"/>
            <p:cNvSpPr/>
            <p:nvPr/>
          </p:nvSpPr>
          <p:spPr>
            <a:xfrm>
              <a:off x="-2967870" y="1788202"/>
              <a:ext cx="6235032" cy="4278094"/>
            </a:xfrm>
            <a:prstGeom prst="rect">
              <a:avLst/>
            </a:prstGeom>
          </p:spPr>
          <p:txBody>
            <a:bodyPr wrap="square">
              <a:spAutoFit/>
            </a:bodyPr>
            <a:lstStyle/>
            <a:p>
              <a:pPr algn="l"/>
              <a:r>
                <a:rPr lang="en-CA" sz="1600" dirty="0">
                  <a:solidFill>
                    <a:srgbClr val="0000FF"/>
                  </a:solidFill>
                  <a:latin typeface="Consolas" panose="020B0609020204030204" pitchFamily="49" charset="0"/>
                </a:rPr>
                <a:t>public class Singleton</a:t>
              </a:r>
            </a:p>
            <a:p>
              <a:pPr algn="l"/>
              <a:r>
                <a:rPr lang="en-CA" sz="1600" dirty="0">
                  <a:solidFill>
                    <a:srgbClr val="0000FF"/>
                  </a:solidFill>
                  <a:latin typeface="Consolas" panose="020B0609020204030204" pitchFamily="49" charset="0"/>
                </a:rPr>
                <a:t>{</a:t>
              </a:r>
            </a:p>
            <a:p>
              <a:pPr lvl="1" algn="l"/>
              <a:r>
                <a:rPr lang="en-CA" sz="1600" dirty="0">
                  <a:solidFill>
                    <a:srgbClr val="0000FF"/>
                  </a:solidFill>
                  <a:latin typeface="Consolas" panose="020B0609020204030204" pitchFamily="49" charset="0"/>
                </a:rPr>
                <a:t>private static Singleton </a:t>
              </a:r>
              <a:r>
                <a:rPr lang="en-CA" sz="1600" dirty="0" err="1">
                  <a:solidFill>
                    <a:srgbClr val="0000FF"/>
                  </a:solidFill>
                  <a:latin typeface="Consolas" panose="020B0609020204030204" pitchFamily="49" charset="0"/>
                </a:rPr>
                <a:t>uniqueInstance</a:t>
              </a:r>
              <a:r>
                <a:rPr lang="en-CA" sz="1600" dirty="0">
                  <a:solidFill>
                    <a:srgbClr val="0000FF"/>
                  </a:solidFill>
                  <a:latin typeface="Consolas" panose="020B0609020204030204" pitchFamily="49" charset="0"/>
                </a:rPr>
                <a:t>;</a:t>
              </a:r>
            </a:p>
            <a:p>
              <a:pPr lvl="1" algn="l"/>
              <a:r>
                <a:rPr lang="en-CA" sz="1600" dirty="0">
                  <a:solidFill>
                    <a:srgbClr val="008000"/>
                  </a:solidFill>
                  <a:latin typeface="Consolas" panose="020B0609020204030204" pitchFamily="49" charset="0"/>
                </a:rPr>
                <a:t>// other useful instance variables can go here....</a:t>
              </a:r>
            </a:p>
            <a:p>
              <a:pPr lvl="1" algn="l"/>
              <a:endParaRPr lang="en-CA" sz="1600" dirty="0" smtClean="0">
                <a:solidFill>
                  <a:srgbClr val="0000FF"/>
                </a:solidFill>
                <a:latin typeface="Consolas" panose="020B0609020204030204" pitchFamily="49" charset="0"/>
              </a:endParaRPr>
            </a:p>
            <a:p>
              <a:pPr lvl="1" algn="l"/>
              <a:r>
                <a:rPr lang="en-CA" sz="1600" dirty="0" smtClean="0">
                  <a:solidFill>
                    <a:srgbClr val="0000FF"/>
                  </a:solidFill>
                  <a:latin typeface="Consolas" panose="020B0609020204030204" pitchFamily="49" charset="0"/>
                </a:rPr>
                <a:t>private </a:t>
              </a:r>
              <a:r>
                <a:rPr lang="en-CA" sz="1600" dirty="0">
                  <a:solidFill>
                    <a:srgbClr val="0000FF"/>
                  </a:solidFill>
                  <a:latin typeface="Consolas" panose="020B0609020204030204" pitchFamily="49" charset="0"/>
                </a:rPr>
                <a:t>Singleton() {}</a:t>
              </a:r>
            </a:p>
            <a:p>
              <a:pPr lvl="1" algn="l"/>
              <a:endParaRPr lang="en-CA" sz="1600" dirty="0" smtClean="0">
                <a:solidFill>
                  <a:srgbClr val="0000FF"/>
                </a:solidFill>
                <a:latin typeface="Consolas" panose="020B0609020204030204" pitchFamily="49" charset="0"/>
              </a:endParaRPr>
            </a:p>
            <a:p>
              <a:pPr lvl="1" algn="l"/>
              <a:r>
                <a:rPr lang="en-CA" sz="1600" dirty="0" smtClean="0">
                  <a:solidFill>
                    <a:srgbClr val="0000FF"/>
                  </a:solidFill>
                  <a:latin typeface="Consolas" panose="020B0609020204030204" pitchFamily="49" charset="0"/>
                </a:rPr>
                <a:t>public </a:t>
              </a:r>
              <a:r>
                <a:rPr lang="en-CA" sz="1600" dirty="0">
                  <a:solidFill>
                    <a:srgbClr val="0000FF"/>
                  </a:solidFill>
                  <a:latin typeface="Consolas" panose="020B0609020204030204" pitchFamily="49" charset="0"/>
                </a:rPr>
                <a:t>static Singleton </a:t>
              </a:r>
              <a:r>
                <a:rPr lang="en-CA" sz="1600" dirty="0" err="1">
                  <a:solidFill>
                    <a:srgbClr val="0000FF"/>
                  </a:solidFill>
                  <a:latin typeface="Consolas" panose="020B0609020204030204" pitchFamily="49" charset="0"/>
                </a:rPr>
                <a:t>getInstance</a:t>
              </a:r>
              <a:r>
                <a:rPr lang="en-CA" sz="1600" dirty="0">
                  <a:solidFill>
                    <a:srgbClr val="0000FF"/>
                  </a:solidFill>
                  <a:latin typeface="Consolas" panose="020B0609020204030204" pitchFamily="49" charset="0"/>
                </a:rPr>
                <a:t>()</a:t>
              </a:r>
            </a:p>
            <a:p>
              <a:pPr lvl="1" algn="l"/>
              <a:r>
                <a:rPr lang="en-CA" sz="1600" dirty="0">
                  <a:solidFill>
                    <a:srgbClr val="0000FF"/>
                  </a:solidFill>
                  <a:latin typeface="Consolas" panose="020B0609020204030204" pitchFamily="49" charset="0"/>
                </a:rPr>
                <a:t>{</a:t>
              </a:r>
            </a:p>
            <a:p>
              <a:pPr lvl="2" algn="l"/>
              <a:r>
                <a:rPr lang="en-CA" sz="1600" dirty="0">
                  <a:solidFill>
                    <a:srgbClr val="0000FF"/>
                  </a:solidFill>
                  <a:latin typeface="Consolas" panose="020B0609020204030204" pitchFamily="49" charset="0"/>
                </a:rPr>
                <a:t>if (</a:t>
              </a:r>
              <a:r>
                <a:rPr lang="en-CA" sz="1600" dirty="0" err="1">
                  <a:solidFill>
                    <a:srgbClr val="0000FF"/>
                  </a:solidFill>
                  <a:latin typeface="Consolas" panose="020B0609020204030204" pitchFamily="49" charset="0"/>
                </a:rPr>
                <a:t>uniqueInstance</a:t>
              </a:r>
              <a:r>
                <a:rPr lang="en-CA" sz="1600" dirty="0">
                  <a:solidFill>
                    <a:srgbClr val="0000FF"/>
                  </a:solidFill>
                  <a:latin typeface="Consolas" panose="020B0609020204030204" pitchFamily="49" charset="0"/>
                </a:rPr>
                <a:t> == null)</a:t>
              </a:r>
            </a:p>
            <a:p>
              <a:pPr lvl="3" algn="l"/>
              <a:r>
                <a:rPr lang="en-CA" sz="1600" dirty="0">
                  <a:solidFill>
                    <a:srgbClr val="0000FF"/>
                  </a:solidFill>
                  <a:latin typeface="Consolas" panose="020B0609020204030204" pitchFamily="49" charset="0"/>
                </a:rPr>
                <a:t>{</a:t>
              </a:r>
            </a:p>
            <a:p>
              <a:pPr lvl="3" algn="l"/>
              <a:r>
                <a:rPr lang="en-CA" sz="1600" dirty="0" err="1">
                  <a:solidFill>
                    <a:srgbClr val="0000FF"/>
                  </a:solidFill>
                  <a:latin typeface="Consolas" panose="020B0609020204030204" pitchFamily="49" charset="0"/>
                </a:rPr>
                <a:t>uniqueInstance</a:t>
              </a:r>
              <a:r>
                <a:rPr lang="en-CA" sz="1600" dirty="0">
                  <a:solidFill>
                    <a:srgbClr val="0000FF"/>
                  </a:solidFill>
                  <a:latin typeface="Consolas" panose="020B0609020204030204" pitchFamily="49" charset="0"/>
                </a:rPr>
                <a:t> = new Singleton();</a:t>
              </a:r>
            </a:p>
            <a:p>
              <a:pPr lvl="3" algn="l"/>
              <a:r>
                <a:rPr lang="en-CA" sz="1600" dirty="0">
                  <a:solidFill>
                    <a:srgbClr val="0000FF"/>
                  </a:solidFill>
                  <a:latin typeface="Consolas" panose="020B0609020204030204" pitchFamily="49" charset="0"/>
                </a:rPr>
                <a:t>}</a:t>
              </a:r>
            </a:p>
            <a:p>
              <a:pPr lvl="2" algn="l"/>
              <a:r>
                <a:rPr lang="en-CA" sz="1600" dirty="0">
                  <a:solidFill>
                    <a:srgbClr val="0000FF"/>
                  </a:solidFill>
                  <a:latin typeface="Consolas" panose="020B0609020204030204" pitchFamily="49" charset="0"/>
                </a:rPr>
                <a:t>return </a:t>
              </a:r>
              <a:r>
                <a:rPr lang="en-CA" sz="1600" dirty="0" err="1">
                  <a:solidFill>
                    <a:srgbClr val="0000FF"/>
                  </a:solidFill>
                  <a:latin typeface="Consolas" panose="020B0609020204030204" pitchFamily="49" charset="0"/>
                </a:rPr>
                <a:t>uniqueInstance</a:t>
              </a:r>
              <a:r>
                <a:rPr lang="en-CA" sz="1600" dirty="0">
                  <a:solidFill>
                    <a:srgbClr val="0000FF"/>
                  </a:solidFill>
                  <a:latin typeface="Consolas" panose="020B0609020204030204" pitchFamily="49" charset="0"/>
                </a:rPr>
                <a:t>;</a:t>
              </a:r>
            </a:p>
            <a:p>
              <a:pPr lvl="1" algn="l"/>
              <a:r>
                <a:rPr lang="en-CA" sz="1600" dirty="0">
                  <a:solidFill>
                    <a:srgbClr val="0000FF"/>
                  </a:solidFill>
                  <a:latin typeface="Consolas" panose="020B0609020204030204" pitchFamily="49" charset="0"/>
                </a:rPr>
                <a:t>}</a:t>
              </a:r>
            </a:p>
            <a:p>
              <a:pPr lvl="1" algn="l"/>
              <a:r>
                <a:rPr lang="en-CA" sz="1600" dirty="0">
                  <a:solidFill>
                    <a:srgbClr val="008000"/>
                  </a:solidFill>
                  <a:latin typeface="Consolas" panose="020B0609020204030204" pitchFamily="49" charset="0"/>
                </a:rPr>
                <a:t>// other useful methods can go here</a:t>
              </a:r>
            </a:p>
            <a:p>
              <a:pPr algn="l"/>
              <a:r>
                <a:rPr lang="en-CA" sz="1600" dirty="0">
                  <a:solidFill>
                    <a:srgbClr val="0000FF"/>
                  </a:solidFill>
                  <a:latin typeface="Consolas" panose="020B0609020204030204" pitchFamily="49" charset="0"/>
                </a:rPr>
                <a:t>};</a:t>
              </a:r>
              <a:endParaRPr lang="en-CA" sz="1600" dirty="0"/>
            </a:p>
          </p:txBody>
        </p:sp>
        <p:sp>
          <p:nvSpPr>
            <p:cNvPr id="12" name="Rectangle 11"/>
            <p:cNvSpPr/>
            <p:nvPr/>
          </p:nvSpPr>
          <p:spPr>
            <a:xfrm>
              <a:off x="2969430" y="1942101"/>
              <a:ext cx="2484634" cy="738664"/>
            </a:xfrm>
            <a:prstGeom prst="rect">
              <a:avLst/>
            </a:prstGeom>
            <a:ln>
              <a:solidFill>
                <a:srgbClr val="00B0F0"/>
              </a:solidFill>
            </a:ln>
          </p:spPr>
          <p:txBody>
            <a:bodyPr wrap="square">
              <a:spAutoFit/>
            </a:bodyPr>
            <a:lstStyle/>
            <a:p>
              <a:r>
                <a:rPr lang="en-CA" sz="1400" b="1" dirty="0">
                  <a:solidFill>
                    <a:srgbClr val="C00000"/>
                  </a:solidFill>
                  <a:latin typeface="+mn-lt"/>
                </a:rPr>
                <a:t>We have a static variable to</a:t>
              </a:r>
            </a:p>
            <a:p>
              <a:r>
                <a:rPr lang="en-CA" sz="1400" b="1" dirty="0">
                  <a:solidFill>
                    <a:srgbClr val="C00000"/>
                  </a:solidFill>
                  <a:latin typeface="+mn-lt"/>
                </a:rPr>
                <a:t>hold our one instance of the</a:t>
              </a:r>
            </a:p>
            <a:p>
              <a:r>
                <a:rPr lang="en-CA" sz="1400" b="1" dirty="0">
                  <a:solidFill>
                    <a:srgbClr val="C00000"/>
                  </a:solidFill>
                  <a:latin typeface="+mn-lt"/>
                </a:rPr>
                <a:t>class Singleton</a:t>
              </a:r>
              <a:endParaRPr lang="en-CA" sz="1400" dirty="0">
                <a:solidFill>
                  <a:srgbClr val="C00000"/>
                </a:solidFill>
                <a:latin typeface="+mn-lt"/>
              </a:endParaRPr>
            </a:p>
          </p:txBody>
        </p:sp>
        <p:sp>
          <p:nvSpPr>
            <p:cNvPr id="13" name="Rectangle 12"/>
            <p:cNvSpPr/>
            <p:nvPr/>
          </p:nvSpPr>
          <p:spPr>
            <a:xfrm>
              <a:off x="3030594" y="3251446"/>
              <a:ext cx="2423470" cy="738664"/>
            </a:xfrm>
            <a:prstGeom prst="rect">
              <a:avLst/>
            </a:prstGeom>
            <a:ln>
              <a:solidFill>
                <a:srgbClr val="00B0F0"/>
              </a:solidFill>
            </a:ln>
          </p:spPr>
          <p:txBody>
            <a:bodyPr wrap="square">
              <a:spAutoFit/>
            </a:bodyPr>
            <a:lstStyle/>
            <a:p>
              <a:r>
                <a:rPr lang="en-CA" sz="1400" b="1" dirty="0">
                  <a:solidFill>
                    <a:srgbClr val="C00000"/>
                  </a:solidFill>
                  <a:latin typeface="+mn-lt"/>
                </a:rPr>
                <a:t>Our constructor is declared</a:t>
              </a:r>
            </a:p>
            <a:p>
              <a:r>
                <a:rPr lang="en-CA" sz="1400" b="1" dirty="0">
                  <a:solidFill>
                    <a:srgbClr val="C00000"/>
                  </a:solidFill>
                  <a:latin typeface="+mn-lt"/>
                </a:rPr>
                <a:t>private; only Singleton can</a:t>
              </a:r>
            </a:p>
            <a:p>
              <a:r>
                <a:rPr lang="en-CA" sz="1400" b="1" dirty="0">
                  <a:solidFill>
                    <a:srgbClr val="C00000"/>
                  </a:solidFill>
                  <a:latin typeface="+mn-lt"/>
                </a:rPr>
                <a:t>instantiate this class!</a:t>
              </a:r>
              <a:endParaRPr lang="en-CA" sz="1400" dirty="0">
                <a:solidFill>
                  <a:srgbClr val="C00000"/>
                </a:solidFill>
                <a:latin typeface="+mn-lt"/>
              </a:endParaRPr>
            </a:p>
          </p:txBody>
        </p:sp>
        <p:sp>
          <p:nvSpPr>
            <p:cNvPr id="14" name="Rectangle 13"/>
            <p:cNvSpPr/>
            <p:nvPr/>
          </p:nvSpPr>
          <p:spPr>
            <a:xfrm>
              <a:off x="3155946" y="4403366"/>
              <a:ext cx="2298118" cy="954107"/>
            </a:xfrm>
            <a:prstGeom prst="rect">
              <a:avLst/>
            </a:prstGeom>
            <a:ln>
              <a:solidFill>
                <a:srgbClr val="00B0F0"/>
              </a:solidFill>
            </a:ln>
          </p:spPr>
          <p:txBody>
            <a:bodyPr wrap="square">
              <a:spAutoFit/>
            </a:bodyPr>
            <a:lstStyle/>
            <a:p>
              <a:r>
                <a:rPr lang="en-CA" sz="1400" b="1" dirty="0">
                  <a:solidFill>
                    <a:srgbClr val="C00000"/>
                  </a:solidFill>
                  <a:latin typeface="+mn-lt"/>
                </a:rPr>
                <a:t>The </a:t>
              </a:r>
              <a:r>
                <a:rPr lang="en-CA" sz="1400" b="1" dirty="0" err="1">
                  <a:solidFill>
                    <a:srgbClr val="C00000"/>
                  </a:solidFill>
                  <a:latin typeface="+mn-lt"/>
                </a:rPr>
                <a:t>getInstance</a:t>
              </a:r>
              <a:r>
                <a:rPr lang="en-CA" sz="1400" b="1" dirty="0">
                  <a:solidFill>
                    <a:srgbClr val="C00000"/>
                  </a:solidFill>
                  <a:latin typeface="+mn-lt"/>
                </a:rPr>
                <a:t>() method</a:t>
              </a:r>
            </a:p>
            <a:p>
              <a:r>
                <a:rPr lang="en-CA" sz="1400" b="1" dirty="0">
                  <a:solidFill>
                    <a:srgbClr val="C00000"/>
                  </a:solidFill>
                  <a:latin typeface="+mn-lt"/>
                </a:rPr>
                <a:t>gives us a way to instantiate</a:t>
              </a:r>
            </a:p>
            <a:p>
              <a:r>
                <a:rPr lang="en-CA" sz="1400" b="1" dirty="0">
                  <a:solidFill>
                    <a:srgbClr val="C00000"/>
                  </a:solidFill>
                  <a:latin typeface="+mn-lt"/>
                </a:rPr>
                <a:t>the class and also return an</a:t>
              </a:r>
            </a:p>
            <a:p>
              <a:r>
                <a:rPr lang="en-CA" sz="1400" b="1" dirty="0">
                  <a:solidFill>
                    <a:srgbClr val="C00000"/>
                  </a:solidFill>
                  <a:latin typeface="+mn-lt"/>
                </a:rPr>
                <a:t>instance of it</a:t>
              </a:r>
              <a:endParaRPr lang="en-CA" sz="1400" dirty="0">
                <a:solidFill>
                  <a:srgbClr val="C00000"/>
                </a:solidFill>
                <a:latin typeface="+mn-lt"/>
              </a:endParaRPr>
            </a:p>
          </p:txBody>
        </p:sp>
        <p:cxnSp>
          <p:nvCxnSpPr>
            <p:cNvPr id="7" name="Straight Arrow Connector 6"/>
            <p:cNvCxnSpPr>
              <a:stCxn id="6" idx="1"/>
            </p:cNvCxnSpPr>
            <p:nvPr/>
          </p:nvCxnSpPr>
          <p:spPr bwMode="auto">
            <a:xfrm flipH="1">
              <a:off x="35496" y="1700809"/>
              <a:ext cx="2844249" cy="2412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H="1">
              <a:off x="2195736" y="2311433"/>
              <a:ext cx="755724" cy="1209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13" idx="1"/>
            </p:cNvCxnSpPr>
            <p:nvPr/>
          </p:nvCxnSpPr>
          <p:spPr bwMode="auto">
            <a:xfrm flipH="1" flipV="1">
              <a:off x="35496" y="3251446"/>
              <a:ext cx="2995098" cy="3693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14" idx="1"/>
            </p:cNvCxnSpPr>
            <p:nvPr/>
          </p:nvCxnSpPr>
          <p:spPr bwMode="auto">
            <a:xfrm flipH="1" flipV="1">
              <a:off x="1110790" y="3927249"/>
              <a:ext cx="2045156" cy="9531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Title 3"/>
          <p:cNvSpPr>
            <a:spLocks noGrp="1"/>
          </p:cNvSpPr>
          <p:nvPr>
            <p:ph type="title"/>
          </p:nvPr>
        </p:nvSpPr>
        <p:spPr/>
        <p:txBody>
          <a:bodyPr/>
          <a:lstStyle/>
          <a:p>
            <a:r>
              <a:rPr lang="en-US" dirty="0" smtClean="0"/>
              <a:t>The Singleton Pattern</a:t>
            </a:r>
            <a:endParaRPr lang="en-US" dirty="0"/>
          </a:p>
        </p:txBody>
      </p:sp>
      <p:sp>
        <p:nvSpPr>
          <p:cNvPr id="5" name="Content Placeholder 4"/>
          <p:cNvSpPr>
            <a:spLocks noGrp="1"/>
          </p:cNvSpPr>
          <p:nvPr>
            <p:ph idx="1"/>
          </p:nvPr>
        </p:nvSpPr>
        <p:spPr>
          <a:xfrm>
            <a:off x="457200" y="1325562"/>
            <a:ext cx="8229600" cy="616539"/>
          </a:xfrm>
        </p:spPr>
        <p:txBody>
          <a:bodyPr>
            <a:normAutofit/>
          </a:bodyPr>
          <a:lstStyle/>
          <a:p>
            <a:r>
              <a:rPr lang="en-CA" dirty="0" smtClean="0"/>
              <a:t>Singleton Classes - Example</a:t>
            </a:r>
            <a:endParaRPr lang="en-CA" dirty="0"/>
          </a:p>
        </p:txBody>
      </p:sp>
    </p:spTree>
    <p:extLst>
      <p:ext uri="{BB962C8B-B14F-4D97-AF65-F5344CB8AC3E}">
        <p14:creationId xmlns:p14="http://schemas.microsoft.com/office/powerpoint/2010/main" val="33912167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7850" y="1484784"/>
            <a:ext cx="8568950" cy="5832648"/>
            <a:chOff x="-2844824" y="764705"/>
            <a:chExt cx="8568950" cy="5832648"/>
          </a:xfrm>
        </p:grpSpPr>
        <p:sp>
          <p:nvSpPr>
            <p:cNvPr id="5123" name="Rectangle 3"/>
            <p:cNvSpPr>
              <a:spLocks noChangeArrowheads="1"/>
            </p:cNvSpPr>
            <p:nvPr/>
          </p:nvSpPr>
          <p:spPr bwMode="auto">
            <a:xfrm>
              <a:off x="-2844824"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6" name="Rectangle 5"/>
            <p:cNvSpPr/>
            <p:nvPr/>
          </p:nvSpPr>
          <p:spPr>
            <a:xfrm>
              <a:off x="-1404664" y="1583726"/>
              <a:ext cx="2592288" cy="523220"/>
            </a:xfrm>
            <a:prstGeom prst="rect">
              <a:avLst/>
            </a:prstGeom>
            <a:ln>
              <a:solidFill>
                <a:srgbClr val="00B0F0"/>
              </a:solidFill>
            </a:ln>
          </p:spPr>
          <p:txBody>
            <a:bodyPr wrap="square">
              <a:spAutoFit/>
            </a:bodyPr>
            <a:lstStyle/>
            <a:p>
              <a:r>
                <a:rPr lang="en-CA" sz="1400" b="1" dirty="0" err="1">
                  <a:solidFill>
                    <a:srgbClr val="C00000"/>
                  </a:solidFill>
                  <a:latin typeface="+mn-lt"/>
                </a:rPr>
                <a:t>uniqueInstance</a:t>
              </a:r>
              <a:r>
                <a:rPr lang="en-CA" sz="1400" b="1" dirty="0">
                  <a:solidFill>
                    <a:srgbClr val="C00000"/>
                  </a:solidFill>
                  <a:latin typeface="+mn-lt"/>
                </a:rPr>
                <a:t> hold our one</a:t>
              </a:r>
            </a:p>
            <a:p>
              <a:r>
                <a:rPr lang="en-CA" sz="1400" b="1" dirty="0">
                  <a:solidFill>
                    <a:srgbClr val="C00000"/>
                  </a:solidFill>
                  <a:latin typeface="+mn-lt"/>
                </a:rPr>
                <a:t>instance (it is a static variable)</a:t>
              </a:r>
              <a:endParaRPr lang="en-CA" sz="1400" dirty="0">
                <a:solidFill>
                  <a:srgbClr val="C00000"/>
                </a:solidFill>
                <a:latin typeface="+mn-lt"/>
              </a:endParaRPr>
            </a:p>
          </p:txBody>
        </p:sp>
        <p:sp>
          <p:nvSpPr>
            <p:cNvPr id="3" name="Rectangle 2"/>
            <p:cNvSpPr/>
            <p:nvPr/>
          </p:nvSpPr>
          <p:spPr>
            <a:xfrm>
              <a:off x="-2383111" y="2816071"/>
              <a:ext cx="4866879" cy="1477328"/>
            </a:xfrm>
            <a:prstGeom prst="rect">
              <a:avLst/>
            </a:prstGeom>
          </p:spPr>
          <p:txBody>
            <a:bodyPr wrap="square">
              <a:spAutoFit/>
            </a:bodyPr>
            <a:lstStyle/>
            <a:p>
              <a:pPr algn="l"/>
              <a:r>
                <a:rPr lang="en-CA" sz="1800" dirty="0" smtClean="0">
                  <a:solidFill>
                    <a:srgbClr val="0000FF"/>
                  </a:solidFill>
                  <a:latin typeface="Consolas" panose="020B0609020204030204" pitchFamily="49" charset="0"/>
                </a:rPr>
                <a:t>if </a:t>
              </a:r>
              <a:r>
                <a:rPr lang="en-CA" sz="1800" dirty="0">
                  <a:solidFill>
                    <a:srgbClr val="0000FF"/>
                  </a:solidFill>
                  <a:latin typeface="Consolas" panose="020B0609020204030204" pitchFamily="49" charset="0"/>
                </a:rPr>
                <a:t>(</a:t>
              </a:r>
              <a:r>
                <a:rPr lang="en-CA" sz="1800" dirty="0" err="1">
                  <a:solidFill>
                    <a:srgbClr val="0000FF"/>
                  </a:solidFill>
                  <a:latin typeface="Consolas" panose="020B0609020204030204" pitchFamily="49" charset="0"/>
                </a:rPr>
                <a:t>uniqueInstance</a:t>
              </a:r>
              <a:r>
                <a:rPr lang="en-CA" sz="1800" dirty="0">
                  <a:solidFill>
                    <a:srgbClr val="0000FF"/>
                  </a:solidFill>
                  <a:latin typeface="Consolas" panose="020B0609020204030204" pitchFamily="49" charset="0"/>
                </a:rPr>
                <a:t> == null)</a:t>
              </a:r>
            </a:p>
            <a:p>
              <a:pPr lvl="1" algn="l"/>
              <a:r>
                <a:rPr lang="en-CA" sz="1800" dirty="0">
                  <a:solidFill>
                    <a:srgbClr val="0000FF"/>
                  </a:solidFill>
                  <a:latin typeface="Consolas" panose="020B0609020204030204" pitchFamily="49" charset="0"/>
                </a:rPr>
                <a:t>{</a:t>
              </a:r>
            </a:p>
            <a:p>
              <a:pPr lvl="1" algn="l"/>
              <a:r>
                <a:rPr lang="en-CA" sz="1800" dirty="0" err="1">
                  <a:solidFill>
                    <a:srgbClr val="0000FF"/>
                  </a:solidFill>
                  <a:latin typeface="Consolas" panose="020B0609020204030204" pitchFamily="49" charset="0"/>
                </a:rPr>
                <a:t>uniqueInstance</a:t>
              </a:r>
              <a:r>
                <a:rPr lang="en-CA" sz="1800" dirty="0">
                  <a:solidFill>
                    <a:srgbClr val="0000FF"/>
                  </a:solidFill>
                  <a:latin typeface="Consolas" panose="020B0609020204030204" pitchFamily="49" charset="0"/>
                </a:rPr>
                <a:t> = new Singleton();</a:t>
              </a:r>
            </a:p>
            <a:p>
              <a:pPr lvl="1" algn="l"/>
              <a:r>
                <a:rPr lang="en-CA" sz="1800" dirty="0">
                  <a:solidFill>
                    <a:srgbClr val="0000FF"/>
                  </a:solidFill>
                  <a:latin typeface="Consolas" panose="020B0609020204030204" pitchFamily="49" charset="0"/>
                </a:rPr>
                <a:t>}</a:t>
              </a:r>
            </a:p>
            <a:p>
              <a:pPr algn="l"/>
              <a:r>
                <a:rPr lang="en-CA" sz="1800" dirty="0">
                  <a:solidFill>
                    <a:srgbClr val="0000FF"/>
                  </a:solidFill>
                  <a:latin typeface="Consolas" panose="020B0609020204030204" pitchFamily="49" charset="0"/>
                </a:rPr>
                <a:t>return </a:t>
              </a:r>
              <a:r>
                <a:rPr lang="en-CA" sz="1800" dirty="0" err="1">
                  <a:solidFill>
                    <a:srgbClr val="0000FF"/>
                  </a:solidFill>
                  <a:latin typeface="Consolas" panose="020B0609020204030204" pitchFamily="49" charset="0"/>
                </a:rPr>
                <a:t>uniqueInstance</a:t>
              </a:r>
              <a:r>
                <a:rPr lang="en-CA" sz="1800" dirty="0" smtClean="0">
                  <a:solidFill>
                    <a:srgbClr val="0000FF"/>
                  </a:solidFill>
                  <a:latin typeface="Consolas" panose="020B0609020204030204" pitchFamily="49" charset="0"/>
                </a:rPr>
                <a:t>;</a:t>
              </a:r>
              <a:endParaRPr lang="en-CA" sz="1800" dirty="0">
                <a:solidFill>
                  <a:srgbClr val="0000FF"/>
                </a:solidFill>
                <a:latin typeface="Consolas" panose="020B0609020204030204" pitchFamily="49" charset="0"/>
              </a:endParaRPr>
            </a:p>
          </p:txBody>
        </p:sp>
        <p:sp>
          <p:nvSpPr>
            <p:cNvPr id="12" name="Rectangle 11"/>
            <p:cNvSpPr/>
            <p:nvPr/>
          </p:nvSpPr>
          <p:spPr>
            <a:xfrm>
              <a:off x="1718409" y="1504299"/>
              <a:ext cx="2484634" cy="738664"/>
            </a:xfrm>
            <a:prstGeom prst="rect">
              <a:avLst/>
            </a:prstGeom>
            <a:ln>
              <a:solidFill>
                <a:srgbClr val="00B0F0"/>
              </a:solidFill>
            </a:ln>
          </p:spPr>
          <p:txBody>
            <a:bodyPr wrap="square">
              <a:spAutoFit/>
            </a:bodyPr>
            <a:lstStyle/>
            <a:p>
              <a:r>
                <a:rPr lang="en-CA" sz="1400" b="1" dirty="0">
                  <a:solidFill>
                    <a:srgbClr val="C00000"/>
                  </a:solidFill>
                  <a:latin typeface="+mn-lt"/>
                </a:rPr>
                <a:t>If </a:t>
              </a:r>
              <a:r>
                <a:rPr lang="en-CA" sz="1400" b="1" dirty="0" err="1">
                  <a:solidFill>
                    <a:srgbClr val="C00000"/>
                  </a:solidFill>
                  <a:latin typeface="+mn-lt"/>
                </a:rPr>
                <a:t>uniqueInstance</a:t>
              </a:r>
              <a:r>
                <a:rPr lang="en-CA" sz="1400" b="1" dirty="0">
                  <a:solidFill>
                    <a:srgbClr val="C00000"/>
                  </a:solidFill>
                  <a:latin typeface="+mn-lt"/>
                </a:rPr>
                <a:t> is null, then</a:t>
              </a:r>
            </a:p>
            <a:p>
              <a:r>
                <a:rPr lang="en-CA" sz="1400" b="1" dirty="0">
                  <a:solidFill>
                    <a:srgbClr val="C00000"/>
                  </a:solidFill>
                  <a:latin typeface="+mn-lt"/>
                </a:rPr>
                <a:t>we have not created the</a:t>
              </a:r>
            </a:p>
            <a:p>
              <a:r>
                <a:rPr lang="en-CA" sz="1400" b="1" dirty="0">
                  <a:solidFill>
                    <a:srgbClr val="C00000"/>
                  </a:solidFill>
                  <a:latin typeface="+mn-lt"/>
                </a:rPr>
                <a:t>instance yet</a:t>
              </a:r>
              <a:endParaRPr lang="en-CA" sz="1400" dirty="0">
                <a:solidFill>
                  <a:srgbClr val="C00000"/>
                </a:solidFill>
                <a:latin typeface="+mn-lt"/>
              </a:endParaRPr>
            </a:p>
          </p:txBody>
        </p:sp>
        <p:sp>
          <p:nvSpPr>
            <p:cNvPr id="13" name="Rectangle 12"/>
            <p:cNvSpPr/>
            <p:nvPr/>
          </p:nvSpPr>
          <p:spPr>
            <a:xfrm>
              <a:off x="3300656" y="2675903"/>
              <a:ext cx="2423470" cy="954107"/>
            </a:xfrm>
            <a:prstGeom prst="rect">
              <a:avLst/>
            </a:prstGeom>
            <a:ln>
              <a:solidFill>
                <a:srgbClr val="00B0F0"/>
              </a:solidFill>
            </a:ln>
          </p:spPr>
          <p:txBody>
            <a:bodyPr wrap="square">
              <a:spAutoFit/>
            </a:bodyPr>
            <a:lstStyle/>
            <a:p>
              <a:r>
                <a:rPr lang="en-CA" sz="1400" b="1" dirty="0">
                  <a:solidFill>
                    <a:srgbClr val="C00000"/>
                  </a:solidFill>
                  <a:latin typeface="+mn-lt"/>
                </a:rPr>
                <a:t>and if it does not, we</a:t>
              </a:r>
            </a:p>
            <a:p>
              <a:r>
                <a:rPr lang="en-CA" sz="1400" b="1" dirty="0">
                  <a:solidFill>
                    <a:srgbClr val="C00000"/>
                  </a:solidFill>
                  <a:latin typeface="+mn-lt"/>
                </a:rPr>
                <a:t>instantiate Singleton through</a:t>
              </a:r>
            </a:p>
            <a:p>
              <a:r>
                <a:rPr lang="en-CA" sz="1400" b="1" dirty="0">
                  <a:solidFill>
                    <a:srgbClr val="C00000"/>
                  </a:solidFill>
                  <a:latin typeface="+mn-lt"/>
                </a:rPr>
                <a:t>its private constructor and</a:t>
              </a:r>
            </a:p>
            <a:p>
              <a:r>
                <a:rPr lang="en-CA" sz="1400" b="1" dirty="0">
                  <a:solidFill>
                    <a:srgbClr val="C00000"/>
                  </a:solidFill>
                  <a:latin typeface="+mn-lt"/>
                </a:rPr>
                <a:t>assign it to </a:t>
              </a:r>
              <a:r>
                <a:rPr lang="en-CA" sz="1400" b="1" dirty="0" err="1">
                  <a:solidFill>
                    <a:srgbClr val="C00000"/>
                  </a:solidFill>
                  <a:latin typeface="+mn-lt"/>
                </a:rPr>
                <a:t>uniqueInstance</a:t>
              </a:r>
              <a:endParaRPr lang="en-CA" sz="1400" dirty="0">
                <a:solidFill>
                  <a:srgbClr val="C00000"/>
                </a:solidFill>
                <a:latin typeface="+mn-lt"/>
              </a:endParaRPr>
            </a:p>
          </p:txBody>
        </p:sp>
        <p:sp>
          <p:nvSpPr>
            <p:cNvPr id="14" name="Rectangle 13"/>
            <p:cNvSpPr/>
            <p:nvPr/>
          </p:nvSpPr>
          <p:spPr>
            <a:xfrm>
              <a:off x="3394060" y="3987168"/>
              <a:ext cx="2298118" cy="954107"/>
            </a:xfrm>
            <a:prstGeom prst="rect">
              <a:avLst/>
            </a:prstGeom>
            <a:ln>
              <a:solidFill>
                <a:srgbClr val="00B0F0"/>
              </a:solidFill>
            </a:ln>
          </p:spPr>
          <p:txBody>
            <a:bodyPr wrap="square">
              <a:spAutoFit/>
            </a:bodyPr>
            <a:lstStyle/>
            <a:p>
              <a:r>
                <a:rPr lang="en-CA" sz="1400" b="1" dirty="0">
                  <a:solidFill>
                    <a:srgbClr val="C00000"/>
                  </a:solidFill>
                  <a:latin typeface="+mn-lt"/>
                </a:rPr>
                <a:t>If </a:t>
              </a:r>
              <a:r>
                <a:rPr lang="en-CA" sz="1400" b="1" dirty="0" err="1">
                  <a:solidFill>
                    <a:srgbClr val="C00000"/>
                  </a:solidFill>
                  <a:latin typeface="+mn-lt"/>
                </a:rPr>
                <a:t>uniqueInstance</a:t>
              </a:r>
              <a:r>
                <a:rPr lang="en-CA" sz="1400" b="1" dirty="0">
                  <a:solidFill>
                    <a:srgbClr val="C00000"/>
                  </a:solidFill>
                  <a:latin typeface="+mn-lt"/>
                </a:rPr>
                <a:t> was not</a:t>
              </a:r>
            </a:p>
            <a:p>
              <a:r>
                <a:rPr lang="en-CA" sz="1400" b="1" dirty="0" err="1">
                  <a:solidFill>
                    <a:srgbClr val="C00000"/>
                  </a:solidFill>
                  <a:latin typeface="+mn-lt"/>
                </a:rPr>
                <a:t>nulll</a:t>
              </a:r>
              <a:r>
                <a:rPr lang="en-CA" sz="1400" b="1" dirty="0">
                  <a:solidFill>
                    <a:srgbClr val="C00000"/>
                  </a:solidFill>
                  <a:latin typeface="+mn-lt"/>
                </a:rPr>
                <a:t>, then it was previously</a:t>
              </a:r>
            </a:p>
            <a:p>
              <a:r>
                <a:rPr lang="en-CA" sz="1400" b="1" dirty="0">
                  <a:solidFill>
                    <a:srgbClr val="C00000"/>
                  </a:solidFill>
                  <a:latin typeface="+mn-lt"/>
                </a:rPr>
                <a:t>created. We then go to the</a:t>
              </a:r>
            </a:p>
            <a:p>
              <a:r>
                <a:rPr lang="en-CA" sz="1400" b="1" dirty="0">
                  <a:solidFill>
                    <a:srgbClr val="C00000"/>
                  </a:solidFill>
                  <a:latin typeface="+mn-lt"/>
                </a:rPr>
                <a:t>return statement</a:t>
              </a:r>
              <a:endParaRPr lang="en-CA" sz="1400" dirty="0">
                <a:solidFill>
                  <a:srgbClr val="C00000"/>
                </a:solidFill>
                <a:latin typeface="+mn-lt"/>
              </a:endParaRPr>
            </a:p>
          </p:txBody>
        </p:sp>
        <p:cxnSp>
          <p:nvCxnSpPr>
            <p:cNvPr id="7" name="Straight Arrow Connector 6"/>
            <p:cNvCxnSpPr>
              <a:stCxn id="6" idx="2"/>
            </p:cNvCxnSpPr>
            <p:nvPr/>
          </p:nvCxnSpPr>
          <p:spPr bwMode="auto">
            <a:xfrm flipH="1">
              <a:off x="-1017895" y="2106946"/>
              <a:ext cx="909375" cy="6930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H="1">
              <a:off x="1075155" y="2242104"/>
              <a:ext cx="1885571" cy="50544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13" idx="1"/>
            </p:cNvCxnSpPr>
            <p:nvPr/>
          </p:nvCxnSpPr>
          <p:spPr bwMode="auto">
            <a:xfrm flipH="1">
              <a:off x="1899684" y="3152957"/>
              <a:ext cx="1400972" cy="2145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14" idx="1"/>
            </p:cNvCxnSpPr>
            <p:nvPr/>
          </p:nvCxnSpPr>
          <p:spPr bwMode="auto">
            <a:xfrm flipH="1" flipV="1">
              <a:off x="1075155" y="4154161"/>
              <a:ext cx="2318905" cy="3100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0"/>
            <p:cNvSpPr/>
            <p:nvPr/>
          </p:nvSpPr>
          <p:spPr>
            <a:xfrm>
              <a:off x="-1789048" y="4941275"/>
              <a:ext cx="2298118" cy="738664"/>
            </a:xfrm>
            <a:prstGeom prst="rect">
              <a:avLst/>
            </a:prstGeom>
            <a:ln>
              <a:solidFill>
                <a:srgbClr val="00B0F0"/>
              </a:solidFill>
            </a:ln>
          </p:spPr>
          <p:txBody>
            <a:bodyPr wrap="square">
              <a:spAutoFit/>
            </a:bodyPr>
            <a:lstStyle/>
            <a:p>
              <a:r>
                <a:rPr lang="en-CA" sz="1400" b="1" dirty="0">
                  <a:solidFill>
                    <a:srgbClr val="C00000"/>
                  </a:solidFill>
                  <a:latin typeface="+mn-lt"/>
                </a:rPr>
                <a:t>by the time this line is</a:t>
              </a:r>
            </a:p>
            <a:p>
              <a:r>
                <a:rPr lang="en-CA" sz="1400" b="1" dirty="0">
                  <a:solidFill>
                    <a:srgbClr val="C00000"/>
                  </a:solidFill>
                  <a:latin typeface="+mn-lt"/>
                </a:rPr>
                <a:t>executed, we have an</a:t>
              </a:r>
            </a:p>
            <a:p>
              <a:r>
                <a:rPr lang="en-CA" sz="1400" b="1" dirty="0">
                  <a:solidFill>
                    <a:srgbClr val="C00000"/>
                  </a:solidFill>
                  <a:latin typeface="+mn-lt"/>
                </a:rPr>
                <a:t>instance and we return it</a:t>
              </a:r>
              <a:endParaRPr lang="en-CA" sz="1400" dirty="0">
                <a:solidFill>
                  <a:srgbClr val="C00000"/>
                </a:solidFill>
                <a:latin typeface="+mn-lt"/>
              </a:endParaRPr>
            </a:p>
          </p:txBody>
        </p:sp>
        <p:cxnSp>
          <p:nvCxnSpPr>
            <p:cNvPr id="22" name="Straight Arrow Connector 21"/>
            <p:cNvCxnSpPr>
              <a:endCxn id="21" idx="0"/>
            </p:cNvCxnSpPr>
            <p:nvPr/>
          </p:nvCxnSpPr>
          <p:spPr bwMode="auto">
            <a:xfrm>
              <a:off x="-639989" y="4361924"/>
              <a:ext cx="0" cy="5793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Title 3"/>
          <p:cNvSpPr>
            <a:spLocks noGrp="1"/>
          </p:cNvSpPr>
          <p:nvPr>
            <p:ph type="title"/>
          </p:nvPr>
        </p:nvSpPr>
        <p:spPr/>
        <p:txBody>
          <a:bodyPr/>
          <a:lstStyle/>
          <a:p>
            <a:r>
              <a:rPr lang="en-US" dirty="0" smtClean="0"/>
              <a:t>The Singleton Pattern</a:t>
            </a:r>
            <a:endParaRPr lang="en-US" dirty="0"/>
          </a:p>
        </p:txBody>
      </p:sp>
      <p:sp>
        <p:nvSpPr>
          <p:cNvPr id="5" name="Content Placeholder 4"/>
          <p:cNvSpPr>
            <a:spLocks noGrp="1"/>
          </p:cNvSpPr>
          <p:nvPr>
            <p:ph idx="1"/>
          </p:nvPr>
        </p:nvSpPr>
        <p:spPr>
          <a:xfrm>
            <a:off x="457200" y="1325562"/>
            <a:ext cx="8229600" cy="555243"/>
          </a:xfrm>
        </p:spPr>
        <p:txBody>
          <a:bodyPr>
            <a:normAutofit lnSpcReduction="10000"/>
          </a:bodyPr>
          <a:lstStyle/>
          <a:p>
            <a:r>
              <a:rPr lang="en-CA" dirty="0" smtClean="0"/>
              <a:t>Singleton Classes - Example</a:t>
            </a:r>
            <a:endParaRPr lang="en-CA" dirty="0"/>
          </a:p>
        </p:txBody>
      </p:sp>
    </p:spTree>
    <p:extLst>
      <p:ext uri="{BB962C8B-B14F-4D97-AF65-F5344CB8AC3E}">
        <p14:creationId xmlns:p14="http://schemas.microsoft.com/office/powerpoint/2010/main" val="1751076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Describing Design Patterns – cont.</a:t>
            </a:r>
            <a:endParaRPr lang="en-US" dirty="0"/>
          </a:p>
        </p:txBody>
      </p:sp>
      <p:sp>
        <p:nvSpPr>
          <p:cNvPr id="4" name="Content Placeholder 3"/>
          <p:cNvSpPr>
            <a:spLocks noGrp="1"/>
          </p:cNvSpPr>
          <p:nvPr>
            <p:ph idx="1"/>
          </p:nvPr>
        </p:nvSpPr>
        <p:spPr>
          <a:xfrm>
            <a:off x="457200" y="1325562"/>
            <a:ext cx="8229600" cy="5151438"/>
          </a:xfrm>
        </p:spPr>
        <p:txBody>
          <a:bodyPr>
            <a:normAutofit fontScale="62500" lnSpcReduction="20000"/>
          </a:bodyPr>
          <a:lstStyle/>
          <a:p>
            <a:r>
              <a:rPr lang="en-CA" b="1" dirty="0" smtClean="0"/>
              <a:t>Participants</a:t>
            </a:r>
            <a:r>
              <a:rPr lang="en-CA" dirty="0" smtClean="0"/>
              <a:t>: </a:t>
            </a:r>
          </a:p>
          <a:p>
            <a:pPr lvl="1"/>
            <a:r>
              <a:rPr lang="en-CA" dirty="0" smtClean="0"/>
              <a:t>Classes and/or objects participating in the design pattern and their responsibilities</a:t>
            </a:r>
          </a:p>
          <a:p>
            <a:r>
              <a:rPr lang="en-CA" b="1" dirty="0" smtClean="0"/>
              <a:t>Collaborations</a:t>
            </a:r>
            <a:r>
              <a:rPr lang="en-CA" dirty="0" smtClean="0"/>
              <a:t>: </a:t>
            </a:r>
          </a:p>
          <a:p>
            <a:pPr lvl="1"/>
            <a:r>
              <a:rPr lang="en-CA" dirty="0" smtClean="0"/>
              <a:t>How the participants collaborate to carry out their responsibilities</a:t>
            </a:r>
          </a:p>
          <a:p>
            <a:r>
              <a:rPr lang="en-CA" b="1" dirty="0" smtClean="0"/>
              <a:t>Consequences</a:t>
            </a:r>
            <a:r>
              <a:rPr lang="en-CA" dirty="0" smtClean="0"/>
              <a:t>: </a:t>
            </a:r>
          </a:p>
          <a:p>
            <a:pPr lvl="1"/>
            <a:r>
              <a:rPr lang="en-CA" dirty="0" smtClean="0"/>
              <a:t>How does the pattern support objectives? What are the trade-offs and results of using the pattern?</a:t>
            </a:r>
          </a:p>
          <a:p>
            <a:r>
              <a:rPr lang="en-CA" b="1" dirty="0" smtClean="0"/>
              <a:t>Implementation</a:t>
            </a:r>
            <a:r>
              <a:rPr lang="en-CA" dirty="0" smtClean="0"/>
              <a:t>: </a:t>
            </a:r>
          </a:p>
          <a:p>
            <a:pPr lvl="1"/>
            <a:r>
              <a:rPr lang="en-CA" dirty="0" smtClean="0"/>
              <a:t>What pitfalls, hints or techniques should you be aware when implementing the pattern? Are there language-specific issues?</a:t>
            </a:r>
          </a:p>
          <a:p>
            <a:r>
              <a:rPr lang="en-CA" b="1" dirty="0" smtClean="0"/>
              <a:t>Sample Code</a:t>
            </a:r>
            <a:r>
              <a:rPr lang="en-CA" dirty="0" smtClean="0"/>
              <a:t>: </a:t>
            </a:r>
          </a:p>
          <a:p>
            <a:pPr lvl="1"/>
            <a:r>
              <a:rPr lang="en-CA" dirty="0" smtClean="0"/>
              <a:t>Code fragments that illustrate how you might implement the pattern</a:t>
            </a:r>
          </a:p>
          <a:p>
            <a:r>
              <a:rPr lang="en-CA" b="1" dirty="0" smtClean="0"/>
              <a:t>Known Uses</a:t>
            </a:r>
            <a:r>
              <a:rPr lang="en-CA" dirty="0" smtClean="0"/>
              <a:t>: </a:t>
            </a:r>
          </a:p>
          <a:p>
            <a:pPr lvl="1"/>
            <a:r>
              <a:rPr lang="en-CA" dirty="0" smtClean="0"/>
              <a:t>Examples of the pattern found in real systems</a:t>
            </a:r>
          </a:p>
          <a:p>
            <a:r>
              <a:rPr lang="en-CA" b="1" dirty="0" smtClean="0"/>
              <a:t>Related Patterns</a:t>
            </a:r>
            <a:r>
              <a:rPr lang="en-CA" dirty="0" smtClean="0"/>
              <a:t>: </a:t>
            </a:r>
          </a:p>
          <a:p>
            <a:pPr lvl="1"/>
            <a:r>
              <a:rPr lang="en-CA" dirty="0" smtClean="0"/>
              <a:t>What design patterns are closely related to this one? What are the important differences?</a:t>
            </a:r>
            <a:endParaRPr lang="en-CA" dirty="0"/>
          </a:p>
        </p:txBody>
      </p:sp>
    </p:spTree>
    <p:extLst>
      <p:ext uri="{BB962C8B-B14F-4D97-AF65-F5344CB8AC3E}">
        <p14:creationId xmlns:p14="http://schemas.microsoft.com/office/powerpoint/2010/main" val="359793865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44824"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Singleton Pattern</a:t>
            </a:r>
            <a:endParaRPr lang="en-US" dirty="0"/>
          </a:p>
        </p:txBody>
      </p:sp>
      <p:sp>
        <p:nvSpPr>
          <p:cNvPr id="4" name="Content Placeholder 3"/>
          <p:cNvSpPr>
            <a:spLocks noGrp="1"/>
          </p:cNvSpPr>
          <p:nvPr>
            <p:ph idx="1"/>
          </p:nvPr>
        </p:nvSpPr>
        <p:spPr/>
        <p:txBody>
          <a:bodyPr>
            <a:normAutofit lnSpcReduction="10000"/>
          </a:bodyPr>
          <a:lstStyle/>
          <a:p>
            <a:r>
              <a:rPr lang="en-CA" smtClean="0"/>
              <a:t>Singleton Example</a:t>
            </a:r>
          </a:p>
          <a:p>
            <a:pPr lvl="1"/>
            <a:r>
              <a:rPr lang="en-CA" smtClean="0"/>
              <a:t>Modern chocolate factories have computer controlled chocolate boilers</a:t>
            </a:r>
          </a:p>
          <a:p>
            <a:pPr lvl="2"/>
            <a:r>
              <a:rPr lang="en-CA" smtClean="0"/>
              <a:t>Job of the boiler is to take in chocolate and milk, bring them to a boil state, and then pass them on to the next phase of making chocolate bars</a:t>
            </a:r>
          </a:p>
          <a:p>
            <a:pPr lvl="1"/>
            <a:r>
              <a:rPr lang="en-CA" smtClean="0"/>
              <a:t>We will define a controller class: ChocolateBoiler</a:t>
            </a:r>
          </a:p>
          <a:p>
            <a:pPr lvl="2"/>
            <a:r>
              <a:rPr lang="en-CA" smtClean="0"/>
              <a:t>We need to ensure</a:t>
            </a:r>
          </a:p>
          <a:p>
            <a:pPr lvl="3"/>
            <a:r>
              <a:rPr lang="en-CA" smtClean="0"/>
              <a:t>we do not drain unboiled mixture</a:t>
            </a:r>
          </a:p>
          <a:p>
            <a:pPr lvl="3"/>
            <a:r>
              <a:rPr lang="en-CA" smtClean="0"/>
              <a:t>we do not fill the boiler when it is already full</a:t>
            </a:r>
          </a:p>
          <a:p>
            <a:pPr lvl="3"/>
            <a:r>
              <a:rPr lang="en-CA" smtClean="0"/>
              <a:t>we do not boil an empty boiler</a:t>
            </a:r>
            <a:endParaRPr lang="en-CA" dirty="0"/>
          </a:p>
        </p:txBody>
      </p:sp>
    </p:spTree>
    <p:extLst>
      <p:ext uri="{BB962C8B-B14F-4D97-AF65-F5344CB8AC3E}">
        <p14:creationId xmlns:p14="http://schemas.microsoft.com/office/powerpoint/2010/main" val="11061184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70922" y="956967"/>
            <a:ext cx="8585553" cy="6030642"/>
            <a:chOff x="270922" y="956967"/>
            <a:chExt cx="8585553" cy="6030642"/>
          </a:xfrm>
        </p:grpSpPr>
        <p:sp>
          <p:nvSpPr>
            <p:cNvPr id="3" name="Rectangle 2"/>
            <p:cNvSpPr/>
            <p:nvPr/>
          </p:nvSpPr>
          <p:spPr>
            <a:xfrm>
              <a:off x="270922" y="1386288"/>
              <a:ext cx="3744415" cy="5262979"/>
            </a:xfrm>
            <a:prstGeom prst="rect">
              <a:avLst/>
            </a:prstGeom>
            <a:ln>
              <a:solidFill>
                <a:srgbClr val="FF0000"/>
              </a:solidFill>
            </a:ln>
          </p:spPr>
          <p:txBody>
            <a:bodyPr wrap="square">
              <a:spAutoFit/>
            </a:bodyPr>
            <a:lstStyle/>
            <a:p>
              <a:pPr algn="l"/>
              <a:r>
                <a:rPr lang="en-CA" sz="1200" dirty="0">
                  <a:solidFill>
                    <a:srgbClr val="0000FF"/>
                  </a:solidFill>
                  <a:latin typeface="Consolas" panose="020B0609020204030204" pitchFamily="49" charset="0"/>
                </a:rPr>
                <a:t>public class </a:t>
              </a:r>
              <a:r>
                <a:rPr lang="en-CA" sz="1200" dirty="0" err="1">
                  <a:solidFill>
                    <a:srgbClr val="0000FF"/>
                  </a:solidFill>
                  <a:latin typeface="Consolas" panose="020B0609020204030204" pitchFamily="49" charset="0"/>
                </a:rPr>
                <a:t>ChocolateBoiler</a:t>
              </a:r>
              <a:endParaRPr lang="en-CA" sz="1200" dirty="0">
                <a:solidFill>
                  <a:srgbClr val="0000FF"/>
                </a:solidFill>
                <a:latin typeface="Consolas" panose="020B0609020204030204" pitchFamily="49" charset="0"/>
              </a:endParaRPr>
            </a:p>
            <a:p>
              <a:pPr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private </a:t>
              </a:r>
              <a:r>
                <a:rPr lang="en-CA" sz="1200" dirty="0" err="1">
                  <a:solidFill>
                    <a:srgbClr val="0000FF"/>
                  </a:solidFill>
                  <a:latin typeface="Consolas" panose="020B0609020204030204" pitchFamily="49" charset="0"/>
                </a:rPr>
                <a:t>boolean</a:t>
              </a:r>
              <a:r>
                <a:rPr lang="en-CA" sz="1200" dirty="0">
                  <a:solidFill>
                    <a:srgbClr val="0000FF"/>
                  </a:solidFill>
                  <a:latin typeface="Consolas" panose="020B0609020204030204" pitchFamily="49" charset="0"/>
                </a:rPr>
                <a:t> empty;</a:t>
              </a:r>
            </a:p>
            <a:p>
              <a:pPr lvl="1" algn="l"/>
              <a:r>
                <a:rPr lang="en-CA" sz="1200" dirty="0">
                  <a:solidFill>
                    <a:srgbClr val="0000FF"/>
                  </a:solidFill>
                  <a:latin typeface="Consolas" panose="020B0609020204030204" pitchFamily="49" charset="0"/>
                </a:rPr>
                <a:t>private </a:t>
              </a:r>
              <a:r>
                <a:rPr lang="en-CA" sz="1200" dirty="0" err="1">
                  <a:solidFill>
                    <a:srgbClr val="0000FF"/>
                  </a:solidFill>
                  <a:latin typeface="Consolas" panose="020B0609020204030204" pitchFamily="49" charset="0"/>
                </a:rPr>
                <a:t>boolean</a:t>
              </a:r>
              <a:r>
                <a:rPr lang="en-CA" sz="1200" dirty="0">
                  <a:solidFill>
                    <a:srgbClr val="0000FF"/>
                  </a:solidFill>
                  <a:latin typeface="Consolas" panose="020B0609020204030204" pitchFamily="49" charset="0"/>
                </a:rPr>
                <a:t> boiled;</a:t>
              </a:r>
            </a:p>
            <a:p>
              <a:pPr lvl="1" algn="l"/>
              <a:r>
                <a:rPr lang="en-CA" sz="1200" dirty="0">
                  <a:solidFill>
                    <a:srgbClr val="0000FF"/>
                  </a:solidFill>
                  <a:latin typeface="Consolas" panose="020B0609020204030204" pitchFamily="49" charset="0"/>
                </a:rPr>
                <a:t>public </a:t>
              </a:r>
              <a:r>
                <a:rPr lang="en-CA" sz="1200" dirty="0" err="1">
                  <a:solidFill>
                    <a:srgbClr val="0000FF"/>
                  </a:solidFill>
                  <a:latin typeface="Consolas" panose="020B0609020204030204" pitchFamily="49" charset="0"/>
                </a:rPr>
                <a:t>ChocolateBoiler</a:t>
              </a:r>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a:t>
              </a:r>
            </a:p>
            <a:p>
              <a:pPr lvl="2" algn="l"/>
              <a:r>
                <a:rPr lang="en-CA" sz="1200" dirty="0">
                  <a:solidFill>
                    <a:srgbClr val="0000FF"/>
                  </a:solidFill>
                  <a:latin typeface="Consolas" panose="020B0609020204030204" pitchFamily="49" charset="0"/>
                </a:rPr>
                <a:t>empty = true;</a:t>
              </a:r>
            </a:p>
            <a:p>
              <a:pPr lvl="2" algn="l"/>
              <a:r>
                <a:rPr lang="en-CA" sz="1200" dirty="0">
                  <a:solidFill>
                    <a:srgbClr val="0000FF"/>
                  </a:solidFill>
                  <a:latin typeface="Consolas" panose="020B0609020204030204" pitchFamily="49" charset="0"/>
                </a:rPr>
                <a:t>boiled = false;</a:t>
              </a:r>
            </a:p>
            <a:p>
              <a:pPr lvl="1"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public void fill()</a:t>
              </a:r>
            </a:p>
            <a:p>
              <a:pPr lvl="1" algn="l"/>
              <a:r>
                <a:rPr lang="en-CA" sz="1200" dirty="0">
                  <a:solidFill>
                    <a:srgbClr val="0000FF"/>
                  </a:solidFill>
                  <a:latin typeface="Consolas" panose="020B0609020204030204" pitchFamily="49" charset="0"/>
                </a:rPr>
                <a:t>{</a:t>
              </a:r>
            </a:p>
            <a:p>
              <a:pPr lvl="2" algn="l"/>
              <a:r>
                <a:rPr lang="en-CA" sz="1200" dirty="0">
                  <a:solidFill>
                    <a:srgbClr val="0000FF"/>
                  </a:solidFill>
                  <a:latin typeface="Consolas" panose="020B0609020204030204" pitchFamily="49" charset="0"/>
                </a:rPr>
                <a:t>if (</a:t>
              </a:r>
              <a:r>
                <a:rPr lang="en-CA" sz="1200" dirty="0" err="1">
                  <a:solidFill>
                    <a:srgbClr val="0000FF"/>
                  </a:solidFill>
                  <a:latin typeface="Consolas" panose="020B0609020204030204" pitchFamily="49" charset="0"/>
                </a:rPr>
                <a:t>isEmpty</a:t>
              </a:r>
              <a:r>
                <a:rPr lang="en-CA" sz="1200" dirty="0">
                  <a:solidFill>
                    <a:srgbClr val="0000FF"/>
                  </a:solidFill>
                  <a:latin typeface="Consolas" panose="020B0609020204030204" pitchFamily="49" charset="0"/>
                </a:rPr>
                <a:t>())</a:t>
              </a:r>
            </a:p>
            <a:p>
              <a:pPr lvl="2" algn="l"/>
              <a:r>
                <a:rPr lang="en-CA" sz="1200" dirty="0">
                  <a:solidFill>
                    <a:srgbClr val="0000FF"/>
                  </a:solidFill>
                  <a:latin typeface="Consolas" panose="020B0609020204030204" pitchFamily="49" charset="0"/>
                </a:rPr>
                <a:t>{</a:t>
              </a:r>
            </a:p>
            <a:p>
              <a:pPr lvl="3" algn="l"/>
              <a:r>
                <a:rPr lang="en-CA" sz="1200" dirty="0">
                  <a:solidFill>
                    <a:srgbClr val="0000FF"/>
                  </a:solidFill>
                  <a:latin typeface="Consolas" panose="020B0609020204030204" pitchFamily="49" charset="0"/>
                </a:rPr>
                <a:t>empty = false;</a:t>
              </a:r>
            </a:p>
            <a:p>
              <a:pPr lvl="3" algn="l"/>
              <a:r>
                <a:rPr lang="en-CA" sz="1200" dirty="0">
                  <a:solidFill>
                    <a:srgbClr val="0000FF"/>
                  </a:solidFill>
                  <a:latin typeface="Consolas" panose="020B0609020204030204" pitchFamily="49" charset="0"/>
                </a:rPr>
                <a:t>boiled = false;</a:t>
              </a:r>
            </a:p>
            <a:p>
              <a:pPr lvl="3" algn="l"/>
              <a:r>
                <a:rPr lang="en-CA" sz="1200" dirty="0">
                  <a:solidFill>
                    <a:srgbClr val="008000"/>
                  </a:solidFill>
                  <a:latin typeface="Consolas" panose="020B0609020204030204" pitchFamily="49" charset="0"/>
                </a:rPr>
                <a:t>// fill the boiler with a milk/chocolate mixture</a:t>
              </a:r>
            </a:p>
            <a:p>
              <a:pPr lvl="2"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public void drain()</a:t>
              </a:r>
            </a:p>
            <a:p>
              <a:pPr lvl="1" algn="l"/>
              <a:r>
                <a:rPr lang="en-CA" sz="1200" dirty="0">
                  <a:solidFill>
                    <a:srgbClr val="0000FF"/>
                  </a:solidFill>
                  <a:latin typeface="Consolas" panose="020B0609020204030204" pitchFamily="49" charset="0"/>
                </a:rPr>
                <a:t>{</a:t>
              </a:r>
            </a:p>
            <a:p>
              <a:pPr lvl="2" algn="l"/>
              <a:r>
                <a:rPr lang="en-CA" sz="1200" dirty="0" smtClean="0">
                  <a:solidFill>
                    <a:srgbClr val="0000FF"/>
                  </a:solidFill>
                  <a:latin typeface="Consolas" panose="020B0609020204030204" pitchFamily="49" charset="0"/>
                </a:rPr>
                <a:t>if </a:t>
              </a:r>
              <a:r>
                <a:rPr lang="en-CA" sz="1200" dirty="0">
                  <a:solidFill>
                    <a:srgbClr val="0000FF"/>
                  </a:solidFill>
                  <a:latin typeface="Consolas" panose="020B0609020204030204" pitchFamily="49" charset="0"/>
                </a:rPr>
                <a:t>(!</a:t>
              </a:r>
              <a:r>
                <a:rPr lang="en-CA" sz="1200" dirty="0" err="1">
                  <a:solidFill>
                    <a:srgbClr val="0000FF"/>
                  </a:solidFill>
                  <a:latin typeface="Consolas" panose="020B0609020204030204" pitchFamily="49" charset="0"/>
                </a:rPr>
                <a:t>isEmpty</a:t>
              </a:r>
              <a:r>
                <a:rPr lang="en-CA" sz="1200" dirty="0">
                  <a:solidFill>
                    <a:srgbClr val="0000FF"/>
                  </a:solidFill>
                  <a:latin typeface="Consolas" panose="020B0609020204030204" pitchFamily="49" charset="0"/>
                </a:rPr>
                <a:t>() &amp;&amp; </a:t>
              </a:r>
              <a:r>
                <a:rPr lang="en-CA" sz="1200" dirty="0" err="1">
                  <a:solidFill>
                    <a:srgbClr val="0000FF"/>
                  </a:solidFill>
                  <a:latin typeface="Consolas" panose="020B0609020204030204" pitchFamily="49" charset="0"/>
                </a:rPr>
                <a:t>isBoiled</a:t>
              </a:r>
              <a:r>
                <a:rPr lang="en-CA" sz="1200" dirty="0">
                  <a:solidFill>
                    <a:srgbClr val="0000FF"/>
                  </a:solidFill>
                  <a:latin typeface="Consolas" panose="020B0609020204030204" pitchFamily="49" charset="0"/>
                </a:rPr>
                <a:t>())</a:t>
              </a:r>
            </a:p>
            <a:p>
              <a:pPr lvl="2" algn="l"/>
              <a:r>
                <a:rPr lang="en-CA" sz="1200" dirty="0">
                  <a:solidFill>
                    <a:srgbClr val="0000FF"/>
                  </a:solidFill>
                  <a:latin typeface="Consolas" panose="020B0609020204030204" pitchFamily="49" charset="0"/>
                </a:rPr>
                <a:t>{</a:t>
              </a:r>
            </a:p>
            <a:p>
              <a:pPr lvl="3" algn="l"/>
              <a:r>
                <a:rPr lang="en-CA" sz="1200" dirty="0">
                  <a:solidFill>
                    <a:srgbClr val="008000"/>
                  </a:solidFill>
                  <a:latin typeface="Consolas" panose="020B0609020204030204" pitchFamily="49" charset="0"/>
                </a:rPr>
                <a:t>// drain the boiled milk and chocolate</a:t>
              </a:r>
            </a:p>
            <a:p>
              <a:pPr lvl="3" algn="l"/>
              <a:r>
                <a:rPr lang="en-CA" sz="1200" dirty="0">
                  <a:solidFill>
                    <a:srgbClr val="0000FF"/>
                  </a:solidFill>
                  <a:latin typeface="Consolas" panose="020B0609020204030204" pitchFamily="49" charset="0"/>
                </a:rPr>
                <a:t>empty </a:t>
              </a:r>
              <a:r>
                <a:rPr lang="en-CA" sz="1200" dirty="0">
                  <a:solidFill>
                    <a:srgbClr val="008000"/>
                  </a:solidFill>
                  <a:latin typeface="Consolas" panose="020B0609020204030204" pitchFamily="49" charset="0"/>
                </a:rPr>
                <a:t>= </a:t>
              </a:r>
              <a:r>
                <a:rPr lang="en-CA" sz="1200" dirty="0">
                  <a:solidFill>
                    <a:srgbClr val="0000FF"/>
                  </a:solidFill>
                  <a:latin typeface="Consolas" panose="020B0609020204030204" pitchFamily="49" charset="0"/>
                </a:rPr>
                <a:t>true;</a:t>
              </a:r>
            </a:p>
            <a:p>
              <a:pPr lvl="2"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endParaRPr lang="en-CA" sz="4400" dirty="0"/>
            </a:p>
          </p:txBody>
        </p:sp>
        <p:sp>
          <p:nvSpPr>
            <p:cNvPr id="5123" name="Rectangle 3"/>
            <p:cNvSpPr>
              <a:spLocks noChangeArrowheads="1"/>
            </p:cNvSpPr>
            <p:nvPr/>
          </p:nvSpPr>
          <p:spPr bwMode="auto">
            <a:xfrm>
              <a:off x="287525" y="1154961"/>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solidFill>
                  <a:srgbClr val="0070C0"/>
                </a:solidFill>
              </a:endParaRPr>
            </a:p>
          </p:txBody>
        </p:sp>
        <p:sp>
          <p:nvSpPr>
            <p:cNvPr id="9" name="Rectangle 8"/>
            <p:cNvSpPr/>
            <p:nvPr/>
          </p:nvSpPr>
          <p:spPr>
            <a:xfrm>
              <a:off x="5019058" y="2112955"/>
              <a:ext cx="3744415" cy="3231654"/>
            </a:xfrm>
            <a:prstGeom prst="rect">
              <a:avLst/>
            </a:prstGeom>
            <a:ln>
              <a:solidFill>
                <a:srgbClr val="FF0000"/>
              </a:solidFill>
            </a:ln>
          </p:spPr>
          <p:txBody>
            <a:bodyPr wrap="square">
              <a:spAutoFit/>
            </a:bodyPr>
            <a:lstStyle/>
            <a:p>
              <a:pPr algn="l"/>
              <a:r>
                <a:rPr lang="en-CA" sz="1200" dirty="0">
                  <a:solidFill>
                    <a:srgbClr val="0000FF"/>
                  </a:solidFill>
                  <a:latin typeface="Consolas" panose="020B0609020204030204" pitchFamily="49" charset="0"/>
                </a:rPr>
                <a:t>public void boil()</a:t>
              </a:r>
            </a:p>
            <a:p>
              <a:pPr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if (!</a:t>
              </a:r>
              <a:r>
                <a:rPr lang="en-CA" sz="1200" dirty="0" err="1">
                  <a:solidFill>
                    <a:srgbClr val="0000FF"/>
                  </a:solidFill>
                  <a:latin typeface="Consolas" panose="020B0609020204030204" pitchFamily="49" charset="0"/>
                </a:rPr>
                <a:t>isEmpty</a:t>
              </a:r>
              <a:r>
                <a:rPr lang="en-CA" sz="1200" dirty="0">
                  <a:solidFill>
                    <a:srgbClr val="0000FF"/>
                  </a:solidFill>
                  <a:latin typeface="Consolas" panose="020B0609020204030204" pitchFamily="49" charset="0"/>
                </a:rPr>
                <a:t>() &amp;&amp; !</a:t>
              </a:r>
              <a:r>
                <a:rPr lang="en-CA" sz="1200" dirty="0" err="1">
                  <a:solidFill>
                    <a:srgbClr val="0000FF"/>
                  </a:solidFill>
                  <a:latin typeface="Consolas" panose="020B0609020204030204" pitchFamily="49" charset="0"/>
                </a:rPr>
                <a:t>isBoiled</a:t>
              </a:r>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 bring the contents to boil</a:t>
              </a:r>
            </a:p>
            <a:p>
              <a:pPr lvl="1" algn="l"/>
              <a:r>
                <a:rPr lang="en-CA" sz="1200" dirty="0">
                  <a:solidFill>
                    <a:srgbClr val="0000FF"/>
                  </a:solidFill>
                  <a:latin typeface="Consolas" panose="020B0609020204030204" pitchFamily="49" charset="0"/>
                </a:rPr>
                <a:t>boiled = true;</a:t>
              </a:r>
            </a:p>
            <a:p>
              <a:pPr lvl="1"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public </a:t>
              </a:r>
              <a:r>
                <a:rPr lang="en-CA" sz="1200" dirty="0" err="1">
                  <a:solidFill>
                    <a:srgbClr val="0000FF"/>
                  </a:solidFill>
                  <a:latin typeface="Consolas" panose="020B0609020204030204" pitchFamily="49" charset="0"/>
                </a:rPr>
                <a:t>boolean</a:t>
              </a:r>
              <a:r>
                <a:rPr lang="en-CA" sz="1200" dirty="0">
                  <a:solidFill>
                    <a:srgbClr val="0000FF"/>
                  </a:solidFill>
                  <a:latin typeface="Consolas" panose="020B0609020204030204" pitchFamily="49" charset="0"/>
                </a:rPr>
                <a:t> </a:t>
              </a:r>
              <a:r>
                <a:rPr lang="en-CA" sz="1200" dirty="0" err="1">
                  <a:solidFill>
                    <a:srgbClr val="0000FF"/>
                  </a:solidFill>
                  <a:latin typeface="Consolas" panose="020B0609020204030204" pitchFamily="49" charset="0"/>
                </a:rPr>
                <a:t>isEmpty</a:t>
              </a:r>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 </a:t>
              </a:r>
              <a:r>
                <a:rPr lang="en-CA" sz="1200" dirty="0" smtClean="0">
                  <a:solidFill>
                    <a:srgbClr val="0000FF"/>
                  </a:solidFill>
                  <a:latin typeface="Consolas" panose="020B0609020204030204" pitchFamily="49" charset="0"/>
                </a:rPr>
                <a:t>   return </a:t>
              </a:r>
              <a:r>
                <a:rPr lang="en-CA" sz="1200" dirty="0">
                  <a:solidFill>
                    <a:srgbClr val="0000FF"/>
                  </a:solidFill>
                  <a:latin typeface="Consolas" panose="020B0609020204030204" pitchFamily="49" charset="0"/>
                </a:rPr>
                <a:t>empty;</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public </a:t>
              </a:r>
              <a:r>
                <a:rPr lang="en-CA" sz="1200" dirty="0" err="1">
                  <a:solidFill>
                    <a:srgbClr val="0000FF"/>
                  </a:solidFill>
                  <a:latin typeface="Consolas" panose="020B0609020204030204" pitchFamily="49" charset="0"/>
                </a:rPr>
                <a:t>boolean</a:t>
              </a:r>
              <a:r>
                <a:rPr lang="en-CA" sz="1200" dirty="0">
                  <a:solidFill>
                    <a:srgbClr val="0000FF"/>
                  </a:solidFill>
                  <a:latin typeface="Consolas" panose="020B0609020204030204" pitchFamily="49" charset="0"/>
                </a:rPr>
                <a:t> </a:t>
              </a:r>
              <a:r>
                <a:rPr lang="en-CA" sz="1200" dirty="0" err="1">
                  <a:solidFill>
                    <a:srgbClr val="0000FF"/>
                  </a:solidFill>
                  <a:latin typeface="Consolas" panose="020B0609020204030204" pitchFamily="49" charset="0"/>
                </a:rPr>
                <a:t>isBoiled</a:t>
              </a:r>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 </a:t>
              </a:r>
              <a:r>
                <a:rPr lang="en-CA" sz="1200" dirty="0" smtClean="0">
                  <a:solidFill>
                    <a:srgbClr val="0000FF"/>
                  </a:solidFill>
                  <a:latin typeface="Consolas" panose="020B0609020204030204" pitchFamily="49" charset="0"/>
                </a:rPr>
                <a:t>   return </a:t>
              </a:r>
              <a:r>
                <a:rPr lang="en-CA" sz="1200" dirty="0">
                  <a:solidFill>
                    <a:srgbClr val="0000FF"/>
                  </a:solidFill>
                  <a:latin typeface="Consolas" panose="020B0609020204030204" pitchFamily="49" charset="0"/>
                </a:rPr>
                <a:t>boiled;</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endParaRPr lang="en-CA" sz="4400" dirty="0"/>
            </a:p>
          </p:txBody>
        </p:sp>
        <p:sp>
          <p:nvSpPr>
            <p:cNvPr id="12" name="Rectangle 11"/>
            <p:cNvSpPr/>
            <p:nvPr/>
          </p:nvSpPr>
          <p:spPr>
            <a:xfrm>
              <a:off x="5481307" y="1271010"/>
              <a:ext cx="3159146" cy="738664"/>
            </a:xfrm>
            <a:prstGeom prst="rect">
              <a:avLst/>
            </a:prstGeom>
            <a:ln>
              <a:solidFill>
                <a:srgbClr val="00B0F0"/>
              </a:solidFill>
            </a:ln>
          </p:spPr>
          <p:txBody>
            <a:bodyPr wrap="square">
              <a:spAutoFit/>
            </a:bodyPr>
            <a:lstStyle/>
            <a:p>
              <a:pPr algn="l"/>
              <a:r>
                <a:rPr lang="en-CA" sz="1400" b="1" dirty="0">
                  <a:solidFill>
                    <a:srgbClr val="C00000"/>
                  </a:solidFill>
                  <a:latin typeface="+mn-lt"/>
                </a:rPr>
                <a:t>To boil the mixture, the boiler has to be full </a:t>
              </a:r>
              <a:r>
                <a:rPr lang="en-CA" sz="1400" b="1" dirty="0" smtClean="0">
                  <a:solidFill>
                    <a:srgbClr val="C00000"/>
                  </a:solidFill>
                  <a:latin typeface="+mn-lt"/>
                </a:rPr>
                <a:t>and not </a:t>
              </a:r>
              <a:r>
                <a:rPr lang="en-CA" sz="1400" b="1" dirty="0">
                  <a:solidFill>
                    <a:srgbClr val="C00000"/>
                  </a:solidFill>
                  <a:latin typeface="+mn-lt"/>
                </a:rPr>
                <a:t>already boiled. Once it is boiled, we set </a:t>
              </a:r>
              <a:r>
                <a:rPr lang="en-CA" sz="1400" b="1" dirty="0" smtClean="0">
                  <a:solidFill>
                    <a:srgbClr val="C00000"/>
                  </a:solidFill>
                  <a:latin typeface="+mn-lt"/>
                </a:rPr>
                <a:t>the boiled </a:t>
              </a:r>
              <a:r>
                <a:rPr lang="en-CA" sz="1400" b="1" dirty="0">
                  <a:solidFill>
                    <a:srgbClr val="C00000"/>
                  </a:solidFill>
                  <a:latin typeface="+mn-lt"/>
                </a:rPr>
                <a:t>flag to true</a:t>
              </a:r>
              <a:endParaRPr lang="en-CA" sz="1400" dirty="0">
                <a:solidFill>
                  <a:srgbClr val="C00000"/>
                </a:solidFill>
                <a:latin typeface="+mn-lt"/>
              </a:endParaRPr>
            </a:p>
          </p:txBody>
        </p:sp>
        <p:sp>
          <p:nvSpPr>
            <p:cNvPr id="13" name="Rectangle 12"/>
            <p:cNvSpPr/>
            <p:nvPr/>
          </p:nvSpPr>
          <p:spPr>
            <a:xfrm>
              <a:off x="2794283" y="956967"/>
              <a:ext cx="2139245" cy="523220"/>
            </a:xfrm>
            <a:prstGeom prst="rect">
              <a:avLst/>
            </a:prstGeom>
            <a:solidFill>
              <a:schemeClr val="bg1"/>
            </a:solidFill>
            <a:ln>
              <a:solidFill>
                <a:srgbClr val="00B0F0"/>
              </a:solidFill>
            </a:ln>
          </p:spPr>
          <p:txBody>
            <a:bodyPr wrap="square">
              <a:spAutoFit/>
            </a:bodyPr>
            <a:lstStyle/>
            <a:p>
              <a:pPr algn="l"/>
              <a:r>
                <a:rPr lang="en-CA" sz="1400" b="1" dirty="0">
                  <a:solidFill>
                    <a:srgbClr val="C00000"/>
                  </a:solidFill>
                  <a:latin typeface="+mn-lt"/>
                </a:rPr>
                <a:t>This code is only started</a:t>
              </a:r>
            </a:p>
            <a:p>
              <a:pPr algn="l"/>
              <a:r>
                <a:rPr lang="en-CA" sz="1400" b="1" dirty="0">
                  <a:solidFill>
                    <a:srgbClr val="C00000"/>
                  </a:solidFill>
                  <a:latin typeface="+mn-lt"/>
                </a:rPr>
                <a:t>when the boiler is empty</a:t>
              </a:r>
              <a:endParaRPr lang="en-CA" sz="1400" dirty="0">
                <a:solidFill>
                  <a:srgbClr val="C00000"/>
                </a:solidFill>
                <a:latin typeface="+mn-lt"/>
              </a:endParaRPr>
            </a:p>
          </p:txBody>
        </p:sp>
        <p:sp>
          <p:nvSpPr>
            <p:cNvPr id="14" name="Rectangle 13"/>
            <p:cNvSpPr/>
            <p:nvPr/>
          </p:nvSpPr>
          <p:spPr>
            <a:xfrm>
              <a:off x="2647183" y="2690968"/>
              <a:ext cx="2139245" cy="954107"/>
            </a:xfrm>
            <a:prstGeom prst="rect">
              <a:avLst/>
            </a:prstGeom>
            <a:solidFill>
              <a:schemeClr val="bg1"/>
            </a:solidFill>
            <a:ln>
              <a:solidFill>
                <a:srgbClr val="00B0F0"/>
              </a:solidFill>
            </a:ln>
          </p:spPr>
          <p:txBody>
            <a:bodyPr wrap="square">
              <a:spAutoFit/>
            </a:bodyPr>
            <a:lstStyle/>
            <a:p>
              <a:pPr algn="l"/>
              <a:r>
                <a:rPr lang="en-CA" sz="1400" b="1" dirty="0">
                  <a:solidFill>
                    <a:srgbClr val="C00000"/>
                  </a:solidFill>
                  <a:latin typeface="+mn-lt"/>
                </a:rPr>
                <a:t>To fill the boiler, it must be empty, and once it</a:t>
              </a:r>
            </a:p>
            <a:p>
              <a:pPr algn="l"/>
              <a:r>
                <a:rPr lang="en-CA" sz="1400" b="1" dirty="0">
                  <a:solidFill>
                    <a:srgbClr val="C00000"/>
                  </a:solidFill>
                  <a:latin typeface="+mn-lt"/>
                </a:rPr>
                <a:t>is full, we set the empty and boiled flags</a:t>
              </a:r>
              <a:endParaRPr lang="en-CA" sz="1400" dirty="0">
                <a:solidFill>
                  <a:srgbClr val="C00000"/>
                </a:solidFill>
                <a:latin typeface="+mn-lt"/>
              </a:endParaRPr>
            </a:p>
          </p:txBody>
        </p:sp>
        <p:sp>
          <p:nvSpPr>
            <p:cNvPr id="15" name="Rectangle 14"/>
            <p:cNvSpPr/>
            <p:nvPr/>
          </p:nvSpPr>
          <p:spPr>
            <a:xfrm>
              <a:off x="4499081" y="5534343"/>
              <a:ext cx="3319784" cy="738664"/>
            </a:xfrm>
            <a:prstGeom prst="rect">
              <a:avLst/>
            </a:prstGeom>
            <a:solidFill>
              <a:schemeClr val="bg1"/>
            </a:solidFill>
            <a:ln>
              <a:solidFill>
                <a:srgbClr val="00B0F0"/>
              </a:solidFill>
            </a:ln>
          </p:spPr>
          <p:txBody>
            <a:bodyPr wrap="square">
              <a:spAutoFit/>
            </a:bodyPr>
            <a:lstStyle/>
            <a:p>
              <a:pPr algn="l"/>
              <a:r>
                <a:rPr lang="en-CA" sz="1400" b="1" dirty="0">
                  <a:solidFill>
                    <a:srgbClr val="C00000"/>
                  </a:solidFill>
                  <a:latin typeface="+mn-lt"/>
                </a:rPr>
                <a:t>To drain the boiler, it must be full (non </a:t>
              </a:r>
              <a:r>
                <a:rPr lang="en-CA" sz="1400" b="1" dirty="0" smtClean="0">
                  <a:solidFill>
                    <a:srgbClr val="C00000"/>
                  </a:solidFill>
                  <a:latin typeface="+mn-lt"/>
                </a:rPr>
                <a:t>empty) and </a:t>
              </a:r>
              <a:r>
                <a:rPr lang="en-CA" sz="1400" b="1" dirty="0">
                  <a:solidFill>
                    <a:srgbClr val="C00000"/>
                  </a:solidFill>
                  <a:latin typeface="+mn-lt"/>
                </a:rPr>
                <a:t>also boiled. Once it is drained, we </a:t>
              </a:r>
              <a:r>
                <a:rPr lang="en-CA" sz="1400" b="1" dirty="0" smtClean="0">
                  <a:solidFill>
                    <a:srgbClr val="C00000"/>
                  </a:solidFill>
                  <a:latin typeface="+mn-lt"/>
                </a:rPr>
                <a:t>set empty </a:t>
              </a:r>
              <a:r>
                <a:rPr lang="en-CA" sz="1400" b="1" dirty="0">
                  <a:solidFill>
                    <a:srgbClr val="C00000"/>
                  </a:solidFill>
                  <a:latin typeface="+mn-lt"/>
                </a:rPr>
                <a:t>back to true</a:t>
              </a:r>
              <a:endParaRPr lang="en-CA" sz="1400" dirty="0">
                <a:solidFill>
                  <a:srgbClr val="C00000"/>
                </a:solidFill>
                <a:latin typeface="+mn-lt"/>
              </a:endParaRPr>
            </a:p>
          </p:txBody>
        </p:sp>
        <p:cxnSp>
          <p:nvCxnSpPr>
            <p:cNvPr id="5" name="Straight Arrow Connector 4"/>
            <p:cNvCxnSpPr/>
            <p:nvPr/>
          </p:nvCxnSpPr>
          <p:spPr bwMode="auto">
            <a:xfrm flipH="1">
              <a:off x="6696237" y="2009674"/>
              <a:ext cx="195028" cy="2254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13" idx="2"/>
            </p:cNvCxnSpPr>
            <p:nvPr/>
          </p:nvCxnSpPr>
          <p:spPr bwMode="auto">
            <a:xfrm flipH="1">
              <a:off x="2678800" y="1480187"/>
              <a:ext cx="1185106" cy="2823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14" idx="1"/>
            </p:cNvCxnSpPr>
            <p:nvPr/>
          </p:nvCxnSpPr>
          <p:spPr bwMode="auto">
            <a:xfrm flipH="1">
              <a:off x="2431161" y="3168022"/>
              <a:ext cx="216022" cy="3425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flipH="1" flipV="1">
              <a:off x="2431161" y="5068530"/>
              <a:ext cx="2093652" cy="6647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Title 3"/>
          <p:cNvSpPr>
            <a:spLocks noGrp="1"/>
          </p:cNvSpPr>
          <p:nvPr>
            <p:ph type="title"/>
          </p:nvPr>
        </p:nvSpPr>
        <p:spPr/>
        <p:txBody>
          <a:bodyPr/>
          <a:lstStyle/>
          <a:p>
            <a:r>
              <a:rPr lang="en-US" dirty="0" smtClean="0"/>
              <a:t>The Singleton Pattern</a:t>
            </a:r>
            <a:endParaRPr lang="en-US" dirty="0"/>
          </a:p>
        </p:txBody>
      </p:sp>
    </p:spTree>
    <p:extLst>
      <p:ext uri="{BB962C8B-B14F-4D97-AF65-F5344CB8AC3E}">
        <p14:creationId xmlns:p14="http://schemas.microsoft.com/office/powerpoint/2010/main" val="34561874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3204864"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Singleton Pattern</a:t>
            </a:r>
            <a:endParaRPr lang="en-US" dirty="0"/>
          </a:p>
        </p:txBody>
      </p:sp>
      <p:sp>
        <p:nvSpPr>
          <p:cNvPr id="4" name="Content Placeholder 3"/>
          <p:cNvSpPr>
            <a:spLocks noGrp="1"/>
          </p:cNvSpPr>
          <p:nvPr>
            <p:ph idx="1"/>
          </p:nvPr>
        </p:nvSpPr>
        <p:spPr/>
        <p:txBody>
          <a:bodyPr/>
          <a:lstStyle/>
          <a:p>
            <a:r>
              <a:rPr lang="en-CA" dirty="0" smtClean="0"/>
              <a:t>Singleton Example</a:t>
            </a:r>
          </a:p>
          <a:p>
            <a:pPr lvl="1"/>
            <a:r>
              <a:rPr lang="en-CA" dirty="0" smtClean="0"/>
              <a:t>Does the previous example ensure that bad things don’t happen?</a:t>
            </a:r>
          </a:p>
          <a:p>
            <a:pPr lvl="2"/>
            <a:r>
              <a:rPr lang="en-CA" dirty="0" smtClean="0"/>
              <a:t>i.e. two </a:t>
            </a:r>
            <a:r>
              <a:rPr lang="en-CA" i="1" dirty="0" err="1" smtClean="0"/>
              <a:t>ChocolateBoilers</a:t>
            </a:r>
            <a:r>
              <a:rPr lang="en-CA" dirty="0" smtClean="0"/>
              <a:t> instances get loose</a:t>
            </a:r>
          </a:p>
          <a:p>
            <a:pPr lvl="2"/>
            <a:r>
              <a:rPr lang="en-CA" dirty="0" smtClean="0"/>
              <a:t>How might things go wrong if more than one instance of </a:t>
            </a:r>
            <a:r>
              <a:rPr lang="en-CA" i="1" dirty="0" err="1"/>
              <a:t>ChocolateBoiler</a:t>
            </a:r>
            <a:r>
              <a:rPr lang="en-CA" dirty="0" smtClean="0"/>
              <a:t> is created in an application?</a:t>
            </a:r>
          </a:p>
          <a:p>
            <a:pPr lvl="2"/>
            <a:r>
              <a:rPr lang="en-CA" dirty="0" smtClean="0"/>
              <a:t>Can we fix this? How?</a:t>
            </a:r>
          </a:p>
          <a:p>
            <a:pPr lvl="3"/>
            <a:r>
              <a:rPr lang="en-CA" dirty="0" smtClean="0"/>
              <a:t>Use Singleton: turn </a:t>
            </a:r>
            <a:r>
              <a:rPr lang="en-CA" i="1" dirty="0" err="1" smtClean="0"/>
              <a:t>ChocolateBoiler</a:t>
            </a:r>
            <a:r>
              <a:rPr lang="en-CA" dirty="0" smtClean="0"/>
              <a:t> into a singleton</a:t>
            </a:r>
            <a:endParaRPr lang="en-CA" dirty="0"/>
          </a:p>
        </p:txBody>
      </p:sp>
    </p:spTree>
    <p:extLst>
      <p:ext uri="{BB962C8B-B14F-4D97-AF65-F5344CB8AC3E}">
        <p14:creationId xmlns:p14="http://schemas.microsoft.com/office/powerpoint/2010/main" val="362083869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3060848"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solidFill>
                <a:srgbClr val="0070C0"/>
              </a:solidFill>
            </a:endParaRPr>
          </a:p>
        </p:txBody>
      </p:sp>
      <p:sp>
        <p:nvSpPr>
          <p:cNvPr id="3" name="Rectangle 2"/>
          <p:cNvSpPr/>
          <p:nvPr/>
        </p:nvSpPr>
        <p:spPr>
          <a:xfrm>
            <a:off x="247007" y="1595021"/>
            <a:ext cx="4535214" cy="5262979"/>
          </a:xfrm>
          <a:prstGeom prst="rect">
            <a:avLst/>
          </a:prstGeom>
          <a:ln>
            <a:solidFill>
              <a:srgbClr val="FF0000"/>
            </a:solidFill>
          </a:ln>
        </p:spPr>
        <p:txBody>
          <a:bodyPr wrap="square">
            <a:spAutoFit/>
          </a:bodyPr>
          <a:lstStyle/>
          <a:p>
            <a:pPr algn="l"/>
            <a:r>
              <a:rPr lang="en-CA" sz="1200" dirty="0">
                <a:solidFill>
                  <a:srgbClr val="0000FF"/>
                </a:solidFill>
                <a:latin typeface="Consolas" panose="020B0609020204030204" pitchFamily="49" charset="0"/>
              </a:rPr>
              <a:t>public class </a:t>
            </a:r>
            <a:r>
              <a:rPr lang="en-CA" sz="1200" dirty="0" err="1">
                <a:solidFill>
                  <a:srgbClr val="0000FF"/>
                </a:solidFill>
                <a:latin typeface="Consolas" panose="020B0609020204030204" pitchFamily="49" charset="0"/>
              </a:rPr>
              <a:t>ChocolateBoiler</a:t>
            </a:r>
            <a:endParaRPr lang="en-CA" sz="1200" dirty="0">
              <a:solidFill>
                <a:srgbClr val="0000FF"/>
              </a:solidFill>
              <a:latin typeface="Consolas" panose="020B0609020204030204" pitchFamily="49" charset="0"/>
            </a:endParaRPr>
          </a:p>
          <a:p>
            <a:pPr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private </a:t>
            </a:r>
            <a:r>
              <a:rPr lang="en-CA" sz="1200" dirty="0" err="1">
                <a:solidFill>
                  <a:srgbClr val="0000FF"/>
                </a:solidFill>
                <a:latin typeface="Consolas" panose="020B0609020204030204" pitchFamily="49" charset="0"/>
              </a:rPr>
              <a:t>boolean</a:t>
            </a:r>
            <a:r>
              <a:rPr lang="en-CA" sz="1200" dirty="0">
                <a:solidFill>
                  <a:srgbClr val="0000FF"/>
                </a:solidFill>
                <a:latin typeface="Consolas" panose="020B0609020204030204" pitchFamily="49" charset="0"/>
              </a:rPr>
              <a:t> empty;</a:t>
            </a:r>
          </a:p>
          <a:p>
            <a:pPr lvl="1" algn="l"/>
            <a:r>
              <a:rPr lang="en-CA" sz="1200" dirty="0">
                <a:solidFill>
                  <a:srgbClr val="0000FF"/>
                </a:solidFill>
                <a:latin typeface="Consolas" panose="020B0609020204030204" pitchFamily="49" charset="0"/>
              </a:rPr>
              <a:t>private </a:t>
            </a:r>
            <a:r>
              <a:rPr lang="en-CA" sz="1200" dirty="0" err="1">
                <a:solidFill>
                  <a:srgbClr val="0000FF"/>
                </a:solidFill>
                <a:latin typeface="Consolas" panose="020B0609020204030204" pitchFamily="49" charset="0"/>
              </a:rPr>
              <a:t>boolean</a:t>
            </a:r>
            <a:r>
              <a:rPr lang="en-CA" sz="1200" dirty="0">
                <a:solidFill>
                  <a:srgbClr val="0000FF"/>
                </a:solidFill>
                <a:latin typeface="Consolas" panose="020B0609020204030204" pitchFamily="49" charset="0"/>
              </a:rPr>
              <a:t> boiled;</a:t>
            </a:r>
          </a:p>
          <a:p>
            <a:pPr lvl="1" algn="l"/>
            <a:r>
              <a:rPr lang="en-CA" sz="1200" b="1" dirty="0">
                <a:solidFill>
                  <a:srgbClr val="7030A0"/>
                </a:solidFill>
                <a:latin typeface="Consolas" panose="020B0609020204030204" pitchFamily="49" charset="0"/>
              </a:rPr>
              <a:t>private static </a:t>
            </a:r>
            <a:r>
              <a:rPr lang="en-CA" sz="1200" b="1" dirty="0" err="1">
                <a:solidFill>
                  <a:srgbClr val="7030A0"/>
                </a:solidFill>
                <a:latin typeface="Consolas" panose="020B0609020204030204" pitchFamily="49" charset="0"/>
              </a:rPr>
              <a:t>ChocolateBoiler</a:t>
            </a:r>
            <a:r>
              <a:rPr lang="en-CA" sz="1200" b="1" dirty="0">
                <a:solidFill>
                  <a:srgbClr val="7030A0"/>
                </a:solidFill>
                <a:latin typeface="Consolas" panose="020B0609020204030204" pitchFamily="49" charset="0"/>
              </a:rPr>
              <a:t> </a:t>
            </a:r>
            <a:r>
              <a:rPr lang="en-CA" sz="1200" b="1" dirty="0" err="1">
                <a:solidFill>
                  <a:srgbClr val="7030A0"/>
                </a:solidFill>
                <a:latin typeface="Consolas" panose="020B0609020204030204" pitchFamily="49" charset="0"/>
              </a:rPr>
              <a:t>uniqueInstance</a:t>
            </a:r>
            <a:r>
              <a:rPr lang="en-CA" sz="1200" b="1" dirty="0">
                <a:solidFill>
                  <a:srgbClr val="7030A0"/>
                </a:solidFill>
                <a:latin typeface="Consolas" panose="020B0609020204030204" pitchFamily="49" charset="0"/>
              </a:rPr>
              <a:t>;</a:t>
            </a:r>
          </a:p>
          <a:p>
            <a:pPr lvl="1" algn="l"/>
            <a:r>
              <a:rPr lang="en-CA" sz="1200" b="1" dirty="0">
                <a:solidFill>
                  <a:srgbClr val="7030A0"/>
                </a:solidFill>
                <a:latin typeface="Consolas" panose="020B0609020204030204" pitchFamily="49" charset="0"/>
              </a:rPr>
              <a:t>private</a:t>
            </a:r>
            <a:r>
              <a:rPr lang="en-CA" sz="1200" dirty="0">
                <a:solidFill>
                  <a:srgbClr val="0000FF"/>
                </a:solidFill>
                <a:latin typeface="Consolas" panose="020B0609020204030204" pitchFamily="49" charset="0"/>
              </a:rPr>
              <a:t> </a:t>
            </a:r>
            <a:r>
              <a:rPr lang="en-CA" sz="1200" dirty="0" err="1">
                <a:solidFill>
                  <a:srgbClr val="0000FF"/>
                </a:solidFill>
                <a:latin typeface="Consolas" panose="020B0609020204030204" pitchFamily="49" charset="0"/>
              </a:rPr>
              <a:t>ChocolateBoiler</a:t>
            </a:r>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empty = true;</a:t>
            </a:r>
          </a:p>
          <a:p>
            <a:pPr lvl="1" algn="l"/>
            <a:r>
              <a:rPr lang="en-CA" sz="1200" dirty="0">
                <a:solidFill>
                  <a:srgbClr val="0000FF"/>
                </a:solidFill>
                <a:latin typeface="Consolas" panose="020B0609020204030204" pitchFamily="49" charset="0"/>
              </a:rPr>
              <a:t>boiled = false;</a:t>
            </a:r>
          </a:p>
          <a:p>
            <a:pPr lvl="1" algn="l"/>
            <a:r>
              <a:rPr lang="en-CA" sz="1200" dirty="0">
                <a:solidFill>
                  <a:srgbClr val="0000FF"/>
                </a:solidFill>
                <a:latin typeface="Consolas" panose="020B0609020204030204" pitchFamily="49" charset="0"/>
              </a:rPr>
              <a:t>}</a:t>
            </a:r>
          </a:p>
          <a:p>
            <a:pPr lvl="1" algn="l"/>
            <a:r>
              <a:rPr lang="en-CA" sz="1200" b="1" dirty="0">
                <a:solidFill>
                  <a:srgbClr val="7030A0"/>
                </a:solidFill>
                <a:latin typeface="Consolas" panose="020B0609020204030204" pitchFamily="49" charset="0"/>
              </a:rPr>
              <a:t>public static </a:t>
            </a:r>
            <a:r>
              <a:rPr lang="en-CA" sz="1200" b="1" dirty="0" err="1">
                <a:solidFill>
                  <a:srgbClr val="7030A0"/>
                </a:solidFill>
                <a:latin typeface="Consolas" panose="020B0609020204030204" pitchFamily="49" charset="0"/>
              </a:rPr>
              <a:t>ChocolateBoiler</a:t>
            </a:r>
            <a:r>
              <a:rPr lang="en-CA" sz="1200" b="1" dirty="0">
                <a:solidFill>
                  <a:srgbClr val="7030A0"/>
                </a:solidFill>
                <a:latin typeface="Consolas" panose="020B0609020204030204" pitchFamily="49" charset="0"/>
              </a:rPr>
              <a:t> </a:t>
            </a:r>
            <a:r>
              <a:rPr lang="en-CA" sz="1200" b="1" dirty="0" err="1">
                <a:solidFill>
                  <a:srgbClr val="7030A0"/>
                </a:solidFill>
                <a:latin typeface="Consolas" panose="020B0609020204030204" pitchFamily="49" charset="0"/>
              </a:rPr>
              <a:t>getInstance</a:t>
            </a:r>
            <a:r>
              <a:rPr lang="en-CA" sz="1200" b="1" dirty="0">
                <a:solidFill>
                  <a:srgbClr val="7030A0"/>
                </a:solidFill>
                <a:latin typeface="Consolas" panose="020B0609020204030204" pitchFamily="49" charset="0"/>
              </a:rPr>
              <a:t>()</a:t>
            </a:r>
          </a:p>
          <a:p>
            <a:pPr lvl="1" algn="l"/>
            <a:r>
              <a:rPr lang="en-CA" sz="1200" b="1" dirty="0">
                <a:solidFill>
                  <a:srgbClr val="7030A0"/>
                </a:solidFill>
                <a:latin typeface="Consolas" panose="020B0609020204030204" pitchFamily="49" charset="0"/>
              </a:rPr>
              <a:t>{</a:t>
            </a:r>
          </a:p>
          <a:p>
            <a:pPr lvl="1" algn="l"/>
            <a:r>
              <a:rPr lang="en-CA" sz="1200" b="1" dirty="0" smtClean="0">
                <a:solidFill>
                  <a:srgbClr val="7030A0"/>
                </a:solidFill>
                <a:latin typeface="Consolas" panose="020B0609020204030204" pitchFamily="49" charset="0"/>
              </a:rPr>
              <a:t> if </a:t>
            </a:r>
            <a:r>
              <a:rPr lang="en-CA" sz="1200" b="1" dirty="0">
                <a:solidFill>
                  <a:srgbClr val="7030A0"/>
                </a:solidFill>
                <a:latin typeface="Consolas" panose="020B0609020204030204" pitchFamily="49" charset="0"/>
              </a:rPr>
              <a:t>( </a:t>
            </a:r>
            <a:r>
              <a:rPr lang="en-CA" sz="1200" b="1" dirty="0" err="1">
                <a:solidFill>
                  <a:srgbClr val="7030A0"/>
                </a:solidFill>
                <a:latin typeface="Consolas" panose="020B0609020204030204" pitchFamily="49" charset="0"/>
              </a:rPr>
              <a:t>uniqueInstance</a:t>
            </a:r>
            <a:r>
              <a:rPr lang="en-CA" sz="1200" b="1" dirty="0">
                <a:solidFill>
                  <a:srgbClr val="7030A0"/>
                </a:solidFill>
                <a:latin typeface="Consolas" panose="020B0609020204030204" pitchFamily="49" charset="0"/>
              </a:rPr>
              <a:t> == null)</a:t>
            </a:r>
          </a:p>
          <a:p>
            <a:pPr lvl="1" algn="l"/>
            <a:r>
              <a:rPr lang="en-CA" sz="1200" b="1" dirty="0" smtClean="0">
                <a:solidFill>
                  <a:srgbClr val="7030A0"/>
                </a:solidFill>
                <a:latin typeface="Consolas" panose="020B0609020204030204" pitchFamily="49" charset="0"/>
              </a:rPr>
              <a:t> {</a:t>
            </a:r>
            <a:endParaRPr lang="en-CA" sz="1200" b="1" dirty="0">
              <a:solidFill>
                <a:srgbClr val="7030A0"/>
              </a:solidFill>
              <a:latin typeface="Consolas" panose="020B0609020204030204" pitchFamily="49" charset="0"/>
            </a:endParaRPr>
          </a:p>
          <a:p>
            <a:pPr lvl="1" algn="l"/>
            <a:r>
              <a:rPr lang="en-CA" sz="1200" b="1" dirty="0" smtClean="0">
                <a:solidFill>
                  <a:srgbClr val="7030A0"/>
                </a:solidFill>
                <a:latin typeface="Consolas" panose="020B0609020204030204" pitchFamily="49" charset="0"/>
              </a:rPr>
              <a:t>  </a:t>
            </a:r>
            <a:r>
              <a:rPr lang="en-CA" sz="1200" b="1" dirty="0" err="1" smtClean="0">
                <a:solidFill>
                  <a:srgbClr val="7030A0"/>
                </a:solidFill>
                <a:latin typeface="Consolas" panose="020B0609020204030204" pitchFamily="49" charset="0"/>
              </a:rPr>
              <a:t>uniqueInstance</a:t>
            </a:r>
            <a:r>
              <a:rPr lang="en-CA" sz="1200" b="1" dirty="0" smtClean="0">
                <a:solidFill>
                  <a:srgbClr val="7030A0"/>
                </a:solidFill>
                <a:latin typeface="Consolas" panose="020B0609020204030204" pitchFamily="49" charset="0"/>
              </a:rPr>
              <a:t> </a:t>
            </a:r>
            <a:r>
              <a:rPr lang="en-CA" sz="1200" b="1" dirty="0">
                <a:solidFill>
                  <a:srgbClr val="7030A0"/>
                </a:solidFill>
                <a:latin typeface="Consolas" panose="020B0609020204030204" pitchFamily="49" charset="0"/>
              </a:rPr>
              <a:t>= new </a:t>
            </a:r>
            <a:r>
              <a:rPr lang="en-CA" sz="1200" b="1" dirty="0" err="1">
                <a:solidFill>
                  <a:srgbClr val="7030A0"/>
                </a:solidFill>
                <a:latin typeface="Consolas" panose="020B0609020204030204" pitchFamily="49" charset="0"/>
              </a:rPr>
              <a:t>ChocolateBoiler</a:t>
            </a:r>
            <a:r>
              <a:rPr lang="en-CA" sz="1200" b="1" dirty="0">
                <a:solidFill>
                  <a:srgbClr val="7030A0"/>
                </a:solidFill>
                <a:latin typeface="Consolas" panose="020B0609020204030204" pitchFamily="49" charset="0"/>
              </a:rPr>
              <a:t>();</a:t>
            </a:r>
          </a:p>
          <a:p>
            <a:pPr lvl="1" algn="l"/>
            <a:r>
              <a:rPr lang="en-CA" sz="1200" b="1" dirty="0" smtClean="0">
                <a:solidFill>
                  <a:srgbClr val="7030A0"/>
                </a:solidFill>
                <a:latin typeface="Consolas" panose="020B0609020204030204" pitchFamily="49" charset="0"/>
              </a:rPr>
              <a:t> }</a:t>
            </a:r>
            <a:endParaRPr lang="en-CA" sz="1200" b="1" dirty="0">
              <a:solidFill>
                <a:srgbClr val="7030A0"/>
              </a:solidFill>
              <a:latin typeface="Consolas" panose="020B0609020204030204" pitchFamily="49" charset="0"/>
            </a:endParaRPr>
          </a:p>
          <a:p>
            <a:pPr lvl="1" algn="l"/>
            <a:r>
              <a:rPr lang="en-CA" sz="1200" b="1" dirty="0" smtClean="0">
                <a:solidFill>
                  <a:srgbClr val="7030A0"/>
                </a:solidFill>
                <a:latin typeface="Consolas" panose="020B0609020204030204" pitchFamily="49" charset="0"/>
              </a:rPr>
              <a:t> return </a:t>
            </a:r>
            <a:r>
              <a:rPr lang="en-CA" sz="1200" b="1" dirty="0" err="1">
                <a:solidFill>
                  <a:srgbClr val="7030A0"/>
                </a:solidFill>
                <a:latin typeface="Consolas" panose="020B0609020204030204" pitchFamily="49" charset="0"/>
              </a:rPr>
              <a:t>uniqueInstance</a:t>
            </a:r>
            <a:r>
              <a:rPr lang="en-CA" sz="1200" b="1" dirty="0">
                <a:solidFill>
                  <a:srgbClr val="7030A0"/>
                </a:solidFill>
                <a:latin typeface="Consolas" panose="020B0609020204030204" pitchFamily="49" charset="0"/>
              </a:rPr>
              <a:t>;</a:t>
            </a:r>
          </a:p>
          <a:p>
            <a:pPr lvl="1" algn="l"/>
            <a:r>
              <a:rPr lang="en-CA" sz="1200" b="1" dirty="0">
                <a:solidFill>
                  <a:srgbClr val="7030A0"/>
                </a:solidFill>
                <a:latin typeface="Consolas" panose="020B0609020204030204" pitchFamily="49" charset="0"/>
              </a:rPr>
              <a:t>}</a:t>
            </a:r>
          </a:p>
          <a:p>
            <a:pPr lvl="1" algn="l"/>
            <a:r>
              <a:rPr lang="en-CA" sz="1200" dirty="0">
                <a:solidFill>
                  <a:srgbClr val="0000FF"/>
                </a:solidFill>
                <a:latin typeface="Consolas" panose="020B0609020204030204" pitchFamily="49" charset="0"/>
              </a:rPr>
              <a:t>public void fill()</a:t>
            </a:r>
          </a:p>
          <a:p>
            <a:pPr lvl="1"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if (</a:t>
            </a:r>
            <a:r>
              <a:rPr lang="en-CA" sz="1200" dirty="0" err="1">
                <a:solidFill>
                  <a:srgbClr val="0000FF"/>
                </a:solidFill>
                <a:latin typeface="Consolas" panose="020B0609020204030204" pitchFamily="49" charset="0"/>
              </a:rPr>
              <a:t>isEmpty</a:t>
            </a:r>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a:t>
            </a:r>
          </a:p>
          <a:p>
            <a:pPr lvl="1" algn="l"/>
            <a:r>
              <a:rPr lang="en-CA" sz="1200" dirty="0">
                <a:solidFill>
                  <a:srgbClr val="0000FF"/>
                </a:solidFill>
                <a:latin typeface="Consolas" panose="020B0609020204030204" pitchFamily="49" charset="0"/>
              </a:rPr>
              <a:t>empty = false;</a:t>
            </a:r>
          </a:p>
          <a:p>
            <a:pPr lvl="1" algn="l"/>
            <a:r>
              <a:rPr lang="en-CA" sz="1200" dirty="0">
                <a:solidFill>
                  <a:srgbClr val="0000FF"/>
                </a:solidFill>
                <a:latin typeface="Consolas" panose="020B0609020204030204" pitchFamily="49" charset="0"/>
              </a:rPr>
              <a:t>boiled = false;</a:t>
            </a:r>
          </a:p>
          <a:p>
            <a:pPr lvl="1" algn="l"/>
            <a:r>
              <a:rPr lang="en-CA" sz="1200" dirty="0">
                <a:solidFill>
                  <a:srgbClr val="008000"/>
                </a:solidFill>
                <a:latin typeface="Consolas" panose="020B0609020204030204" pitchFamily="49" charset="0"/>
              </a:rPr>
              <a:t>// fill the boiler with a milk/chocolate mixture</a:t>
            </a:r>
          </a:p>
          <a:p>
            <a:pPr lvl="1"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endParaRPr lang="en-CA" sz="4400" dirty="0"/>
          </a:p>
        </p:txBody>
      </p:sp>
      <p:sp>
        <p:nvSpPr>
          <p:cNvPr id="9" name="Rectangle 8"/>
          <p:cNvSpPr/>
          <p:nvPr/>
        </p:nvSpPr>
        <p:spPr>
          <a:xfrm>
            <a:off x="5359574" y="1711138"/>
            <a:ext cx="3384376" cy="4708981"/>
          </a:xfrm>
          <a:prstGeom prst="rect">
            <a:avLst/>
          </a:prstGeom>
          <a:ln>
            <a:solidFill>
              <a:srgbClr val="FF0000"/>
            </a:solidFill>
          </a:ln>
        </p:spPr>
        <p:txBody>
          <a:bodyPr wrap="square">
            <a:spAutoFit/>
          </a:bodyPr>
          <a:lstStyle/>
          <a:p>
            <a:pPr algn="l"/>
            <a:r>
              <a:rPr lang="en-CA" sz="1200" dirty="0">
                <a:solidFill>
                  <a:srgbClr val="0000FF"/>
                </a:solidFill>
                <a:latin typeface="Consolas" panose="020B0609020204030204" pitchFamily="49" charset="0"/>
              </a:rPr>
              <a:t>public void drain()</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if (!</a:t>
            </a:r>
            <a:r>
              <a:rPr lang="en-CA" sz="1200" dirty="0" err="1">
                <a:solidFill>
                  <a:srgbClr val="0000FF"/>
                </a:solidFill>
                <a:latin typeface="Consolas" panose="020B0609020204030204" pitchFamily="49" charset="0"/>
              </a:rPr>
              <a:t>isEmpty</a:t>
            </a:r>
            <a:r>
              <a:rPr lang="en-CA" sz="1200" dirty="0">
                <a:solidFill>
                  <a:srgbClr val="0000FF"/>
                </a:solidFill>
                <a:latin typeface="Consolas" panose="020B0609020204030204" pitchFamily="49" charset="0"/>
              </a:rPr>
              <a:t>() &amp;&amp; </a:t>
            </a:r>
            <a:r>
              <a:rPr lang="en-CA" sz="1200" dirty="0" err="1">
                <a:solidFill>
                  <a:srgbClr val="0000FF"/>
                </a:solidFill>
                <a:latin typeface="Consolas" panose="020B0609020204030204" pitchFamily="49" charset="0"/>
              </a:rPr>
              <a:t>isBoiled</a:t>
            </a:r>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 drain the boiled milk and chocolate</a:t>
            </a:r>
          </a:p>
          <a:p>
            <a:pPr algn="l"/>
            <a:r>
              <a:rPr lang="en-CA" sz="1200" dirty="0">
                <a:solidFill>
                  <a:srgbClr val="0000FF"/>
                </a:solidFill>
                <a:latin typeface="Consolas" panose="020B0609020204030204" pitchFamily="49" charset="0"/>
              </a:rPr>
              <a:t>empty = true;</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public void boil()</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if (!</a:t>
            </a:r>
            <a:r>
              <a:rPr lang="en-CA" sz="1200" dirty="0" err="1">
                <a:solidFill>
                  <a:srgbClr val="0000FF"/>
                </a:solidFill>
                <a:latin typeface="Consolas" panose="020B0609020204030204" pitchFamily="49" charset="0"/>
              </a:rPr>
              <a:t>isEmpty</a:t>
            </a:r>
            <a:r>
              <a:rPr lang="en-CA" sz="1200" dirty="0">
                <a:solidFill>
                  <a:srgbClr val="0000FF"/>
                </a:solidFill>
                <a:latin typeface="Consolas" panose="020B0609020204030204" pitchFamily="49" charset="0"/>
              </a:rPr>
              <a:t>() &amp;&amp; !</a:t>
            </a:r>
            <a:r>
              <a:rPr lang="en-CA" sz="1200" dirty="0" err="1">
                <a:solidFill>
                  <a:srgbClr val="0000FF"/>
                </a:solidFill>
                <a:latin typeface="Consolas" panose="020B0609020204030204" pitchFamily="49" charset="0"/>
              </a:rPr>
              <a:t>isBoiled</a:t>
            </a:r>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p>
          <a:p>
            <a:pPr algn="l"/>
            <a:r>
              <a:rPr lang="en-CA" sz="1200" dirty="0">
                <a:solidFill>
                  <a:srgbClr val="00B050"/>
                </a:solidFill>
                <a:latin typeface="Consolas" panose="020B0609020204030204" pitchFamily="49" charset="0"/>
              </a:rPr>
              <a:t>// bring the contents to boil</a:t>
            </a:r>
          </a:p>
          <a:p>
            <a:pPr algn="l"/>
            <a:r>
              <a:rPr lang="en-CA" sz="1200" dirty="0">
                <a:solidFill>
                  <a:srgbClr val="0000FF"/>
                </a:solidFill>
                <a:latin typeface="Consolas" panose="020B0609020204030204" pitchFamily="49" charset="0"/>
              </a:rPr>
              <a:t>boiled = true;</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public </a:t>
            </a:r>
            <a:r>
              <a:rPr lang="en-CA" sz="1200" dirty="0" err="1">
                <a:solidFill>
                  <a:srgbClr val="0000FF"/>
                </a:solidFill>
                <a:latin typeface="Consolas" panose="020B0609020204030204" pitchFamily="49" charset="0"/>
              </a:rPr>
              <a:t>boolean</a:t>
            </a:r>
            <a:r>
              <a:rPr lang="en-CA" sz="1200" dirty="0">
                <a:solidFill>
                  <a:srgbClr val="0000FF"/>
                </a:solidFill>
                <a:latin typeface="Consolas" panose="020B0609020204030204" pitchFamily="49" charset="0"/>
              </a:rPr>
              <a:t> </a:t>
            </a:r>
            <a:r>
              <a:rPr lang="en-CA" sz="1200" dirty="0" err="1">
                <a:solidFill>
                  <a:srgbClr val="0000FF"/>
                </a:solidFill>
                <a:latin typeface="Consolas" panose="020B0609020204030204" pitchFamily="49" charset="0"/>
              </a:rPr>
              <a:t>isEmpty</a:t>
            </a:r>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return empty;</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public </a:t>
            </a:r>
            <a:r>
              <a:rPr lang="en-CA" sz="1200" dirty="0" err="1">
                <a:solidFill>
                  <a:srgbClr val="0000FF"/>
                </a:solidFill>
                <a:latin typeface="Consolas" panose="020B0609020204030204" pitchFamily="49" charset="0"/>
              </a:rPr>
              <a:t>boolean</a:t>
            </a:r>
            <a:r>
              <a:rPr lang="en-CA" sz="1200" dirty="0">
                <a:solidFill>
                  <a:srgbClr val="0000FF"/>
                </a:solidFill>
                <a:latin typeface="Consolas" panose="020B0609020204030204" pitchFamily="49" charset="0"/>
              </a:rPr>
              <a:t> </a:t>
            </a:r>
            <a:r>
              <a:rPr lang="en-CA" sz="1200" dirty="0" err="1">
                <a:solidFill>
                  <a:srgbClr val="0000FF"/>
                </a:solidFill>
                <a:latin typeface="Consolas" panose="020B0609020204030204" pitchFamily="49" charset="0"/>
              </a:rPr>
              <a:t>isBoiled</a:t>
            </a:r>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return boiled;</a:t>
            </a:r>
          </a:p>
          <a:p>
            <a:pPr algn="l"/>
            <a:r>
              <a:rPr lang="en-CA" sz="1200" dirty="0">
                <a:solidFill>
                  <a:srgbClr val="0000FF"/>
                </a:solidFill>
                <a:latin typeface="Consolas" panose="020B0609020204030204" pitchFamily="49" charset="0"/>
              </a:rPr>
              <a:t>}</a:t>
            </a:r>
          </a:p>
          <a:p>
            <a:pPr algn="l"/>
            <a:r>
              <a:rPr lang="en-CA" sz="1200" dirty="0">
                <a:solidFill>
                  <a:srgbClr val="0000FF"/>
                </a:solidFill>
                <a:latin typeface="Consolas" panose="020B0609020204030204" pitchFamily="49" charset="0"/>
              </a:rPr>
              <a:t>};</a:t>
            </a:r>
            <a:endParaRPr lang="en-CA" sz="4400" dirty="0"/>
          </a:p>
        </p:txBody>
      </p:sp>
      <p:sp>
        <p:nvSpPr>
          <p:cNvPr id="4" name="Title 3"/>
          <p:cNvSpPr>
            <a:spLocks noGrp="1"/>
          </p:cNvSpPr>
          <p:nvPr>
            <p:ph type="title"/>
          </p:nvPr>
        </p:nvSpPr>
        <p:spPr/>
        <p:txBody>
          <a:bodyPr/>
          <a:lstStyle/>
          <a:p>
            <a:r>
              <a:rPr lang="en-US" dirty="0" smtClean="0"/>
              <a:t>The Singleton Pattern</a:t>
            </a:r>
            <a:endParaRPr lang="en-US" dirty="0"/>
          </a:p>
        </p:txBody>
      </p:sp>
    </p:spTree>
    <p:extLst>
      <p:ext uri="{BB962C8B-B14F-4D97-AF65-F5344CB8AC3E}">
        <p14:creationId xmlns:p14="http://schemas.microsoft.com/office/powerpoint/2010/main" val="3663518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Common Design Patterns</a:t>
            </a:r>
            <a:endParaRPr lang="en-US" dirty="0"/>
          </a:p>
        </p:txBody>
      </p:sp>
      <p:sp>
        <p:nvSpPr>
          <p:cNvPr id="4" name="Content Placeholder 3"/>
          <p:cNvSpPr>
            <a:spLocks noGrp="1"/>
          </p:cNvSpPr>
          <p:nvPr>
            <p:ph idx="1"/>
          </p:nvPr>
        </p:nvSpPr>
        <p:spPr/>
        <p:txBody>
          <a:bodyPr>
            <a:normAutofit fontScale="77500" lnSpcReduction="20000"/>
          </a:bodyPr>
          <a:lstStyle/>
          <a:p>
            <a:r>
              <a:rPr lang="en-CA" b="1" dirty="0" smtClean="0"/>
              <a:t>Abstract Factory</a:t>
            </a:r>
            <a:r>
              <a:rPr lang="en-CA" dirty="0" smtClean="0"/>
              <a:t>: Provide an interface for creating families of related or dependent objects without specifying their concrete classes</a:t>
            </a:r>
          </a:p>
          <a:p>
            <a:r>
              <a:rPr lang="en-CA" b="1" dirty="0" smtClean="0"/>
              <a:t>Adapter</a:t>
            </a:r>
            <a:r>
              <a:rPr lang="en-CA" dirty="0" smtClean="0"/>
              <a:t>: Lets classes work together that could not otherwise because of incompatible interface</a:t>
            </a:r>
          </a:p>
          <a:p>
            <a:r>
              <a:rPr lang="en-CA" b="1" dirty="0" smtClean="0"/>
              <a:t>Bridge</a:t>
            </a:r>
            <a:r>
              <a:rPr lang="en-CA" dirty="0" smtClean="0"/>
              <a:t>: Decouple an abstraction from its implementation so that the two can vary independently</a:t>
            </a:r>
          </a:p>
          <a:p>
            <a:r>
              <a:rPr lang="en-CA" b="1" dirty="0" smtClean="0"/>
              <a:t>Builder</a:t>
            </a:r>
            <a:r>
              <a:rPr lang="en-CA" dirty="0" smtClean="0"/>
              <a:t>: Separate the construction of a complex object from its representation</a:t>
            </a:r>
          </a:p>
          <a:p>
            <a:r>
              <a:rPr lang="en-CA" b="1" dirty="0" smtClean="0"/>
              <a:t>Chain of Responsibility</a:t>
            </a:r>
            <a:r>
              <a:rPr lang="en-CA" dirty="0" smtClean="0"/>
              <a:t>: Avoid coupling the sender of a request to its receiver</a:t>
            </a:r>
          </a:p>
          <a:p>
            <a:r>
              <a:rPr lang="en-CA" b="1" dirty="0" smtClean="0"/>
              <a:t>Command</a:t>
            </a:r>
            <a:r>
              <a:rPr lang="en-CA" dirty="0" smtClean="0"/>
              <a:t>: Encapsulate a request as an object</a:t>
            </a:r>
          </a:p>
          <a:p>
            <a:r>
              <a:rPr lang="en-CA" b="1" dirty="0" smtClean="0"/>
              <a:t>Composite</a:t>
            </a:r>
            <a:r>
              <a:rPr lang="en-CA" dirty="0" smtClean="0"/>
              <a:t>: Compose objects into tree structures</a:t>
            </a:r>
            <a:endParaRPr lang="en-CA" dirty="0"/>
          </a:p>
        </p:txBody>
      </p:sp>
    </p:spTree>
    <p:extLst>
      <p:ext uri="{BB962C8B-B14F-4D97-AF65-F5344CB8AC3E}">
        <p14:creationId xmlns:p14="http://schemas.microsoft.com/office/powerpoint/2010/main" val="1227826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a:t>
            </a:r>
            <a:r>
              <a:rPr lang="en-US" dirty="0" smtClean="0"/>
              <a:t>Design Patterns</a:t>
            </a:r>
            <a:endParaRPr lang="en-US" dirty="0"/>
          </a:p>
        </p:txBody>
      </p:sp>
      <p:sp>
        <p:nvSpPr>
          <p:cNvPr id="4" name="Content Placeholder 3"/>
          <p:cNvSpPr>
            <a:spLocks noGrp="1"/>
          </p:cNvSpPr>
          <p:nvPr>
            <p:ph idx="1"/>
          </p:nvPr>
        </p:nvSpPr>
        <p:spPr>
          <a:xfrm>
            <a:off x="457200" y="1325562"/>
            <a:ext cx="8229600" cy="4999038"/>
          </a:xfrm>
        </p:spPr>
        <p:txBody>
          <a:bodyPr>
            <a:normAutofit fontScale="70000" lnSpcReduction="20000"/>
          </a:bodyPr>
          <a:lstStyle/>
          <a:p>
            <a:r>
              <a:rPr lang="en-CA" b="1" dirty="0" smtClean="0"/>
              <a:t>Decorator</a:t>
            </a:r>
            <a:r>
              <a:rPr lang="en-CA" dirty="0" smtClean="0"/>
              <a:t>: Attach additional responsibilities to an object dynamically</a:t>
            </a:r>
          </a:p>
          <a:p>
            <a:r>
              <a:rPr lang="en-CA" b="1" dirty="0" smtClean="0"/>
              <a:t>Façade</a:t>
            </a:r>
            <a:r>
              <a:rPr lang="en-CA" dirty="0" smtClean="0"/>
              <a:t>: Provide a unified interface to a set of interfaces in a subsystem</a:t>
            </a:r>
          </a:p>
          <a:p>
            <a:r>
              <a:rPr lang="en-CA" b="1" dirty="0" smtClean="0"/>
              <a:t>Factory Method</a:t>
            </a:r>
            <a:r>
              <a:rPr lang="en-CA" dirty="0" smtClean="0"/>
              <a:t>: Define an interface for creating an object but let subclasses decide which class to instantiate</a:t>
            </a:r>
          </a:p>
          <a:p>
            <a:r>
              <a:rPr lang="en-CA" b="1" dirty="0" smtClean="0"/>
              <a:t>Interpreter</a:t>
            </a:r>
            <a:r>
              <a:rPr lang="en-CA" dirty="0" smtClean="0"/>
              <a:t>: Given a language, define a representation for its grammar along with an interpreter that uses the representation to interpret sentences in the language</a:t>
            </a:r>
          </a:p>
          <a:p>
            <a:r>
              <a:rPr lang="en-CA" b="1" dirty="0" smtClean="0"/>
              <a:t>Iterator</a:t>
            </a:r>
            <a:r>
              <a:rPr lang="en-CA" dirty="0" smtClean="0"/>
              <a:t>: Provide a way to access elements of an aggregate object sequentially without exposing its underlying representation</a:t>
            </a:r>
          </a:p>
          <a:p>
            <a:r>
              <a:rPr lang="en-CA" b="1" dirty="0" smtClean="0"/>
              <a:t>Mediator</a:t>
            </a:r>
            <a:r>
              <a:rPr lang="en-CA" dirty="0" smtClean="0"/>
              <a:t>: Define an object that encapsulates how a set of objects interact</a:t>
            </a:r>
          </a:p>
          <a:p>
            <a:r>
              <a:rPr lang="en-CA" b="1" dirty="0" smtClean="0"/>
              <a:t>Observer</a:t>
            </a:r>
            <a:r>
              <a:rPr lang="en-CA" dirty="0" smtClean="0"/>
              <a:t>: Define a one-to-many dependency between objects</a:t>
            </a:r>
          </a:p>
          <a:p>
            <a:r>
              <a:rPr lang="en-CA" b="1" dirty="0" smtClean="0"/>
              <a:t>Singleton</a:t>
            </a:r>
            <a:r>
              <a:rPr lang="en-CA" dirty="0" smtClean="0"/>
              <a:t>: Ensure a class only has one instance and provide a global point of access to it</a:t>
            </a:r>
            <a:endParaRPr lang="en-CA" dirty="0"/>
          </a:p>
        </p:txBody>
      </p:sp>
    </p:spTree>
    <p:extLst>
      <p:ext uri="{BB962C8B-B14F-4D97-AF65-F5344CB8AC3E}">
        <p14:creationId xmlns:p14="http://schemas.microsoft.com/office/powerpoint/2010/main" val="2905689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Architectural Patterns</a:t>
            </a:r>
            <a:endParaRPr lang="en-CA" dirty="0"/>
          </a:p>
        </p:txBody>
      </p:sp>
      <p:sp>
        <p:nvSpPr>
          <p:cNvPr id="3" name="Content Placeholder 2"/>
          <p:cNvSpPr>
            <a:spLocks noGrp="1"/>
          </p:cNvSpPr>
          <p:nvPr>
            <p:ph idx="1"/>
          </p:nvPr>
        </p:nvSpPr>
        <p:spPr/>
        <p:txBody>
          <a:bodyPr>
            <a:normAutofit fontScale="77500" lnSpcReduction="20000"/>
          </a:bodyPr>
          <a:lstStyle/>
          <a:p>
            <a:r>
              <a:rPr lang="en-US" b="1" dirty="0" smtClean="0"/>
              <a:t>Layered</a:t>
            </a:r>
            <a:r>
              <a:rPr lang="en-US" dirty="0" smtClean="0"/>
              <a:t>: Architecture where responsibilities are structured in layers.</a:t>
            </a:r>
            <a:endParaRPr lang="en-US" dirty="0"/>
          </a:p>
          <a:p>
            <a:r>
              <a:rPr lang="en-US" b="1" dirty="0" smtClean="0"/>
              <a:t>Broker</a:t>
            </a:r>
            <a:r>
              <a:rPr lang="en-US" dirty="0" smtClean="0"/>
              <a:t>: Architecture where an object is responsible for deciding which other objects will participate and process the data.</a:t>
            </a:r>
            <a:endParaRPr lang="en-US" dirty="0"/>
          </a:p>
          <a:p>
            <a:r>
              <a:rPr lang="en-US" b="1" dirty="0" smtClean="0"/>
              <a:t>MVC</a:t>
            </a:r>
            <a:r>
              <a:rPr lang="en-US" dirty="0" smtClean="0"/>
              <a:t>: Model-View-Controller architecture for user interfaces</a:t>
            </a:r>
            <a:endParaRPr lang="en-US" dirty="0"/>
          </a:p>
          <a:p>
            <a:r>
              <a:rPr lang="en-US" b="1" dirty="0" smtClean="0"/>
              <a:t>Pipe </a:t>
            </a:r>
            <a:r>
              <a:rPr lang="en-US" b="1" dirty="0"/>
              <a:t>and </a:t>
            </a:r>
            <a:r>
              <a:rPr lang="en-US" b="1" dirty="0" smtClean="0"/>
              <a:t>Filter</a:t>
            </a:r>
            <a:r>
              <a:rPr lang="en-US" dirty="0" smtClean="0"/>
              <a:t>: Architecture where an object filters information and passes that information to another object.</a:t>
            </a:r>
            <a:endParaRPr lang="en-US" dirty="0"/>
          </a:p>
          <a:p>
            <a:r>
              <a:rPr lang="en-US" b="1" dirty="0" smtClean="0"/>
              <a:t>Client Server</a:t>
            </a:r>
            <a:r>
              <a:rPr lang="en-US" dirty="0" smtClean="0"/>
              <a:t>: Typical distributed architecture where client interacts with the user and server performs all the processing</a:t>
            </a:r>
            <a:endParaRPr lang="en-US" dirty="0"/>
          </a:p>
        </p:txBody>
      </p:sp>
    </p:spTree>
    <p:extLst>
      <p:ext uri="{BB962C8B-B14F-4D97-AF65-F5344CB8AC3E}">
        <p14:creationId xmlns:p14="http://schemas.microsoft.com/office/powerpoint/2010/main" val="215745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Architectural Patterns</a:t>
            </a:r>
            <a:endParaRPr lang="en-CA" dirty="0"/>
          </a:p>
        </p:txBody>
      </p:sp>
      <p:sp>
        <p:nvSpPr>
          <p:cNvPr id="3" name="Content Placeholder 2"/>
          <p:cNvSpPr>
            <a:spLocks noGrp="1"/>
          </p:cNvSpPr>
          <p:nvPr>
            <p:ph idx="1"/>
          </p:nvPr>
        </p:nvSpPr>
        <p:spPr/>
        <p:txBody>
          <a:bodyPr>
            <a:normAutofit fontScale="77500" lnSpcReduction="20000"/>
          </a:bodyPr>
          <a:lstStyle/>
          <a:p>
            <a:r>
              <a:rPr lang="en-US" b="1" dirty="0" smtClean="0"/>
              <a:t>Peer </a:t>
            </a:r>
            <a:r>
              <a:rPr lang="en-US" b="1" dirty="0"/>
              <a:t>to </a:t>
            </a:r>
            <a:r>
              <a:rPr lang="en-US" b="1" dirty="0" smtClean="0"/>
              <a:t>peer</a:t>
            </a:r>
            <a:r>
              <a:rPr lang="en-US" dirty="0" smtClean="0"/>
              <a:t>: Architecture where all the object are treated equally</a:t>
            </a:r>
            <a:endParaRPr lang="en-US" dirty="0"/>
          </a:p>
          <a:p>
            <a:r>
              <a:rPr lang="en-US" b="1" dirty="0" smtClean="0"/>
              <a:t>SOA</a:t>
            </a:r>
            <a:r>
              <a:rPr lang="en-US" dirty="0" smtClean="0"/>
              <a:t>: Service Oriented Architecture. Typical architecture for distributed systems focused on a service interface.</a:t>
            </a:r>
            <a:endParaRPr lang="en-US" dirty="0"/>
          </a:p>
          <a:p>
            <a:r>
              <a:rPr lang="en-US" b="1" dirty="0" smtClean="0"/>
              <a:t>Pub/Sub</a:t>
            </a:r>
            <a:r>
              <a:rPr lang="en-US" dirty="0" smtClean="0"/>
              <a:t>: Publish / Subscribe. Object publish information and other objects subscribe to them</a:t>
            </a:r>
            <a:endParaRPr lang="en-US" dirty="0"/>
          </a:p>
          <a:p>
            <a:r>
              <a:rPr lang="en-US" b="1" dirty="0" smtClean="0"/>
              <a:t>Shared data</a:t>
            </a:r>
            <a:r>
              <a:rPr lang="en-US" dirty="0" smtClean="0"/>
              <a:t>: Very fast transfer of data via shared objects</a:t>
            </a:r>
            <a:endParaRPr lang="en-US" dirty="0"/>
          </a:p>
          <a:p>
            <a:r>
              <a:rPr lang="en-US" b="1" dirty="0" smtClean="0"/>
              <a:t>Map reduce</a:t>
            </a:r>
            <a:r>
              <a:rPr lang="en-US" dirty="0"/>
              <a:t>: </a:t>
            </a:r>
            <a:r>
              <a:rPr lang="en-US" dirty="0" smtClean="0"/>
              <a:t>Efficiently </a:t>
            </a:r>
            <a:r>
              <a:rPr lang="en-US" dirty="0"/>
              <a:t>perform a distributed and parallel sort of a large data set and provide a simple means for the programmer to specify the analysis to be done</a:t>
            </a:r>
          </a:p>
          <a:p>
            <a:r>
              <a:rPr lang="en-US" b="1" dirty="0" smtClean="0"/>
              <a:t>Multi-tier</a:t>
            </a:r>
            <a:r>
              <a:rPr lang="en-US" dirty="0" smtClean="0"/>
              <a:t>: Combination of several logically equivalent computational entities in what is termed a tier.</a:t>
            </a:r>
            <a:endParaRPr lang="en-US" dirty="0"/>
          </a:p>
          <a:p>
            <a:endParaRPr lang="en-CA" dirty="0"/>
          </a:p>
        </p:txBody>
      </p:sp>
    </p:spTree>
    <p:extLst>
      <p:ext uri="{BB962C8B-B14F-4D97-AF65-F5344CB8AC3E}">
        <p14:creationId xmlns:p14="http://schemas.microsoft.com/office/powerpoint/2010/main" val="390853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Catalog of Design Patterns</a:t>
            </a:r>
            <a:endParaRPr lang="en-US" dirty="0"/>
          </a:p>
        </p:txBody>
      </p:sp>
      <p:sp>
        <p:nvSpPr>
          <p:cNvPr id="5" name="Content Placeholder 4"/>
          <p:cNvSpPr>
            <a:spLocks noGrp="1"/>
          </p:cNvSpPr>
          <p:nvPr>
            <p:ph idx="1"/>
          </p:nvPr>
        </p:nvSpPr>
        <p:spPr>
          <a:xfrm>
            <a:off x="457200" y="1325562"/>
            <a:ext cx="8229600" cy="1031033"/>
          </a:xfrm>
        </p:spPr>
        <p:txBody>
          <a:bodyPr>
            <a:normAutofit fontScale="62500" lnSpcReduction="20000"/>
          </a:bodyPr>
          <a:lstStyle/>
          <a:p>
            <a:r>
              <a:rPr lang="en-CA" dirty="0" smtClean="0"/>
              <a:t>There are several catalogs available on line and unfortunately there is no standard repository.</a:t>
            </a:r>
          </a:p>
          <a:p>
            <a:r>
              <a:rPr lang="en-US" dirty="0"/>
              <a:t>A good one </a:t>
            </a:r>
            <a:r>
              <a:rPr lang="en-US" dirty="0">
                <a:hlinkClick r:id="rId2"/>
              </a:rPr>
              <a:t>https://paginas.fe.up.pt/~aaguiar/as/gof/hires/patcafso.htm </a:t>
            </a:r>
            <a:endParaRPr lang="en-CA" dirty="0" smtClean="0"/>
          </a:p>
          <a:p>
            <a:endParaRPr lang="en-US" dirty="0"/>
          </a:p>
        </p:txBody>
      </p:sp>
      <p:pic>
        <p:nvPicPr>
          <p:cNvPr id="3" name="Picture 2"/>
          <p:cNvPicPr>
            <a:picLocks noChangeAspect="1"/>
          </p:cNvPicPr>
          <p:nvPr/>
        </p:nvPicPr>
        <p:blipFill>
          <a:blip r:embed="rId3"/>
          <a:stretch>
            <a:fillRect/>
          </a:stretch>
        </p:blipFill>
        <p:spPr>
          <a:xfrm>
            <a:off x="457200" y="2356596"/>
            <a:ext cx="7772400" cy="3851467"/>
          </a:xfrm>
          <a:prstGeom prst="rect">
            <a:avLst/>
          </a:prstGeom>
        </p:spPr>
      </p:pic>
    </p:spTree>
    <p:extLst>
      <p:ext uri="{BB962C8B-B14F-4D97-AF65-F5344CB8AC3E}">
        <p14:creationId xmlns:p14="http://schemas.microsoft.com/office/powerpoint/2010/main" val="3279420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 Pattern Classification</a:t>
            </a:r>
            <a:endParaRPr lang="en-US" dirty="0"/>
          </a:p>
        </p:txBody>
      </p:sp>
      <p:sp>
        <p:nvSpPr>
          <p:cNvPr id="4" name="Content Placeholder 3"/>
          <p:cNvSpPr>
            <a:spLocks noGrp="1"/>
          </p:cNvSpPr>
          <p:nvPr>
            <p:ph idx="1"/>
          </p:nvPr>
        </p:nvSpPr>
        <p:spPr>
          <a:xfrm>
            <a:off x="457200" y="1325562"/>
            <a:ext cx="8229600" cy="5030788"/>
          </a:xfrm>
        </p:spPr>
        <p:txBody>
          <a:bodyPr>
            <a:normAutofit fontScale="85000" lnSpcReduction="20000"/>
          </a:bodyPr>
          <a:lstStyle/>
          <a:p>
            <a:r>
              <a:rPr lang="en-CA" smtClean="0"/>
              <a:t>Design patterns can be classified by two criteria</a:t>
            </a:r>
          </a:p>
          <a:p>
            <a:pPr lvl="1"/>
            <a:r>
              <a:rPr lang="en-CA" smtClean="0"/>
              <a:t>First criterion: purpose  what the pattern does</a:t>
            </a:r>
          </a:p>
          <a:p>
            <a:pPr lvl="2"/>
            <a:r>
              <a:rPr lang="en-CA" smtClean="0"/>
              <a:t>Patterns can have either creational, structural, or behavioral purpose</a:t>
            </a:r>
          </a:p>
          <a:p>
            <a:pPr lvl="3"/>
            <a:r>
              <a:rPr lang="en-CA" smtClean="0"/>
              <a:t>Creational: concern the process of object creation</a:t>
            </a:r>
          </a:p>
          <a:p>
            <a:pPr lvl="3"/>
            <a:r>
              <a:rPr lang="en-CA" smtClean="0"/>
              <a:t>Structural: deal with the composition of classes or objects</a:t>
            </a:r>
          </a:p>
          <a:p>
            <a:pPr lvl="3"/>
            <a:r>
              <a:rPr lang="en-CA" smtClean="0"/>
              <a:t>Behavioral: Characterize the ways in which classes or objects interact and distribute responsibility</a:t>
            </a:r>
          </a:p>
          <a:p>
            <a:pPr lvl="1"/>
            <a:endParaRPr lang="en-CA" smtClean="0"/>
          </a:p>
          <a:p>
            <a:pPr lvl="1"/>
            <a:r>
              <a:rPr lang="en-CA" smtClean="0"/>
              <a:t>Second criterion: scope that specifies whether the pattern applies primarily to classes or to objects</a:t>
            </a:r>
          </a:p>
          <a:p>
            <a:pPr lvl="2"/>
            <a:r>
              <a:rPr lang="en-CA" smtClean="0"/>
              <a:t>Class patterns deal with relationships between classes and their subclasses</a:t>
            </a:r>
          </a:p>
          <a:p>
            <a:pPr lvl="3"/>
            <a:r>
              <a:rPr lang="en-CA" smtClean="0"/>
              <a:t>These relationships are established through inheritance (they are static-fixed at compile time)</a:t>
            </a:r>
          </a:p>
          <a:p>
            <a:pPr lvl="2"/>
            <a:r>
              <a:rPr lang="en-CA" smtClean="0"/>
              <a:t>Object patterns deal with object relationships which can be changed at run-time and are more dynamic</a:t>
            </a:r>
            <a:endParaRPr lang="en-CA" dirty="0"/>
          </a:p>
        </p:txBody>
      </p:sp>
    </p:spTree>
    <p:extLst>
      <p:ext uri="{BB962C8B-B14F-4D97-AF65-F5344CB8AC3E}">
        <p14:creationId xmlns:p14="http://schemas.microsoft.com/office/powerpoint/2010/main" val="3476706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How the Design Patterns help to Solve the Design Problem</a:t>
            </a:r>
            <a:endParaRPr lang="en-US" dirty="0"/>
          </a:p>
        </p:txBody>
      </p:sp>
      <p:sp>
        <p:nvSpPr>
          <p:cNvPr id="4" name="Content Placeholder 3"/>
          <p:cNvSpPr>
            <a:spLocks noGrp="1"/>
          </p:cNvSpPr>
          <p:nvPr>
            <p:ph idx="1"/>
          </p:nvPr>
        </p:nvSpPr>
        <p:spPr/>
        <p:txBody>
          <a:bodyPr/>
          <a:lstStyle/>
          <a:p>
            <a:r>
              <a:rPr lang="en-CA" smtClean="0"/>
              <a:t>Finding Appropriate Objects</a:t>
            </a:r>
          </a:p>
          <a:p>
            <a:r>
              <a:rPr lang="en-CA" smtClean="0"/>
              <a:t>Determining Object Granularity</a:t>
            </a:r>
          </a:p>
          <a:p>
            <a:r>
              <a:rPr lang="en-CA" smtClean="0"/>
              <a:t>Specifying Object Interfaces</a:t>
            </a:r>
          </a:p>
          <a:p>
            <a:r>
              <a:rPr lang="en-CA" smtClean="0"/>
              <a:t>Specifying Object Implementation</a:t>
            </a:r>
            <a:endParaRPr lang="en-CA" dirty="0"/>
          </a:p>
        </p:txBody>
      </p:sp>
    </p:spTree>
    <p:extLst>
      <p:ext uri="{BB962C8B-B14F-4D97-AF65-F5344CB8AC3E}">
        <p14:creationId xmlns:p14="http://schemas.microsoft.com/office/powerpoint/2010/main" val="767225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Finding Appropriate Objects</a:t>
            </a:r>
            <a:endParaRPr lang="en-US" dirty="0"/>
          </a:p>
        </p:txBody>
      </p:sp>
      <p:sp>
        <p:nvSpPr>
          <p:cNvPr id="4" name="Content Placeholder 3"/>
          <p:cNvSpPr>
            <a:spLocks noGrp="1"/>
          </p:cNvSpPr>
          <p:nvPr>
            <p:ph idx="1"/>
          </p:nvPr>
        </p:nvSpPr>
        <p:spPr>
          <a:xfrm>
            <a:off x="457200" y="1325562"/>
            <a:ext cx="8229600" cy="5271790"/>
          </a:xfrm>
        </p:spPr>
        <p:txBody>
          <a:bodyPr>
            <a:normAutofit fontScale="70000" lnSpcReduction="20000"/>
          </a:bodyPr>
          <a:lstStyle/>
          <a:p>
            <a:r>
              <a:rPr lang="en-CA" dirty="0" smtClean="0"/>
              <a:t>Object-oriented programs are made up of objects</a:t>
            </a:r>
          </a:p>
          <a:p>
            <a:pPr lvl="1"/>
            <a:r>
              <a:rPr lang="en-CA" dirty="0" smtClean="0"/>
              <a:t>An object packages both data and procedures that operate on that data</a:t>
            </a:r>
          </a:p>
          <a:p>
            <a:pPr lvl="1"/>
            <a:r>
              <a:rPr lang="en-CA" dirty="0" smtClean="0"/>
              <a:t>Procedures are typically called methods or operations</a:t>
            </a:r>
          </a:p>
          <a:p>
            <a:pPr lvl="1"/>
            <a:r>
              <a:rPr lang="en-CA" dirty="0" smtClean="0"/>
              <a:t>An object performs an operation when it receives a request (or message) from a client</a:t>
            </a:r>
          </a:p>
          <a:p>
            <a:pPr lvl="1"/>
            <a:r>
              <a:rPr lang="en-CA" dirty="0" smtClean="0"/>
              <a:t>Requests are the only way to get an object to execute an operation</a:t>
            </a:r>
          </a:p>
          <a:p>
            <a:pPr lvl="1"/>
            <a:r>
              <a:rPr lang="en-CA" dirty="0" smtClean="0"/>
              <a:t>Operations are the only way to change an object’s internal data</a:t>
            </a:r>
          </a:p>
          <a:p>
            <a:pPr lvl="1"/>
            <a:r>
              <a:rPr lang="en-CA" dirty="0" smtClean="0"/>
              <a:t>Because of these restrictions, the object’s internal state is said to be encapsulated</a:t>
            </a:r>
          </a:p>
          <a:p>
            <a:pPr lvl="2"/>
            <a:r>
              <a:rPr lang="en-CA" dirty="0" smtClean="0"/>
              <a:t>It cannot be accessed directly, and its representation is invisible from outside the object</a:t>
            </a:r>
          </a:p>
          <a:p>
            <a:pPr lvl="1"/>
            <a:r>
              <a:rPr lang="en-CA" dirty="0" smtClean="0"/>
              <a:t>The hard part of object-oriented design is decomposing a system into objects. Why?</a:t>
            </a:r>
          </a:p>
          <a:p>
            <a:pPr lvl="2"/>
            <a:r>
              <a:rPr lang="en-CA" dirty="0" smtClean="0"/>
              <a:t>Many factors such as encapsulation, granularity, dependency, flexibility, performance, evolution, reusability, </a:t>
            </a:r>
            <a:r>
              <a:rPr lang="en-CA" dirty="0" err="1" smtClean="0"/>
              <a:t>etc</a:t>
            </a:r>
            <a:r>
              <a:rPr lang="en-CA" dirty="0" smtClean="0"/>
              <a:t>…</a:t>
            </a:r>
          </a:p>
          <a:p>
            <a:pPr lvl="2"/>
            <a:r>
              <a:rPr lang="en-CA" dirty="0" smtClean="0"/>
              <a:t>These factors influence decomposition, often in conflicting ways</a:t>
            </a:r>
            <a:endParaRPr lang="en-CA" dirty="0"/>
          </a:p>
        </p:txBody>
      </p:sp>
    </p:spTree>
    <p:extLst>
      <p:ext uri="{BB962C8B-B14F-4D97-AF65-F5344CB8AC3E}">
        <p14:creationId xmlns:p14="http://schemas.microsoft.com/office/powerpoint/2010/main" val="2358377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 patterns: Overview</a:t>
            </a:r>
            <a:endParaRPr lang="en-US" dirty="0"/>
          </a:p>
        </p:txBody>
      </p:sp>
      <p:sp>
        <p:nvSpPr>
          <p:cNvPr id="4" name="Content Placeholder 3"/>
          <p:cNvSpPr>
            <a:spLocks noGrp="1"/>
          </p:cNvSpPr>
          <p:nvPr>
            <p:ph idx="1"/>
          </p:nvPr>
        </p:nvSpPr>
        <p:spPr/>
        <p:txBody>
          <a:bodyPr>
            <a:normAutofit lnSpcReduction="10000"/>
          </a:bodyPr>
          <a:lstStyle/>
          <a:p>
            <a:r>
              <a:rPr lang="en-CA" smtClean="0"/>
              <a:t>Designing object-oriented software is difficult</a:t>
            </a:r>
          </a:p>
          <a:p>
            <a:pPr lvl="1"/>
            <a:r>
              <a:rPr lang="en-CA" smtClean="0"/>
              <a:t>Designing reusable object-oriented software is even harder</a:t>
            </a:r>
          </a:p>
          <a:p>
            <a:endParaRPr lang="en-CA" smtClean="0"/>
          </a:p>
          <a:p>
            <a:r>
              <a:rPr lang="en-CA" smtClean="0"/>
              <a:t>Difficult tasks:</a:t>
            </a:r>
          </a:p>
          <a:p>
            <a:pPr lvl="1"/>
            <a:r>
              <a:rPr lang="en-CA" smtClean="0"/>
              <a:t>find pertinent objects,</a:t>
            </a:r>
          </a:p>
          <a:p>
            <a:pPr lvl="1"/>
            <a:r>
              <a:rPr lang="en-CA" smtClean="0"/>
              <a:t>factor them into classes at the right granularity,</a:t>
            </a:r>
          </a:p>
          <a:p>
            <a:pPr lvl="1"/>
            <a:r>
              <a:rPr lang="en-CA" smtClean="0"/>
              <a:t>define class interfaces and inheritance hierarchies,</a:t>
            </a:r>
          </a:p>
          <a:p>
            <a:pPr lvl="1"/>
            <a:r>
              <a:rPr lang="en-CA" smtClean="0"/>
              <a:t>establish key relationships among them</a:t>
            </a:r>
            <a:endParaRPr lang="en-CA" dirty="0"/>
          </a:p>
        </p:txBody>
      </p:sp>
    </p:spTree>
    <p:extLst>
      <p:ext uri="{BB962C8B-B14F-4D97-AF65-F5344CB8AC3E}">
        <p14:creationId xmlns:p14="http://schemas.microsoft.com/office/powerpoint/2010/main" val="3640901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Determining Object Granularity</a:t>
            </a:r>
            <a:endParaRPr lang="en-US" dirty="0"/>
          </a:p>
        </p:txBody>
      </p:sp>
      <p:sp>
        <p:nvSpPr>
          <p:cNvPr id="4" name="Content Placeholder 3"/>
          <p:cNvSpPr>
            <a:spLocks noGrp="1"/>
          </p:cNvSpPr>
          <p:nvPr>
            <p:ph idx="1"/>
          </p:nvPr>
        </p:nvSpPr>
        <p:spPr/>
        <p:txBody>
          <a:bodyPr>
            <a:normAutofit fontScale="92500"/>
          </a:bodyPr>
          <a:lstStyle/>
          <a:p>
            <a:r>
              <a:rPr lang="en-CA" smtClean="0"/>
              <a:t>Object can vary tremendously in size and number</a:t>
            </a:r>
          </a:p>
          <a:p>
            <a:r>
              <a:rPr lang="en-CA" smtClean="0"/>
              <a:t>They can represent everything down to the hardware or all the way up to entire applications</a:t>
            </a:r>
          </a:p>
          <a:p>
            <a:r>
              <a:rPr lang="en-CA" smtClean="0"/>
              <a:t>Design patterns address this issue well</a:t>
            </a:r>
          </a:p>
          <a:p>
            <a:pPr lvl="1"/>
            <a:r>
              <a:rPr lang="en-CA" smtClean="0"/>
              <a:t>Façade pattern describes how to represent complete subsystems as objects</a:t>
            </a:r>
          </a:p>
          <a:p>
            <a:pPr lvl="1"/>
            <a:r>
              <a:rPr lang="en-CA" smtClean="0"/>
              <a:t>Other design patterns describe specific ways of decomposing an object into smaller objects</a:t>
            </a:r>
            <a:endParaRPr lang="en-CA" dirty="0"/>
          </a:p>
        </p:txBody>
      </p:sp>
    </p:spTree>
    <p:extLst>
      <p:ext uri="{BB962C8B-B14F-4D97-AF65-F5344CB8AC3E}">
        <p14:creationId xmlns:p14="http://schemas.microsoft.com/office/powerpoint/2010/main" val="2008981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Specifying Object Interfaces</a:t>
            </a:r>
            <a:endParaRPr lang="en-US" dirty="0"/>
          </a:p>
        </p:txBody>
      </p:sp>
      <p:sp>
        <p:nvSpPr>
          <p:cNvPr id="4" name="Content Placeholder 3"/>
          <p:cNvSpPr>
            <a:spLocks noGrp="1"/>
          </p:cNvSpPr>
          <p:nvPr>
            <p:ph idx="1"/>
          </p:nvPr>
        </p:nvSpPr>
        <p:spPr>
          <a:xfrm>
            <a:off x="457200" y="1325561"/>
            <a:ext cx="8229600" cy="5127775"/>
          </a:xfrm>
        </p:spPr>
        <p:txBody>
          <a:bodyPr>
            <a:normAutofit fontScale="62500" lnSpcReduction="20000"/>
          </a:bodyPr>
          <a:lstStyle/>
          <a:p>
            <a:r>
              <a:rPr lang="en-CA" dirty="0" smtClean="0"/>
              <a:t>Every operation declared by an object specifies:</a:t>
            </a:r>
          </a:p>
          <a:p>
            <a:pPr lvl="1"/>
            <a:r>
              <a:rPr lang="en-CA" dirty="0" smtClean="0"/>
              <a:t>operation’s name,</a:t>
            </a:r>
          </a:p>
          <a:p>
            <a:pPr lvl="1"/>
            <a:r>
              <a:rPr lang="en-CA" dirty="0" smtClean="0"/>
              <a:t>objects it takes as parameters, and</a:t>
            </a:r>
          </a:p>
          <a:p>
            <a:pPr lvl="1"/>
            <a:r>
              <a:rPr lang="en-CA" dirty="0" smtClean="0"/>
              <a:t>operation’s return value</a:t>
            </a:r>
          </a:p>
          <a:p>
            <a:r>
              <a:rPr lang="en-CA" dirty="0" smtClean="0"/>
              <a:t>This is known as the operation’s signature</a:t>
            </a:r>
          </a:p>
          <a:p>
            <a:r>
              <a:rPr lang="en-CA" dirty="0" smtClean="0"/>
              <a:t>The set of all signatures defined by an object’s operations is called the interface to the object</a:t>
            </a:r>
          </a:p>
          <a:p>
            <a:pPr lvl="1"/>
            <a:r>
              <a:rPr lang="en-CA" dirty="0" smtClean="0"/>
              <a:t>Characterizes complete set of requests that can be sent to the object</a:t>
            </a:r>
          </a:p>
          <a:p>
            <a:pPr lvl="1"/>
            <a:r>
              <a:rPr lang="en-CA" dirty="0" smtClean="0"/>
              <a:t>Any request that matches a signature in the object’s interface may be sent to the object</a:t>
            </a:r>
          </a:p>
          <a:p>
            <a:r>
              <a:rPr lang="en-CA" dirty="0" smtClean="0"/>
              <a:t>Interfaces are fundamental in object-oriented systems</a:t>
            </a:r>
          </a:p>
          <a:p>
            <a:r>
              <a:rPr lang="en-CA" dirty="0" smtClean="0"/>
              <a:t>Objects are known only through their interfaces</a:t>
            </a:r>
          </a:p>
          <a:p>
            <a:pPr lvl="1"/>
            <a:r>
              <a:rPr lang="en-CA" dirty="0" smtClean="0"/>
              <a:t>There is no way to know anything about an object or to ask it to do anything without going through its interface</a:t>
            </a:r>
          </a:p>
          <a:p>
            <a:pPr lvl="1"/>
            <a:r>
              <a:rPr lang="en-CA" dirty="0" smtClean="0"/>
              <a:t>An object’s interface does not provide any information about its implementation</a:t>
            </a:r>
          </a:p>
          <a:p>
            <a:pPr lvl="2"/>
            <a:r>
              <a:rPr lang="en-CA" dirty="0" smtClean="0"/>
              <a:t>Example: two objects can have completely different implementations but identical interfaces</a:t>
            </a:r>
            <a:endParaRPr lang="en-CA" dirty="0"/>
          </a:p>
        </p:txBody>
      </p:sp>
    </p:spTree>
    <p:extLst>
      <p:ext uri="{BB962C8B-B14F-4D97-AF65-F5344CB8AC3E}">
        <p14:creationId xmlns:p14="http://schemas.microsoft.com/office/powerpoint/2010/main" val="3902668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Specifying Object Interfaces</a:t>
            </a:r>
            <a:endParaRPr lang="en-US" dirty="0"/>
          </a:p>
        </p:txBody>
      </p:sp>
      <p:sp>
        <p:nvSpPr>
          <p:cNvPr id="4" name="Content Placeholder 3"/>
          <p:cNvSpPr>
            <a:spLocks noGrp="1"/>
          </p:cNvSpPr>
          <p:nvPr>
            <p:ph idx="1"/>
          </p:nvPr>
        </p:nvSpPr>
        <p:spPr>
          <a:xfrm>
            <a:off x="457200" y="1325562"/>
            <a:ext cx="8229600" cy="5247423"/>
          </a:xfrm>
        </p:spPr>
        <p:txBody>
          <a:bodyPr>
            <a:normAutofit fontScale="77500" lnSpcReduction="20000"/>
          </a:bodyPr>
          <a:lstStyle/>
          <a:p>
            <a:r>
              <a:rPr lang="en-CA" dirty="0" smtClean="0"/>
              <a:t>When a request is sent to an object, the particular operation that is performed depends on both the request and the receiving object</a:t>
            </a:r>
          </a:p>
          <a:p>
            <a:pPr lvl="1"/>
            <a:r>
              <a:rPr lang="en-CA" dirty="0" smtClean="0"/>
              <a:t>Different objects that support identical requests may have different implementations</a:t>
            </a:r>
          </a:p>
          <a:p>
            <a:pPr lvl="1"/>
            <a:r>
              <a:rPr lang="en-CA" dirty="0" smtClean="0"/>
              <a:t>The run-time association of a request to an object and one of its operations is known as dynamic binding</a:t>
            </a:r>
          </a:p>
          <a:p>
            <a:pPr lvl="1"/>
            <a:r>
              <a:rPr lang="en-CA" dirty="0" smtClean="0"/>
              <a:t>Dynamic binding means that issuing a request does not commit you to a particular implementation at run-time</a:t>
            </a:r>
          </a:p>
          <a:p>
            <a:r>
              <a:rPr lang="en-CA" dirty="0" smtClean="0"/>
              <a:t>Dynamic binding allows the substitution of objects that have identical interfaces for each other at run-time</a:t>
            </a:r>
          </a:p>
          <a:p>
            <a:pPr lvl="1"/>
            <a:r>
              <a:rPr lang="en-CA" dirty="0" smtClean="0"/>
              <a:t>This substitution is known as Polymorphism</a:t>
            </a:r>
          </a:p>
          <a:p>
            <a:pPr lvl="2"/>
            <a:r>
              <a:rPr lang="en-CA" dirty="0" smtClean="0"/>
              <a:t>It lets a client object make few assumptions about other objects beyond supporting a particular interface</a:t>
            </a:r>
          </a:p>
          <a:p>
            <a:pPr lvl="2"/>
            <a:r>
              <a:rPr lang="en-CA" dirty="0" smtClean="0"/>
              <a:t>Polymorphism simplifies the definitions of clients, decouples objects from each other, and lets them vary their relationships to each other at run-time</a:t>
            </a:r>
            <a:endParaRPr lang="en-CA" dirty="0"/>
          </a:p>
        </p:txBody>
      </p:sp>
    </p:spTree>
    <p:extLst>
      <p:ext uri="{BB962C8B-B14F-4D97-AF65-F5344CB8AC3E}">
        <p14:creationId xmlns:p14="http://schemas.microsoft.com/office/powerpoint/2010/main" val="4033409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Specifying Object Interfaces</a:t>
            </a:r>
            <a:endParaRPr lang="en-US" dirty="0"/>
          </a:p>
        </p:txBody>
      </p:sp>
      <p:sp>
        <p:nvSpPr>
          <p:cNvPr id="4" name="Content Placeholder 3"/>
          <p:cNvSpPr>
            <a:spLocks noGrp="1"/>
          </p:cNvSpPr>
          <p:nvPr>
            <p:ph idx="1"/>
          </p:nvPr>
        </p:nvSpPr>
        <p:spPr/>
        <p:txBody>
          <a:bodyPr/>
          <a:lstStyle/>
          <a:p>
            <a:r>
              <a:rPr lang="en-CA" smtClean="0"/>
              <a:t>Design patterns help you define interfaces by identifying their key elements and the kinds of data that is sent across an interface</a:t>
            </a:r>
          </a:p>
          <a:p>
            <a:r>
              <a:rPr lang="en-CA" smtClean="0"/>
              <a:t>Design patterns also specify relationships between interfaces</a:t>
            </a:r>
          </a:p>
          <a:p>
            <a:pPr lvl="1"/>
            <a:r>
              <a:rPr lang="en-CA" smtClean="0"/>
              <a:t>They often require some classes to have similar interfaces or</a:t>
            </a:r>
          </a:p>
          <a:p>
            <a:pPr lvl="1"/>
            <a:r>
              <a:rPr lang="en-CA" smtClean="0"/>
              <a:t>Place constraints on the interfaces of some classes</a:t>
            </a:r>
            <a:endParaRPr lang="en-CA" dirty="0"/>
          </a:p>
        </p:txBody>
      </p:sp>
    </p:spTree>
    <p:extLst>
      <p:ext uri="{BB962C8B-B14F-4D97-AF65-F5344CB8AC3E}">
        <p14:creationId xmlns:p14="http://schemas.microsoft.com/office/powerpoint/2010/main" val="1914411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Review - Specifying Object Implementations</a:t>
            </a:r>
            <a:endParaRPr lang="en-US" dirty="0"/>
          </a:p>
        </p:txBody>
      </p:sp>
      <p:sp>
        <p:nvSpPr>
          <p:cNvPr id="6" name="Content Placeholder 5"/>
          <p:cNvSpPr>
            <a:spLocks noGrp="1"/>
          </p:cNvSpPr>
          <p:nvPr>
            <p:ph idx="1"/>
          </p:nvPr>
        </p:nvSpPr>
        <p:spPr>
          <a:xfrm>
            <a:off x="457200" y="1325563"/>
            <a:ext cx="8229600" cy="3903638"/>
          </a:xfrm>
        </p:spPr>
        <p:txBody>
          <a:bodyPr>
            <a:normAutofit/>
          </a:bodyPr>
          <a:lstStyle/>
          <a:p>
            <a:r>
              <a:rPr lang="en-CA" dirty="0" smtClean="0"/>
              <a:t>An object’s implementation is defined by its class</a:t>
            </a:r>
          </a:p>
          <a:p>
            <a:pPr lvl="1"/>
            <a:r>
              <a:rPr lang="en-CA" dirty="0" smtClean="0"/>
              <a:t>Specifies the object’s internal data and representation and defines the operations that object can perform</a:t>
            </a:r>
          </a:p>
          <a:p>
            <a:r>
              <a:rPr lang="en-CA" dirty="0" smtClean="0"/>
              <a:t>Objects are created by instantiating a class</a:t>
            </a:r>
          </a:p>
          <a:p>
            <a:pPr lvl="1"/>
            <a:r>
              <a:rPr lang="en-CA" dirty="0" smtClean="0"/>
              <a:t>The object is said to be an instance of the class</a:t>
            </a:r>
            <a:endParaRPr lang="en-CA" dirty="0"/>
          </a:p>
        </p:txBody>
      </p:sp>
      <p:pic>
        <p:nvPicPr>
          <p:cNvPr id="3" name="Picture 2"/>
          <p:cNvPicPr>
            <a:picLocks noChangeAspect="1"/>
          </p:cNvPicPr>
          <p:nvPr/>
        </p:nvPicPr>
        <p:blipFill>
          <a:blip r:embed="rId2"/>
          <a:stretch>
            <a:fillRect/>
          </a:stretch>
        </p:blipFill>
        <p:spPr>
          <a:xfrm>
            <a:off x="2106930" y="4966692"/>
            <a:ext cx="1794225" cy="1754133"/>
          </a:xfrm>
          <a:prstGeom prst="rect">
            <a:avLst/>
          </a:prstGeom>
        </p:spPr>
      </p:pic>
      <p:pic>
        <p:nvPicPr>
          <p:cNvPr id="4" name="Picture 3"/>
          <p:cNvPicPr>
            <a:picLocks noChangeAspect="1"/>
          </p:cNvPicPr>
          <p:nvPr/>
        </p:nvPicPr>
        <p:blipFill>
          <a:blip r:embed="rId3"/>
          <a:stretch>
            <a:fillRect/>
          </a:stretch>
        </p:blipFill>
        <p:spPr>
          <a:xfrm>
            <a:off x="4455150" y="5492475"/>
            <a:ext cx="3435750" cy="600600"/>
          </a:xfrm>
          <a:prstGeom prst="rect">
            <a:avLst/>
          </a:prstGeom>
        </p:spPr>
      </p:pic>
    </p:spTree>
    <p:extLst>
      <p:ext uri="{BB962C8B-B14F-4D97-AF65-F5344CB8AC3E}">
        <p14:creationId xmlns:p14="http://schemas.microsoft.com/office/powerpoint/2010/main" val="473531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Review - Specifying Object Implementations</a:t>
            </a:r>
            <a:endParaRPr lang="en-US" dirty="0"/>
          </a:p>
        </p:txBody>
      </p:sp>
      <p:sp>
        <p:nvSpPr>
          <p:cNvPr id="4" name="Content Placeholder 3"/>
          <p:cNvSpPr>
            <a:spLocks noGrp="1"/>
          </p:cNvSpPr>
          <p:nvPr>
            <p:ph idx="1"/>
          </p:nvPr>
        </p:nvSpPr>
        <p:spPr>
          <a:xfrm>
            <a:off x="457200" y="1325562"/>
            <a:ext cx="8229600" cy="5151438"/>
          </a:xfrm>
        </p:spPr>
        <p:txBody>
          <a:bodyPr>
            <a:normAutofit fontScale="70000" lnSpcReduction="20000"/>
          </a:bodyPr>
          <a:lstStyle/>
          <a:p>
            <a:r>
              <a:rPr lang="en-CA" dirty="0" smtClean="0"/>
              <a:t>New classes can be defined in terms of existing classes using class inheritance</a:t>
            </a:r>
          </a:p>
          <a:p>
            <a:pPr lvl="1"/>
            <a:r>
              <a:rPr lang="en-CA" dirty="0" smtClean="0"/>
              <a:t>When a subclass inherits from a parent class, it includes the definitions of all the data and operations that the parent class defines</a:t>
            </a:r>
          </a:p>
          <a:p>
            <a:pPr lvl="1"/>
            <a:r>
              <a:rPr lang="en-CA" dirty="0" smtClean="0"/>
              <a:t>Objects that are instances of the subclass will contain all data defined by the subclass and its parent classes</a:t>
            </a:r>
          </a:p>
          <a:p>
            <a:pPr lvl="2"/>
            <a:r>
              <a:rPr lang="en-CA" dirty="0" smtClean="0"/>
              <a:t>They are able to perform all operations defined by this subclass and its parents</a:t>
            </a:r>
          </a:p>
          <a:p>
            <a:endParaRPr lang="en-CA" dirty="0" smtClean="0"/>
          </a:p>
          <a:p>
            <a:r>
              <a:rPr lang="en-CA" dirty="0" smtClean="0"/>
              <a:t>An abstract class is one whose main purpose is to define a common interface for its subclasses</a:t>
            </a:r>
          </a:p>
          <a:p>
            <a:pPr lvl="1"/>
            <a:r>
              <a:rPr lang="en-CA" dirty="0" smtClean="0"/>
              <a:t>An abstract class will defer some or all of its implementation to operations defined in subclasses</a:t>
            </a:r>
          </a:p>
          <a:p>
            <a:pPr lvl="1"/>
            <a:r>
              <a:rPr lang="en-CA" dirty="0" smtClean="0"/>
              <a:t>Abstract classes cannot be instantiated</a:t>
            </a:r>
          </a:p>
          <a:p>
            <a:pPr lvl="1"/>
            <a:r>
              <a:rPr lang="en-CA" dirty="0" smtClean="0"/>
              <a:t>Operations that an abstract class declares but does not implement are called abstract operations</a:t>
            </a:r>
          </a:p>
          <a:p>
            <a:pPr lvl="1"/>
            <a:r>
              <a:rPr lang="en-CA" dirty="0" smtClean="0"/>
              <a:t>Classes that are not abstract are called concrete classes</a:t>
            </a:r>
            <a:endParaRPr lang="en-CA" dirty="0"/>
          </a:p>
        </p:txBody>
      </p:sp>
    </p:spTree>
    <p:extLst>
      <p:ext uri="{BB962C8B-B14F-4D97-AF65-F5344CB8AC3E}">
        <p14:creationId xmlns:p14="http://schemas.microsoft.com/office/powerpoint/2010/main" val="1331750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How to Select a Design Pattern</a:t>
            </a:r>
            <a:endParaRPr lang="en-US" dirty="0"/>
          </a:p>
        </p:txBody>
      </p:sp>
      <p:sp>
        <p:nvSpPr>
          <p:cNvPr id="4" name="Content Placeholder 3"/>
          <p:cNvSpPr>
            <a:spLocks noGrp="1"/>
          </p:cNvSpPr>
          <p:nvPr>
            <p:ph idx="1"/>
          </p:nvPr>
        </p:nvSpPr>
        <p:spPr/>
        <p:txBody>
          <a:bodyPr/>
          <a:lstStyle/>
          <a:p>
            <a:r>
              <a:rPr lang="en-CA" smtClean="0"/>
              <a:t>Consider how design patterns solve design problems</a:t>
            </a:r>
          </a:p>
          <a:p>
            <a:pPr lvl="1"/>
            <a:r>
              <a:rPr lang="en-CA" smtClean="0"/>
              <a:t>Analyze the intent of each design pattern</a:t>
            </a:r>
          </a:p>
          <a:p>
            <a:pPr lvl="1"/>
            <a:r>
              <a:rPr lang="en-CA" smtClean="0"/>
              <a:t>Study how patterns interrelate</a:t>
            </a:r>
          </a:p>
          <a:p>
            <a:pPr lvl="1"/>
            <a:r>
              <a:rPr lang="en-CA" smtClean="0"/>
              <a:t>Consider what should be variable in your design</a:t>
            </a:r>
          </a:p>
          <a:p>
            <a:pPr lvl="2"/>
            <a:r>
              <a:rPr lang="en-CA" smtClean="0"/>
              <a:t>What might force a change to a design</a:t>
            </a:r>
            <a:endParaRPr lang="en-CA" dirty="0"/>
          </a:p>
        </p:txBody>
      </p:sp>
    </p:spTree>
    <p:extLst>
      <p:ext uri="{BB962C8B-B14F-4D97-AF65-F5344CB8AC3E}">
        <p14:creationId xmlns:p14="http://schemas.microsoft.com/office/powerpoint/2010/main" val="31817396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How to Use a Design Pattern</a:t>
            </a:r>
            <a:endParaRPr lang="en-US" dirty="0"/>
          </a:p>
        </p:txBody>
      </p:sp>
      <p:sp>
        <p:nvSpPr>
          <p:cNvPr id="4" name="Content Placeholder 3"/>
          <p:cNvSpPr>
            <a:spLocks noGrp="1"/>
          </p:cNvSpPr>
          <p:nvPr>
            <p:ph idx="1"/>
          </p:nvPr>
        </p:nvSpPr>
        <p:spPr/>
        <p:txBody>
          <a:bodyPr>
            <a:normAutofit lnSpcReduction="10000"/>
          </a:bodyPr>
          <a:lstStyle/>
          <a:p>
            <a:r>
              <a:rPr lang="en-CA" smtClean="0"/>
              <a:t>Once you pick a design pattern, use the following guidelines</a:t>
            </a:r>
          </a:p>
          <a:p>
            <a:pPr lvl="1"/>
            <a:r>
              <a:rPr lang="en-CA" smtClean="0"/>
              <a:t>Read the pattern once through for an overview</a:t>
            </a:r>
          </a:p>
          <a:p>
            <a:pPr lvl="1"/>
            <a:r>
              <a:rPr lang="en-CA" smtClean="0"/>
              <a:t>Go back and study the structure, participants, and collaborations of the design</a:t>
            </a:r>
          </a:p>
          <a:p>
            <a:pPr lvl="1"/>
            <a:r>
              <a:rPr lang="en-CA" smtClean="0"/>
              <a:t>Look at the sample code</a:t>
            </a:r>
          </a:p>
          <a:p>
            <a:pPr lvl="1"/>
            <a:r>
              <a:rPr lang="en-CA" smtClean="0"/>
              <a:t>Define classes</a:t>
            </a:r>
          </a:p>
          <a:p>
            <a:pPr lvl="1"/>
            <a:r>
              <a:rPr lang="en-CA" smtClean="0"/>
              <a:t>Define operations that carry out the responsibilities and collaborations in the pattern (i.e. implementation of pattern)</a:t>
            </a:r>
            <a:endParaRPr lang="en-CA" dirty="0"/>
          </a:p>
        </p:txBody>
      </p:sp>
    </p:spTree>
    <p:extLst>
      <p:ext uri="{BB962C8B-B14F-4D97-AF65-F5344CB8AC3E}">
        <p14:creationId xmlns:p14="http://schemas.microsoft.com/office/powerpoint/2010/main" val="3374783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a:xfrm>
            <a:off x="457200" y="1325563"/>
            <a:ext cx="8229600" cy="4922838"/>
          </a:xfrm>
        </p:spPr>
        <p:txBody>
          <a:bodyPr>
            <a:normAutofit lnSpcReduction="10000"/>
          </a:bodyPr>
          <a:lstStyle/>
          <a:p>
            <a:r>
              <a:rPr lang="en-US" dirty="0" smtClean="0"/>
              <a:t>Consider the Observer Pattern</a:t>
            </a:r>
          </a:p>
          <a:p>
            <a:pPr lvl="1"/>
            <a:r>
              <a:rPr lang="en-US" dirty="0">
                <a:hlinkClick r:id="rId2"/>
              </a:rPr>
              <a:t>http://paginas.fe.up.pt/~</a:t>
            </a:r>
            <a:r>
              <a:rPr lang="en-US" dirty="0" smtClean="0">
                <a:hlinkClick r:id="rId2"/>
              </a:rPr>
              <a:t>aaguiar/as/gof/hires/pat5gfso.htm</a:t>
            </a:r>
            <a:endParaRPr lang="en-US" dirty="0" smtClean="0"/>
          </a:p>
          <a:p>
            <a:r>
              <a:rPr lang="en-US" dirty="0" smtClean="0"/>
              <a:t>Use the guideline in the previous slide to study the Pattern.</a:t>
            </a:r>
          </a:p>
          <a:p>
            <a:r>
              <a:rPr lang="en-US" dirty="0" smtClean="0"/>
              <a:t>Consider the Cash Register example we have been studying. Using the Observer pattern create a UML diagram that reflects the scenario of a </a:t>
            </a:r>
            <a:r>
              <a:rPr lang="en-US" i="1" dirty="0" smtClean="0"/>
              <a:t>Display</a:t>
            </a:r>
            <a:r>
              <a:rPr lang="en-US" dirty="0" smtClean="0"/>
              <a:t> object interacting with the </a:t>
            </a:r>
            <a:r>
              <a:rPr lang="en-US" i="1" dirty="0" err="1" smtClean="0"/>
              <a:t>CashRegister</a:t>
            </a:r>
            <a:r>
              <a:rPr lang="en-US" dirty="0" smtClean="0"/>
              <a:t> </a:t>
            </a:r>
            <a:r>
              <a:rPr lang="en-US" dirty="0" smtClean="0"/>
              <a:t>object</a:t>
            </a:r>
            <a:r>
              <a:rPr lang="en-US" dirty="0" smtClean="0"/>
              <a:t>.</a:t>
            </a:r>
            <a:endParaRPr lang="en-US" dirty="0"/>
          </a:p>
          <a:p>
            <a:endParaRPr lang="en-US" dirty="0"/>
          </a:p>
        </p:txBody>
      </p:sp>
    </p:spTree>
    <p:extLst>
      <p:ext uri="{BB962C8B-B14F-4D97-AF65-F5344CB8AC3E}">
        <p14:creationId xmlns:p14="http://schemas.microsoft.com/office/powerpoint/2010/main" val="2025208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The Broker Patterns</a:t>
            </a:r>
            <a:endParaRPr lang="en-CA" dirty="0"/>
          </a:p>
        </p:txBody>
      </p:sp>
      <p:sp>
        <p:nvSpPr>
          <p:cNvPr id="6" name="Subtitle 5"/>
          <p:cNvSpPr>
            <a:spLocks noGrp="1"/>
          </p:cNvSpPr>
          <p:nvPr>
            <p:ph type="subTitle" idx="1"/>
          </p:nvPr>
        </p:nvSpPr>
        <p:spPr/>
        <p:txBody>
          <a:bodyPr>
            <a:normAutofit fontScale="85000" lnSpcReduction="20000"/>
          </a:bodyPr>
          <a:lstStyle/>
          <a:p>
            <a:r>
              <a:rPr lang="en-US" dirty="0"/>
              <a:t>Slides Modified from Introduction to Software Engineering Design: Processes, Principles and Patterns with UML2 Author(s): Christopher Fox, Publisher: Addison Wesley, Year: 2007</a:t>
            </a:r>
            <a:endParaRPr lang="en-CA" dirty="0"/>
          </a:p>
        </p:txBody>
      </p:sp>
    </p:spTree>
    <p:extLst>
      <p:ext uri="{BB962C8B-B14F-4D97-AF65-F5344CB8AC3E}">
        <p14:creationId xmlns:p14="http://schemas.microsoft.com/office/powerpoint/2010/main" val="429073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Design patterns: Overview</a:t>
            </a:r>
            <a:endParaRPr lang="en-US" dirty="0"/>
          </a:p>
        </p:txBody>
      </p:sp>
      <p:pic>
        <p:nvPicPr>
          <p:cNvPr id="3" name="Picture 2"/>
          <p:cNvPicPr>
            <a:picLocks noChangeAspect="1"/>
          </p:cNvPicPr>
          <p:nvPr/>
        </p:nvPicPr>
        <p:blipFill>
          <a:blip r:embed="rId2"/>
          <a:stretch>
            <a:fillRect/>
          </a:stretch>
        </p:blipFill>
        <p:spPr>
          <a:xfrm>
            <a:off x="683568" y="1628800"/>
            <a:ext cx="8155632" cy="4467200"/>
          </a:xfrm>
          <a:prstGeom prst="rect">
            <a:avLst/>
          </a:prstGeom>
        </p:spPr>
      </p:pic>
    </p:spTree>
    <p:extLst>
      <p:ext uri="{BB962C8B-B14F-4D97-AF65-F5344CB8AC3E}">
        <p14:creationId xmlns:p14="http://schemas.microsoft.com/office/powerpoint/2010/main" val="3991456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Objectives </a:t>
            </a:r>
            <a:endParaRPr lang="en-US" dirty="0"/>
          </a:p>
        </p:txBody>
      </p:sp>
      <p:sp>
        <p:nvSpPr>
          <p:cNvPr id="4" name="Content Placeholder 3"/>
          <p:cNvSpPr>
            <a:spLocks noGrp="1"/>
          </p:cNvSpPr>
          <p:nvPr>
            <p:ph idx="1"/>
          </p:nvPr>
        </p:nvSpPr>
        <p:spPr/>
        <p:txBody>
          <a:bodyPr/>
          <a:lstStyle/>
          <a:p>
            <a:r>
              <a:rPr lang="en-CA" dirty="0" smtClean="0"/>
              <a:t>To present the structure, behavior, and characteristics of broker patterns</a:t>
            </a:r>
          </a:p>
          <a:p>
            <a:r>
              <a:rPr lang="en-CA" dirty="0" smtClean="0"/>
              <a:t>To present the Façade and Mediator design patterns</a:t>
            </a:r>
          </a:p>
          <a:p>
            <a:r>
              <a:rPr lang="en-CA" dirty="0" smtClean="0"/>
              <a:t>To introduce Class and Object Adapter patterns and discuss their use</a:t>
            </a:r>
          </a:p>
          <a:p>
            <a:r>
              <a:rPr lang="en-CA" dirty="0" smtClean="0"/>
              <a:t>To introduce the Proxy patterns and discuss its use</a:t>
            </a:r>
            <a:endParaRPr lang="en-CA" dirty="0"/>
          </a:p>
        </p:txBody>
      </p:sp>
    </p:spTree>
    <p:extLst>
      <p:ext uri="{BB962C8B-B14F-4D97-AF65-F5344CB8AC3E}">
        <p14:creationId xmlns:p14="http://schemas.microsoft.com/office/powerpoint/2010/main" val="690665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Outline </a:t>
            </a:r>
            <a:endParaRPr lang="en-US" dirty="0"/>
          </a:p>
        </p:txBody>
      </p:sp>
      <p:sp>
        <p:nvSpPr>
          <p:cNvPr id="4" name="Content Placeholder 3"/>
          <p:cNvSpPr>
            <a:spLocks noGrp="1"/>
          </p:cNvSpPr>
          <p:nvPr>
            <p:ph idx="1"/>
          </p:nvPr>
        </p:nvSpPr>
        <p:spPr/>
        <p:txBody>
          <a:bodyPr/>
          <a:lstStyle/>
          <a:p>
            <a:r>
              <a:rPr lang="en-CA" dirty="0" smtClean="0"/>
              <a:t>Broker patterns</a:t>
            </a:r>
          </a:p>
          <a:p>
            <a:r>
              <a:rPr lang="en-US" dirty="0" smtClean="0"/>
              <a:t>This is really a family of patterns</a:t>
            </a:r>
            <a:endParaRPr lang="en-CA" dirty="0" smtClean="0"/>
          </a:p>
          <a:p>
            <a:pPr lvl="1"/>
            <a:r>
              <a:rPr lang="en-CA" dirty="0" smtClean="0"/>
              <a:t>The Façade pattern</a:t>
            </a:r>
          </a:p>
          <a:p>
            <a:pPr lvl="1"/>
            <a:r>
              <a:rPr lang="en-CA" dirty="0" smtClean="0"/>
              <a:t>The Mediator pattern</a:t>
            </a:r>
          </a:p>
          <a:p>
            <a:pPr lvl="1"/>
            <a:r>
              <a:rPr lang="en-CA" dirty="0" smtClean="0"/>
              <a:t>The Adapter/Wrapper patterns</a:t>
            </a:r>
          </a:p>
          <a:p>
            <a:pPr lvl="1"/>
            <a:r>
              <a:rPr lang="en-CA" dirty="0" smtClean="0"/>
              <a:t>The Proxy pattern</a:t>
            </a:r>
            <a:endParaRPr lang="en-CA" dirty="0"/>
          </a:p>
        </p:txBody>
      </p:sp>
    </p:spTree>
    <p:extLst>
      <p:ext uri="{BB962C8B-B14F-4D97-AF65-F5344CB8AC3E}">
        <p14:creationId xmlns:p14="http://schemas.microsoft.com/office/powerpoint/2010/main" val="1298936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Broker Category</a:t>
            </a:r>
            <a:endParaRPr lang="en-US" dirty="0"/>
          </a:p>
        </p:txBody>
      </p:sp>
      <p:sp>
        <p:nvSpPr>
          <p:cNvPr id="6" name="Content Placeholder 5"/>
          <p:cNvSpPr>
            <a:spLocks noGrp="1"/>
          </p:cNvSpPr>
          <p:nvPr>
            <p:ph idx="1"/>
          </p:nvPr>
        </p:nvSpPr>
        <p:spPr>
          <a:xfrm>
            <a:off x="457200" y="1325562"/>
            <a:ext cx="8229600" cy="4770438"/>
          </a:xfrm>
        </p:spPr>
        <p:txBody>
          <a:bodyPr>
            <a:normAutofit fontScale="92500" lnSpcReduction="10000"/>
          </a:bodyPr>
          <a:lstStyle/>
          <a:p>
            <a:r>
              <a:rPr lang="en-CA" dirty="0" smtClean="0"/>
              <a:t>Broker Patterns</a:t>
            </a:r>
          </a:p>
          <a:p>
            <a:pPr lvl="1"/>
            <a:r>
              <a:rPr lang="en-CA" dirty="0" smtClean="0"/>
              <a:t>All broker patterns have instances of a Broker class</a:t>
            </a:r>
          </a:p>
          <a:p>
            <a:pPr lvl="2"/>
            <a:r>
              <a:rPr lang="en-CA" dirty="0" smtClean="0"/>
              <a:t>A broker class mediates the interaction between Client and Supplier class instances</a:t>
            </a:r>
          </a:p>
          <a:p>
            <a:pPr lvl="1"/>
            <a:r>
              <a:rPr lang="en-CA" dirty="0" smtClean="0"/>
              <a:t>A Client can access the Broker, and the Broker can access the Supplier</a:t>
            </a:r>
          </a:p>
          <a:p>
            <a:pPr lvl="2"/>
            <a:r>
              <a:rPr lang="en-CA" dirty="0" smtClean="0"/>
              <a:t>These access associations are required to realize the behavior characteristic of broker patterns</a:t>
            </a:r>
          </a:p>
          <a:p>
            <a:pPr lvl="1"/>
            <a:r>
              <a:rPr lang="en-CA" dirty="0" smtClean="0"/>
              <a:t>Communication Steps:</a:t>
            </a:r>
          </a:p>
          <a:p>
            <a:pPr lvl="2"/>
            <a:r>
              <a:rPr lang="en-CA" dirty="0" smtClean="0"/>
              <a:t>Client requests a Supplier service from the Broker</a:t>
            </a:r>
          </a:p>
          <a:p>
            <a:pPr lvl="2"/>
            <a:r>
              <a:rPr lang="en-CA" dirty="0" smtClean="0"/>
              <a:t>Broker then interacts with the Supplier to obtain the service from the Supplier on behalf of the Client</a:t>
            </a:r>
            <a:endParaRPr lang="en-CA" dirty="0"/>
          </a:p>
        </p:txBody>
      </p:sp>
    </p:spTree>
    <p:extLst>
      <p:ext uri="{BB962C8B-B14F-4D97-AF65-F5344CB8AC3E}">
        <p14:creationId xmlns:p14="http://schemas.microsoft.com/office/powerpoint/2010/main" val="338784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Broker </a:t>
            </a:r>
            <a:r>
              <a:rPr lang="en-US" dirty="0" smtClean="0"/>
              <a:t>Pattern Category</a:t>
            </a:r>
            <a:endParaRPr lang="en-US" dirty="0"/>
          </a:p>
        </p:txBody>
      </p:sp>
      <p:pic>
        <p:nvPicPr>
          <p:cNvPr id="5" name="Picture 4"/>
          <p:cNvPicPr>
            <a:picLocks noChangeAspect="1"/>
          </p:cNvPicPr>
          <p:nvPr/>
        </p:nvPicPr>
        <p:blipFill>
          <a:blip r:embed="rId2"/>
          <a:stretch>
            <a:fillRect/>
          </a:stretch>
        </p:blipFill>
        <p:spPr>
          <a:xfrm>
            <a:off x="1691680" y="1988840"/>
            <a:ext cx="5586418" cy="1026693"/>
          </a:xfrm>
          <a:prstGeom prst="rect">
            <a:avLst/>
          </a:prstGeom>
        </p:spPr>
      </p:pic>
      <p:pic>
        <p:nvPicPr>
          <p:cNvPr id="6" name="Picture 5"/>
          <p:cNvPicPr>
            <a:picLocks noChangeAspect="1"/>
          </p:cNvPicPr>
          <p:nvPr/>
        </p:nvPicPr>
        <p:blipFill>
          <a:blip r:embed="rId3"/>
          <a:stretch>
            <a:fillRect/>
          </a:stretch>
        </p:blipFill>
        <p:spPr>
          <a:xfrm>
            <a:off x="2074716" y="3645024"/>
            <a:ext cx="4820345" cy="2335068"/>
          </a:xfrm>
          <a:prstGeom prst="rect">
            <a:avLst/>
          </a:prstGeom>
        </p:spPr>
      </p:pic>
    </p:spTree>
    <p:extLst>
      <p:ext uri="{BB962C8B-B14F-4D97-AF65-F5344CB8AC3E}">
        <p14:creationId xmlns:p14="http://schemas.microsoft.com/office/powerpoint/2010/main" val="7124234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Broker Pattern - Advantages</a:t>
            </a:r>
            <a:endParaRPr lang="en-US" dirty="0"/>
          </a:p>
        </p:txBody>
      </p:sp>
      <p:sp>
        <p:nvSpPr>
          <p:cNvPr id="7" name="Content Placeholder 6"/>
          <p:cNvSpPr>
            <a:spLocks noGrp="1"/>
          </p:cNvSpPr>
          <p:nvPr>
            <p:ph idx="1"/>
          </p:nvPr>
        </p:nvSpPr>
        <p:spPr>
          <a:xfrm>
            <a:off x="457200" y="1325562"/>
            <a:ext cx="8229600" cy="5151438"/>
          </a:xfrm>
        </p:spPr>
        <p:txBody>
          <a:bodyPr>
            <a:normAutofit fontScale="92500" lnSpcReduction="20000"/>
          </a:bodyPr>
          <a:lstStyle/>
          <a:p>
            <a:r>
              <a:rPr lang="en-CA" dirty="0" smtClean="0"/>
              <a:t>Broker Patterns Advantages</a:t>
            </a:r>
          </a:p>
          <a:p>
            <a:pPr lvl="1"/>
            <a:r>
              <a:rPr lang="en-CA" dirty="0" smtClean="0"/>
              <a:t>Simplify the Supplier</a:t>
            </a:r>
          </a:p>
          <a:p>
            <a:pPr lvl="2"/>
            <a:r>
              <a:rPr lang="en-CA" dirty="0" smtClean="0"/>
              <a:t>A broker may augment or enhance a supplier’s services without complicating its interface or its design</a:t>
            </a:r>
          </a:p>
          <a:p>
            <a:pPr lvl="1"/>
            <a:r>
              <a:rPr lang="en-CA" dirty="0" smtClean="0"/>
              <a:t>Decompose the Supplier</a:t>
            </a:r>
          </a:p>
          <a:p>
            <a:pPr lvl="2"/>
            <a:r>
              <a:rPr lang="en-CA" dirty="0" smtClean="0"/>
              <a:t>A complex supplier may be decomposed into parts with a broker presenting a uniform interface to the client</a:t>
            </a:r>
          </a:p>
          <a:p>
            <a:pPr lvl="2"/>
            <a:r>
              <a:rPr lang="en-CA" dirty="0" smtClean="0"/>
              <a:t>A complex Supplier can offload some of its responsibilities to a Broker.</a:t>
            </a:r>
          </a:p>
          <a:p>
            <a:pPr lvl="1"/>
            <a:r>
              <a:rPr lang="en-CA" dirty="0" smtClean="0"/>
              <a:t>Facilitate Client/Supplier Interaction</a:t>
            </a:r>
          </a:p>
          <a:p>
            <a:pPr lvl="2"/>
            <a:r>
              <a:rPr lang="en-CA" dirty="0" smtClean="0"/>
              <a:t>A broker can make it easier for the client and supplier to interact</a:t>
            </a:r>
          </a:p>
          <a:p>
            <a:pPr lvl="2"/>
            <a:r>
              <a:rPr lang="en-CA" dirty="0" smtClean="0"/>
              <a:t>A broker may handle the interactions details to make it easier for the client to obtain the services it needs</a:t>
            </a:r>
            <a:endParaRPr lang="en-CA" dirty="0"/>
          </a:p>
        </p:txBody>
      </p:sp>
    </p:spTree>
    <p:extLst>
      <p:ext uri="{BB962C8B-B14F-4D97-AF65-F5344CB8AC3E}">
        <p14:creationId xmlns:p14="http://schemas.microsoft.com/office/powerpoint/2010/main" val="4261961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The Façade Pattern</a:t>
            </a:r>
            <a:endParaRPr lang="en-US" dirty="0"/>
          </a:p>
        </p:txBody>
      </p:sp>
      <p:sp>
        <p:nvSpPr>
          <p:cNvPr id="4" name="Content Placeholder 3"/>
          <p:cNvSpPr>
            <a:spLocks noGrp="1"/>
          </p:cNvSpPr>
          <p:nvPr>
            <p:ph idx="1"/>
          </p:nvPr>
        </p:nvSpPr>
        <p:spPr>
          <a:xfrm>
            <a:off x="457200" y="1325563"/>
            <a:ext cx="8229600" cy="5030788"/>
          </a:xfrm>
        </p:spPr>
        <p:txBody>
          <a:bodyPr>
            <a:normAutofit fontScale="92500" lnSpcReduction="10000"/>
          </a:bodyPr>
          <a:lstStyle/>
          <a:p>
            <a:r>
              <a:rPr lang="en-CA" dirty="0" smtClean="0"/>
              <a:t>Façade pattern is a broker pattern that eases interaction between a client and a sub-system of suppliers</a:t>
            </a:r>
          </a:p>
          <a:p>
            <a:pPr lvl="1"/>
            <a:r>
              <a:rPr lang="en-CA" dirty="0" smtClean="0"/>
              <a:t>Provides a simpler interface to the sub-system</a:t>
            </a:r>
          </a:p>
          <a:p>
            <a:r>
              <a:rPr lang="en-CA" dirty="0" smtClean="0"/>
              <a:t>Sub-systems may contain many classes with complex interfaces and relationships</a:t>
            </a:r>
          </a:p>
          <a:p>
            <a:pPr lvl="1"/>
            <a:r>
              <a:rPr lang="en-CA" dirty="0" smtClean="0"/>
              <a:t>Clients often need some basic services that can be supplied through a simple interface</a:t>
            </a:r>
          </a:p>
          <a:p>
            <a:pPr lvl="1"/>
            <a:r>
              <a:rPr lang="en-CA" dirty="0" smtClean="0"/>
              <a:t>The broker class, called façade provides basic, simplified services to clients by taking upon itself the job of dealing with a complex sub-systems</a:t>
            </a:r>
          </a:p>
        </p:txBody>
      </p:sp>
    </p:spTree>
    <p:extLst>
      <p:ext uri="{BB962C8B-B14F-4D97-AF65-F5344CB8AC3E}">
        <p14:creationId xmlns:p14="http://schemas.microsoft.com/office/powerpoint/2010/main" val="4148654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a:t>
            </a:r>
            <a:r>
              <a:rPr lang="en-US" dirty="0"/>
              <a:t>Façade </a:t>
            </a:r>
            <a:r>
              <a:rPr lang="en-US" dirty="0" smtClean="0"/>
              <a:t>Pattern - Structure</a:t>
            </a:r>
            <a:endParaRPr lang="en-US" dirty="0"/>
          </a:p>
        </p:txBody>
      </p:sp>
      <p:sp>
        <p:nvSpPr>
          <p:cNvPr id="5" name="Content Placeholder 4"/>
          <p:cNvSpPr>
            <a:spLocks noGrp="1"/>
          </p:cNvSpPr>
          <p:nvPr>
            <p:ph idx="1"/>
          </p:nvPr>
        </p:nvSpPr>
        <p:spPr>
          <a:xfrm>
            <a:off x="457200" y="1325562"/>
            <a:ext cx="8229600" cy="5075238"/>
          </a:xfrm>
        </p:spPr>
        <p:txBody>
          <a:bodyPr>
            <a:normAutofit fontScale="85000" lnSpcReduction="20000"/>
          </a:bodyPr>
          <a:lstStyle/>
          <a:p>
            <a:r>
              <a:rPr lang="en-CA" dirty="0" smtClean="0"/>
              <a:t>Façade pattern adds one or more classes to a complex sub-system. These classes:</a:t>
            </a:r>
          </a:p>
          <a:p>
            <a:pPr lvl="1"/>
            <a:r>
              <a:rPr lang="en-CA" dirty="0" smtClean="0"/>
              <a:t>Contain operations for simplified use of the sub-system</a:t>
            </a:r>
          </a:p>
          <a:p>
            <a:pPr lvl="1"/>
            <a:r>
              <a:rPr lang="en-CA" dirty="0" smtClean="0"/>
              <a:t>Do not restrict access to sub-system for clients who need it</a:t>
            </a:r>
          </a:p>
          <a:p>
            <a:pPr lvl="2"/>
            <a:endParaRPr lang="en-CA" dirty="0" smtClean="0"/>
          </a:p>
          <a:p>
            <a:pPr lvl="2"/>
            <a:endParaRPr lang="en-CA" dirty="0" smtClean="0"/>
          </a:p>
          <a:p>
            <a:pPr lvl="2"/>
            <a:endParaRPr lang="en-CA" dirty="0" smtClean="0"/>
          </a:p>
          <a:p>
            <a:pPr lvl="2"/>
            <a:endParaRPr lang="en-CA" dirty="0" smtClean="0"/>
          </a:p>
          <a:p>
            <a:pPr lvl="2"/>
            <a:endParaRPr lang="en-CA" dirty="0" smtClean="0"/>
          </a:p>
          <a:p>
            <a:pPr lvl="2"/>
            <a:endParaRPr lang="en-CA" dirty="0" smtClean="0"/>
          </a:p>
          <a:p>
            <a:pPr lvl="2"/>
            <a:endParaRPr lang="en-US" dirty="0" smtClean="0"/>
          </a:p>
          <a:p>
            <a:pPr lvl="2"/>
            <a:endParaRPr lang="en-CA" dirty="0" smtClean="0"/>
          </a:p>
          <a:p>
            <a:pPr lvl="2"/>
            <a:endParaRPr lang="en-CA" dirty="0" smtClean="0"/>
          </a:p>
          <a:p>
            <a:pPr lvl="1"/>
            <a:r>
              <a:rPr lang="en-CA" dirty="0" smtClean="0"/>
              <a:t>Façade class operations do nothing more than delegate activities to other portions of the subsystem</a:t>
            </a:r>
            <a:endParaRPr lang="en-CA" dirty="0"/>
          </a:p>
        </p:txBody>
      </p:sp>
      <p:pic>
        <p:nvPicPr>
          <p:cNvPr id="3" name="Picture 2"/>
          <p:cNvPicPr>
            <a:picLocks noChangeAspect="1"/>
          </p:cNvPicPr>
          <p:nvPr/>
        </p:nvPicPr>
        <p:blipFill>
          <a:blip r:embed="rId2"/>
          <a:stretch>
            <a:fillRect/>
          </a:stretch>
        </p:blipFill>
        <p:spPr>
          <a:xfrm>
            <a:off x="2966416" y="2971800"/>
            <a:ext cx="3211167" cy="2330154"/>
          </a:xfrm>
          <a:prstGeom prst="rect">
            <a:avLst/>
          </a:prstGeom>
        </p:spPr>
      </p:pic>
    </p:spTree>
    <p:extLst>
      <p:ext uri="{BB962C8B-B14F-4D97-AF65-F5344CB8AC3E}">
        <p14:creationId xmlns:p14="http://schemas.microsoft.com/office/powerpoint/2010/main" val="302653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Façade Pattern</a:t>
            </a:r>
          </a:p>
        </p:txBody>
      </p:sp>
      <p:sp>
        <p:nvSpPr>
          <p:cNvPr id="4" name="Content Placeholder 3"/>
          <p:cNvSpPr>
            <a:spLocks noGrp="1"/>
          </p:cNvSpPr>
          <p:nvPr>
            <p:ph idx="1"/>
          </p:nvPr>
        </p:nvSpPr>
        <p:spPr>
          <a:xfrm>
            <a:off x="457200" y="1325562"/>
            <a:ext cx="8229600" cy="4861975"/>
          </a:xfrm>
        </p:spPr>
        <p:txBody>
          <a:bodyPr>
            <a:normAutofit fontScale="77500" lnSpcReduction="20000"/>
          </a:bodyPr>
          <a:lstStyle/>
          <a:p>
            <a:r>
              <a:rPr lang="en-CA" dirty="0" smtClean="0"/>
              <a:t>When to use the Façade Pattern?</a:t>
            </a:r>
          </a:p>
          <a:p>
            <a:pPr lvl="1"/>
            <a:r>
              <a:rPr lang="en-CA" dirty="0" smtClean="0"/>
              <a:t>Use the Façade pattern when there is a need to provide a simplified interface to a complex subsystem</a:t>
            </a:r>
          </a:p>
          <a:p>
            <a:pPr lvl="1"/>
            <a:r>
              <a:rPr lang="en-CA" dirty="0" smtClean="0"/>
              <a:t>Façades can also help decouple systems</a:t>
            </a:r>
          </a:p>
          <a:p>
            <a:pPr lvl="2"/>
            <a:r>
              <a:rPr lang="en-CA" dirty="0" smtClean="0"/>
              <a:t>If the façade mediates all interaction with a client, then the sub-system can be changed without affecting the client</a:t>
            </a:r>
          </a:p>
          <a:p>
            <a:pPr lvl="2"/>
            <a:r>
              <a:rPr lang="en-CA" dirty="0" smtClean="0"/>
              <a:t>Façade pattern is a good candidate for situations in which either simplified access to a complex sub-system or decoupling from sub-system internals is desirable</a:t>
            </a:r>
          </a:p>
          <a:p>
            <a:pPr lvl="1"/>
            <a:r>
              <a:rPr lang="en-CA" dirty="0" smtClean="0"/>
              <a:t>Facades can also be very useful when subsystems are reused</a:t>
            </a:r>
          </a:p>
          <a:p>
            <a:pPr lvl="1"/>
            <a:r>
              <a:rPr lang="en-CA" dirty="0" smtClean="0"/>
              <a:t>A façade may work like an adapter by providing a new interface to a sub-system (adapters are discussed later).</a:t>
            </a:r>
          </a:p>
          <a:p>
            <a:pPr lvl="1"/>
            <a:r>
              <a:rPr lang="en-CA" dirty="0" smtClean="0"/>
              <a:t>Façade Examples</a:t>
            </a:r>
          </a:p>
          <a:p>
            <a:pPr lvl="2"/>
            <a:r>
              <a:rPr lang="en-CA" dirty="0" smtClean="0"/>
              <a:t>Interface to a compiler</a:t>
            </a:r>
          </a:p>
          <a:p>
            <a:pPr lvl="2"/>
            <a:r>
              <a:rPr lang="en-CA" dirty="0" smtClean="0"/>
              <a:t>Interface to a user interface (from the application side)</a:t>
            </a:r>
          </a:p>
          <a:p>
            <a:pPr lvl="2"/>
            <a:r>
              <a:rPr lang="en-CA" dirty="0" smtClean="0"/>
              <a:t>Interface to a memory management system</a:t>
            </a:r>
            <a:endParaRPr lang="en-CA" dirty="0"/>
          </a:p>
        </p:txBody>
      </p:sp>
    </p:spTree>
    <p:extLst>
      <p:ext uri="{BB962C8B-B14F-4D97-AF65-F5344CB8AC3E}">
        <p14:creationId xmlns:p14="http://schemas.microsoft.com/office/powerpoint/2010/main" val="16751524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CA" dirty="0"/>
              <a:t>Façade Pattern </a:t>
            </a:r>
            <a:r>
              <a:rPr lang="en-CA" dirty="0" smtClean="0"/>
              <a:t>- Example</a:t>
            </a:r>
            <a:endParaRPr lang="en-CA" dirty="0"/>
          </a:p>
        </p:txBody>
      </p:sp>
      <p:sp>
        <p:nvSpPr>
          <p:cNvPr id="4" name="Content Placeholder 3"/>
          <p:cNvSpPr>
            <a:spLocks noGrp="1"/>
          </p:cNvSpPr>
          <p:nvPr>
            <p:ph idx="1"/>
          </p:nvPr>
        </p:nvSpPr>
        <p:spPr>
          <a:xfrm>
            <a:off x="107504" y="1623787"/>
            <a:ext cx="5122912" cy="4929413"/>
          </a:xfrm>
        </p:spPr>
        <p:txBody>
          <a:bodyPr>
            <a:normAutofit fontScale="85000" lnSpcReduction="20000"/>
          </a:bodyPr>
          <a:lstStyle/>
          <a:p>
            <a:r>
              <a:rPr lang="en-CA" dirty="0" smtClean="0"/>
              <a:t>Assume you are going to build your own home theater system</a:t>
            </a:r>
          </a:p>
          <a:p>
            <a:r>
              <a:rPr lang="en-CA" dirty="0" smtClean="0"/>
              <a:t>You did your research and have now assembled your system with</a:t>
            </a:r>
          </a:p>
          <a:p>
            <a:pPr lvl="1"/>
            <a:r>
              <a:rPr lang="en-CA" dirty="0" smtClean="0"/>
              <a:t>a DVD player,</a:t>
            </a:r>
          </a:p>
          <a:p>
            <a:pPr lvl="1"/>
            <a:r>
              <a:rPr lang="en-CA" dirty="0" smtClean="0"/>
              <a:t>a projection video system,</a:t>
            </a:r>
          </a:p>
          <a:p>
            <a:pPr lvl="1"/>
            <a:r>
              <a:rPr lang="en-CA" dirty="0" smtClean="0"/>
              <a:t>an automated screen,</a:t>
            </a:r>
          </a:p>
          <a:p>
            <a:pPr lvl="1"/>
            <a:r>
              <a:rPr lang="en-CA" dirty="0" smtClean="0"/>
              <a:t>a surround sound, and</a:t>
            </a:r>
          </a:p>
          <a:p>
            <a:pPr lvl="1"/>
            <a:r>
              <a:rPr lang="en-CA" dirty="0" smtClean="0"/>
              <a:t>even a popcorn popper!</a:t>
            </a:r>
          </a:p>
          <a:p>
            <a:r>
              <a:rPr lang="en-CA" dirty="0" smtClean="0"/>
              <a:t>Let’s examine all the components you have put together:</a:t>
            </a:r>
            <a:endParaRPr lang="en-CA" dirty="0"/>
          </a:p>
        </p:txBody>
      </p:sp>
      <p:pic>
        <p:nvPicPr>
          <p:cNvPr id="6" name="Picture 5"/>
          <p:cNvPicPr>
            <a:picLocks noChangeAspect="1"/>
          </p:cNvPicPr>
          <p:nvPr/>
        </p:nvPicPr>
        <p:blipFill>
          <a:blip r:embed="rId2"/>
          <a:stretch>
            <a:fillRect/>
          </a:stretch>
        </p:blipFill>
        <p:spPr>
          <a:xfrm>
            <a:off x="4953000" y="2209800"/>
            <a:ext cx="3947587" cy="3483165"/>
          </a:xfrm>
          <a:prstGeom prst="rect">
            <a:avLst/>
          </a:prstGeom>
        </p:spPr>
      </p:pic>
    </p:spTree>
    <p:extLst>
      <p:ext uri="{BB962C8B-B14F-4D97-AF65-F5344CB8AC3E}">
        <p14:creationId xmlns:p14="http://schemas.microsoft.com/office/powerpoint/2010/main" val="4618618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a:t>Façade Pattern - Example</a:t>
            </a:r>
            <a:endParaRPr lang="en-US" dirty="0"/>
          </a:p>
        </p:txBody>
      </p:sp>
      <p:sp>
        <p:nvSpPr>
          <p:cNvPr id="4" name="Content Placeholder 3"/>
          <p:cNvSpPr>
            <a:spLocks noGrp="1"/>
          </p:cNvSpPr>
          <p:nvPr>
            <p:ph idx="1"/>
          </p:nvPr>
        </p:nvSpPr>
        <p:spPr>
          <a:xfrm>
            <a:off x="457200" y="1325562"/>
            <a:ext cx="8229600" cy="4884467"/>
          </a:xfrm>
        </p:spPr>
        <p:txBody>
          <a:bodyPr>
            <a:normAutofit fontScale="77500" lnSpcReduction="20000"/>
          </a:bodyPr>
          <a:lstStyle/>
          <a:p>
            <a:r>
              <a:rPr lang="en-CA" dirty="0" smtClean="0"/>
              <a:t>To watch a movie on a DVD, you need to perform few tasks</a:t>
            </a:r>
          </a:p>
          <a:p>
            <a:pPr lvl="1"/>
            <a:r>
              <a:rPr lang="en-CA" dirty="0" smtClean="0"/>
              <a:t>Turn on the popcorn popper</a:t>
            </a:r>
          </a:p>
          <a:p>
            <a:pPr lvl="1"/>
            <a:r>
              <a:rPr lang="en-CA" dirty="0" smtClean="0"/>
              <a:t>Start the popper popping</a:t>
            </a:r>
          </a:p>
          <a:p>
            <a:pPr lvl="1"/>
            <a:r>
              <a:rPr lang="en-CA" dirty="0" smtClean="0"/>
              <a:t>Dim the lights</a:t>
            </a:r>
          </a:p>
          <a:p>
            <a:pPr lvl="1"/>
            <a:r>
              <a:rPr lang="en-CA" dirty="0" smtClean="0"/>
              <a:t>Put the screen down</a:t>
            </a:r>
          </a:p>
          <a:p>
            <a:pPr lvl="1"/>
            <a:r>
              <a:rPr lang="en-CA" dirty="0" smtClean="0"/>
              <a:t>Turn the projector on</a:t>
            </a:r>
          </a:p>
          <a:p>
            <a:pPr lvl="1"/>
            <a:r>
              <a:rPr lang="en-CA" dirty="0" smtClean="0"/>
              <a:t>Set the projector input to DVD</a:t>
            </a:r>
          </a:p>
          <a:p>
            <a:pPr lvl="1"/>
            <a:r>
              <a:rPr lang="en-CA" dirty="0" smtClean="0"/>
              <a:t>Put the project on wide-screen mode</a:t>
            </a:r>
          </a:p>
          <a:p>
            <a:pPr lvl="1"/>
            <a:r>
              <a:rPr lang="en-CA" dirty="0" smtClean="0"/>
              <a:t>Turn the sound amplifier on</a:t>
            </a:r>
          </a:p>
          <a:p>
            <a:pPr lvl="1"/>
            <a:r>
              <a:rPr lang="en-CA" dirty="0" smtClean="0"/>
              <a:t>Set the amplifier to DVD input</a:t>
            </a:r>
          </a:p>
          <a:p>
            <a:pPr lvl="1"/>
            <a:r>
              <a:rPr lang="en-CA" dirty="0" smtClean="0"/>
              <a:t>Set the amplifier to surround sound</a:t>
            </a:r>
          </a:p>
          <a:p>
            <a:pPr lvl="1"/>
            <a:r>
              <a:rPr lang="en-CA" dirty="0" smtClean="0"/>
              <a:t>Set the amplifier volume to medium (5)</a:t>
            </a:r>
          </a:p>
          <a:p>
            <a:pPr lvl="1"/>
            <a:r>
              <a:rPr lang="en-CA" dirty="0" smtClean="0"/>
              <a:t>Turn the DVD player on</a:t>
            </a:r>
          </a:p>
          <a:p>
            <a:pPr lvl="1"/>
            <a:r>
              <a:rPr lang="en-CA" dirty="0" smtClean="0"/>
              <a:t>Start the DVD player playing</a:t>
            </a:r>
            <a:endParaRPr lang="en-CA" dirty="0"/>
          </a:p>
        </p:txBody>
      </p:sp>
    </p:spTree>
    <p:extLst>
      <p:ext uri="{BB962C8B-B14F-4D97-AF65-F5344CB8AC3E}">
        <p14:creationId xmlns:p14="http://schemas.microsoft.com/office/powerpoint/2010/main" val="789779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 patterns: Overview</a:t>
            </a:r>
            <a:endParaRPr lang="en-US" dirty="0"/>
          </a:p>
        </p:txBody>
      </p:sp>
      <p:pic>
        <p:nvPicPr>
          <p:cNvPr id="4" name="Picture 3"/>
          <p:cNvPicPr>
            <a:picLocks noChangeAspect="1"/>
          </p:cNvPicPr>
          <p:nvPr/>
        </p:nvPicPr>
        <p:blipFill>
          <a:blip r:embed="rId2"/>
          <a:stretch>
            <a:fillRect/>
          </a:stretch>
        </p:blipFill>
        <p:spPr>
          <a:xfrm>
            <a:off x="1038436" y="1601417"/>
            <a:ext cx="7067128" cy="4515109"/>
          </a:xfrm>
          <a:prstGeom prst="rect">
            <a:avLst/>
          </a:prstGeom>
        </p:spPr>
      </p:pic>
    </p:spTree>
    <p:extLst>
      <p:ext uri="{BB962C8B-B14F-4D97-AF65-F5344CB8AC3E}">
        <p14:creationId xmlns:p14="http://schemas.microsoft.com/office/powerpoint/2010/main" val="41754036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Façade Pattern - Example</a:t>
            </a:r>
            <a:endParaRPr lang="en-US" dirty="0"/>
          </a:p>
        </p:txBody>
      </p:sp>
      <p:sp>
        <p:nvSpPr>
          <p:cNvPr id="5" name="Content Placeholder 4"/>
          <p:cNvSpPr>
            <a:spLocks noGrp="1"/>
          </p:cNvSpPr>
          <p:nvPr>
            <p:ph idx="1"/>
          </p:nvPr>
        </p:nvSpPr>
        <p:spPr>
          <a:xfrm>
            <a:off x="457200" y="1325562"/>
            <a:ext cx="8229600" cy="5204968"/>
          </a:xfrm>
        </p:spPr>
        <p:txBody>
          <a:bodyPr>
            <a:normAutofit fontScale="62500" lnSpcReduction="20000"/>
          </a:bodyPr>
          <a:lstStyle/>
          <a:p>
            <a:r>
              <a:rPr lang="en-CA" dirty="0" smtClean="0"/>
              <a:t>Tasks in terms of classes</a:t>
            </a:r>
          </a:p>
          <a:p>
            <a:endParaRPr lang="en-CA" dirty="0" smtClean="0"/>
          </a:p>
          <a:p>
            <a:endParaRPr lang="en-CA" dirty="0" smtClean="0"/>
          </a:p>
          <a:p>
            <a:endParaRPr lang="en-CA" dirty="0" smtClean="0"/>
          </a:p>
          <a:p>
            <a:endParaRPr lang="en-CA" dirty="0" smtClean="0"/>
          </a:p>
          <a:p>
            <a:endParaRPr lang="en-CA" dirty="0" smtClean="0"/>
          </a:p>
          <a:p>
            <a:endParaRPr lang="en-CA" dirty="0" smtClean="0"/>
          </a:p>
          <a:p>
            <a:endParaRPr lang="en-CA" dirty="0" smtClean="0"/>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When the movie is over, how to turn everything off?</a:t>
            </a:r>
          </a:p>
          <a:p>
            <a:r>
              <a:rPr lang="en-CA" dirty="0" smtClean="0"/>
              <a:t>Do you have to do all of this over again, in reverse?</a:t>
            </a:r>
          </a:p>
          <a:p>
            <a:endParaRPr lang="en-US" dirty="0"/>
          </a:p>
        </p:txBody>
      </p:sp>
      <p:pic>
        <p:nvPicPr>
          <p:cNvPr id="3" name="Picture 2"/>
          <p:cNvPicPr>
            <a:picLocks noChangeAspect="1"/>
          </p:cNvPicPr>
          <p:nvPr/>
        </p:nvPicPr>
        <p:blipFill>
          <a:blip r:embed="rId2"/>
          <a:stretch>
            <a:fillRect/>
          </a:stretch>
        </p:blipFill>
        <p:spPr>
          <a:xfrm>
            <a:off x="2644162" y="2036439"/>
            <a:ext cx="3855675" cy="3155534"/>
          </a:xfrm>
          <a:prstGeom prst="rect">
            <a:avLst/>
          </a:prstGeom>
        </p:spPr>
      </p:pic>
    </p:spTree>
    <p:extLst>
      <p:ext uri="{BB962C8B-B14F-4D97-AF65-F5344CB8AC3E}">
        <p14:creationId xmlns:p14="http://schemas.microsoft.com/office/powerpoint/2010/main" val="40452461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a:t>Façade Pattern - Example</a:t>
            </a:r>
            <a:endParaRPr lang="en-US" dirty="0"/>
          </a:p>
        </p:txBody>
      </p:sp>
      <p:sp>
        <p:nvSpPr>
          <p:cNvPr id="5" name="Content Placeholder 4"/>
          <p:cNvSpPr>
            <a:spLocks noGrp="1"/>
          </p:cNvSpPr>
          <p:nvPr>
            <p:ph idx="1"/>
          </p:nvPr>
        </p:nvSpPr>
        <p:spPr>
          <a:xfrm>
            <a:off x="251520" y="1434632"/>
            <a:ext cx="4834880" cy="4802680"/>
          </a:xfrm>
        </p:spPr>
        <p:txBody>
          <a:bodyPr/>
          <a:lstStyle/>
          <a:p>
            <a:r>
              <a:rPr lang="en-CA" dirty="0" smtClean="0"/>
              <a:t>Façade is what you need</a:t>
            </a:r>
          </a:p>
          <a:p>
            <a:pPr lvl="1"/>
            <a:r>
              <a:rPr lang="en-CA" dirty="0" smtClean="0"/>
              <a:t>Using the façade pattern, you can take a complex subsystem and make it easier to use by implementing a façade class that provide one, more reasonable interface</a:t>
            </a:r>
            <a:endParaRPr lang="en-CA" dirty="0"/>
          </a:p>
        </p:txBody>
      </p:sp>
      <p:pic>
        <p:nvPicPr>
          <p:cNvPr id="4" name="Picture 3"/>
          <p:cNvPicPr>
            <a:picLocks noChangeAspect="1"/>
          </p:cNvPicPr>
          <p:nvPr/>
        </p:nvPicPr>
        <p:blipFill>
          <a:blip r:embed="rId2"/>
          <a:stretch>
            <a:fillRect/>
          </a:stretch>
        </p:blipFill>
        <p:spPr>
          <a:xfrm>
            <a:off x="5148064" y="1371108"/>
            <a:ext cx="3779325" cy="4757134"/>
          </a:xfrm>
          <a:prstGeom prst="rect">
            <a:avLst/>
          </a:prstGeom>
        </p:spPr>
      </p:pic>
    </p:spTree>
    <p:extLst>
      <p:ext uri="{BB962C8B-B14F-4D97-AF65-F5344CB8AC3E}">
        <p14:creationId xmlns:p14="http://schemas.microsoft.com/office/powerpoint/2010/main" val="6519241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Façade Pattern - Example</a:t>
            </a:r>
            <a:endParaRPr lang="en-US" dirty="0"/>
          </a:p>
        </p:txBody>
      </p:sp>
      <p:sp>
        <p:nvSpPr>
          <p:cNvPr id="6" name="Content Placeholder 5"/>
          <p:cNvSpPr>
            <a:spLocks noGrp="1"/>
          </p:cNvSpPr>
          <p:nvPr>
            <p:ph idx="1"/>
          </p:nvPr>
        </p:nvSpPr>
        <p:spPr>
          <a:xfrm>
            <a:off x="38100" y="1524000"/>
            <a:ext cx="4788024" cy="4525963"/>
          </a:xfrm>
        </p:spPr>
        <p:txBody>
          <a:bodyPr/>
          <a:lstStyle/>
          <a:p>
            <a:r>
              <a:rPr lang="en-CA" dirty="0" smtClean="0"/>
              <a:t>Constructing Home Theater Façade</a:t>
            </a:r>
          </a:p>
          <a:p>
            <a:r>
              <a:rPr lang="en-CA" dirty="0" smtClean="0"/>
              <a:t>Here is the composition; these are all the components of the subsystem we are going to use</a:t>
            </a:r>
            <a:endParaRPr lang="en-CA" dirty="0"/>
          </a:p>
        </p:txBody>
      </p:sp>
      <p:sp>
        <p:nvSpPr>
          <p:cNvPr id="2" name="Slide Number Placeholder 1"/>
          <p:cNvSpPr>
            <a:spLocks noGrp="1"/>
          </p:cNvSpPr>
          <p:nvPr>
            <p:ph type="sldNum" sz="quarter" idx="12"/>
          </p:nvPr>
        </p:nvSpPr>
        <p:spPr/>
        <p:txBody>
          <a:bodyPr/>
          <a:lstStyle/>
          <a:p>
            <a:fld id="{CFBE2B3D-DADD-419A-918E-3FF1A0F9B4A8}" type="slidenum">
              <a:rPr lang="en-US" smtClean="0"/>
              <a:pPr/>
              <a:t>42</a:t>
            </a:fld>
            <a:endParaRPr lang="en-US" dirty="0"/>
          </a:p>
        </p:txBody>
      </p:sp>
      <p:pic>
        <p:nvPicPr>
          <p:cNvPr id="3" name="Picture 2"/>
          <p:cNvPicPr>
            <a:picLocks noChangeAspect="1"/>
          </p:cNvPicPr>
          <p:nvPr/>
        </p:nvPicPr>
        <p:blipFill>
          <a:blip r:embed="rId2"/>
          <a:stretch>
            <a:fillRect/>
          </a:stretch>
        </p:blipFill>
        <p:spPr>
          <a:xfrm>
            <a:off x="4600398" y="1287475"/>
            <a:ext cx="4542825" cy="5434000"/>
          </a:xfrm>
          <a:prstGeom prst="rect">
            <a:avLst/>
          </a:prstGeom>
        </p:spPr>
      </p:pic>
      <p:sp>
        <p:nvSpPr>
          <p:cNvPr id="5" name="Rectangle 4"/>
          <p:cNvSpPr/>
          <p:nvPr/>
        </p:nvSpPr>
        <p:spPr>
          <a:xfrm>
            <a:off x="618866" y="5410200"/>
            <a:ext cx="3239765" cy="523220"/>
          </a:xfrm>
          <a:prstGeom prst="rect">
            <a:avLst/>
          </a:prstGeom>
          <a:ln>
            <a:solidFill>
              <a:srgbClr val="C00000"/>
            </a:solidFill>
          </a:ln>
        </p:spPr>
        <p:txBody>
          <a:bodyPr wrap="square">
            <a:spAutoFit/>
          </a:bodyPr>
          <a:lstStyle/>
          <a:p>
            <a:r>
              <a:rPr lang="en-CA" sz="1400" dirty="0">
                <a:solidFill>
                  <a:srgbClr val="0E5470"/>
                </a:solidFill>
                <a:latin typeface="Arial" panose="020B0604020202020204" pitchFamily="34" charset="0"/>
              </a:rPr>
              <a:t>Façade passed a reference to each</a:t>
            </a:r>
          </a:p>
          <a:p>
            <a:r>
              <a:rPr lang="en-CA" sz="1400" dirty="0">
                <a:solidFill>
                  <a:srgbClr val="0E5470"/>
                </a:solidFill>
                <a:latin typeface="Arial" panose="020B0604020202020204" pitchFamily="34" charset="0"/>
              </a:rPr>
              <a:t>component in the constructor</a:t>
            </a:r>
            <a:endParaRPr lang="en-CA" sz="4800" dirty="0"/>
          </a:p>
        </p:txBody>
      </p:sp>
    </p:spTree>
    <p:extLst>
      <p:ext uri="{BB962C8B-B14F-4D97-AF65-F5344CB8AC3E}">
        <p14:creationId xmlns:p14="http://schemas.microsoft.com/office/powerpoint/2010/main" val="20423269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a:t>Façade Pattern - Example</a:t>
            </a:r>
            <a:endParaRPr lang="en-US" dirty="0"/>
          </a:p>
        </p:txBody>
      </p:sp>
      <p:sp>
        <p:nvSpPr>
          <p:cNvPr id="5" name="Content Placeholder 4"/>
          <p:cNvSpPr>
            <a:spLocks noGrp="1"/>
          </p:cNvSpPr>
          <p:nvPr>
            <p:ph idx="1"/>
          </p:nvPr>
        </p:nvSpPr>
        <p:spPr>
          <a:xfrm>
            <a:off x="66383" y="1373205"/>
            <a:ext cx="3137465" cy="5395913"/>
          </a:xfrm>
        </p:spPr>
        <p:txBody>
          <a:bodyPr>
            <a:normAutofit/>
          </a:bodyPr>
          <a:lstStyle/>
          <a:p>
            <a:r>
              <a:rPr lang="en-CA" dirty="0" smtClean="0"/>
              <a:t>Implementing Simplified Interface</a:t>
            </a:r>
          </a:p>
          <a:p>
            <a:r>
              <a:rPr lang="en-CA" dirty="0" smtClean="0"/>
              <a:t>Let’s implement </a:t>
            </a:r>
            <a:r>
              <a:rPr lang="en-CA" dirty="0" err="1" smtClean="0"/>
              <a:t>watchMovie</a:t>
            </a:r>
            <a:r>
              <a:rPr lang="en-CA" dirty="0" smtClean="0"/>
              <a:t>()</a:t>
            </a:r>
          </a:p>
          <a:p>
            <a:r>
              <a:rPr lang="en-CA" dirty="0" smtClean="0"/>
              <a:t>How would you implement  </a:t>
            </a:r>
            <a:r>
              <a:rPr lang="en-CA" dirty="0" err="1" smtClean="0"/>
              <a:t>endMovie</a:t>
            </a:r>
            <a:r>
              <a:rPr lang="en-CA" dirty="0" smtClean="0"/>
              <a:t>()?</a:t>
            </a:r>
            <a:endParaRPr lang="en-CA" dirty="0"/>
          </a:p>
        </p:txBody>
      </p:sp>
      <p:sp>
        <p:nvSpPr>
          <p:cNvPr id="2" name="Slide Number Placeholder 1"/>
          <p:cNvSpPr>
            <a:spLocks noGrp="1"/>
          </p:cNvSpPr>
          <p:nvPr>
            <p:ph type="sldNum" sz="quarter" idx="12"/>
          </p:nvPr>
        </p:nvSpPr>
        <p:spPr/>
        <p:txBody>
          <a:bodyPr/>
          <a:lstStyle/>
          <a:p>
            <a:fld id="{CFBE2B3D-DADD-419A-918E-3FF1A0F9B4A8}" type="slidenum">
              <a:rPr lang="en-US" smtClean="0"/>
              <a:pPr/>
              <a:t>43</a:t>
            </a:fld>
            <a:endParaRPr lang="en-US" dirty="0"/>
          </a:p>
        </p:txBody>
      </p:sp>
      <p:pic>
        <p:nvPicPr>
          <p:cNvPr id="4" name="Picture 3"/>
          <p:cNvPicPr>
            <a:picLocks noChangeAspect="1"/>
          </p:cNvPicPr>
          <p:nvPr/>
        </p:nvPicPr>
        <p:blipFill>
          <a:blip r:embed="rId2"/>
          <a:stretch>
            <a:fillRect/>
          </a:stretch>
        </p:blipFill>
        <p:spPr>
          <a:xfrm>
            <a:off x="3203848" y="1277918"/>
            <a:ext cx="5802601" cy="5199082"/>
          </a:xfrm>
          <a:prstGeom prst="rect">
            <a:avLst/>
          </a:prstGeom>
        </p:spPr>
      </p:pic>
      <p:sp>
        <p:nvSpPr>
          <p:cNvPr id="6" name="Rectangle 5"/>
          <p:cNvSpPr/>
          <p:nvPr/>
        </p:nvSpPr>
        <p:spPr>
          <a:xfrm>
            <a:off x="3203848" y="4267200"/>
            <a:ext cx="5940152" cy="2501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32437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553200" y="5942902"/>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itle 5"/>
          <p:cNvSpPr>
            <a:spLocks noGrp="1"/>
          </p:cNvSpPr>
          <p:nvPr>
            <p:ph type="title"/>
          </p:nvPr>
        </p:nvSpPr>
        <p:spPr/>
        <p:txBody>
          <a:bodyPr>
            <a:normAutofit/>
          </a:bodyPr>
          <a:lstStyle/>
          <a:p>
            <a:r>
              <a:rPr lang="en-US" dirty="0" smtClean="0"/>
              <a:t>The Mediator Pattern</a:t>
            </a:r>
            <a:endParaRPr lang="en-US" dirty="0"/>
          </a:p>
        </p:txBody>
      </p:sp>
      <p:sp>
        <p:nvSpPr>
          <p:cNvPr id="7" name="Content Placeholder 6"/>
          <p:cNvSpPr>
            <a:spLocks noGrp="1"/>
          </p:cNvSpPr>
          <p:nvPr>
            <p:ph idx="1"/>
          </p:nvPr>
        </p:nvSpPr>
        <p:spPr>
          <a:xfrm>
            <a:off x="457200" y="1325563"/>
            <a:ext cx="8229600" cy="3039542"/>
          </a:xfrm>
        </p:spPr>
        <p:txBody>
          <a:bodyPr>
            <a:normAutofit fontScale="70000" lnSpcReduction="20000"/>
          </a:bodyPr>
          <a:lstStyle/>
          <a:p>
            <a:r>
              <a:rPr lang="en-CA" dirty="0" smtClean="0"/>
              <a:t>Mediation and Multiple Façades</a:t>
            </a:r>
          </a:p>
          <a:p>
            <a:pPr lvl="1"/>
            <a:r>
              <a:rPr lang="en-CA" dirty="0" smtClean="0"/>
              <a:t>The Mediator pattern reduces coupling and simplifies code when several objects must negotiate a complex interaction</a:t>
            </a:r>
          </a:p>
          <a:p>
            <a:pPr lvl="1"/>
            <a:r>
              <a:rPr lang="en-CA" dirty="0" smtClean="0"/>
              <a:t>Classes interact only with a mediator class rather than with each other</a:t>
            </a:r>
          </a:p>
          <a:p>
            <a:pPr lvl="1"/>
            <a:r>
              <a:rPr lang="en-CA" dirty="0" smtClean="0"/>
              <a:t>Classes are coupled only to the mediator where interaction control code resides</a:t>
            </a:r>
          </a:p>
          <a:p>
            <a:pPr lvl="1"/>
            <a:r>
              <a:rPr lang="en-CA" dirty="0" smtClean="0"/>
              <a:t>Mediator is like a multi-way Façade pattern</a:t>
            </a:r>
          </a:p>
          <a:p>
            <a:endParaRPr lang="en-CA" dirty="0" smtClean="0"/>
          </a:p>
          <a:p>
            <a:r>
              <a:rPr lang="en-CA" dirty="0" smtClean="0"/>
              <a:t>Using a Mediator</a:t>
            </a:r>
          </a:p>
          <a:p>
            <a:pPr lvl="1"/>
            <a:endParaRPr lang="en-CA" dirty="0"/>
          </a:p>
        </p:txBody>
      </p:sp>
      <p:pic>
        <p:nvPicPr>
          <p:cNvPr id="3" name="Picture 2"/>
          <p:cNvPicPr>
            <a:picLocks noChangeAspect="1"/>
          </p:cNvPicPr>
          <p:nvPr/>
        </p:nvPicPr>
        <p:blipFill>
          <a:blip r:embed="rId2"/>
          <a:stretch>
            <a:fillRect/>
          </a:stretch>
        </p:blipFill>
        <p:spPr>
          <a:xfrm>
            <a:off x="152400" y="4343400"/>
            <a:ext cx="3629226" cy="1910681"/>
          </a:xfrm>
          <a:prstGeom prst="rect">
            <a:avLst/>
          </a:prstGeom>
        </p:spPr>
      </p:pic>
      <p:pic>
        <p:nvPicPr>
          <p:cNvPr id="5" name="Picture 4"/>
          <p:cNvPicPr>
            <a:picLocks noChangeAspect="1"/>
          </p:cNvPicPr>
          <p:nvPr/>
        </p:nvPicPr>
        <p:blipFill>
          <a:blip r:embed="rId3"/>
          <a:stretch>
            <a:fillRect/>
          </a:stretch>
        </p:blipFill>
        <p:spPr>
          <a:xfrm>
            <a:off x="5133571" y="4555458"/>
            <a:ext cx="3884655" cy="1766665"/>
          </a:xfrm>
          <a:prstGeom prst="rect">
            <a:avLst/>
          </a:prstGeom>
        </p:spPr>
      </p:pic>
      <p:sp>
        <p:nvSpPr>
          <p:cNvPr id="4" name="Right Arrow 3"/>
          <p:cNvSpPr/>
          <p:nvPr/>
        </p:nvSpPr>
        <p:spPr bwMode="auto">
          <a:xfrm>
            <a:off x="4441941" y="5298741"/>
            <a:ext cx="289892" cy="432048"/>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charset="0"/>
            </a:endParaRPr>
          </a:p>
        </p:txBody>
      </p:sp>
    </p:spTree>
    <p:extLst>
      <p:ext uri="{BB962C8B-B14F-4D97-AF65-F5344CB8AC3E}">
        <p14:creationId xmlns:p14="http://schemas.microsoft.com/office/powerpoint/2010/main" val="9974398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764704" y="1025352"/>
            <a:ext cx="853586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3" name="Title 2"/>
          <p:cNvSpPr>
            <a:spLocks noGrp="1"/>
          </p:cNvSpPr>
          <p:nvPr>
            <p:ph type="title"/>
          </p:nvPr>
        </p:nvSpPr>
        <p:spPr/>
        <p:txBody>
          <a:bodyPr>
            <a:normAutofit/>
          </a:bodyPr>
          <a:lstStyle/>
          <a:p>
            <a:r>
              <a:rPr lang="en-US" dirty="0"/>
              <a:t>The Mediator Pattern</a:t>
            </a:r>
          </a:p>
        </p:txBody>
      </p:sp>
      <p:sp>
        <p:nvSpPr>
          <p:cNvPr id="4" name="Content Placeholder 3"/>
          <p:cNvSpPr>
            <a:spLocks noGrp="1"/>
          </p:cNvSpPr>
          <p:nvPr>
            <p:ph idx="1"/>
          </p:nvPr>
        </p:nvSpPr>
        <p:spPr>
          <a:xfrm>
            <a:off x="457200" y="1325562"/>
            <a:ext cx="8229600" cy="4894263"/>
          </a:xfrm>
        </p:spPr>
        <p:txBody>
          <a:bodyPr>
            <a:normAutofit fontScale="85000" lnSpcReduction="20000"/>
          </a:bodyPr>
          <a:lstStyle/>
          <a:p>
            <a:r>
              <a:rPr lang="en-CA" dirty="0" smtClean="0"/>
              <a:t>Mediation pattern example</a:t>
            </a:r>
          </a:p>
          <a:p>
            <a:pPr lvl="1"/>
            <a:r>
              <a:rPr lang="en-CA" dirty="0" smtClean="0"/>
              <a:t>Mediator pattern is similar to many situations in everyday life</a:t>
            </a:r>
          </a:p>
          <a:p>
            <a:pPr lvl="2"/>
            <a:r>
              <a:rPr lang="en-CA" dirty="0" smtClean="0"/>
              <a:t>Many individuals must coordinate their activities or negotiate some outcome</a:t>
            </a:r>
          </a:p>
          <a:p>
            <a:pPr lvl="2"/>
            <a:r>
              <a:rPr lang="en-CA" dirty="0" smtClean="0"/>
              <a:t>It is much easier for one person to mediate the interaction</a:t>
            </a:r>
          </a:p>
          <a:p>
            <a:pPr lvl="1"/>
            <a:r>
              <a:rPr lang="en-CA" dirty="0" smtClean="0"/>
              <a:t>Example: Problem of scheduling a meeting for a group of people</a:t>
            </a:r>
          </a:p>
          <a:p>
            <a:pPr lvl="2"/>
            <a:r>
              <a:rPr lang="en-CA" dirty="0" smtClean="0"/>
              <a:t>Free time must be found for each person and a meeting place arranged</a:t>
            </a:r>
          </a:p>
          <a:p>
            <a:pPr lvl="2"/>
            <a:r>
              <a:rPr lang="en-CA" dirty="0" smtClean="0"/>
              <a:t>Every person could negotiate with every other and with the agency responsible for room scheduling</a:t>
            </a:r>
          </a:p>
          <a:p>
            <a:pPr lvl="2"/>
            <a:r>
              <a:rPr lang="en-CA" dirty="0" smtClean="0"/>
              <a:t>However, it is much easier for a single person (who may not even be going to the meeting) to take charge of this task</a:t>
            </a:r>
          </a:p>
          <a:p>
            <a:pPr lvl="2"/>
            <a:r>
              <a:rPr lang="en-CA" dirty="0" smtClean="0"/>
              <a:t>Each meeting participant and the room allocator need only interact with the mediator</a:t>
            </a:r>
            <a:endParaRPr lang="en-CA" dirty="0"/>
          </a:p>
        </p:txBody>
      </p:sp>
    </p:spTree>
    <p:extLst>
      <p:ext uri="{BB962C8B-B14F-4D97-AF65-F5344CB8AC3E}">
        <p14:creationId xmlns:p14="http://schemas.microsoft.com/office/powerpoint/2010/main" val="383284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Mediator Pattern</a:t>
            </a:r>
          </a:p>
        </p:txBody>
      </p:sp>
      <p:sp>
        <p:nvSpPr>
          <p:cNvPr id="5" name="Content Placeholder 4"/>
          <p:cNvSpPr>
            <a:spLocks noGrp="1"/>
          </p:cNvSpPr>
          <p:nvPr>
            <p:ph idx="1"/>
          </p:nvPr>
        </p:nvSpPr>
        <p:spPr>
          <a:xfrm>
            <a:off x="457200" y="1325563"/>
            <a:ext cx="8229600" cy="2679502"/>
          </a:xfrm>
        </p:spPr>
        <p:txBody>
          <a:bodyPr>
            <a:normAutofit fontScale="92500" lnSpcReduction="20000"/>
          </a:bodyPr>
          <a:lstStyle/>
          <a:p>
            <a:r>
              <a:rPr lang="en-CA" dirty="0" smtClean="0"/>
              <a:t>Mediator Pattern Structure</a:t>
            </a:r>
          </a:p>
          <a:p>
            <a:pPr lvl="1"/>
            <a:r>
              <a:rPr lang="en-CA" dirty="0" smtClean="0"/>
              <a:t>Mediator patterns has a Mediator class that is associated with every collaborator</a:t>
            </a:r>
          </a:p>
          <a:p>
            <a:pPr lvl="1"/>
            <a:r>
              <a:rPr lang="en-CA" dirty="0" smtClean="0"/>
              <a:t>Each collaborator must know about the Mediator</a:t>
            </a:r>
          </a:p>
          <a:p>
            <a:pPr lvl="1"/>
            <a:r>
              <a:rPr lang="en-CA" dirty="0" smtClean="0"/>
              <a:t>Connection from all collaborations to the Mediator can be captured in a Collaborator object super-class; its sub-classes are called “colleagues”</a:t>
            </a:r>
            <a:endParaRPr lang="en-CA" dirty="0"/>
          </a:p>
        </p:txBody>
      </p:sp>
      <p:pic>
        <p:nvPicPr>
          <p:cNvPr id="3" name="Picture 2"/>
          <p:cNvPicPr>
            <a:picLocks noChangeAspect="1"/>
          </p:cNvPicPr>
          <p:nvPr/>
        </p:nvPicPr>
        <p:blipFill>
          <a:blip r:embed="rId2"/>
          <a:stretch>
            <a:fillRect/>
          </a:stretch>
        </p:blipFill>
        <p:spPr>
          <a:xfrm>
            <a:off x="1763688" y="4049688"/>
            <a:ext cx="4348354" cy="2808312"/>
          </a:xfrm>
          <a:prstGeom prst="rect">
            <a:avLst/>
          </a:prstGeom>
        </p:spPr>
      </p:pic>
    </p:spTree>
    <p:extLst>
      <p:ext uri="{BB962C8B-B14F-4D97-AF65-F5344CB8AC3E}">
        <p14:creationId xmlns:p14="http://schemas.microsoft.com/office/powerpoint/2010/main" val="888961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620688" y="1025352"/>
            <a:ext cx="853586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1800" dirty="0">
              <a:solidFill>
                <a:srgbClr val="FF0000"/>
              </a:solidFill>
              <a:latin typeface="+mn-lt"/>
            </a:endParaRPr>
          </a:p>
        </p:txBody>
      </p:sp>
      <p:sp>
        <p:nvSpPr>
          <p:cNvPr id="3" name="Title 2"/>
          <p:cNvSpPr>
            <a:spLocks noGrp="1"/>
          </p:cNvSpPr>
          <p:nvPr>
            <p:ph type="title"/>
          </p:nvPr>
        </p:nvSpPr>
        <p:spPr/>
        <p:txBody>
          <a:bodyPr>
            <a:normAutofit fontScale="90000"/>
          </a:bodyPr>
          <a:lstStyle/>
          <a:p>
            <a:r>
              <a:rPr lang="en-US" dirty="0"/>
              <a:t>The Mediator </a:t>
            </a:r>
            <a:r>
              <a:rPr lang="en-US" dirty="0" smtClean="0"/>
              <a:t>Pattern Use - Structure</a:t>
            </a:r>
            <a:endParaRPr lang="en-US" dirty="0"/>
          </a:p>
        </p:txBody>
      </p:sp>
      <p:sp>
        <p:nvSpPr>
          <p:cNvPr id="5" name="Content Placeholder 4"/>
          <p:cNvSpPr>
            <a:spLocks noGrp="1"/>
          </p:cNvSpPr>
          <p:nvPr>
            <p:ph idx="1"/>
          </p:nvPr>
        </p:nvSpPr>
        <p:spPr>
          <a:xfrm>
            <a:off x="179512" y="1373612"/>
            <a:ext cx="8229600" cy="5199782"/>
          </a:xfrm>
        </p:spPr>
        <p:txBody>
          <a:bodyPr>
            <a:normAutofit fontScale="85000" lnSpcReduction="20000"/>
          </a:bodyPr>
          <a:lstStyle/>
          <a:p>
            <a:r>
              <a:rPr lang="en-CA" dirty="0" smtClean="0"/>
              <a:t>Mediator Pattern Structure</a:t>
            </a:r>
          </a:p>
          <a:p>
            <a:pPr lvl="1"/>
            <a:r>
              <a:rPr lang="en-CA" dirty="0" smtClean="0"/>
              <a:t>Mediator pattern is a broker pattern</a:t>
            </a:r>
          </a:p>
          <a:p>
            <a:pPr lvl="2"/>
            <a:r>
              <a:rPr lang="en-CA" dirty="0" smtClean="0"/>
              <a:t>Client and supplier roles are played by different collaborators at different times</a:t>
            </a:r>
          </a:p>
          <a:p>
            <a:pPr lvl="2"/>
            <a:endParaRPr lang="en-CA" dirty="0" smtClean="0"/>
          </a:p>
          <a:p>
            <a:pPr lvl="2"/>
            <a:endParaRPr lang="en-CA" dirty="0" smtClean="0"/>
          </a:p>
          <a:p>
            <a:pPr lvl="2"/>
            <a:endParaRPr lang="en-CA" dirty="0" smtClean="0"/>
          </a:p>
          <a:p>
            <a:pPr lvl="2"/>
            <a:endParaRPr lang="en-CA" dirty="0" smtClean="0"/>
          </a:p>
          <a:p>
            <a:pPr lvl="2"/>
            <a:endParaRPr lang="en-CA" dirty="0" smtClean="0"/>
          </a:p>
          <a:p>
            <a:pPr lvl="2"/>
            <a:endParaRPr lang="en-CA" dirty="0" smtClean="0"/>
          </a:p>
          <a:p>
            <a:pPr lvl="2"/>
            <a:endParaRPr lang="en-CA" dirty="0" smtClean="0"/>
          </a:p>
          <a:p>
            <a:pPr lvl="1"/>
            <a:r>
              <a:rPr lang="en-CA" dirty="0" err="1" smtClean="0"/>
              <a:t>ColleagueA</a:t>
            </a:r>
            <a:r>
              <a:rPr lang="en-CA" dirty="0" smtClean="0"/>
              <a:t> is acting as a Client</a:t>
            </a:r>
          </a:p>
          <a:p>
            <a:pPr lvl="1"/>
            <a:r>
              <a:rPr lang="en-CA" dirty="0" err="1" smtClean="0"/>
              <a:t>ColleagueA</a:t>
            </a:r>
            <a:r>
              <a:rPr lang="en-CA" dirty="0" smtClean="0"/>
              <a:t> has a navigation arrow to the Mediator (inherited from Collaborator)</a:t>
            </a:r>
          </a:p>
          <a:p>
            <a:pPr lvl="1"/>
            <a:r>
              <a:rPr lang="en-CA" dirty="0" err="1" smtClean="0"/>
              <a:t>ColleagueB</a:t>
            </a:r>
            <a:r>
              <a:rPr lang="en-CA" dirty="0" smtClean="0"/>
              <a:t> and </a:t>
            </a:r>
            <a:r>
              <a:rPr lang="en-CA" dirty="0" err="1" smtClean="0"/>
              <a:t>ColleagueC</a:t>
            </a:r>
            <a:r>
              <a:rPr lang="en-CA" dirty="0" smtClean="0"/>
              <a:t> are acting as Suppliers</a:t>
            </a:r>
            <a:endParaRPr lang="en-CA" dirty="0"/>
          </a:p>
        </p:txBody>
      </p:sp>
      <p:pic>
        <p:nvPicPr>
          <p:cNvPr id="4" name="Picture 3"/>
          <p:cNvPicPr>
            <a:picLocks noChangeAspect="1"/>
          </p:cNvPicPr>
          <p:nvPr/>
        </p:nvPicPr>
        <p:blipFill>
          <a:blip r:embed="rId2"/>
          <a:stretch>
            <a:fillRect/>
          </a:stretch>
        </p:blipFill>
        <p:spPr>
          <a:xfrm>
            <a:off x="2549080" y="2712751"/>
            <a:ext cx="4471192" cy="2005461"/>
          </a:xfrm>
          <a:prstGeom prst="rect">
            <a:avLst/>
          </a:prstGeom>
        </p:spPr>
      </p:pic>
    </p:spTree>
    <p:extLst>
      <p:ext uri="{BB962C8B-B14F-4D97-AF65-F5344CB8AC3E}">
        <p14:creationId xmlns:p14="http://schemas.microsoft.com/office/powerpoint/2010/main" val="23344783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692696" y="748013"/>
            <a:ext cx="853586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3" name="Title 2"/>
          <p:cNvSpPr>
            <a:spLocks noGrp="1"/>
          </p:cNvSpPr>
          <p:nvPr>
            <p:ph type="title"/>
          </p:nvPr>
        </p:nvSpPr>
        <p:spPr/>
        <p:txBody>
          <a:bodyPr>
            <a:normAutofit fontScale="90000"/>
          </a:bodyPr>
          <a:lstStyle/>
          <a:p>
            <a:r>
              <a:rPr lang="en-US" dirty="0"/>
              <a:t>The Mediator Pattern Use - </a:t>
            </a:r>
            <a:r>
              <a:rPr lang="en-US" dirty="0" err="1" smtClean="0"/>
              <a:t>Behaviour</a:t>
            </a:r>
            <a:endParaRPr lang="en-US" dirty="0"/>
          </a:p>
        </p:txBody>
      </p:sp>
      <p:sp>
        <p:nvSpPr>
          <p:cNvPr id="4" name="Content Placeholder 3"/>
          <p:cNvSpPr>
            <a:spLocks noGrp="1"/>
          </p:cNvSpPr>
          <p:nvPr>
            <p:ph idx="1"/>
          </p:nvPr>
        </p:nvSpPr>
        <p:spPr>
          <a:xfrm>
            <a:off x="457200" y="1325562"/>
            <a:ext cx="8229600" cy="2530381"/>
          </a:xfrm>
        </p:spPr>
        <p:txBody>
          <a:bodyPr>
            <a:normAutofit fontScale="62500" lnSpcReduction="20000"/>
          </a:bodyPr>
          <a:lstStyle/>
          <a:p>
            <a:r>
              <a:rPr lang="en-CA" dirty="0" smtClean="0"/>
              <a:t>Mediator Pattern Behavior</a:t>
            </a:r>
          </a:p>
          <a:p>
            <a:pPr lvl="1"/>
            <a:r>
              <a:rPr lang="en-CA" dirty="0" smtClean="0"/>
              <a:t>Interaction is begun by one of the collaborators or a client object outside the collaboration. </a:t>
            </a:r>
          </a:p>
          <a:p>
            <a:pPr lvl="1"/>
            <a:r>
              <a:rPr lang="en-CA" dirty="0" smtClean="0"/>
              <a:t>The Mediator object directs the collaboration, with all communication going between it and the colleagues in the interaction.</a:t>
            </a:r>
          </a:p>
          <a:p>
            <a:pPr lvl="1"/>
            <a:r>
              <a:rPr lang="en-CA" dirty="0" smtClean="0"/>
              <a:t>The Mediator first receives a request for service then ask the collaborating colleagues to supply the service. </a:t>
            </a:r>
          </a:p>
          <a:p>
            <a:pPr lvl="1"/>
            <a:r>
              <a:rPr lang="en-CA" dirty="0" smtClean="0"/>
              <a:t>If one collaborator needs help from another, it notifies the Mediator object, which obtains the needed service from another collaborator.</a:t>
            </a:r>
            <a:endParaRPr lang="en-CA" dirty="0"/>
          </a:p>
        </p:txBody>
      </p:sp>
      <p:graphicFrame>
        <p:nvGraphicFramePr>
          <p:cNvPr id="8" name="Object 5"/>
          <p:cNvGraphicFramePr>
            <a:graphicFrameLocks noChangeAspect="1"/>
          </p:cNvGraphicFramePr>
          <p:nvPr>
            <p:extLst/>
          </p:nvPr>
        </p:nvGraphicFramePr>
        <p:xfrm>
          <a:off x="912553" y="4005673"/>
          <a:ext cx="5909556" cy="2719210"/>
        </p:xfrm>
        <a:graphic>
          <a:graphicData uri="http://schemas.openxmlformats.org/presentationml/2006/ole">
            <mc:AlternateContent xmlns:mc="http://schemas.openxmlformats.org/markup-compatibility/2006">
              <mc:Choice xmlns:v="urn:schemas-microsoft-com:vml" Requires="v">
                <p:oleObj spid="_x0000_s1039" name="Visio" r:id="rId3" imgW="3809695" imgH="1752295" progId="Visio.Drawing.11">
                  <p:embed/>
                </p:oleObj>
              </mc:Choice>
              <mc:Fallback>
                <p:oleObj name="Visio" r:id="rId3" imgW="3809695" imgH="1752295" progId="Visio.Drawing.11">
                  <p:embed/>
                  <p:pic>
                    <p:nvPicPr>
                      <p:cNvPr id="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553" y="4005673"/>
                        <a:ext cx="5909556" cy="27192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65414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Mediator </a:t>
            </a:r>
            <a:r>
              <a:rPr lang="en-US" dirty="0" smtClean="0"/>
              <a:t>Pattern</a:t>
            </a:r>
            <a:endParaRPr lang="en-US" dirty="0"/>
          </a:p>
        </p:txBody>
      </p:sp>
      <p:sp>
        <p:nvSpPr>
          <p:cNvPr id="4" name="Content Placeholder 3"/>
          <p:cNvSpPr>
            <a:spLocks noGrp="1"/>
          </p:cNvSpPr>
          <p:nvPr>
            <p:ph idx="1"/>
          </p:nvPr>
        </p:nvSpPr>
        <p:spPr/>
        <p:txBody>
          <a:bodyPr>
            <a:normAutofit fontScale="92500"/>
          </a:bodyPr>
          <a:lstStyle/>
          <a:p>
            <a:r>
              <a:rPr lang="en-CA" smtClean="0"/>
              <a:t>When to use the Mediator Pattern</a:t>
            </a:r>
          </a:p>
          <a:p>
            <a:pPr lvl="1"/>
            <a:r>
              <a:rPr lang="en-CA" smtClean="0"/>
              <a:t>Mediators should be used to encapsulate any complex interaction between several collaborators:</a:t>
            </a:r>
          </a:p>
          <a:p>
            <a:pPr lvl="1"/>
            <a:r>
              <a:rPr lang="en-CA" smtClean="0"/>
              <a:t>Advantages:</a:t>
            </a:r>
          </a:p>
          <a:p>
            <a:pPr lvl="2"/>
            <a:r>
              <a:rPr lang="en-CA" smtClean="0"/>
              <a:t>It decouples collaborators</a:t>
            </a:r>
          </a:p>
          <a:p>
            <a:pPr lvl="2"/>
            <a:r>
              <a:rPr lang="en-CA" smtClean="0"/>
              <a:t>It centralizes control of interaction</a:t>
            </a:r>
          </a:p>
          <a:p>
            <a:pPr lvl="2"/>
            <a:r>
              <a:rPr lang="en-CA" smtClean="0"/>
              <a:t>It simplifies the collaborators (easier to understand)</a:t>
            </a:r>
          </a:p>
          <a:p>
            <a:pPr lvl="1"/>
            <a:r>
              <a:rPr lang="en-CA" smtClean="0"/>
              <a:t>Disadvantage: forces collaborators to interact through the mediator which may degrade performance</a:t>
            </a:r>
            <a:endParaRPr lang="en-CA" dirty="0"/>
          </a:p>
        </p:txBody>
      </p:sp>
    </p:spTree>
    <p:extLst>
      <p:ext uri="{BB962C8B-B14F-4D97-AF65-F5344CB8AC3E}">
        <p14:creationId xmlns:p14="http://schemas.microsoft.com/office/powerpoint/2010/main" val="1307051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 patterns: Overview</a:t>
            </a:r>
            <a:endParaRPr lang="en-US" dirty="0"/>
          </a:p>
        </p:txBody>
      </p:sp>
      <p:sp>
        <p:nvSpPr>
          <p:cNvPr id="4" name="Content Placeholder 3"/>
          <p:cNvSpPr>
            <a:spLocks noGrp="1"/>
          </p:cNvSpPr>
          <p:nvPr>
            <p:ph idx="1"/>
          </p:nvPr>
        </p:nvSpPr>
        <p:spPr>
          <a:xfrm>
            <a:off x="457200" y="1325562"/>
            <a:ext cx="8229600" cy="5075238"/>
          </a:xfrm>
        </p:spPr>
        <p:txBody>
          <a:bodyPr>
            <a:normAutofit fontScale="70000" lnSpcReduction="20000"/>
          </a:bodyPr>
          <a:lstStyle/>
          <a:p>
            <a:r>
              <a:rPr lang="en-CA" dirty="0" smtClean="0"/>
              <a:t>Patterns solve specific design problems and make object-oriented designs more flexible, elegant, and ultimately reusable</a:t>
            </a:r>
          </a:p>
          <a:p>
            <a:r>
              <a:rPr lang="en-CA" dirty="0" smtClean="0"/>
              <a:t>Patterns help designers reuse successful designs by basing new designs on prior experience</a:t>
            </a:r>
          </a:p>
          <a:p>
            <a:pPr lvl="1"/>
            <a:r>
              <a:rPr lang="en-CA" dirty="0" smtClean="0"/>
              <a:t>A designer who is familiar with such patterns can apply them immediately to design problems without having to rediscover them</a:t>
            </a:r>
          </a:p>
          <a:p>
            <a:pPr lvl="1"/>
            <a:endParaRPr lang="en-CA" dirty="0" smtClean="0"/>
          </a:p>
          <a:p>
            <a:r>
              <a:rPr lang="en-CA" dirty="0" smtClean="0"/>
              <a:t>Example:</a:t>
            </a:r>
          </a:p>
          <a:p>
            <a:pPr lvl="1"/>
            <a:r>
              <a:rPr lang="en-CA" dirty="0" smtClean="0"/>
              <a:t>Novelists and playwrights rarely design their plots from scratch</a:t>
            </a:r>
          </a:p>
          <a:p>
            <a:pPr lvl="2"/>
            <a:r>
              <a:rPr lang="en-CA" dirty="0" smtClean="0"/>
              <a:t>Instead, they follow patterns like “Tragically Flawed Hero” (Macbeth, Hamlet, etc.) or “The Romantic Novel”</a:t>
            </a:r>
          </a:p>
          <a:p>
            <a:pPr lvl="1"/>
            <a:r>
              <a:rPr lang="en-CA" dirty="0" smtClean="0"/>
              <a:t>In the same way, object-oriented designers follow patterns</a:t>
            </a:r>
          </a:p>
          <a:p>
            <a:pPr lvl="2"/>
            <a:r>
              <a:rPr lang="en-CA" dirty="0" smtClean="0"/>
              <a:t>Examples: "represent states with object” or “decorate objects so you can easily add/remove features”</a:t>
            </a:r>
          </a:p>
          <a:p>
            <a:pPr lvl="1"/>
            <a:r>
              <a:rPr lang="en-CA" dirty="0" smtClean="0"/>
              <a:t>Once you know the pattern, many design decisions follow automatically</a:t>
            </a:r>
            <a:endParaRPr lang="en-CA" dirty="0"/>
          </a:p>
        </p:txBody>
      </p:sp>
    </p:spTree>
    <p:extLst>
      <p:ext uri="{BB962C8B-B14F-4D97-AF65-F5344CB8AC3E}">
        <p14:creationId xmlns:p14="http://schemas.microsoft.com/office/powerpoint/2010/main" val="17498760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Adapter Pattern</a:t>
            </a:r>
            <a:endParaRPr lang="en-US" dirty="0"/>
          </a:p>
        </p:txBody>
      </p:sp>
      <p:sp>
        <p:nvSpPr>
          <p:cNvPr id="4" name="Content Placeholder 3"/>
          <p:cNvSpPr>
            <a:spLocks noGrp="1"/>
          </p:cNvSpPr>
          <p:nvPr>
            <p:ph idx="1"/>
          </p:nvPr>
        </p:nvSpPr>
        <p:spPr/>
        <p:txBody>
          <a:bodyPr>
            <a:normAutofit fontScale="92500" lnSpcReduction="20000"/>
          </a:bodyPr>
          <a:lstStyle/>
          <a:p>
            <a:r>
              <a:rPr lang="en-CA" smtClean="0"/>
              <a:t>Adaptation and Reuse</a:t>
            </a:r>
          </a:p>
          <a:p>
            <a:pPr lvl="1"/>
            <a:r>
              <a:rPr lang="en-CA" smtClean="0"/>
              <a:t>Reuse has many advantages but sometimes can be difficult</a:t>
            </a:r>
          </a:p>
          <a:p>
            <a:pPr lvl="2"/>
            <a:r>
              <a:rPr lang="en-CA" smtClean="0"/>
              <a:t>Example:</a:t>
            </a:r>
          </a:p>
          <a:p>
            <a:pPr lvl="3"/>
            <a:r>
              <a:rPr lang="en-CA" smtClean="0"/>
              <a:t>Interface incompatibility problems (i.e. wrong interface)</a:t>
            </a:r>
          </a:p>
          <a:p>
            <a:pPr lvl="4"/>
            <a:r>
              <a:rPr lang="en-CA" smtClean="0"/>
              <a:t>Such as not having right operation signatures</a:t>
            </a:r>
          </a:p>
          <a:p>
            <a:pPr lvl="4"/>
            <a:r>
              <a:rPr lang="en-CA" smtClean="0"/>
              <a:t>Lacking crucial operations</a:t>
            </a:r>
          </a:p>
          <a:p>
            <a:pPr lvl="1"/>
            <a:r>
              <a:rPr lang="en-CA" smtClean="0"/>
              <a:t>Solution: introduce a class to broker the interface between a client and a reusable class with the wrong interface</a:t>
            </a:r>
          </a:p>
          <a:p>
            <a:pPr lvl="2"/>
            <a:r>
              <a:rPr lang="en-CA" smtClean="0"/>
              <a:t>This type of broker pattern facilities interaction between a client and supplier by providing a new interface for the supplier</a:t>
            </a:r>
            <a:endParaRPr lang="en-CA" dirty="0"/>
          </a:p>
        </p:txBody>
      </p:sp>
    </p:spTree>
    <p:extLst>
      <p:ext uri="{BB962C8B-B14F-4D97-AF65-F5344CB8AC3E}">
        <p14:creationId xmlns:p14="http://schemas.microsoft.com/office/powerpoint/2010/main" val="24881243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Adapter Pattern</a:t>
            </a:r>
          </a:p>
        </p:txBody>
      </p:sp>
      <p:sp>
        <p:nvSpPr>
          <p:cNvPr id="6" name="Content Placeholder 5"/>
          <p:cNvSpPr>
            <a:spLocks noGrp="1"/>
          </p:cNvSpPr>
          <p:nvPr>
            <p:ph idx="1"/>
          </p:nvPr>
        </p:nvSpPr>
        <p:spPr>
          <a:xfrm>
            <a:off x="457200" y="1325562"/>
            <a:ext cx="8229600" cy="3082223"/>
          </a:xfrm>
        </p:spPr>
        <p:txBody>
          <a:bodyPr>
            <a:normAutofit fontScale="92500" lnSpcReduction="20000"/>
          </a:bodyPr>
          <a:lstStyle/>
          <a:p>
            <a:r>
              <a:rPr lang="en-CA" dirty="0" smtClean="0"/>
              <a:t>Adaptation and Reuse</a:t>
            </a:r>
          </a:p>
          <a:p>
            <a:pPr lvl="1"/>
            <a:r>
              <a:rPr lang="en-CA" dirty="0" smtClean="0"/>
              <a:t>An adapter or wrapper is a component that provides a new interface for an existing component</a:t>
            </a:r>
          </a:p>
          <a:p>
            <a:pPr lvl="1"/>
            <a:r>
              <a:rPr lang="en-CA" dirty="0" smtClean="0"/>
              <a:t>An adapter or wrapper pattern is a broker pattern that provides a new interface for existing software so that it can be reused</a:t>
            </a:r>
          </a:p>
          <a:p>
            <a:pPr lvl="1"/>
            <a:endParaRPr lang="en-CA" dirty="0" smtClean="0"/>
          </a:p>
          <a:p>
            <a:pPr lvl="1"/>
            <a:r>
              <a:rPr lang="en-CA" dirty="0" smtClean="0"/>
              <a:t>Adapter patterns are well named</a:t>
            </a:r>
            <a:endParaRPr lang="en-CA" dirty="0"/>
          </a:p>
        </p:txBody>
      </p:sp>
      <p:pic>
        <p:nvPicPr>
          <p:cNvPr id="3" name="Picture 2"/>
          <p:cNvPicPr>
            <a:picLocks noChangeAspect="1"/>
          </p:cNvPicPr>
          <p:nvPr/>
        </p:nvPicPr>
        <p:blipFill>
          <a:blip r:embed="rId2"/>
          <a:stretch>
            <a:fillRect/>
          </a:stretch>
        </p:blipFill>
        <p:spPr>
          <a:xfrm>
            <a:off x="4710091" y="4259830"/>
            <a:ext cx="3384376" cy="1977482"/>
          </a:xfrm>
          <a:prstGeom prst="rect">
            <a:avLst/>
          </a:prstGeom>
        </p:spPr>
      </p:pic>
      <p:sp>
        <p:nvSpPr>
          <p:cNvPr id="4" name="Rectangle 3"/>
          <p:cNvSpPr/>
          <p:nvPr/>
        </p:nvSpPr>
        <p:spPr>
          <a:xfrm>
            <a:off x="468248" y="4925961"/>
            <a:ext cx="4572000" cy="707886"/>
          </a:xfrm>
          <a:prstGeom prst="rect">
            <a:avLst/>
          </a:prstGeom>
        </p:spPr>
        <p:txBody>
          <a:bodyPr>
            <a:spAutoFit/>
          </a:bodyPr>
          <a:lstStyle/>
          <a:p>
            <a:pPr marL="342900" indent="-342900">
              <a:spcAft>
                <a:spcPts val="600"/>
              </a:spcAft>
              <a:buFont typeface="Arial" panose="020B0604020202020204" pitchFamily="34" charset="0"/>
              <a:buChar char="•"/>
            </a:pPr>
            <a:r>
              <a:rPr lang="en-CA" sz="2000" dirty="0"/>
              <a:t>Electrical adapters </a:t>
            </a:r>
            <a:r>
              <a:rPr lang="en-CA" sz="2000" dirty="0">
                <a:sym typeface="Symbol" panose="05050102010706020507" pitchFamily="18" charset="2"/>
              </a:rPr>
              <a:t> </a:t>
            </a:r>
            <a:r>
              <a:rPr lang="en-CA" sz="2000" dirty="0"/>
              <a:t>converts and make plugs fit</a:t>
            </a:r>
          </a:p>
        </p:txBody>
      </p:sp>
    </p:spTree>
    <p:extLst>
      <p:ext uri="{BB962C8B-B14F-4D97-AF65-F5344CB8AC3E}">
        <p14:creationId xmlns:p14="http://schemas.microsoft.com/office/powerpoint/2010/main" val="24049422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Adapter Pattern</a:t>
            </a:r>
          </a:p>
        </p:txBody>
      </p:sp>
      <p:sp>
        <p:nvSpPr>
          <p:cNvPr id="6" name="Content Placeholder 5"/>
          <p:cNvSpPr>
            <a:spLocks noGrp="1"/>
          </p:cNvSpPr>
          <p:nvPr>
            <p:ph idx="1"/>
          </p:nvPr>
        </p:nvSpPr>
        <p:spPr>
          <a:xfrm>
            <a:off x="457200" y="1143000"/>
            <a:ext cx="8229600" cy="5303838"/>
          </a:xfrm>
        </p:spPr>
        <p:txBody>
          <a:bodyPr>
            <a:normAutofit fontScale="77500" lnSpcReduction="20000"/>
          </a:bodyPr>
          <a:lstStyle/>
          <a:p>
            <a:r>
              <a:rPr lang="en-CA" dirty="0" smtClean="0"/>
              <a:t>Adaptation and Reuse</a:t>
            </a:r>
          </a:p>
          <a:p>
            <a:pPr lvl="1"/>
            <a:r>
              <a:rPr lang="en-CA" dirty="0" smtClean="0"/>
              <a:t>Object-Oriented adapters play the same role as their real world counterparts; they take an interface and adapt it to one that a client is expecting</a:t>
            </a:r>
          </a:p>
          <a:p>
            <a:pPr lvl="1"/>
            <a:r>
              <a:rPr lang="en-CA" dirty="0" smtClean="0"/>
              <a:t>Sometimes adapters may add functionality</a:t>
            </a:r>
          </a:p>
          <a:p>
            <a:pPr lvl="1"/>
            <a:endParaRPr lang="en-CA" dirty="0" smtClean="0"/>
          </a:p>
          <a:p>
            <a:pPr lvl="1"/>
            <a:endParaRPr lang="en-CA" dirty="0" smtClean="0"/>
          </a:p>
          <a:p>
            <a:pPr lvl="1"/>
            <a:endParaRPr lang="en-CA" dirty="0" smtClean="0"/>
          </a:p>
          <a:p>
            <a:pPr lvl="1"/>
            <a:endParaRPr lang="en-CA" dirty="0" smtClean="0"/>
          </a:p>
          <a:p>
            <a:pPr lvl="1"/>
            <a:endParaRPr lang="en-CA" dirty="0" smtClean="0"/>
          </a:p>
          <a:p>
            <a:pPr lvl="1"/>
            <a:endParaRPr lang="en-CA" dirty="0" smtClean="0"/>
          </a:p>
          <a:p>
            <a:pPr lvl="1"/>
            <a:r>
              <a:rPr lang="en-CA" dirty="0" smtClean="0"/>
              <a:t>How to solve this problem?</a:t>
            </a:r>
          </a:p>
          <a:p>
            <a:pPr lvl="2"/>
            <a:r>
              <a:rPr lang="en-CA" dirty="0" smtClean="0"/>
              <a:t>Changing your exiting code?</a:t>
            </a:r>
          </a:p>
          <a:p>
            <a:pPr lvl="2"/>
            <a:r>
              <a:rPr lang="en-CA" dirty="0" smtClean="0"/>
              <a:t>Change vendor’s code?</a:t>
            </a:r>
          </a:p>
          <a:p>
            <a:pPr lvl="2"/>
            <a:r>
              <a:rPr lang="en-CA" dirty="0" smtClean="0"/>
              <a:t>So what do you do?</a:t>
            </a:r>
          </a:p>
          <a:p>
            <a:pPr lvl="3"/>
            <a:r>
              <a:rPr lang="en-CA" dirty="0" smtClean="0"/>
              <a:t>Write a class that adapts the new vendor interface into the one your are expecting</a:t>
            </a:r>
            <a:endParaRPr lang="en-CA" dirty="0"/>
          </a:p>
        </p:txBody>
      </p:sp>
      <p:pic>
        <p:nvPicPr>
          <p:cNvPr id="4" name="Picture 3"/>
          <p:cNvPicPr>
            <a:picLocks noChangeAspect="1"/>
          </p:cNvPicPr>
          <p:nvPr/>
        </p:nvPicPr>
        <p:blipFill>
          <a:blip r:embed="rId2"/>
          <a:stretch>
            <a:fillRect/>
          </a:stretch>
        </p:blipFill>
        <p:spPr>
          <a:xfrm>
            <a:off x="444664" y="2954213"/>
            <a:ext cx="3600400" cy="1501069"/>
          </a:xfrm>
          <a:prstGeom prst="rect">
            <a:avLst/>
          </a:prstGeom>
        </p:spPr>
      </p:pic>
      <p:pic>
        <p:nvPicPr>
          <p:cNvPr id="5" name="Picture 4"/>
          <p:cNvPicPr>
            <a:picLocks noChangeAspect="1"/>
          </p:cNvPicPr>
          <p:nvPr/>
        </p:nvPicPr>
        <p:blipFill>
          <a:blip r:embed="rId3"/>
          <a:stretch>
            <a:fillRect/>
          </a:stretch>
        </p:blipFill>
        <p:spPr>
          <a:xfrm>
            <a:off x="4723286" y="2799097"/>
            <a:ext cx="3659827" cy="1811299"/>
          </a:xfrm>
          <a:prstGeom prst="rect">
            <a:avLst/>
          </a:prstGeom>
        </p:spPr>
      </p:pic>
    </p:spTree>
    <p:extLst>
      <p:ext uri="{BB962C8B-B14F-4D97-AF65-F5344CB8AC3E}">
        <p14:creationId xmlns:p14="http://schemas.microsoft.com/office/powerpoint/2010/main" val="27231091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Adapter Pattern</a:t>
            </a:r>
          </a:p>
        </p:txBody>
      </p:sp>
      <p:sp>
        <p:nvSpPr>
          <p:cNvPr id="5" name="Content Placeholder 4"/>
          <p:cNvSpPr>
            <a:spLocks noGrp="1"/>
          </p:cNvSpPr>
          <p:nvPr>
            <p:ph idx="1"/>
          </p:nvPr>
        </p:nvSpPr>
        <p:spPr/>
        <p:txBody>
          <a:bodyPr/>
          <a:lstStyle/>
          <a:p>
            <a:r>
              <a:rPr lang="en-CA" smtClean="0"/>
              <a:t>Adaptation and Reuse</a:t>
            </a:r>
          </a:p>
          <a:p>
            <a:pPr lvl="1"/>
            <a:r>
              <a:rPr lang="en-CA" smtClean="0"/>
              <a:t>Adapter acts as the middleman by receiving requests from the client and converting them into requests that make sense on the vendor classes</a:t>
            </a:r>
            <a:endParaRPr lang="en-CA" dirty="0"/>
          </a:p>
        </p:txBody>
      </p:sp>
      <p:pic>
        <p:nvPicPr>
          <p:cNvPr id="3" name="Picture 2"/>
          <p:cNvPicPr>
            <a:picLocks noChangeAspect="1"/>
          </p:cNvPicPr>
          <p:nvPr/>
        </p:nvPicPr>
        <p:blipFill>
          <a:blip r:embed="rId2"/>
          <a:stretch>
            <a:fillRect/>
          </a:stretch>
        </p:blipFill>
        <p:spPr>
          <a:xfrm>
            <a:off x="2911387" y="3588543"/>
            <a:ext cx="3321225" cy="1716000"/>
          </a:xfrm>
          <a:prstGeom prst="rect">
            <a:avLst/>
          </a:prstGeom>
        </p:spPr>
      </p:pic>
    </p:spTree>
    <p:extLst>
      <p:ext uri="{BB962C8B-B14F-4D97-AF65-F5344CB8AC3E}">
        <p14:creationId xmlns:p14="http://schemas.microsoft.com/office/powerpoint/2010/main" val="26414540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Adapter </a:t>
            </a:r>
            <a:r>
              <a:rPr lang="en-US" dirty="0" smtClean="0"/>
              <a:t>Pattern - Example</a:t>
            </a:r>
            <a:endParaRPr lang="en-US" dirty="0"/>
          </a:p>
        </p:txBody>
      </p:sp>
      <p:sp>
        <p:nvSpPr>
          <p:cNvPr id="5" name="Content Placeholder 4"/>
          <p:cNvSpPr>
            <a:spLocks noGrp="1"/>
          </p:cNvSpPr>
          <p:nvPr>
            <p:ph idx="1"/>
          </p:nvPr>
        </p:nvSpPr>
        <p:spPr>
          <a:xfrm>
            <a:off x="457200" y="1325562"/>
            <a:ext cx="8229600" cy="2319461"/>
          </a:xfrm>
        </p:spPr>
        <p:txBody>
          <a:bodyPr>
            <a:normAutofit fontScale="92500" lnSpcReduction="20000"/>
          </a:bodyPr>
          <a:lstStyle/>
          <a:p>
            <a:r>
              <a:rPr lang="en-CA" dirty="0" smtClean="0"/>
              <a:t>Example: a turkey amongst ducks!</a:t>
            </a:r>
          </a:p>
          <a:p>
            <a:pPr lvl="1"/>
            <a:r>
              <a:rPr lang="en-CA" dirty="0" smtClean="0"/>
              <a:t>If it walks like a duck and quacks like a duck, then it must be a duck!</a:t>
            </a:r>
          </a:p>
          <a:p>
            <a:pPr lvl="1"/>
            <a:r>
              <a:rPr lang="en-CA" dirty="0" smtClean="0"/>
              <a:t>or …</a:t>
            </a:r>
          </a:p>
          <a:p>
            <a:pPr lvl="1"/>
            <a:r>
              <a:rPr lang="en-CA" dirty="0" smtClean="0"/>
              <a:t>If it walks like a duck and quacks like a duck, then it might be turkey wrapped with a duck adapter!</a:t>
            </a:r>
            <a:endParaRPr lang="en-CA" dirty="0"/>
          </a:p>
        </p:txBody>
      </p:sp>
      <p:pic>
        <p:nvPicPr>
          <p:cNvPr id="4" name="Picture 3"/>
          <p:cNvPicPr>
            <a:picLocks noChangeAspect="1"/>
          </p:cNvPicPr>
          <p:nvPr/>
        </p:nvPicPr>
        <p:blipFill>
          <a:blip r:embed="rId2"/>
          <a:stretch>
            <a:fillRect/>
          </a:stretch>
        </p:blipFill>
        <p:spPr>
          <a:xfrm>
            <a:off x="2514600" y="3827585"/>
            <a:ext cx="3812858" cy="2808312"/>
          </a:xfrm>
          <a:prstGeom prst="rect">
            <a:avLst/>
          </a:prstGeom>
        </p:spPr>
      </p:pic>
    </p:spTree>
    <p:extLst>
      <p:ext uri="{BB962C8B-B14F-4D97-AF65-F5344CB8AC3E}">
        <p14:creationId xmlns:p14="http://schemas.microsoft.com/office/powerpoint/2010/main" val="2691721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Adapter Pattern - Example</a:t>
            </a:r>
          </a:p>
        </p:txBody>
      </p:sp>
      <p:sp>
        <p:nvSpPr>
          <p:cNvPr id="4" name="Content Placeholder 3"/>
          <p:cNvSpPr>
            <a:spLocks noGrp="1"/>
          </p:cNvSpPr>
          <p:nvPr>
            <p:ph idx="1"/>
          </p:nvPr>
        </p:nvSpPr>
        <p:spPr/>
        <p:txBody>
          <a:bodyPr/>
          <a:lstStyle/>
          <a:p>
            <a:r>
              <a:rPr lang="en-CA" smtClean="0"/>
              <a:t>Example: a turkey amongst ducks!</a:t>
            </a:r>
          </a:p>
          <a:p>
            <a:pPr lvl="1"/>
            <a:r>
              <a:rPr lang="en-CA" smtClean="0"/>
              <a:t>Here is a subclass of Duck, the MallardDuck</a:t>
            </a:r>
            <a:endParaRPr lang="en-CA" dirty="0"/>
          </a:p>
        </p:txBody>
      </p:sp>
      <p:pic>
        <p:nvPicPr>
          <p:cNvPr id="5" name="Picture 4"/>
          <p:cNvPicPr>
            <a:picLocks noChangeAspect="1"/>
          </p:cNvPicPr>
          <p:nvPr/>
        </p:nvPicPr>
        <p:blipFill>
          <a:blip r:embed="rId2"/>
          <a:stretch>
            <a:fillRect/>
          </a:stretch>
        </p:blipFill>
        <p:spPr>
          <a:xfrm>
            <a:off x="1993826" y="2533404"/>
            <a:ext cx="4559374" cy="3509811"/>
          </a:xfrm>
          <a:prstGeom prst="rect">
            <a:avLst/>
          </a:prstGeom>
        </p:spPr>
      </p:pic>
    </p:spTree>
    <p:extLst>
      <p:ext uri="{BB962C8B-B14F-4D97-AF65-F5344CB8AC3E}">
        <p14:creationId xmlns:p14="http://schemas.microsoft.com/office/powerpoint/2010/main" val="27400152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Adapter Pattern - Example</a:t>
            </a:r>
          </a:p>
        </p:txBody>
      </p:sp>
      <p:sp>
        <p:nvSpPr>
          <p:cNvPr id="5" name="Content Placeholder 4"/>
          <p:cNvSpPr>
            <a:spLocks noGrp="1"/>
          </p:cNvSpPr>
          <p:nvPr>
            <p:ph idx="1"/>
          </p:nvPr>
        </p:nvSpPr>
        <p:spPr/>
        <p:txBody>
          <a:bodyPr/>
          <a:lstStyle/>
          <a:p>
            <a:r>
              <a:rPr lang="en-CA" dirty="0" smtClean="0"/>
              <a:t>Example: a turkey amongst ducks!</a:t>
            </a:r>
          </a:p>
          <a:p>
            <a:pPr lvl="1"/>
            <a:r>
              <a:rPr lang="en-CA" dirty="0" smtClean="0"/>
              <a:t>Write an adapter which makes a turkey look like a duck</a:t>
            </a:r>
            <a:endParaRPr lang="en-CA" dirty="0"/>
          </a:p>
        </p:txBody>
      </p:sp>
      <p:pic>
        <p:nvPicPr>
          <p:cNvPr id="4" name="Picture 3"/>
          <p:cNvPicPr>
            <a:picLocks noChangeAspect="1"/>
          </p:cNvPicPr>
          <p:nvPr/>
        </p:nvPicPr>
        <p:blipFill>
          <a:blip r:embed="rId2"/>
          <a:stretch>
            <a:fillRect/>
          </a:stretch>
        </p:blipFill>
        <p:spPr>
          <a:xfrm>
            <a:off x="323528" y="2906712"/>
            <a:ext cx="2863125" cy="3632200"/>
          </a:xfrm>
          <a:prstGeom prst="rect">
            <a:avLst/>
          </a:prstGeom>
          <a:ln>
            <a:solidFill>
              <a:srgbClr val="C00000"/>
            </a:solidFill>
          </a:ln>
        </p:spPr>
      </p:pic>
      <p:sp>
        <p:nvSpPr>
          <p:cNvPr id="6" name="Rectangle 5"/>
          <p:cNvSpPr/>
          <p:nvPr/>
        </p:nvSpPr>
        <p:spPr>
          <a:xfrm>
            <a:off x="3766945" y="2919412"/>
            <a:ext cx="4881755" cy="3170099"/>
          </a:xfrm>
          <a:prstGeom prst="rect">
            <a:avLst/>
          </a:prstGeom>
          <a:ln>
            <a:solidFill>
              <a:schemeClr val="tx1"/>
            </a:solidFill>
          </a:ln>
        </p:spPr>
        <p:txBody>
          <a:bodyPr wrap="square">
            <a:spAutoFit/>
          </a:bodyPr>
          <a:lstStyle/>
          <a:p>
            <a:pPr marL="342900" indent="-342900" algn="l">
              <a:buFont typeface="+mj-lt"/>
              <a:buAutoNum type="arabicPeriod"/>
            </a:pPr>
            <a:r>
              <a:rPr lang="en-CA" sz="2000" dirty="0" smtClean="0">
                <a:latin typeface="+mn-lt"/>
              </a:rPr>
              <a:t>Adapter </a:t>
            </a:r>
            <a:r>
              <a:rPr lang="en-CA" sz="2000" dirty="0">
                <a:latin typeface="+mn-lt"/>
              </a:rPr>
              <a:t>implements the target </a:t>
            </a:r>
            <a:r>
              <a:rPr lang="en-CA" sz="2000" dirty="0" smtClean="0">
                <a:latin typeface="+mn-lt"/>
              </a:rPr>
              <a:t>interface (Duck)</a:t>
            </a:r>
          </a:p>
          <a:p>
            <a:pPr marL="342900" indent="-342900" algn="l">
              <a:buFont typeface="+mj-lt"/>
              <a:buAutoNum type="arabicPeriod"/>
            </a:pPr>
            <a:r>
              <a:rPr lang="en-CA" sz="2000" dirty="0" smtClean="0">
                <a:latin typeface="+mn-lt"/>
              </a:rPr>
              <a:t>Adapter </a:t>
            </a:r>
            <a:r>
              <a:rPr lang="en-CA" sz="2000" dirty="0">
                <a:latin typeface="+mn-lt"/>
              </a:rPr>
              <a:t>holds a reference to </a:t>
            </a:r>
            <a:r>
              <a:rPr lang="en-CA" sz="2000" dirty="0" smtClean="0">
                <a:latin typeface="+mn-lt"/>
              </a:rPr>
              <a:t>the </a:t>
            </a:r>
            <a:r>
              <a:rPr lang="en-CA" sz="2000" dirty="0" err="1" smtClean="0">
                <a:latin typeface="+mn-lt"/>
              </a:rPr>
              <a:t>adaptee</a:t>
            </a:r>
            <a:r>
              <a:rPr lang="en-CA" sz="2000" dirty="0" smtClean="0">
                <a:latin typeface="+mn-lt"/>
              </a:rPr>
              <a:t> (turkey) via the constructor. </a:t>
            </a:r>
            <a:r>
              <a:rPr lang="en-CA" sz="2000" dirty="0" err="1" smtClean="0">
                <a:latin typeface="+mn-lt"/>
              </a:rPr>
              <a:t>Adaptee</a:t>
            </a:r>
            <a:r>
              <a:rPr lang="en-CA" sz="2000" dirty="0" smtClean="0">
                <a:latin typeface="+mn-lt"/>
              </a:rPr>
              <a:t> is also stored internally</a:t>
            </a:r>
          </a:p>
          <a:p>
            <a:pPr marL="342900" indent="-342900" algn="l">
              <a:buFont typeface="+mj-lt"/>
              <a:buAutoNum type="arabicPeriod"/>
            </a:pPr>
            <a:r>
              <a:rPr lang="en-CA" sz="2000" dirty="0" smtClean="0">
                <a:latin typeface="+mn-lt"/>
              </a:rPr>
              <a:t>Calls </a:t>
            </a:r>
            <a:r>
              <a:rPr lang="en-CA" sz="2000" dirty="0">
                <a:latin typeface="+mn-lt"/>
              </a:rPr>
              <a:t>by the client code are delegated </a:t>
            </a:r>
            <a:r>
              <a:rPr lang="en-CA" sz="2000" dirty="0" smtClean="0">
                <a:latin typeface="+mn-lt"/>
              </a:rPr>
              <a:t>to the </a:t>
            </a:r>
            <a:r>
              <a:rPr lang="en-CA" sz="2000" dirty="0">
                <a:latin typeface="+mn-lt"/>
              </a:rPr>
              <a:t>corresponding operations in </a:t>
            </a:r>
            <a:r>
              <a:rPr lang="en-CA" sz="2000" dirty="0" smtClean="0">
                <a:latin typeface="+mn-lt"/>
              </a:rPr>
              <a:t>the </a:t>
            </a:r>
            <a:r>
              <a:rPr lang="en-CA" sz="2000" dirty="0" err="1" smtClean="0">
                <a:latin typeface="+mn-lt"/>
              </a:rPr>
              <a:t>adaptee</a:t>
            </a:r>
            <a:endParaRPr lang="en-CA" sz="2000" dirty="0">
              <a:latin typeface="+mn-lt"/>
            </a:endParaRPr>
          </a:p>
          <a:p>
            <a:pPr marL="342900" indent="-342900" algn="l">
              <a:buFont typeface="+mj-lt"/>
              <a:buAutoNum type="arabicPeriod"/>
            </a:pPr>
            <a:r>
              <a:rPr lang="en-CA" sz="2000" dirty="0" smtClean="0">
                <a:latin typeface="+mn-lt"/>
              </a:rPr>
              <a:t>In </a:t>
            </a:r>
            <a:r>
              <a:rPr lang="en-CA" sz="2000" dirty="0">
                <a:latin typeface="+mn-lt"/>
              </a:rPr>
              <a:t>the adapter class, operations can </a:t>
            </a:r>
            <a:r>
              <a:rPr lang="en-CA" sz="2000" dirty="0" smtClean="0">
                <a:latin typeface="+mn-lt"/>
              </a:rPr>
              <a:t>be used </a:t>
            </a:r>
            <a:r>
              <a:rPr lang="en-CA" sz="2000" dirty="0" err="1">
                <a:latin typeface="+mn-lt"/>
              </a:rPr>
              <a:t>polymorphically</a:t>
            </a:r>
            <a:r>
              <a:rPr lang="en-CA" sz="2000" dirty="0">
                <a:latin typeface="+mn-lt"/>
              </a:rPr>
              <a:t> as a Duck</a:t>
            </a:r>
          </a:p>
        </p:txBody>
      </p:sp>
      <p:sp>
        <p:nvSpPr>
          <p:cNvPr id="2" name="Rectangle 1"/>
          <p:cNvSpPr/>
          <p:nvPr/>
        </p:nvSpPr>
        <p:spPr>
          <a:xfrm>
            <a:off x="76200" y="2743200"/>
            <a:ext cx="8991600"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2737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Adapter Pattern - Example</a:t>
            </a:r>
          </a:p>
        </p:txBody>
      </p:sp>
      <p:sp>
        <p:nvSpPr>
          <p:cNvPr id="5" name="Content Placeholder 4"/>
          <p:cNvSpPr>
            <a:spLocks noGrp="1"/>
          </p:cNvSpPr>
          <p:nvPr>
            <p:ph idx="1"/>
          </p:nvPr>
        </p:nvSpPr>
        <p:spPr/>
        <p:txBody>
          <a:bodyPr/>
          <a:lstStyle/>
          <a:p>
            <a:r>
              <a:rPr lang="en-CA" smtClean="0"/>
              <a:t>Example: a turkey amongst ducks!</a:t>
            </a:r>
            <a:endParaRPr lang="en-CA" dirty="0"/>
          </a:p>
        </p:txBody>
      </p:sp>
      <p:pic>
        <p:nvPicPr>
          <p:cNvPr id="3" name="Picture 2"/>
          <p:cNvPicPr>
            <a:picLocks noChangeAspect="1"/>
          </p:cNvPicPr>
          <p:nvPr/>
        </p:nvPicPr>
        <p:blipFill>
          <a:blip r:embed="rId2"/>
          <a:stretch>
            <a:fillRect/>
          </a:stretch>
        </p:blipFill>
        <p:spPr>
          <a:xfrm>
            <a:off x="803064" y="1963729"/>
            <a:ext cx="7883736" cy="4575183"/>
          </a:xfrm>
          <a:prstGeom prst="rect">
            <a:avLst/>
          </a:prstGeom>
        </p:spPr>
      </p:pic>
    </p:spTree>
    <p:extLst>
      <p:ext uri="{BB962C8B-B14F-4D97-AF65-F5344CB8AC3E}">
        <p14:creationId xmlns:p14="http://schemas.microsoft.com/office/powerpoint/2010/main" val="28600584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980728" y="1412776"/>
            <a:ext cx="853586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257300" lvl="2"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a:t>The Adapter Pattern</a:t>
            </a:r>
          </a:p>
        </p:txBody>
      </p:sp>
      <p:sp>
        <p:nvSpPr>
          <p:cNvPr id="4" name="Content Placeholder 3"/>
          <p:cNvSpPr>
            <a:spLocks noGrp="1"/>
          </p:cNvSpPr>
          <p:nvPr>
            <p:ph idx="1"/>
          </p:nvPr>
        </p:nvSpPr>
        <p:spPr/>
        <p:txBody>
          <a:bodyPr/>
          <a:lstStyle/>
          <a:p>
            <a:r>
              <a:rPr lang="en-CA" smtClean="0"/>
              <a:t>When to use the adapter pattern</a:t>
            </a:r>
          </a:p>
          <a:p>
            <a:pPr lvl="1"/>
            <a:r>
              <a:rPr lang="en-CA" smtClean="0"/>
              <a:t>Adapters should be used whenever a client needs a different supplier class interface. </a:t>
            </a:r>
          </a:p>
          <a:p>
            <a:pPr lvl="1"/>
            <a:r>
              <a:rPr lang="en-CA" smtClean="0"/>
              <a:t>This need can arise for the following reasons:</a:t>
            </a:r>
          </a:p>
          <a:p>
            <a:pPr lvl="2"/>
            <a:r>
              <a:rPr lang="en-CA" smtClean="0"/>
              <a:t>The current context of use expects a certain interface</a:t>
            </a:r>
          </a:p>
          <a:p>
            <a:pPr lvl="2"/>
            <a:r>
              <a:rPr lang="en-CA" smtClean="0"/>
              <a:t>A simplified interface is needed to a complex class</a:t>
            </a:r>
          </a:p>
          <a:p>
            <a:pPr lvl="2"/>
            <a:r>
              <a:rPr lang="en-CA" smtClean="0"/>
              <a:t>Operations with slightly different functionality are needed</a:t>
            </a:r>
          </a:p>
          <a:p>
            <a:pPr lvl="2"/>
            <a:endParaRPr lang="en-CA" dirty="0"/>
          </a:p>
        </p:txBody>
      </p:sp>
      <p:sp>
        <p:nvSpPr>
          <p:cNvPr id="2" name="Slide Number Placeholder 1"/>
          <p:cNvSpPr>
            <a:spLocks noGrp="1"/>
          </p:cNvSpPr>
          <p:nvPr>
            <p:ph type="sldNum" sz="quarter" idx="12"/>
          </p:nvPr>
        </p:nvSpPr>
        <p:spPr/>
        <p:txBody>
          <a:bodyPr/>
          <a:lstStyle/>
          <a:p>
            <a:fld id="{CFBE2B3D-DADD-419A-918E-3FF1A0F9B4A8}" type="slidenum">
              <a:rPr lang="en-US" smtClean="0"/>
              <a:pPr/>
              <a:t>58</a:t>
            </a:fld>
            <a:endParaRPr lang="en-US" dirty="0"/>
          </a:p>
        </p:txBody>
      </p:sp>
    </p:spTree>
    <p:extLst>
      <p:ext uri="{BB962C8B-B14F-4D97-AF65-F5344CB8AC3E}">
        <p14:creationId xmlns:p14="http://schemas.microsoft.com/office/powerpoint/2010/main" val="3057956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Adapter vs. </a:t>
            </a:r>
            <a:r>
              <a:rPr lang="en-CA" dirty="0"/>
              <a:t>Façade </a:t>
            </a:r>
            <a:r>
              <a:rPr lang="en-US" dirty="0" smtClean="0"/>
              <a:t>Pattern</a:t>
            </a:r>
            <a:endParaRPr lang="en-US" dirty="0"/>
          </a:p>
        </p:txBody>
      </p:sp>
      <p:sp>
        <p:nvSpPr>
          <p:cNvPr id="4" name="Content Placeholder 3"/>
          <p:cNvSpPr>
            <a:spLocks noGrp="1"/>
          </p:cNvSpPr>
          <p:nvPr>
            <p:ph idx="1"/>
          </p:nvPr>
        </p:nvSpPr>
        <p:spPr/>
        <p:txBody>
          <a:bodyPr/>
          <a:lstStyle/>
          <a:p>
            <a:r>
              <a:rPr lang="en-CA" dirty="0" smtClean="0"/>
              <a:t>Comparison between Adapter and Façade</a:t>
            </a:r>
          </a:p>
          <a:p>
            <a:pPr lvl="1"/>
            <a:r>
              <a:rPr lang="en-CA" dirty="0" smtClean="0"/>
              <a:t>These two patterns may appear to be similar</a:t>
            </a:r>
          </a:p>
          <a:p>
            <a:pPr lvl="2"/>
            <a:r>
              <a:rPr lang="en-CA" dirty="0" smtClean="0"/>
              <a:t>Both act as wrapper of a predefined class</a:t>
            </a:r>
          </a:p>
          <a:p>
            <a:pPr lvl="2"/>
            <a:r>
              <a:rPr lang="en-CA" dirty="0" smtClean="0"/>
              <a:t>Both use an interface that is not usable and convert it to an interface that is usable</a:t>
            </a:r>
          </a:p>
          <a:p>
            <a:pPr lvl="1"/>
            <a:r>
              <a:rPr lang="en-CA" dirty="0" smtClean="0"/>
              <a:t>With Façade, the main goal is to simplify existing interface of a sub-system</a:t>
            </a:r>
          </a:p>
          <a:p>
            <a:pPr lvl="1"/>
            <a:r>
              <a:rPr lang="en-CA" dirty="0" smtClean="0"/>
              <a:t>With Adapter, we have a target interface for a class that we are converting to another interface</a:t>
            </a:r>
            <a:endParaRPr lang="en-CA" dirty="0"/>
          </a:p>
        </p:txBody>
      </p:sp>
    </p:spTree>
    <p:extLst>
      <p:ext uri="{BB962C8B-B14F-4D97-AF65-F5344CB8AC3E}">
        <p14:creationId xmlns:p14="http://schemas.microsoft.com/office/powerpoint/2010/main" val="3530577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Value of Design Experience</a:t>
            </a:r>
            <a:endParaRPr lang="en-US" dirty="0"/>
          </a:p>
        </p:txBody>
      </p:sp>
      <p:sp>
        <p:nvSpPr>
          <p:cNvPr id="4" name="Content Placeholder 3"/>
          <p:cNvSpPr>
            <a:spLocks noGrp="1"/>
          </p:cNvSpPr>
          <p:nvPr>
            <p:ph idx="1"/>
          </p:nvPr>
        </p:nvSpPr>
        <p:spPr/>
        <p:txBody>
          <a:bodyPr>
            <a:normAutofit fontScale="77500" lnSpcReduction="20000"/>
          </a:bodyPr>
          <a:lstStyle/>
          <a:p>
            <a:r>
              <a:rPr lang="en-CA" smtClean="0"/>
              <a:t>If you could remember the details of a previous problem and how you solved it, then you could reuse the experience instead of discovering it</a:t>
            </a:r>
          </a:p>
          <a:p>
            <a:pPr lvl="1"/>
            <a:r>
              <a:rPr lang="en-CA" smtClean="0"/>
              <a:t>Unfortunately, we do not do a good job of recording experience in software design for others to use</a:t>
            </a:r>
          </a:p>
          <a:p>
            <a:endParaRPr lang="en-CA" smtClean="0"/>
          </a:p>
          <a:p>
            <a:r>
              <a:rPr lang="en-CA" smtClean="0"/>
              <a:t>Recording Design Patterns</a:t>
            </a:r>
          </a:p>
          <a:p>
            <a:pPr lvl="1"/>
            <a:r>
              <a:rPr lang="en-CA" smtClean="0"/>
              <a:t>Software design books and catalogs help in recording experience in designing object-oriented software as design patterns</a:t>
            </a:r>
          </a:p>
          <a:p>
            <a:pPr lvl="2"/>
            <a:r>
              <a:rPr lang="en-CA" smtClean="0"/>
              <a:t>Each design pattern systematically names, explains, and evaluates an important and recurring design in object-oriented systems</a:t>
            </a:r>
          </a:p>
          <a:p>
            <a:pPr lvl="2"/>
            <a:r>
              <a:rPr lang="en-CA" smtClean="0"/>
              <a:t>Goal is to capture design experience in a form that people can use effectively</a:t>
            </a:r>
            <a:endParaRPr lang="en-CA" dirty="0"/>
          </a:p>
        </p:txBody>
      </p:sp>
    </p:spTree>
    <p:extLst>
      <p:ext uri="{BB962C8B-B14F-4D97-AF65-F5344CB8AC3E}">
        <p14:creationId xmlns:p14="http://schemas.microsoft.com/office/powerpoint/2010/main" val="38475879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548680" y="1412776"/>
            <a:ext cx="853586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solidFill>
                <a:srgbClr val="C00000"/>
              </a:solidFill>
            </a:endParaRPr>
          </a:p>
        </p:txBody>
      </p:sp>
      <p:sp>
        <p:nvSpPr>
          <p:cNvPr id="3" name="Title 2"/>
          <p:cNvSpPr>
            <a:spLocks noGrp="1"/>
          </p:cNvSpPr>
          <p:nvPr>
            <p:ph type="title"/>
          </p:nvPr>
        </p:nvSpPr>
        <p:spPr/>
        <p:txBody>
          <a:bodyPr/>
          <a:lstStyle/>
          <a:p>
            <a:r>
              <a:rPr lang="en-US" dirty="0" smtClean="0"/>
              <a:t>The Proxy Pattern</a:t>
            </a:r>
            <a:endParaRPr lang="en-US" dirty="0"/>
          </a:p>
        </p:txBody>
      </p:sp>
      <p:sp>
        <p:nvSpPr>
          <p:cNvPr id="4" name="Content Placeholder 3"/>
          <p:cNvSpPr>
            <a:spLocks noGrp="1"/>
          </p:cNvSpPr>
          <p:nvPr>
            <p:ph idx="1"/>
          </p:nvPr>
        </p:nvSpPr>
        <p:spPr>
          <a:xfrm>
            <a:off x="457200" y="1325561"/>
            <a:ext cx="8229600" cy="5395913"/>
          </a:xfrm>
        </p:spPr>
        <p:txBody>
          <a:bodyPr>
            <a:normAutofit fontScale="92500"/>
          </a:bodyPr>
          <a:lstStyle/>
          <a:p>
            <a:r>
              <a:rPr lang="en-CA" dirty="0" smtClean="0"/>
              <a:t>Stand-ins (or Proxies) for object may be needed because the real object</a:t>
            </a:r>
          </a:p>
          <a:p>
            <a:pPr lvl="1"/>
            <a:r>
              <a:rPr lang="en-CA" dirty="0" smtClean="0"/>
              <a:t>Is not locally available;</a:t>
            </a:r>
          </a:p>
          <a:p>
            <a:pPr lvl="1"/>
            <a:r>
              <a:rPr lang="en-CA" dirty="0" smtClean="0"/>
              <a:t>Is expensive to create; or</a:t>
            </a:r>
          </a:p>
          <a:p>
            <a:pPr lvl="1"/>
            <a:r>
              <a:rPr lang="en-CA" dirty="0" smtClean="0"/>
              <a:t>Needs protected access for security or safety reasons.</a:t>
            </a:r>
          </a:p>
          <a:p>
            <a:r>
              <a:rPr lang="en-CA" dirty="0" smtClean="0"/>
              <a:t>Solution: Use a substitute for that object that</a:t>
            </a:r>
          </a:p>
          <a:p>
            <a:pPr lvl="1"/>
            <a:r>
              <a:rPr lang="en-CA" dirty="0" smtClean="0"/>
              <a:t>Has exactly the same interface as the real object</a:t>
            </a:r>
          </a:p>
          <a:p>
            <a:pPr lvl="1"/>
            <a:r>
              <a:rPr lang="en-CA" dirty="0" smtClean="0"/>
              <a:t>Handles routine or illegitimate messages without accessing the real object</a:t>
            </a:r>
          </a:p>
          <a:p>
            <a:pPr lvl="1"/>
            <a:r>
              <a:rPr lang="en-CA" dirty="0" smtClean="0"/>
              <a:t>Delegates messages that it cannot handle to the real object</a:t>
            </a:r>
          </a:p>
        </p:txBody>
      </p:sp>
      <p:sp>
        <p:nvSpPr>
          <p:cNvPr id="2" name="Slide Number Placeholder 1"/>
          <p:cNvSpPr>
            <a:spLocks noGrp="1"/>
          </p:cNvSpPr>
          <p:nvPr>
            <p:ph type="sldNum" sz="quarter" idx="12"/>
          </p:nvPr>
        </p:nvSpPr>
        <p:spPr/>
        <p:txBody>
          <a:bodyPr/>
          <a:lstStyle/>
          <a:p>
            <a:fld id="{CFBE2B3D-DADD-419A-918E-3FF1A0F9B4A8}" type="slidenum">
              <a:rPr lang="en-US" smtClean="0"/>
              <a:pPr/>
              <a:t>60</a:t>
            </a:fld>
            <a:endParaRPr lang="en-US" dirty="0"/>
          </a:p>
        </p:txBody>
      </p:sp>
    </p:spTree>
    <p:extLst>
      <p:ext uri="{BB962C8B-B14F-4D97-AF65-F5344CB8AC3E}">
        <p14:creationId xmlns:p14="http://schemas.microsoft.com/office/powerpoint/2010/main" val="19220985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980728" y="1025352"/>
            <a:ext cx="853586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3" name="Title 2"/>
          <p:cNvSpPr>
            <a:spLocks noGrp="1"/>
          </p:cNvSpPr>
          <p:nvPr>
            <p:ph type="title"/>
          </p:nvPr>
        </p:nvSpPr>
        <p:spPr/>
        <p:txBody>
          <a:bodyPr>
            <a:normAutofit fontScale="90000"/>
          </a:bodyPr>
          <a:lstStyle/>
          <a:p>
            <a:r>
              <a:rPr lang="en-US" dirty="0" smtClean="0"/>
              <a:t>The Proxy Pattern – Physical Example</a:t>
            </a:r>
            <a:endParaRPr lang="en-US" dirty="0"/>
          </a:p>
        </p:txBody>
      </p:sp>
      <p:sp>
        <p:nvSpPr>
          <p:cNvPr id="4" name="Content Placeholder 3"/>
          <p:cNvSpPr>
            <a:spLocks noGrp="1"/>
          </p:cNvSpPr>
          <p:nvPr>
            <p:ph idx="1"/>
          </p:nvPr>
        </p:nvSpPr>
        <p:spPr/>
        <p:txBody>
          <a:bodyPr>
            <a:normAutofit fontScale="77500" lnSpcReduction="20000"/>
          </a:bodyPr>
          <a:lstStyle/>
          <a:p>
            <a:r>
              <a:rPr lang="en-CA" dirty="0" smtClean="0"/>
              <a:t>Example: A manager called to a meeting he or she is unable to attend</a:t>
            </a:r>
          </a:p>
          <a:p>
            <a:pPr lvl="1"/>
            <a:r>
              <a:rPr lang="en-CA" dirty="0" smtClean="0"/>
              <a:t>Solution: send a subordinate to the meeting (a proxy)</a:t>
            </a:r>
          </a:p>
          <a:p>
            <a:endParaRPr lang="en-CA" dirty="0" smtClean="0"/>
          </a:p>
          <a:p>
            <a:pPr lvl="1"/>
            <a:r>
              <a:rPr lang="en-CA" dirty="0" smtClean="0"/>
              <a:t>Someone standing in for a supervisor will play the role of the supervisor</a:t>
            </a:r>
          </a:p>
          <a:p>
            <a:pPr lvl="2"/>
            <a:r>
              <a:rPr lang="en-CA" dirty="0" smtClean="0"/>
              <a:t>Subordinate may require in some cases to get information or authorization before proceeding on certain issues</a:t>
            </a:r>
          </a:p>
          <a:p>
            <a:pPr lvl="1"/>
            <a:endParaRPr lang="en-CA" dirty="0" smtClean="0"/>
          </a:p>
          <a:p>
            <a:r>
              <a:rPr lang="en-CA" dirty="0" smtClean="0"/>
              <a:t>A proxy acts in the same manner: it interacts with the rest of the system just like the object it represents</a:t>
            </a:r>
          </a:p>
          <a:p>
            <a:pPr lvl="1"/>
            <a:r>
              <a:rPr lang="en-CA" dirty="0" smtClean="0"/>
              <a:t>Can respond to message on its own</a:t>
            </a:r>
          </a:p>
          <a:p>
            <a:pPr lvl="1"/>
            <a:r>
              <a:rPr lang="en-CA" dirty="0" smtClean="0"/>
              <a:t>In certain cases. it must delegate the message to the object it represent</a:t>
            </a:r>
            <a:endParaRPr lang="en-CA" dirty="0"/>
          </a:p>
        </p:txBody>
      </p:sp>
      <p:sp>
        <p:nvSpPr>
          <p:cNvPr id="2" name="Slide Number Placeholder 1"/>
          <p:cNvSpPr>
            <a:spLocks noGrp="1"/>
          </p:cNvSpPr>
          <p:nvPr>
            <p:ph type="sldNum" sz="quarter" idx="12"/>
          </p:nvPr>
        </p:nvSpPr>
        <p:spPr/>
        <p:txBody>
          <a:bodyPr/>
          <a:lstStyle/>
          <a:p>
            <a:fld id="{CFBE2B3D-DADD-419A-918E-3FF1A0F9B4A8}" type="slidenum">
              <a:rPr lang="en-US" smtClean="0"/>
              <a:pPr/>
              <a:t>61</a:t>
            </a:fld>
            <a:endParaRPr lang="en-US" dirty="0"/>
          </a:p>
        </p:txBody>
      </p:sp>
    </p:spTree>
    <p:extLst>
      <p:ext uri="{BB962C8B-B14F-4D97-AF65-F5344CB8AC3E}">
        <p14:creationId xmlns:p14="http://schemas.microsoft.com/office/powerpoint/2010/main" val="29949458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Proxy Pattern - Structure</a:t>
            </a:r>
            <a:endParaRPr lang="en-US" dirty="0"/>
          </a:p>
        </p:txBody>
      </p:sp>
      <p:sp>
        <p:nvSpPr>
          <p:cNvPr id="4" name="Content Placeholder 3"/>
          <p:cNvSpPr>
            <a:spLocks noGrp="1"/>
          </p:cNvSpPr>
          <p:nvPr>
            <p:ph idx="1"/>
          </p:nvPr>
        </p:nvSpPr>
        <p:spPr>
          <a:xfrm>
            <a:off x="457200" y="1325563"/>
            <a:ext cx="8229600" cy="2463478"/>
          </a:xfrm>
        </p:spPr>
        <p:txBody>
          <a:bodyPr>
            <a:normAutofit fontScale="92500" lnSpcReduction="10000"/>
          </a:bodyPr>
          <a:lstStyle/>
          <a:p>
            <a:r>
              <a:rPr lang="en-CA" dirty="0" smtClean="0"/>
              <a:t>Proxy must have the same interface as the real object that it represents</a:t>
            </a:r>
          </a:p>
          <a:p>
            <a:r>
              <a:rPr lang="en-CA" dirty="0" smtClean="0"/>
              <a:t>Proxy must also maintain a reference to the real object that it represents so that it can forward messages that it cannot handle to the real object.</a:t>
            </a:r>
            <a:endParaRPr lang="en-CA" dirty="0"/>
          </a:p>
        </p:txBody>
      </p:sp>
      <p:graphicFrame>
        <p:nvGraphicFramePr>
          <p:cNvPr id="9" name="Object 5"/>
          <p:cNvGraphicFramePr>
            <a:graphicFrameLocks noChangeAspect="1"/>
          </p:cNvGraphicFramePr>
          <p:nvPr>
            <p:extLst/>
          </p:nvPr>
        </p:nvGraphicFramePr>
        <p:xfrm>
          <a:off x="609600" y="3789041"/>
          <a:ext cx="5953125" cy="2841625"/>
        </p:xfrm>
        <a:graphic>
          <a:graphicData uri="http://schemas.openxmlformats.org/presentationml/2006/ole">
            <mc:AlternateContent xmlns:mc="http://schemas.openxmlformats.org/markup-compatibility/2006">
              <mc:Choice xmlns:v="urn:schemas-microsoft-com:vml" Requires="v">
                <p:oleObj spid="_x0000_s2063" name="Visio" r:id="rId3" imgW="2952293" imgH="1409395" progId="Visio.Drawing.11">
                  <p:embed/>
                </p:oleObj>
              </mc:Choice>
              <mc:Fallback>
                <p:oleObj name="Visio" r:id="rId3" imgW="2952293" imgH="1409395" progId="Visio.Drawing.11">
                  <p:embed/>
                  <p:pic>
                    <p:nvPicPr>
                      <p:cNvPr id="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789041"/>
                        <a:ext cx="5953125" cy="2841625"/>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9525895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476672" y="1196752"/>
            <a:ext cx="853586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3" name="Title 2"/>
          <p:cNvSpPr>
            <a:spLocks noGrp="1"/>
          </p:cNvSpPr>
          <p:nvPr>
            <p:ph type="title"/>
          </p:nvPr>
        </p:nvSpPr>
        <p:spPr/>
        <p:txBody>
          <a:bodyPr/>
          <a:lstStyle/>
          <a:p>
            <a:r>
              <a:rPr lang="en-US" dirty="0"/>
              <a:t>The Proxy Pattern - </a:t>
            </a:r>
            <a:r>
              <a:rPr lang="en-US" dirty="0" err="1" smtClean="0"/>
              <a:t>Behaviour</a:t>
            </a:r>
            <a:endParaRPr lang="en-US" dirty="0"/>
          </a:p>
        </p:txBody>
      </p:sp>
      <p:sp>
        <p:nvSpPr>
          <p:cNvPr id="4" name="Content Placeholder 3"/>
          <p:cNvSpPr>
            <a:spLocks noGrp="1"/>
          </p:cNvSpPr>
          <p:nvPr>
            <p:ph idx="1"/>
          </p:nvPr>
        </p:nvSpPr>
        <p:spPr>
          <a:xfrm>
            <a:off x="457200" y="1219200"/>
            <a:ext cx="8229600" cy="4525963"/>
          </a:xfrm>
        </p:spPr>
        <p:txBody>
          <a:bodyPr/>
          <a:lstStyle/>
          <a:p>
            <a:r>
              <a:rPr lang="en-CA" dirty="0" smtClean="0"/>
              <a:t>A proxy receives all messages intended for the real object that it represents</a:t>
            </a:r>
          </a:p>
          <a:p>
            <a:pPr lvl="2"/>
            <a:r>
              <a:rPr lang="en-CA" dirty="0" smtClean="0"/>
              <a:t>If the proxy can handle a request, it does so; </a:t>
            </a:r>
          </a:p>
          <a:p>
            <a:pPr lvl="2"/>
            <a:r>
              <a:rPr lang="en-CA" dirty="0" smtClean="0"/>
              <a:t>If not, it forwards the request to the real object that it represents. </a:t>
            </a:r>
            <a:endParaRPr lang="en-CA" dirty="0"/>
          </a:p>
        </p:txBody>
      </p:sp>
      <p:sp>
        <p:nvSpPr>
          <p:cNvPr id="2" name="Slide Number Placeholder 1"/>
          <p:cNvSpPr>
            <a:spLocks noGrp="1"/>
          </p:cNvSpPr>
          <p:nvPr>
            <p:ph type="sldNum" sz="quarter" idx="12"/>
          </p:nvPr>
        </p:nvSpPr>
        <p:spPr/>
        <p:txBody>
          <a:bodyPr/>
          <a:lstStyle/>
          <a:p>
            <a:fld id="{CFBE2B3D-DADD-419A-918E-3FF1A0F9B4A8}" type="slidenum">
              <a:rPr lang="en-US" smtClean="0"/>
              <a:pPr/>
              <a:t>63</a:t>
            </a:fld>
            <a:endParaRPr lang="en-US" dirty="0"/>
          </a:p>
        </p:txBody>
      </p:sp>
      <p:graphicFrame>
        <p:nvGraphicFramePr>
          <p:cNvPr id="9" name="Object 5"/>
          <p:cNvGraphicFramePr>
            <a:graphicFrameLocks noChangeAspect="1"/>
          </p:cNvGraphicFramePr>
          <p:nvPr>
            <p:extLst/>
          </p:nvPr>
        </p:nvGraphicFramePr>
        <p:xfrm>
          <a:off x="609600" y="3625850"/>
          <a:ext cx="6029325" cy="2730500"/>
        </p:xfrm>
        <a:graphic>
          <a:graphicData uri="http://schemas.openxmlformats.org/presentationml/2006/ole">
            <mc:AlternateContent xmlns:mc="http://schemas.openxmlformats.org/markup-compatibility/2006">
              <mc:Choice xmlns:v="urn:schemas-microsoft-com:vml" Requires="v">
                <p:oleObj spid="_x0000_s3087" name="Visio" r:id="rId3" imgW="3238195" imgH="1466393" progId="Visio.Drawing.11">
                  <p:embed/>
                </p:oleObj>
              </mc:Choice>
              <mc:Fallback>
                <p:oleObj name="Visio" r:id="rId3" imgW="3238195" imgH="1466393" progId="Visio.Drawing.11">
                  <p:embed/>
                  <p:pic>
                    <p:nvPicPr>
                      <p:cNvPr id="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625850"/>
                        <a:ext cx="6029325" cy="2730500"/>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30137699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332656" y="1340768"/>
            <a:ext cx="853586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4" name="Title 3"/>
          <p:cNvSpPr>
            <a:spLocks noGrp="1"/>
          </p:cNvSpPr>
          <p:nvPr>
            <p:ph type="title"/>
          </p:nvPr>
        </p:nvSpPr>
        <p:spPr/>
        <p:txBody>
          <a:bodyPr/>
          <a:lstStyle/>
          <a:p>
            <a:r>
              <a:rPr lang="en-US" dirty="0" smtClean="0"/>
              <a:t>The Proxy Pattern - Example</a:t>
            </a:r>
            <a:endParaRPr lang="en-US" dirty="0"/>
          </a:p>
        </p:txBody>
      </p:sp>
      <p:sp>
        <p:nvSpPr>
          <p:cNvPr id="5" name="Content Placeholder 4"/>
          <p:cNvSpPr>
            <a:spLocks noGrp="1"/>
          </p:cNvSpPr>
          <p:nvPr>
            <p:ph idx="1"/>
          </p:nvPr>
        </p:nvSpPr>
        <p:spPr>
          <a:xfrm>
            <a:off x="457200" y="1325563"/>
            <a:ext cx="8229600" cy="2236621"/>
          </a:xfrm>
        </p:spPr>
        <p:txBody>
          <a:bodyPr>
            <a:normAutofit fontScale="70000" lnSpcReduction="20000"/>
          </a:bodyPr>
          <a:lstStyle/>
          <a:p>
            <a:r>
              <a:rPr lang="en-CA" dirty="0" smtClean="0"/>
              <a:t>Suppose you are writing an image processing application that must store many images; for example, it might be an image editor or an animation program.</a:t>
            </a:r>
          </a:p>
          <a:p>
            <a:r>
              <a:rPr lang="en-CA" dirty="0" smtClean="0"/>
              <a:t>Copying images takes a lot of time and images use a lot of memory, so the program should avoid unnecessary copying. </a:t>
            </a:r>
          </a:p>
          <a:p>
            <a:pPr lvl="1"/>
            <a:r>
              <a:rPr lang="en-CA" dirty="0" smtClean="0"/>
              <a:t>One way to do this is to have an image proxy created when an image is copied. </a:t>
            </a:r>
            <a:endParaRPr lang="en-CA" dirty="0"/>
          </a:p>
        </p:txBody>
      </p:sp>
      <p:sp>
        <p:nvSpPr>
          <p:cNvPr id="2" name="Slide Number Placeholder 1"/>
          <p:cNvSpPr>
            <a:spLocks noGrp="1"/>
          </p:cNvSpPr>
          <p:nvPr>
            <p:ph type="sldNum" sz="quarter" idx="12"/>
          </p:nvPr>
        </p:nvSpPr>
        <p:spPr/>
        <p:txBody>
          <a:bodyPr/>
          <a:lstStyle/>
          <a:p>
            <a:fld id="{CFBE2B3D-DADD-419A-918E-3FF1A0F9B4A8}" type="slidenum">
              <a:rPr lang="en-US" smtClean="0"/>
              <a:pPr/>
              <a:t>64</a:t>
            </a:fld>
            <a:endParaRPr lang="en-US" dirty="0"/>
          </a:p>
        </p:txBody>
      </p:sp>
      <p:pic>
        <p:nvPicPr>
          <p:cNvPr id="3" name="Picture 2"/>
          <p:cNvPicPr>
            <a:picLocks noChangeAspect="1"/>
          </p:cNvPicPr>
          <p:nvPr/>
        </p:nvPicPr>
        <p:blipFill>
          <a:blip r:embed="rId2"/>
          <a:stretch>
            <a:fillRect/>
          </a:stretch>
        </p:blipFill>
        <p:spPr>
          <a:xfrm>
            <a:off x="5234907" y="4002141"/>
            <a:ext cx="3801589" cy="2739227"/>
          </a:xfrm>
          <a:prstGeom prst="rect">
            <a:avLst/>
          </a:prstGeom>
        </p:spPr>
      </p:pic>
      <p:sp>
        <p:nvSpPr>
          <p:cNvPr id="9" name="Rectangle 3"/>
          <p:cNvSpPr>
            <a:spLocks noChangeArrowheads="1"/>
          </p:cNvSpPr>
          <p:nvPr/>
        </p:nvSpPr>
        <p:spPr bwMode="auto">
          <a:xfrm>
            <a:off x="312073" y="3590921"/>
            <a:ext cx="4795631" cy="3157520"/>
          </a:xfrm>
          <a:prstGeom prst="rect">
            <a:avLst/>
          </a:prstGeom>
          <a:solidFill>
            <a:schemeClr val="bg1"/>
          </a:solidFill>
          <a:ln w="9525">
            <a:solidFill>
              <a:schemeClr val="tx1"/>
            </a:solidFill>
            <a:miter lim="800000"/>
            <a:headEnd/>
            <a:tailEnd/>
          </a:ln>
          <a:effectLst/>
          <a:extLst/>
        </p:spPr>
        <p:txBody>
          <a:bodyPr/>
          <a:lstStyle/>
          <a:p>
            <a:pPr marL="342900" indent="-342900" algn="l">
              <a:spcAft>
                <a:spcPts val="600"/>
              </a:spcAft>
              <a:buFont typeface="Arial" panose="020B0604020202020204" pitchFamily="34" charset="0"/>
              <a:buChar char="•"/>
            </a:pPr>
            <a:r>
              <a:rPr lang="en-CA" sz="2000" dirty="0" smtClean="0"/>
              <a:t>The image </a:t>
            </a:r>
            <a:r>
              <a:rPr lang="en-CA" sz="2000" dirty="0"/>
              <a:t>proxy does not hold the image, but it keeps a reference to </a:t>
            </a:r>
            <a:r>
              <a:rPr lang="en-CA" sz="2000" dirty="0" smtClean="0"/>
              <a:t>the original </a:t>
            </a:r>
            <a:r>
              <a:rPr lang="en-CA" sz="2000" dirty="0"/>
              <a:t>image and uses it until either the proxy or the original are told </a:t>
            </a:r>
            <a:r>
              <a:rPr lang="en-CA" sz="2000" dirty="0" smtClean="0"/>
              <a:t>to do </a:t>
            </a:r>
            <a:r>
              <a:rPr lang="en-CA" sz="2000" dirty="0"/>
              <a:t>something that changes the image. </a:t>
            </a:r>
            <a:endParaRPr lang="en-CA" sz="2000" dirty="0" smtClean="0"/>
          </a:p>
          <a:p>
            <a:pPr marL="342900" indent="-342900" algn="l">
              <a:spcAft>
                <a:spcPts val="600"/>
              </a:spcAft>
              <a:buFont typeface="Arial" panose="020B0604020202020204" pitchFamily="34" charset="0"/>
              <a:buChar char="•"/>
            </a:pPr>
            <a:r>
              <a:rPr lang="en-CA" sz="2000" dirty="0" smtClean="0"/>
              <a:t>At </a:t>
            </a:r>
            <a:r>
              <a:rPr lang="en-CA" sz="2000" dirty="0"/>
              <a:t>this point the image proxy </a:t>
            </a:r>
            <a:r>
              <a:rPr lang="en-CA" sz="2000" dirty="0" smtClean="0"/>
              <a:t>creates a </a:t>
            </a:r>
            <a:r>
              <a:rPr lang="en-CA" sz="2000" dirty="0"/>
              <a:t>new copy of the original. </a:t>
            </a:r>
          </a:p>
        </p:txBody>
      </p:sp>
    </p:spTree>
    <p:extLst>
      <p:ext uri="{BB962C8B-B14F-4D97-AF65-F5344CB8AC3E}">
        <p14:creationId xmlns:p14="http://schemas.microsoft.com/office/powerpoint/2010/main" val="12756515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121319" y="1196753"/>
            <a:ext cx="853586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solidFill>
                <a:srgbClr val="C00000"/>
              </a:solidFill>
            </a:endParaRPr>
          </a:p>
        </p:txBody>
      </p:sp>
      <p:sp>
        <p:nvSpPr>
          <p:cNvPr id="3" name="Title 2"/>
          <p:cNvSpPr>
            <a:spLocks noGrp="1"/>
          </p:cNvSpPr>
          <p:nvPr>
            <p:ph type="title"/>
          </p:nvPr>
        </p:nvSpPr>
        <p:spPr/>
        <p:txBody>
          <a:bodyPr/>
          <a:lstStyle/>
          <a:p>
            <a:r>
              <a:rPr lang="en-US" dirty="0" smtClean="0"/>
              <a:t>The Proxy Pattern - Example</a:t>
            </a:r>
            <a:endParaRPr lang="en-US" dirty="0"/>
          </a:p>
        </p:txBody>
      </p:sp>
      <p:sp>
        <p:nvSpPr>
          <p:cNvPr id="2" name="Slide Number Placeholder 1"/>
          <p:cNvSpPr>
            <a:spLocks noGrp="1"/>
          </p:cNvSpPr>
          <p:nvPr>
            <p:ph type="sldNum" sz="quarter" idx="12"/>
          </p:nvPr>
        </p:nvSpPr>
        <p:spPr/>
        <p:txBody>
          <a:bodyPr/>
          <a:lstStyle/>
          <a:p>
            <a:fld id="{CFBE2B3D-DADD-419A-918E-3FF1A0F9B4A8}" type="slidenum">
              <a:rPr lang="en-US" smtClean="0"/>
              <a:pPr/>
              <a:t>65</a:t>
            </a:fld>
            <a:endParaRPr lang="en-US" dirty="0"/>
          </a:p>
        </p:txBody>
      </p:sp>
      <p:pic>
        <p:nvPicPr>
          <p:cNvPr id="4" name="Picture 3"/>
          <p:cNvPicPr>
            <a:picLocks noChangeAspect="1"/>
          </p:cNvPicPr>
          <p:nvPr/>
        </p:nvPicPr>
        <p:blipFill>
          <a:blip r:embed="rId2"/>
          <a:stretch>
            <a:fillRect/>
          </a:stretch>
        </p:blipFill>
        <p:spPr>
          <a:xfrm>
            <a:off x="546437" y="2286000"/>
            <a:ext cx="4439413" cy="2048049"/>
          </a:xfrm>
          <a:prstGeom prst="rect">
            <a:avLst/>
          </a:prstGeom>
        </p:spPr>
      </p:pic>
      <p:pic>
        <p:nvPicPr>
          <p:cNvPr id="5" name="Picture 4"/>
          <p:cNvPicPr>
            <a:picLocks noChangeAspect="1"/>
          </p:cNvPicPr>
          <p:nvPr/>
        </p:nvPicPr>
        <p:blipFill>
          <a:blip r:embed="rId3"/>
          <a:stretch>
            <a:fillRect/>
          </a:stretch>
        </p:blipFill>
        <p:spPr>
          <a:xfrm>
            <a:off x="5124509" y="2133600"/>
            <a:ext cx="3562291" cy="2644061"/>
          </a:xfrm>
          <a:prstGeom prst="rect">
            <a:avLst/>
          </a:prstGeom>
        </p:spPr>
      </p:pic>
      <p:sp>
        <p:nvSpPr>
          <p:cNvPr id="6" name="Rectangle 5"/>
          <p:cNvSpPr/>
          <p:nvPr/>
        </p:nvSpPr>
        <p:spPr>
          <a:xfrm>
            <a:off x="6629400" y="6096000"/>
            <a:ext cx="2514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687330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Proxy Pattern</a:t>
            </a:r>
            <a:endParaRPr lang="en-US" dirty="0"/>
          </a:p>
        </p:txBody>
      </p:sp>
      <p:sp>
        <p:nvSpPr>
          <p:cNvPr id="4" name="Content Placeholder 3"/>
          <p:cNvSpPr>
            <a:spLocks noGrp="1"/>
          </p:cNvSpPr>
          <p:nvPr>
            <p:ph idx="1"/>
          </p:nvPr>
        </p:nvSpPr>
        <p:spPr/>
        <p:txBody>
          <a:bodyPr>
            <a:normAutofit lnSpcReduction="10000"/>
          </a:bodyPr>
          <a:lstStyle/>
          <a:p>
            <a:r>
              <a:rPr lang="en-CA" smtClean="0"/>
              <a:t>When to use the Proxy Pattern</a:t>
            </a:r>
          </a:p>
          <a:p>
            <a:pPr lvl="1"/>
            <a:r>
              <a:rPr lang="en-CA" smtClean="0"/>
              <a:t>Use the Proxy pattern whenever the services provided by a supplier need to be mediated or managed in some way without disturbing the supplier interface.</a:t>
            </a:r>
          </a:p>
          <a:p>
            <a:pPr lvl="1"/>
            <a:r>
              <a:rPr lang="en-CA" smtClean="0"/>
              <a:t>Kinds of proxies:</a:t>
            </a:r>
          </a:p>
          <a:p>
            <a:pPr lvl="2"/>
            <a:r>
              <a:rPr lang="en-CA" smtClean="0"/>
              <a:t>Virtual proxy: Delay the creation or loading of large or computationally expensive objects</a:t>
            </a:r>
          </a:p>
          <a:p>
            <a:pPr lvl="2"/>
            <a:r>
              <a:rPr lang="en-CA" smtClean="0"/>
              <a:t>Remote proxy: Hide the fact that an object is not local</a:t>
            </a:r>
          </a:p>
          <a:p>
            <a:pPr lvl="2"/>
            <a:r>
              <a:rPr lang="en-CA" smtClean="0"/>
              <a:t>Protection proxy: Ensure that only authorized clients access a supplier in legitimate ways</a:t>
            </a:r>
            <a:endParaRPr lang="en-CA" dirty="0"/>
          </a:p>
        </p:txBody>
      </p:sp>
    </p:spTree>
    <p:extLst>
      <p:ext uri="{BB962C8B-B14F-4D97-AF65-F5344CB8AC3E}">
        <p14:creationId xmlns:p14="http://schemas.microsoft.com/office/powerpoint/2010/main" val="7959729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Broker Structure Examples</a:t>
            </a:r>
            <a:endParaRPr lang="en-CA" dirty="0"/>
          </a:p>
        </p:txBody>
      </p:sp>
      <p:sp>
        <p:nvSpPr>
          <p:cNvPr id="3" name="Content Placeholder 2"/>
          <p:cNvSpPr>
            <a:spLocks noGrp="1"/>
          </p:cNvSpPr>
          <p:nvPr>
            <p:ph idx="1"/>
          </p:nvPr>
        </p:nvSpPr>
        <p:spPr/>
        <p:txBody>
          <a:bodyPr/>
          <a:lstStyle/>
          <a:p>
            <a:r>
              <a:rPr lang="en-US" dirty="0" smtClean="0"/>
              <a:t>Several good examples of variations of the broker structure is presented at</a:t>
            </a:r>
          </a:p>
          <a:p>
            <a:pPr lvl="1"/>
            <a:r>
              <a:rPr lang="en-CA" dirty="0">
                <a:hlinkClick r:id="rId2"/>
              </a:rPr>
              <a:t>https://</a:t>
            </a:r>
            <a:r>
              <a:rPr lang="en-CA" dirty="0" smtClean="0">
                <a:hlinkClick r:id="rId2"/>
              </a:rPr>
              <a:t>msdn.microsoft.com/en-us/library/ff648096.aspx</a:t>
            </a:r>
            <a:endParaRPr lang="en-CA" dirty="0" smtClean="0"/>
          </a:p>
          <a:p>
            <a:pPr lvl="1"/>
            <a:endParaRPr lang="en-CA" dirty="0"/>
          </a:p>
        </p:txBody>
      </p:sp>
    </p:spTree>
    <p:extLst>
      <p:ext uri="{BB962C8B-B14F-4D97-AF65-F5344CB8AC3E}">
        <p14:creationId xmlns:p14="http://schemas.microsoft.com/office/powerpoint/2010/main" val="10080952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325563"/>
            <a:ext cx="8229600" cy="1239341"/>
          </a:xfrm>
        </p:spPr>
        <p:txBody>
          <a:bodyPr>
            <a:normAutofit fontScale="92500" lnSpcReduction="20000"/>
          </a:bodyPr>
          <a:lstStyle/>
          <a:p>
            <a:r>
              <a:rPr lang="en-US" dirty="0" smtClean="0"/>
              <a:t>Create a table that lists some </a:t>
            </a:r>
            <a:r>
              <a:rPr lang="en-US" dirty="0"/>
              <a:t>of the ways that the various broker patterns are similar </a:t>
            </a:r>
            <a:r>
              <a:rPr lang="en-US" dirty="0" smtClean="0"/>
              <a:t>to one </a:t>
            </a:r>
            <a:r>
              <a:rPr lang="en-US" dirty="0"/>
              <a:t>another </a:t>
            </a:r>
            <a:r>
              <a:rPr lang="en-US" dirty="0" smtClean="0"/>
              <a:t>and </a:t>
            </a:r>
            <a:r>
              <a:rPr lang="en-US" dirty="0"/>
              <a:t>differ from one another.</a:t>
            </a:r>
            <a:endParaRPr lang="en-US" dirty="0" smtClean="0"/>
          </a:p>
        </p:txBody>
      </p:sp>
    </p:spTree>
    <p:extLst>
      <p:ext uri="{BB962C8B-B14F-4D97-AF65-F5344CB8AC3E}">
        <p14:creationId xmlns:p14="http://schemas.microsoft.com/office/powerpoint/2010/main" val="18321606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Generator Design Patterns</a:t>
            </a:r>
            <a:endParaRPr lang="en-US" dirty="0"/>
          </a:p>
        </p:txBody>
      </p:sp>
      <p:sp>
        <p:nvSpPr>
          <p:cNvPr id="11" name="Subtitle 10"/>
          <p:cNvSpPr>
            <a:spLocks noGrp="1"/>
          </p:cNvSpPr>
          <p:nvPr>
            <p:ph type="subTitle" idx="1"/>
          </p:nvPr>
        </p:nvSpPr>
        <p:spPr/>
        <p:txBody>
          <a:bodyPr>
            <a:normAutofit fontScale="85000" lnSpcReduction="20000"/>
          </a:bodyPr>
          <a:lstStyle/>
          <a:p>
            <a:r>
              <a:rPr lang="en-US" dirty="0"/>
              <a:t>Slides Modified from Introduction to Software Engineering Design: Processes, Principles and Patterns with UML2 Author(s): Christopher Fox, Publisher: Addison Wesley, Year: </a:t>
            </a:r>
            <a:r>
              <a:rPr lang="en-US" dirty="0" smtClean="0"/>
              <a:t>2007</a:t>
            </a:r>
            <a:endParaRPr lang="en-US" dirty="0"/>
          </a:p>
        </p:txBody>
      </p:sp>
      <p:sp>
        <p:nvSpPr>
          <p:cNvPr id="2" name="Slide Number Placeholder 1"/>
          <p:cNvSpPr>
            <a:spLocks noGrp="1"/>
          </p:cNvSpPr>
          <p:nvPr>
            <p:ph type="sldNum" sz="quarter" idx="12"/>
          </p:nvPr>
        </p:nvSpPr>
        <p:spPr/>
        <p:txBody>
          <a:bodyPr/>
          <a:lstStyle/>
          <a:p>
            <a:fld id="{CFBE2B3D-DADD-419A-918E-3FF1A0F9B4A8}" type="slidenum">
              <a:rPr lang="en-US" smtClean="0"/>
              <a:pPr/>
              <a:t>69</a:t>
            </a:fld>
            <a:endParaRPr lang="en-US" dirty="0"/>
          </a:p>
        </p:txBody>
      </p:sp>
    </p:spTree>
    <p:extLst>
      <p:ext uri="{BB962C8B-B14F-4D97-AF65-F5344CB8AC3E}">
        <p14:creationId xmlns:p14="http://schemas.microsoft.com/office/powerpoint/2010/main" val="3596027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Value of Design Experience</a:t>
            </a:r>
            <a:endParaRPr lang="en-US" dirty="0"/>
          </a:p>
        </p:txBody>
      </p:sp>
      <p:sp>
        <p:nvSpPr>
          <p:cNvPr id="4" name="Content Placeholder 3"/>
          <p:cNvSpPr>
            <a:spLocks noGrp="1"/>
          </p:cNvSpPr>
          <p:nvPr>
            <p:ph idx="1"/>
          </p:nvPr>
        </p:nvSpPr>
        <p:spPr/>
        <p:txBody>
          <a:bodyPr/>
          <a:lstStyle/>
          <a:p>
            <a:r>
              <a:rPr lang="en-CA" dirty="0" smtClean="0"/>
              <a:t>Why Use  Design Patterns?</a:t>
            </a:r>
          </a:p>
          <a:p>
            <a:pPr lvl="1"/>
            <a:r>
              <a:rPr lang="en-CA" dirty="0" smtClean="0"/>
              <a:t>Design patterns make it easier to reuse successful designs and architectures</a:t>
            </a:r>
          </a:p>
          <a:p>
            <a:pPr lvl="1"/>
            <a:r>
              <a:rPr lang="en-CA" dirty="0" smtClean="0"/>
              <a:t>Expressing proven techniques as design patterns makes them more accessible to developers of new systems</a:t>
            </a:r>
          </a:p>
          <a:p>
            <a:pPr lvl="1"/>
            <a:r>
              <a:rPr lang="en-CA" dirty="0" smtClean="0"/>
              <a:t>Design patterns improve documentation and maintenance of existing systems</a:t>
            </a:r>
            <a:endParaRPr lang="en-CA" dirty="0"/>
          </a:p>
        </p:txBody>
      </p:sp>
    </p:spTree>
    <p:extLst>
      <p:ext uri="{BB962C8B-B14F-4D97-AF65-F5344CB8AC3E}">
        <p14:creationId xmlns:p14="http://schemas.microsoft.com/office/powerpoint/2010/main" val="27131769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196752"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Font typeface="Arial" panose="020B0604020202020204" pitchFamily="34" charset="0"/>
              <a:buChar char="•"/>
            </a:pPr>
            <a:endParaRPr lang="en-US" altLang="en-US" sz="2000" dirty="0"/>
          </a:p>
        </p:txBody>
      </p:sp>
      <p:sp>
        <p:nvSpPr>
          <p:cNvPr id="3" name="Title 2"/>
          <p:cNvSpPr>
            <a:spLocks noGrp="1"/>
          </p:cNvSpPr>
          <p:nvPr>
            <p:ph type="title"/>
          </p:nvPr>
        </p:nvSpPr>
        <p:spPr/>
        <p:txBody>
          <a:bodyPr/>
          <a:lstStyle/>
          <a:p>
            <a:r>
              <a:rPr lang="en-US" smtClean="0"/>
              <a:t>Objectives </a:t>
            </a:r>
            <a:endParaRPr lang="en-US" dirty="0"/>
          </a:p>
        </p:txBody>
      </p:sp>
      <p:sp>
        <p:nvSpPr>
          <p:cNvPr id="4" name="Content Placeholder 3"/>
          <p:cNvSpPr>
            <a:spLocks noGrp="1"/>
          </p:cNvSpPr>
          <p:nvPr>
            <p:ph idx="1"/>
          </p:nvPr>
        </p:nvSpPr>
        <p:spPr/>
        <p:txBody>
          <a:bodyPr>
            <a:normAutofit fontScale="92500" lnSpcReduction="10000"/>
          </a:bodyPr>
          <a:lstStyle/>
          <a:p>
            <a:r>
              <a:rPr lang="en-US" altLang="en-US" dirty="0" smtClean="0"/>
              <a:t>To present the structure, behavior, and characteristics of </a:t>
            </a:r>
            <a:r>
              <a:rPr lang="en-US" altLang="en-US" b="1" dirty="0" smtClean="0"/>
              <a:t>generator patterns</a:t>
            </a:r>
          </a:p>
          <a:p>
            <a:r>
              <a:rPr lang="en-US" altLang="en-US" dirty="0" smtClean="0"/>
              <a:t>To discuss the uses of </a:t>
            </a:r>
            <a:r>
              <a:rPr lang="en-US" altLang="en-US" b="1" dirty="0" smtClean="0"/>
              <a:t>factory methods</a:t>
            </a:r>
          </a:p>
          <a:p>
            <a:r>
              <a:rPr lang="en-US" altLang="en-US" dirty="0" smtClean="0"/>
              <a:t>To present the </a:t>
            </a:r>
            <a:r>
              <a:rPr lang="en-US" altLang="en-US" i="1" dirty="0" smtClean="0"/>
              <a:t>Factory</a:t>
            </a:r>
            <a:r>
              <a:rPr lang="en-US" altLang="en-US" dirty="0" smtClean="0"/>
              <a:t> Method and </a:t>
            </a:r>
            <a:r>
              <a:rPr lang="en-US" altLang="en-US" i="1" dirty="0" smtClean="0"/>
              <a:t>Abstract Factory</a:t>
            </a:r>
            <a:r>
              <a:rPr lang="en-US" altLang="en-US" dirty="0" smtClean="0"/>
              <a:t> design patterns</a:t>
            </a:r>
          </a:p>
          <a:p>
            <a:r>
              <a:rPr lang="en-US" altLang="en-US" dirty="0" smtClean="0"/>
              <a:t>To introduce </a:t>
            </a:r>
            <a:r>
              <a:rPr lang="en-US" altLang="en-US" b="1" dirty="0" smtClean="0"/>
              <a:t>singletons</a:t>
            </a:r>
            <a:r>
              <a:rPr lang="en-US" altLang="en-US" dirty="0" smtClean="0"/>
              <a:t> and the </a:t>
            </a:r>
            <a:r>
              <a:rPr lang="en-US" altLang="en-US" i="1" dirty="0" smtClean="0"/>
              <a:t>Singleton</a:t>
            </a:r>
            <a:r>
              <a:rPr lang="en-US" altLang="en-US" dirty="0" smtClean="0"/>
              <a:t> pattern</a:t>
            </a:r>
          </a:p>
          <a:p>
            <a:r>
              <a:rPr lang="en-US" altLang="en-US" dirty="0" smtClean="0"/>
              <a:t>To introduce </a:t>
            </a:r>
            <a:r>
              <a:rPr lang="en-US" altLang="en-US" b="1" dirty="0" smtClean="0"/>
              <a:t>cloning</a:t>
            </a:r>
            <a:r>
              <a:rPr lang="en-US" altLang="en-US" dirty="0" smtClean="0"/>
              <a:t> and discuss problems about shallow and deep copies of cloned objects</a:t>
            </a:r>
          </a:p>
          <a:p>
            <a:r>
              <a:rPr lang="en-US" altLang="en-US" dirty="0" smtClean="0"/>
              <a:t>To introduce the </a:t>
            </a:r>
            <a:r>
              <a:rPr lang="en-US" altLang="en-US" i="1" dirty="0" smtClean="0"/>
              <a:t>Prototype</a:t>
            </a:r>
            <a:r>
              <a:rPr lang="en-US" altLang="en-US" dirty="0" smtClean="0"/>
              <a:t> pattern</a:t>
            </a:r>
            <a:endParaRPr lang="en-US" altLang="en-US" dirty="0"/>
          </a:p>
        </p:txBody>
      </p:sp>
    </p:spTree>
    <p:extLst>
      <p:ext uri="{BB962C8B-B14F-4D97-AF65-F5344CB8AC3E}">
        <p14:creationId xmlns:p14="http://schemas.microsoft.com/office/powerpoint/2010/main" val="36132521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268760"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3" name="Title 2"/>
          <p:cNvSpPr>
            <a:spLocks noGrp="1"/>
          </p:cNvSpPr>
          <p:nvPr>
            <p:ph type="title"/>
          </p:nvPr>
        </p:nvSpPr>
        <p:spPr/>
        <p:txBody>
          <a:bodyPr/>
          <a:lstStyle/>
          <a:p>
            <a:r>
              <a:rPr lang="en-US" smtClean="0"/>
              <a:t>Outline </a:t>
            </a:r>
            <a:endParaRPr lang="en-US" dirty="0"/>
          </a:p>
        </p:txBody>
      </p:sp>
      <p:sp>
        <p:nvSpPr>
          <p:cNvPr id="4" name="Content Placeholder 3"/>
          <p:cNvSpPr>
            <a:spLocks noGrp="1"/>
          </p:cNvSpPr>
          <p:nvPr>
            <p:ph idx="1"/>
          </p:nvPr>
        </p:nvSpPr>
        <p:spPr>
          <a:xfrm>
            <a:off x="457200" y="1325562"/>
            <a:ext cx="8229600" cy="5055766"/>
          </a:xfrm>
        </p:spPr>
        <p:txBody>
          <a:bodyPr>
            <a:normAutofit fontScale="92500" lnSpcReduction="10000"/>
          </a:bodyPr>
          <a:lstStyle/>
          <a:p>
            <a:r>
              <a:rPr lang="en-CA" dirty="0" smtClean="0"/>
              <a:t>Instance creation</a:t>
            </a:r>
          </a:p>
          <a:p>
            <a:r>
              <a:rPr lang="en-CA" dirty="0" smtClean="0"/>
              <a:t>Generator patterns</a:t>
            </a:r>
          </a:p>
          <a:p>
            <a:r>
              <a:rPr lang="en-CA" dirty="0" smtClean="0"/>
              <a:t>Factory methods</a:t>
            </a:r>
          </a:p>
          <a:p>
            <a:r>
              <a:rPr lang="en-CA" dirty="0" smtClean="0"/>
              <a:t>The Factory Method pattern</a:t>
            </a:r>
          </a:p>
          <a:p>
            <a:r>
              <a:rPr lang="en-CA" dirty="0" smtClean="0"/>
              <a:t>The Abstract Factory pattern</a:t>
            </a:r>
          </a:p>
          <a:p>
            <a:r>
              <a:rPr lang="en-CA" dirty="0" smtClean="0"/>
              <a:t>Singletons</a:t>
            </a:r>
          </a:p>
          <a:p>
            <a:r>
              <a:rPr lang="en-CA" dirty="0" smtClean="0"/>
              <a:t>The Singleton pattern</a:t>
            </a:r>
          </a:p>
          <a:p>
            <a:r>
              <a:rPr lang="en-CA" dirty="0" smtClean="0"/>
              <a:t>Cloning</a:t>
            </a:r>
          </a:p>
          <a:p>
            <a:r>
              <a:rPr lang="en-CA" dirty="0" smtClean="0"/>
              <a:t>Shallow and deep copies</a:t>
            </a:r>
          </a:p>
          <a:p>
            <a:r>
              <a:rPr lang="en-CA" dirty="0" smtClean="0"/>
              <a:t>The Prototype pattern</a:t>
            </a:r>
            <a:endParaRPr lang="en-CA" dirty="0"/>
          </a:p>
        </p:txBody>
      </p:sp>
    </p:spTree>
    <p:extLst>
      <p:ext uri="{BB962C8B-B14F-4D97-AF65-F5344CB8AC3E}">
        <p14:creationId xmlns:p14="http://schemas.microsoft.com/office/powerpoint/2010/main" val="23127959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44824"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257300" lvl="2" indent="-342900">
              <a:spcAft>
                <a:spcPts val="600"/>
              </a:spcAft>
              <a:buFont typeface="Arial" panose="020B0604020202020204" pitchFamily="34" charset="0"/>
              <a:buChar char="•"/>
            </a:pPr>
            <a:endParaRPr lang="en-CA" sz="2000" dirty="0"/>
          </a:p>
        </p:txBody>
      </p:sp>
      <p:sp>
        <p:nvSpPr>
          <p:cNvPr id="3" name="Title 2"/>
          <p:cNvSpPr>
            <a:spLocks noGrp="1"/>
          </p:cNvSpPr>
          <p:nvPr>
            <p:ph type="title"/>
          </p:nvPr>
        </p:nvSpPr>
        <p:spPr/>
        <p:txBody>
          <a:bodyPr/>
          <a:lstStyle/>
          <a:p>
            <a:r>
              <a:rPr lang="en-US" dirty="0" smtClean="0"/>
              <a:t>The Generator Category</a:t>
            </a:r>
            <a:endParaRPr lang="en-US" dirty="0"/>
          </a:p>
        </p:txBody>
      </p:sp>
      <p:sp>
        <p:nvSpPr>
          <p:cNvPr id="4" name="Content Placeholder 3"/>
          <p:cNvSpPr>
            <a:spLocks noGrp="1"/>
          </p:cNvSpPr>
          <p:nvPr>
            <p:ph idx="1"/>
          </p:nvPr>
        </p:nvSpPr>
        <p:spPr/>
        <p:txBody>
          <a:bodyPr>
            <a:normAutofit lnSpcReduction="10000"/>
          </a:bodyPr>
          <a:lstStyle/>
          <a:p>
            <a:r>
              <a:rPr lang="en-CA" smtClean="0"/>
              <a:t>Instance Creation</a:t>
            </a:r>
          </a:p>
          <a:p>
            <a:pPr lvl="1"/>
            <a:r>
              <a:rPr lang="en-CA" smtClean="0"/>
              <a:t>Most object-oriented languages and systems provide two ways to create new objects:</a:t>
            </a:r>
          </a:p>
          <a:p>
            <a:pPr lvl="2"/>
            <a:r>
              <a:rPr lang="en-CA" smtClean="0"/>
              <a:t>Instantiating a class using one of its constructors</a:t>
            </a:r>
          </a:p>
          <a:p>
            <a:pPr lvl="2"/>
            <a:r>
              <a:rPr lang="en-CA" smtClean="0"/>
              <a:t>Cloning an existing object</a:t>
            </a:r>
          </a:p>
          <a:p>
            <a:pPr lvl="1"/>
            <a:r>
              <a:rPr lang="en-CA" smtClean="0"/>
              <a:t>A client may need to ask another class to generate an instance on its behalf</a:t>
            </a:r>
          </a:p>
          <a:p>
            <a:pPr lvl="2"/>
            <a:r>
              <a:rPr lang="en-CA" smtClean="0"/>
              <a:t>This is the essence of the generator pattern category</a:t>
            </a:r>
          </a:p>
          <a:p>
            <a:pPr lvl="2"/>
            <a:endParaRPr lang="en-CA" smtClean="0"/>
          </a:p>
          <a:p>
            <a:pPr lvl="1"/>
            <a:r>
              <a:rPr lang="en-US" altLang="en-US" smtClean="0"/>
              <a:t>Analogy: a tailor</a:t>
            </a:r>
            <a:endParaRPr lang="en-CA" altLang="en-US" dirty="0"/>
          </a:p>
        </p:txBody>
      </p:sp>
    </p:spTree>
    <p:extLst>
      <p:ext uri="{BB962C8B-B14F-4D97-AF65-F5344CB8AC3E}">
        <p14:creationId xmlns:p14="http://schemas.microsoft.com/office/powerpoint/2010/main" val="12623998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268760"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3" name="Title 2"/>
          <p:cNvSpPr>
            <a:spLocks noGrp="1"/>
          </p:cNvSpPr>
          <p:nvPr>
            <p:ph type="title"/>
          </p:nvPr>
        </p:nvSpPr>
        <p:spPr/>
        <p:txBody>
          <a:bodyPr/>
          <a:lstStyle/>
          <a:p>
            <a:r>
              <a:rPr lang="en-US" dirty="0" smtClean="0"/>
              <a:t>The Generator Category</a:t>
            </a:r>
            <a:endParaRPr lang="en-US" dirty="0"/>
          </a:p>
        </p:txBody>
      </p:sp>
      <p:sp>
        <p:nvSpPr>
          <p:cNvPr id="4" name="Content Placeholder 3"/>
          <p:cNvSpPr>
            <a:spLocks noGrp="1"/>
          </p:cNvSpPr>
          <p:nvPr>
            <p:ph idx="1"/>
          </p:nvPr>
        </p:nvSpPr>
        <p:spPr>
          <a:xfrm>
            <a:off x="457200" y="1325561"/>
            <a:ext cx="8229600" cy="5271791"/>
          </a:xfrm>
        </p:spPr>
        <p:txBody>
          <a:bodyPr>
            <a:normAutofit fontScale="70000" lnSpcReduction="20000"/>
          </a:bodyPr>
          <a:lstStyle/>
          <a:p>
            <a:r>
              <a:rPr lang="en-CA" dirty="0" smtClean="0"/>
              <a:t>Traffic Simulation Example:</a:t>
            </a:r>
          </a:p>
          <a:p>
            <a:pPr lvl="1"/>
            <a:r>
              <a:rPr lang="en-CA" dirty="0" smtClean="0"/>
              <a:t>Suppose a vehicle traffic simulator is used to study traffic patterns, wear and tear on roads, and other characteristics of the road system</a:t>
            </a:r>
          </a:p>
          <a:p>
            <a:pPr lvl="1"/>
            <a:r>
              <a:rPr lang="en-CA" dirty="0" smtClean="0"/>
              <a:t>Vehicles are generated randomly according to the distribution of the various sorts of vehicles expected to use the road system</a:t>
            </a:r>
          </a:p>
          <a:p>
            <a:pPr lvl="1"/>
            <a:r>
              <a:rPr lang="en-CA" dirty="0" smtClean="0"/>
              <a:t>Design of this program specifies a </a:t>
            </a:r>
            <a:r>
              <a:rPr lang="en-CA" i="1" dirty="0" smtClean="0"/>
              <a:t>Vehicle</a:t>
            </a:r>
            <a:r>
              <a:rPr lang="en-CA" dirty="0" smtClean="0"/>
              <a:t> interface implemented by classes </a:t>
            </a:r>
            <a:r>
              <a:rPr lang="en-CA" i="1" dirty="0" err="1" smtClean="0"/>
              <a:t>CompactCar</a:t>
            </a:r>
            <a:r>
              <a:rPr lang="en-CA" dirty="0" smtClean="0"/>
              <a:t>, </a:t>
            </a:r>
            <a:r>
              <a:rPr lang="en-CA" i="1" dirty="0" err="1" smtClean="0"/>
              <a:t>MidSizeCar</a:t>
            </a:r>
            <a:r>
              <a:rPr lang="en-CA" dirty="0" smtClean="0"/>
              <a:t>, </a:t>
            </a:r>
            <a:r>
              <a:rPr lang="en-CA" i="1" dirty="0" smtClean="0"/>
              <a:t>SUV</a:t>
            </a:r>
            <a:r>
              <a:rPr lang="en-CA" dirty="0" smtClean="0"/>
              <a:t>, </a:t>
            </a:r>
            <a:r>
              <a:rPr lang="en-CA" i="1" dirty="0" err="1" smtClean="0"/>
              <a:t>MiniVan</a:t>
            </a:r>
            <a:r>
              <a:rPr lang="en-CA" dirty="0" smtClean="0"/>
              <a:t>, </a:t>
            </a:r>
            <a:r>
              <a:rPr lang="en-CA" i="1" dirty="0" err="1" smtClean="0"/>
              <a:t>HeavyVan</a:t>
            </a:r>
            <a:r>
              <a:rPr lang="en-CA" dirty="0" smtClean="0"/>
              <a:t>, </a:t>
            </a:r>
            <a:r>
              <a:rPr lang="en-CA" dirty="0" err="1" smtClean="0"/>
              <a:t>etc</a:t>
            </a:r>
            <a:r>
              <a:rPr lang="en-CA" dirty="0" smtClean="0"/>
              <a:t>…</a:t>
            </a:r>
          </a:p>
          <a:p>
            <a:pPr lvl="2"/>
            <a:r>
              <a:rPr lang="en-CA" dirty="0" smtClean="0"/>
              <a:t>All these classes flow over instances of class </a:t>
            </a:r>
            <a:r>
              <a:rPr lang="en-CA" i="1" dirty="0" smtClean="0"/>
              <a:t>Road</a:t>
            </a:r>
          </a:p>
          <a:p>
            <a:pPr lvl="1"/>
            <a:r>
              <a:rPr lang="en-CA" dirty="0" smtClean="0"/>
              <a:t>A </a:t>
            </a:r>
            <a:r>
              <a:rPr lang="en-CA" i="1" dirty="0" smtClean="0"/>
              <a:t>Vehicle</a:t>
            </a:r>
            <a:r>
              <a:rPr lang="en-CA" dirty="0" smtClean="0"/>
              <a:t> should be created and placed on a Road</a:t>
            </a:r>
          </a:p>
          <a:p>
            <a:pPr lvl="1"/>
            <a:r>
              <a:rPr lang="en-CA" dirty="0" smtClean="0"/>
              <a:t>Problem: Where should creating new </a:t>
            </a:r>
            <a:r>
              <a:rPr lang="en-CA" sz="2900" i="1" dirty="0"/>
              <a:t>Vehicles</a:t>
            </a:r>
            <a:r>
              <a:rPr lang="en-CA" dirty="0" smtClean="0"/>
              <a:t> occur?</a:t>
            </a:r>
          </a:p>
          <a:p>
            <a:pPr lvl="2"/>
            <a:r>
              <a:rPr lang="en-CA" sz="2900" i="1" dirty="0"/>
              <a:t>Vehicles</a:t>
            </a:r>
            <a:r>
              <a:rPr lang="en-CA" dirty="0" smtClean="0"/>
              <a:t> are not intrinsic to </a:t>
            </a:r>
            <a:r>
              <a:rPr lang="en-CA" sz="2900" i="1" dirty="0"/>
              <a:t>Roads</a:t>
            </a:r>
          </a:p>
          <a:p>
            <a:pPr lvl="1"/>
            <a:r>
              <a:rPr lang="en-CA" dirty="0" smtClean="0"/>
              <a:t>Solution: A vehicle manufacturing class is needed</a:t>
            </a:r>
          </a:p>
          <a:p>
            <a:pPr lvl="2"/>
            <a:r>
              <a:rPr lang="en-CA" sz="2900" i="1" dirty="0" err="1"/>
              <a:t>VehicleFactory</a:t>
            </a:r>
            <a:r>
              <a:rPr lang="en-CA" dirty="0" smtClean="0"/>
              <a:t> class can create and return </a:t>
            </a:r>
            <a:r>
              <a:rPr lang="en-CA" sz="2900" i="1" dirty="0"/>
              <a:t>Vehicles</a:t>
            </a:r>
            <a:r>
              <a:rPr lang="en-CA" dirty="0" smtClean="0"/>
              <a:t> of various classes at random</a:t>
            </a:r>
          </a:p>
          <a:p>
            <a:pPr lvl="1"/>
            <a:r>
              <a:rPr lang="en-CA" dirty="0" smtClean="0"/>
              <a:t>A </a:t>
            </a:r>
            <a:r>
              <a:rPr lang="en-CA" sz="2900" i="1" dirty="0"/>
              <a:t>Road</a:t>
            </a:r>
            <a:r>
              <a:rPr lang="en-CA" dirty="0" smtClean="0"/>
              <a:t> does not use constructors directly but invokes an operation that creates instances for it</a:t>
            </a:r>
            <a:endParaRPr lang="en-CA" dirty="0"/>
          </a:p>
        </p:txBody>
      </p:sp>
    </p:spTree>
    <p:extLst>
      <p:ext uri="{BB962C8B-B14F-4D97-AF65-F5344CB8AC3E}">
        <p14:creationId xmlns:p14="http://schemas.microsoft.com/office/powerpoint/2010/main" val="40392986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Generator Category</a:t>
            </a:r>
            <a:endParaRPr lang="en-US" dirty="0"/>
          </a:p>
        </p:txBody>
      </p:sp>
      <p:sp>
        <p:nvSpPr>
          <p:cNvPr id="9" name="Content Placeholder 8"/>
          <p:cNvSpPr>
            <a:spLocks noGrp="1"/>
          </p:cNvSpPr>
          <p:nvPr>
            <p:ph idx="1"/>
          </p:nvPr>
        </p:nvSpPr>
        <p:spPr/>
        <p:txBody>
          <a:bodyPr>
            <a:normAutofit/>
          </a:bodyPr>
          <a:lstStyle/>
          <a:p>
            <a:r>
              <a:rPr lang="en-CA" dirty="0" smtClean="0"/>
              <a:t>Generator Patterns</a:t>
            </a:r>
          </a:p>
          <a:p>
            <a:pPr lvl="1"/>
            <a:r>
              <a:rPr lang="en-CA" dirty="0" smtClean="0"/>
              <a:t>A </a:t>
            </a:r>
            <a:r>
              <a:rPr lang="en-CA" b="1" dirty="0" smtClean="0"/>
              <a:t>generator pattern </a:t>
            </a:r>
            <a:r>
              <a:rPr lang="en-CA" dirty="0" smtClean="0"/>
              <a:t>has a </a:t>
            </a:r>
            <a:r>
              <a:rPr lang="en-CA" i="1" dirty="0" smtClean="0"/>
              <a:t>Client</a:t>
            </a:r>
            <a:r>
              <a:rPr lang="en-CA" dirty="0" smtClean="0"/>
              <a:t> that needs an instance of a </a:t>
            </a:r>
            <a:r>
              <a:rPr lang="en-CA" i="1" dirty="0" smtClean="0"/>
              <a:t>Product</a:t>
            </a:r>
            <a:r>
              <a:rPr lang="en-CA" dirty="0" smtClean="0"/>
              <a:t> class</a:t>
            </a:r>
          </a:p>
          <a:p>
            <a:pPr lvl="1"/>
            <a:r>
              <a:rPr lang="en-CA" dirty="0" smtClean="0"/>
              <a:t>It also has a </a:t>
            </a:r>
            <a:r>
              <a:rPr lang="en-CA" i="1" dirty="0"/>
              <a:t>Generator</a:t>
            </a:r>
            <a:r>
              <a:rPr lang="en-CA" dirty="0" smtClean="0"/>
              <a:t> that creates or obtains access to such an instance on behalf of the </a:t>
            </a:r>
            <a:r>
              <a:rPr lang="en-CA" i="1" dirty="0"/>
              <a:t>Client</a:t>
            </a:r>
          </a:p>
          <a:p>
            <a:pPr lvl="1"/>
            <a:endParaRPr lang="en-CA" dirty="0" smtClean="0"/>
          </a:p>
          <a:p>
            <a:pPr lvl="1"/>
            <a:endParaRPr lang="en-CA" dirty="0" smtClean="0"/>
          </a:p>
          <a:p>
            <a:pPr lvl="1"/>
            <a:endParaRPr lang="en-CA" dirty="0" smtClean="0"/>
          </a:p>
          <a:p>
            <a:pPr lvl="1"/>
            <a:endParaRPr lang="en-CA" dirty="0" smtClean="0"/>
          </a:p>
          <a:p>
            <a:pPr lvl="1"/>
            <a:endParaRPr lang="en-CA" dirty="0" smtClean="0"/>
          </a:p>
          <a:p>
            <a:pPr lvl="1"/>
            <a:endParaRPr lang="en-CA" i="1" dirty="0"/>
          </a:p>
          <a:p>
            <a:endParaRPr lang="en-US" dirty="0"/>
          </a:p>
        </p:txBody>
      </p:sp>
      <p:sp>
        <p:nvSpPr>
          <p:cNvPr id="5123" name="Rectangle 3"/>
          <p:cNvSpPr>
            <a:spLocks noChangeArrowheads="1"/>
          </p:cNvSpPr>
          <p:nvPr/>
        </p:nvSpPr>
        <p:spPr bwMode="auto">
          <a:xfrm>
            <a:off x="-2412776"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pic>
        <p:nvPicPr>
          <p:cNvPr id="3" name="Picture 2"/>
          <p:cNvPicPr>
            <a:picLocks noChangeAspect="1"/>
          </p:cNvPicPr>
          <p:nvPr/>
        </p:nvPicPr>
        <p:blipFill>
          <a:blip r:embed="rId2"/>
          <a:stretch>
            <a:fillRect/>
          </a:stretch>
        </p:blipFill>
        <p:spPr>
          <a:xfrm>
            <a:off x="3131840" y="4034793"/>
            <a:ext cx="3152243" cy="1459764"/>
          </a:xfrm>
          <a:prstGeom prst="rect">
            <a:avLst/>
          </a:prstGeom>
        </p:spPr>
      </p:pic>
    </p:spTree>
    <p:extLst>
      <p:ext uri="{BB962C8B-B14F-4D97-AF65-F5344CB8AC3E}">
        <p14:creationId xmlns:p14="http://schemas.microsoft.com/office/powerpoint/2010/main" val="12678193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Generator Category</a:t>
            </a:r>
          </a:p>
        </p:txBody>
      </p:sp>
      <p:sp>
        <p:nvSpPr>
          <p:cNvPr id="3" name="Content Placeholder 2"/>
          <p:cNvSpPr>
            <a:spLocks noGrp="1"/>
          </p:cNvSpPr>
          <p:nvPr>
            <p:ph idx="1"/>
          </p:nvPr>
        </p:nvSpPr>
        <p:spPr>
          <a:xfrm>
            <a:off x="457200" y="1325563"/>
            <a:ext cx="8229600" cy="2031430"/>
          </a:xfrm>
        </p:spPr>
        <p:txBody>
          <a:bodyPr/>
          <a:lstStyle/>
          <a:p>
            <a:r>
              <a:rPr lang="en-CA" dirty="0"/>
              <a:t>Generator </a:t>
            </a:r>
            <a:r>
              <a:rPr lang="en-CA" dirty="0" smtClean="0"/>
              <a:t>Patterns</a:t>
            </a:r>
          </a:p>
          <a:p>
            <a:pPr lvl="1"/>
            <a:r>
              <a:rPr lang="en-CA" dirty="0"/>
              <a:t>The </a:t>
            </a:r>
            <a:r>
              <a:rPr lang="en-CA" i="1" dirty="0"/>
              <a:t>Client</a:t>
            </a:r>
            <a:r>
              <a:rPr lang="en-CA" dirty="0"/>
              <a:t> must access the </a:t>
            </a:r>
            <a:r>
              <a:rPr lang="en-CA" i="1" dirty="0"/>
              <a:t>Generator</a:t>
            </a:r>
            <a:r>
              <a:rPr lang="en-CA" dirty="0"/>
              <a:t>. The </a:t>
            </a:r>
            <a:r>
              <a:rPr lang="en-CA" i="1" dirty="0"/>
              <a:t>Generator</a:t>
            </a:r>
            <a:r>
              <a:rPr lang="en-CA" dirty="0"/>
              <a:t> creates an instance of the </a:t>
            </a:r>
            <a:r>
              <a:rPr lang="en-CA" i="1" dirty="0"/>
              <a:t>Product</a:t>
            </a:r>
            <a:r>
              <a:rPr lang="en-CA" dirty="0"/>
              <a:t> and provides it to the </a:t>
            </a:r>
            <a:r>
              <a:rPr lang="en-CA" i="1" dirty="0"/>
              <a:t>Client</a:t>
            </a:r>
            <a:endParaRPr lang="en-US" dirty="0"/>
          </a:p>
        </p:txBody>
      </p:sp>
      <p:sp>
        <p:nvSpPr>
          <p:cNvPr id="4" name="Slide Number Placeholder 3"/>
          <p:cNvSpPr>
            <a:spLocks noGrp="1"/>
          </p:cNvSpPr>
          <p:nvPr>
            <p:ph type="sldNum" sz="quarter" idx="12"/>
          </p:nvPr>
        </p:nvSpPr>
        <p:spPr/>
        <p:txBody>
          <a:bodyPr/>
          <a:lstStyle/>
          <a:p>
            <a:pPr>
              <a:defRPr/>
            </a:pPr>
            <a:fld id="{A87612DA-4FA3-45CA-870E-356E6D489085}" type="slidenum">
              <a:rPr lang="en-US" smtClean="0"/>
              <a:pPr>
                <a:defRPr/>
              </a:pPr>
              <a:t>75</a:t>
            </a:fld>
            <a:endParaRPr lang="en-US" dirty="0"/>
          </a:p>
        </p:txBody>
      </p:sp>
      <p:pic>
        <p:nvPicPr>
          <p:cNvPr id="5" name="Picture 4"/>
          <p:cNvPicPr>
            <a:picLocks noChangeAspect="1"/>
          </p:cNvPicPr>
          <p:nvPr/>
        </p:nvPicPr>
        <p:blipFill>
          <a:blip r:embed="rId2"/>
          <a:stretch>
            <a:fillRect/>
          </a:stretch>
        </p:blipFill>
        <p:spPr>
          <a:xfrm>
            <a:off x="4629150" y="3985134"/>
            <a:ext cx="3848100" cy="1743075"/>
          </a:xfrm>
          <a:prstGeom prst="rect">
            <a:avLst/>
          </a:prstGeom>
        </p:spPr>
      </p:pic>
      <p:sp>
        <p:nvSpPr>
          <p:cNvPr id="6" name="Rectangle 5"/>
          <p:cNvSpPr/>
          <p:nvPr/>
        </p:nvSpPr>
        <p:spPr>
          <a:xfrm>
            <a:off x="457296" y="4348839"/>
            <a:ext cx="3730934" cy="1015663"/>
          </a:xfrm>
          <a:prstGeom prst="rect">
            <a:avLst/>
          </a:prstGeom>
          <a:ln>
            <a:solidFill>
              <a:schemeClr val="tx1"/>
            </a:solidFill>
          </a:ln>
        </p:spPr>
        <p:txBody>
          <a:bodyPr wrap="square">
            <a:spAutoFit/>
          </a:bodyPr>
          <a:lstStyle/>
          <a:p>
            <a:pPr marL="342900" indent="-342900">
              <a:spcAft>
                <a:spcPts val="600"/>
              </a:spcAft>
              <a:buFont typeface="Arial" panose="020B0604020202020204" pitchFamily="34" charset="0"/>
              <a:buChar char="•"/>
            </a:pPr>
            <a:r>
              <a:rPr lang="en-CA" sz="2000" dirty="0"/>
              <a:t>A generator may </a:t>
            </a:r>
            <a:r>
              <a:rPr lang="en-CA" sz="2000" dirty="0" smtClean="0"/>
              <a:t>also just </a:t>
            </a:r>
            <a:r>
              <a:rPr lang="en-CA" sz="2000" dirty="0"/>
              <a:t>provide access to existing instances of the product</a:t>
            </a:r>
          </a:p>
        </p:txBody>
      </p:sp>
    </p:spTree>
    <p:extLst>
      <p:ext uri="{BB962C8B-B14F-4D97-AF65-F5344CB8AC3E}">
        <p14:creationId xmlns:p14="http://schemas.microsoft.com/office/powerpoint/2010/main" val="1634414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340768"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pic>
        <p:nvPicPr>
          <p:cNvPr id="4" name="Picture 3"/>
          <p:cNvPicPr>
            <a:picLocks noChangeAspect="1"/>
          </p:cNvPicPr>
          <p:nvPr/>
        </p:nvPicPr>
        <p:blipFill>
          <a:blip r:embed="rId2"/>
          <a:stretch>
            <a:fillRect/>
          </a:stretch>
        </p:blipFill>
        <p:spPr>
          <a:xfrm>
            <a:off x="1205047" y="3232696"/>
            <a:ext cx="6733905" cy="2605087"/>
          </a:xfrm>
          <a:prstGeom prst="rect">
            <a:avLst/>
          </a:prstGeom>
        </p:spPr>
      </p:pic>
      <p:sp>
        <p:nvSpPr>
          <p:cNvPr id="6" name="Title 5"/>
          <p:cNvSpPr>
            <a:spLocks noGrp="1"/>
          </p:cNvSpPr>
          <p:nvPr>
            <p:ph type="title"/>
          </p:nvPr>
        </p:nvSpPr>
        <p:spPr/>
        <p:txBody>
          <a:bodyPr/>
          <a:lstStyle/>
          <a:p>
            <a:r>
              <a:rPr lang="en-US" dirty="0" smtClean="0"/>
              <a:t>The Generator Category</a:t>
            </a:r>
            <a:endParaRPr lang="en-US" dirty="0"/>
          </a:p>
        </p:txBody>
      </p:sp>
      <p:sp>
        <p:nvSpPr>
          <p:cNvPr id="7" name="Content Placeholder 6"/>
          <p:cNvSpPr>
            <a:spLocks noGrp="1"/>
          </p:cNvSpPr>
          <p:nvPr>
            <p:ph idx="1"/>
          </p:nvPr>
        </p:nvSpPr>
        <p:spPr/>
        <p:txBody>
          <a:bodyPr/>
          <a:lstStyle/>
          <a:p>
            <a:r>
              <a:rPr lang="en-CA" smtClean="0"/>
              <a:t>Generator Pattern</a:t>
            </a:r>
          </a:p>
          <a:p>
            <a:pPr lvl="1"/>
            <a:r>
              <a:rPr lang="en-CA" smtClean="0"/>
              <a:t>In the traffic simulation example:</a:t>
            </a:r>
            <a:endParaRPr lang="en-CA" dirty="0"/>
          </a:p>
        </p:txBody>
      </p:sp>
    </p:spTree>
    <p:extLst>
      <p:ext uri="{BB962C8B-B14F-4D97-AF65-F5344CB8AC3E}">
        <p14:creationId xmlns:p14="http://schemas.microsoft.com/office/powerpoint/2010/main" val="17495772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Generator Category</a:t>
            </a:r>
            <a:endParaRPr lang="en-US" dirty="0"/>
          </a:p>
        </p:txBody>
      </p:sp>
      <p:sp>
        <p:nvSpPr>
          <p:cNvPr id="6" name="Content Placeholder 5"/>
          <p:cNvSpPr>
            <a:spLocks noGrp="1"/>
          </p:cNvSpPr>
          <p:nvPr>
            <p:ph idx="1"/>
          </p:nvPr>
        </p:nvSpPr>
        <p:spPr/>
        <p:txBody>
          <a:bodyPr/>
          <a:lstStyle/>
          <a:p>
            <a:r>
              <a:rPr lang="en-CA" dirty="0" smtClean="0"/>
              <a:t>Factory Methods</a:t>
            </a:r>
          </a:p>
          <a:p>
            <a:pPr lvl="1"/>
            <a:r>
              <a:rPr lang="en-CA" dirty="0" smtClean="0"/>
              <a:t>A </a:t>
            </a:r>
            <a:r>
              <a:rPr lang="en-CA" i="1" dirty="0" smtClean="0"/>
              <a:t>Generator</a:t>
            </a:r>
            <a:r>
              <a:rPr lang="en-CA" dirty="0" smtClean="0"/>
              <a:t> must have an operation that creates and returns </a:t>
            </a:r>
            <a:r>
              <a:rPr lang="en-CA" i="1" dirty="0" smtClean="0"/>
              <a:t>Product</a:t>
            </a:r>
            <a:r>
              <a:rPr lang="en-CA" dirty="0" smtClean="0"/>
              <a:t> instances.</a:t>
            </a:r>
          </a:p>
          <a:p>
            <a:pPr lvl="2"/>
            <a:r>
              <a:rPr lang="en-CA" i="1" dirty="0" smtClean="0"/>
              <a:t>Factory</a:t>
            </a:r>
            <a:r>
              <a:rPr lang="en-CA" dirty="0" smtClean="0"/>
              <a:t> method is a non-constructor operation that creates and returns class instances</a:t>
            </a:r>
          </a:p>
          <a:p>
            <a:pPr lvl="2"/>
            <a:r>
              <a:rPr lang="en-CA" i="1" dirty="0" smtClean="0"/>
              <a:t>Factory</a:t>
            </a:r>
            <a:r>
              <a:rPr lang="en-CA" dirty="0" smtClean="0"/>
              <a:t> methods create new instances using </a:t>
            </a:r>
            <a:r>
              <a:rPr lang="en-CA" b="1" dirty="0" smtClean="0"/>
              <a:t>constructors</a:t>
            </a:r>
            <a:r>
              <a:rPr lang="en-CA" dirty="0" smtClean="0"/>
              <a:t> or </a:t>
            </a:r>
            <a:r>
              <a:rPr lang="en-CA" b="1" dirty="0" smtClean="0"/>
              <a:t>cloning</a:t>
            </a:r>
          </a:p>
          <a:p>
            <a:pPr lvl="2"/>
            <a:r>
              <a:rPr lang="en-CA" i="1" dirty="0" smtClean="0"/>
              <a:t>Factory</a:t>
            </a:r>
            <a:r>
              <a:rPr lang="en-CA" dirty="0" smtClean="0"/>
              <a:t> methods are examples of a programming idiom</a:t>
            </a:r>
          </a:p>
          <a:p>
            <a:pPr lvl="2"/>
            <a:r>
              <a:rPr lang="en-CA" dirty="0" smtClean="0"/>
              <a:t>They are widely used in mid-level design patterns and in object-oriented programming in general</a:t>
            </a:r>
            <a:endParaRPr lang="en-CA" dirty="0"/>
          </a:p>
        </p:txBody>
      </p:sp>
    </p:spTree>
    <p:extLst>
      <p:ext uri="{BB962C8B-B14F-4D97-AF65-F5344CB8AC3E}">
        <p14:creationId xmlns:p14="http://schemas.microsoft.com/office/powerpoint/2010/main" val="33426855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484784"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5" name="Title 4"/>
          <p:cNvSpPr>
            <a:spLocks noGrp="1"/>
          </p:cNvSpPr>
          <p:nvPr>
            <p:ph type="title"/>
          </p:nvPr>
        </p:nvSpPr>
        <p:spPr/>
        <p:txBody>
          <a:bodyPr/>
          <a:lstStyle/>
          <a:p>
            <a:r>
              <a:rPr lang="en-US" dirty="0" smtClean="0"/>
              <a:t>The Generator Category</a:t>
            </a:r>
            <a:endParaRPr lang="en-US" dirty="0"/>
          </a:p>
        </p:txBody>
      </p:sp>
      <p:sp>
        <p:nvSpPr>
          <p:cNvPr id="6" name="Content Placeholder 5"/>
          <p:cNvSpPr>
            <a:spLocks noGrp="1"/>
          </p:cNvSpPr>
          <p:nvPr>
            <p:ph idx="1"/>
          </p:nvPr>
        </p:nvSpPr>
        <p:spPr/>
        <p:txBody>
          <a:bodyPr>
            <a:normAutofit lnSpcReduction="10000"/>
          </a:bodyPr>
          <a:lstStyle/>
          <a:p>
            <a:r>
              <a:rPr lang="en-US" dirty="0" smtClean="0"/>
              <a:t>When a </a:t>
            </a:r>
            <a:r>
              <a:rPr lang="en-US" b="1" dirty="0" smtClean="0"/>
              <a:t>generator</a:t>
            </a:r>
            <a:r>
              <a:rPr lang="en-US" dirty="0" smtClean="0"/>
              <a:t> assumes responsibility for product object creation in a </a:t>
            </a:r>
            <a:r>
              <a:rPr lang="en-US" i="1" dirty="0" smtClean="0"/>
              <a:t>factory</a:t>
            </a:r>
            <a:r>
              <a:rPr lang="en-US" dirty="0" smtClean="0"/>
              <a:t> method, the following capabilities become available:</a:t>
            </a:r>
          </a:p>
          <a:p>
            <a:pPr lvl="1"/>
            <a:r>
              <a:rPr lang="en-CA" dirty="0" smtClean="0"/>
              <a:t>Access to product constructors can be restricted</a:t>
            </a:r>
          </a:p>
          <a:p>
            <a:pPr lvl="2"/>
            <a:r>
              <a:rPr lang="en-CA" dirty="0" smtClean="0"/>
              <a:t>Prohibit general access to product constructors</a:t>
            </a:r>
          </a:p>
          <a:p>
            <a:pPr lvl="1"/>
            <a:r>
              <a:rPr lang="en-CA" dirty="0" smtClean="0"/>
              <a:t>Private data can be provided to new product objects</a:t>
            </a:r>
          </a:p>
          <a:p>
            <a:pPr lvl="1"/>
            <a:r>
              <a:rPr lang="en-CA" dirty="0" smtClean="0"/>
              <a:t>Product objects can be configured after creation</a:t>
            </a:r>
          </a:p>
          <a:p>
            <a:pPr lvl="1"/>
            <a:r>
              <a:rPr lang="en-CA" dirty="0" smtClean="0"/>
              <a:t>Product class bindings can be deferred until runtime</a:t>
            </a:r>
            <a:endParaRPr lang="en-CA" dirty="0"/>
          </a:p>
        </p:txBody>
      </p:sp>
    </p:spTree>
    <p:extLst>
      <p:ext uri="{BB962C8B-B14F-4D97-AF65-F5344CB8AC3E}">
        <p14:creationId xmlns:p14="http://schemas.microsoft.com/office/powerpoint/2010/main" val="36046913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196752"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5" name="Title 4"/>
          <p:cNvSpPr>
            <a:spLocks noGrp="1"/>
          </p:cNvSpPr>
          <p:nvPr>
            <p:ph type="title"/>
          </p:nvPr>
        </p:nvSpPr>
        <p:spPr/>
        <p:txBody>
          <a:bodyPr/>
          <a:lstStyle/>
          <a:p>
            <a:r>
              <a:rPr lang="en-US" dirty="0" smtClean="0"/>
              <a:t>The Generator Category</a:t>
            </a:r>
            <a:endParaRPr lang="en-US" dirty="0"/>
          </a:p>
        </p:txBody>
      </p:sp>
      <p:sp>
        <p:nvSpPr>
          <p:cNvPr id="6" name="Content Placeholder 5"/>
          <p:cNvSpPr>
            <a:spLocks noGrp="1"/>
          </p:cNvSpPr>
          <p:nvPr>
            <p:ph idx="1"/>
          </p:nvPr>
        </p:nvSpPr>
        <p:spPr/>
        <p:txBody>
          <a:bodyPr>
            <a:normAutofit fontScale="92500" lnSpcReduction="10000"/>
          </a:bodyPr>
          <a:lstStyle/>
          <a:p>
            <a:r>
              <a:rPr lang="en-CA" dirty="0" smtClean="0"/>
              <a:t>Reasons for using generator patterns</a:t>
            </a:r>
          </a:p>
          <a:p>
            <a:pPr lvl="1"/>
            <a:r>
              <a:rPr lang="en-CA" b="1" dirty="0" smtClean="0"/>
              <a:t>Product Creation Control</a:t>
            </a:r>
            <a:r>
              <a:rPr lang="en-CA" dirty="0" smtClean="0"/>
              <a:t>: </a:t>
            </a:r>
          </a:p>
          <a:p>
            <a:pPr lvl="2"/>
            <a:r>
              <a:rPr lang="en-CA" dirty="0" smtClean="0"/>
              <a:t>A generator can mediate access to constructors so that only a certain number or type of product </a:t>
            </a:r>
            <a:r>
              <a:rPr lang="en-US" altLang="en-US" dirty="0" smtClean="0"/>
              <a:t>instances are created</a:t>
            </a:r>
            <a:r>
              <a:rPr lang="en-CA" dirty="0" smtClean="0"/>
              <a:t>. </a:t>
            </a:r>
          </a:p>
          <a:p>
            <a:pPr lvl="1"/>
            <a:r>
              <a:rPr lang="en-CA" b="1" dirty="0"/>
              <a:t>Product Conﬁguration Control</a:t>
            </a:r>
            <a:r>
              <a:rPr lang="en-CA" dirty="0" smtClean="0"/>
              <a:t>: </a:t>
            </a:r>
          </a:p>
          <a:p>
            <a:pPr lvl="2"/>
            <a:r>
              <a:rPr lang="en-CA" dirty="0" smtClean="0"/>
              <a:t>A client may need a generator to create a product instance to free itself of this responsibility or to conﬁgure the instance properly.</a:t>
            </a:r>
          </a:p>
          <a:p>
            <a:pPr lvl="1"/>
            <a:r>
              <a:rPr lang="en-CA" b="1" dirty="0"/>
              <a:t>Client and Product Decoupling</a:t>
            </a:r>
            <a:r>
              <a:rPr lang="en-CA" dirty="0" smtClean="0"/>
              <a:t>: </a:t>
            </a:r>
          </a:p>
          <a:p>
            <a:pPr lvl="2"/>
            <a:r>
              <a:rPr lang="en-CA" dirty="0" smtClean="0"/>
              <a:t>Generators are often used to create and conﬁgure products appropriate to the situation as a way of decoupling the client and the product. </a:t>
            </a:r>
            <a:endParaRPr lang="en-CA" dirty="0"/>
          </a:p>
        </p:txBody>
      </p:sp>
    </p:spTree>
    <p:extLst>
      <p:ext uri="{BB962C8B-B14F-4D97-AF65-F5344CB8AC3E}">
        <p14:creationId xmlns:p14="http://schemas.microsoft.com/office/powerpoint/2010/main" val="2578175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Value of Design Experience</a:t>
            </a:r>
            <a:endParaRPr lang="en-US" dirty="0"/>
          </a:p>
        </p:txBody>
      </p:sp>
      <p:sp>
        <p:nvSpPr>
          <p:cNvPr id="4" name="Content Placeholder 3"/>
          <p:cNvSpPr>
            <a:spLocks noGrp="1"/>
          </p:cNvSpPr>
          <p:nvPr>
            <p:ph idx="1"/>
          </p:nvPr>
        </p:nvSpPr>
        <p:spPr/>
        <p:txBody>
          <a:bodyPr/>
          <a:lstStyle/>
          <a:p>
            <a:r>
              <a:rPr lang="en-CA" smtClean="0"/>
              <a:t>Which Design Pattern to Use?</a:t>
            </a:r>
          </a:p>
          <a:p>
            <a:pPr lvl="1"/>
            <a:r>
              <a:rPr lang="en-CA" smtClean="0"/>
              <a:t>There are a large number of design patterns that exist today</a:t>
            </a:r>
          </a:p>
          <a:p>
            <a:pPr lvl="1"/>
            <a:r>
              <a:rPr lang="en-CA" smtClean="0"/>
              <a:t>Use only proven designs</a:t>
            </a:r>
          </a:p>
          <a:p>
            <a:pPr lvl="2"/>
            <a:r>
              <a:rPr lang="en-CA" smtClean="0"/>
              <a:t>Design patterns that have been applied more than once in different systems</a:t>
            </a:r>
          </a:p>
          <a:p>
            <a:pPr lvl="2"/>
            <a:r>
              <a:rPr lang="en-CA" smtClean="0"/>
              <a:t>Use patterns that have been documented in books or published in literature or accepted through object-oriented community</a:t>
            </a:r>
            <a:endParaRPr lang="en-CA" dirty="0"/>
          </a:p>
        </p:txBody>
      </p:sp>
    </p:spTree>
    <p:extLst>
      <p:ext uri="{BB962C8B-B14F-4D97-AF65-F5344CB8AC3E}">
        <p14:creationId xmlns:p14="http://schemas.microsoft.com/office/powerpoint/2010/main" val="41392807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340768"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5" name="Title 4"/>
          <p:cNvSpPr>
            <a:spLocks noGrp="1"/>
          </p:cNvSpPr>
          <p:nvPr>
            <p:ph type="title"/>
          </p:nvPr>
        </p:nvSpPr>
        <p:spPr/>
        <p:txBody>
          <a:bodyPr/>
          <a:lstStyle/>
          <a:p>
            <a:r>
              <a:rPr lang="en-US" dirty="0" smtClean="0"/>
              <a:t>The Generator Category</a:t>
            </a:r>
            <a:endParaRPr lang="en-US" dirty="0"/>
          </a:p>
        </p:txBody>
      </p:sp>
      <p:sp>
        <p:nvSpPr>
          <p:cNvPr id="6" name="Content Placeholder 5"/>
          <p:cNvSpPr>
            <a:spLocks noGrp="1"/>
          </p:cNvSpPr>
          <p:nvPr>
            <p:ph idx="1"/>
          </p:nvPr>
        </p:nvSpPr>
        <p:spPr>
          <a:xfrm>
            <a:off x="457200" y="1325562"/>
            <a:ext cx="8229600" cy="4839742"/>
          </a:xfrm>
        </p:spPr>
        <p:txBody>
          <a:bodyPr>
            <a:normAutofit fontScale="85000" lnSpcReduction="20000"/>
          </a:bodyPr>
          <a:lstStyle/>
          <a:p>
            <a:r>
              <a:rPr lang="en-CA" dirty="0" smtClean="0"/>
              <a:t>Summary</a:t>
            </a:r>
          </a:p>
          <a:p>
            <a:pPr lvl="1"/>
            <a:r>
              <a:rPr lang="en-CA" b="1" dirty="0" smtClean="0"/>
              <a:t>Name</a:t>
            </a:r>
            <a:r>
              <a:rPr lang="en-CA" dirty="0" smtClean="0"/>
              <a:t>: Generator Category</a:t>
            </a:r>
          </a:p>
          <a:p>
            <a:pPr lvl="1"/>
            <a:r>
              <a:rPr lang="en-CA" b="1" dirty="0" smtClean="0"/>
              <a:t>Application</a:t>
            </a:r>
            <a:r>
              <a:rPr lang="en-CA" dirty="0" smtClean="0"/>
              <a:t>: Make a class to create new product instances on behalf of a client, thus providing greater control over product instance creation and removing this responsibility from the client.</a:t>
            </a:r>
          </a:p>
          <a:p>
            <a:pPr lvl="1"/>
            <a:r>
              <a:rPr lang="en-CA" b="1" dirty="0" smtClean="0"/>
              <a:t>Form</a:t>
            </a:r>
            <a:r>
              <a:rPr lang="en-CA" dirty="0" smtClean="0"/>
              <a:t>: Generator patterns have three classes: a client, a generator, and a product. The client requests product instances from the generator, which creates and conﬁgures them for the client.</a:t>
            </a:r>
          </a:p>
          <a:p>
            <a:pPr lvl="1"/>
            <a:r>
              <a:rPr lang="en-CA" b="1" dirty="0" smtClean="0"/>
              <a:t>Consequences</a:t>
            </a:r>
            <a:r>
              <a:rPr lang="en-CA" dirty="0" smtClean="0"/>
              <a:t>: Generator patterns provide a way to exercise control over product creation and conﬁguration and to decouple clients from products. This helps hide information, reduces coupling, and makes programs more changeable, conﬁgurable, and maintainable.</a:t>
            </a:r>
            <a:endParaRPr lang="en-CA" dirty="0"/>
          </a:p>
        </p:txBody>
      </p:sp>
    </p:spTree>
    <p:extLst>
      <p:ext uri="{BB962C8B-B14F-4D97-AF65-F5344CB8AC3E}">
        <p14:creationId xmlns:p14="http://schemas.microsoft.com/office/powerpoint/2010/main" val="19091435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556792"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5" name="Title 4"/>
          <p:cNvSpPr>
            <a:spLocks noGrp="1"/>
          </p:cNvSpPr>
          <p:nvPr>
            <p:ph type="title"/>
          </p:nvPr>
        </p:nvSpPr>
        <p:spPr/>
        <p:txBody>
          <a:bodyPr/>
          <a:lstStyle/>
          <a:p>
            <a:r>
              <a:rPr lang="en-US" dirty="0" smtClean="0"/>
              <a:t>The Factory Patterns</a:t>
            </a:r>
            <a:endParaRPr lang="en-US" dirty="0"/>
          </a:p>
        </p:txBody>
      </p:sp>
      <p:sp>
        <p:nvSpPr>
          <p:cNvPr id="6" name="Content Placeholder 5"/>
          <p:cNvSpPr>
            <a:spLocks noGrp="1"/>
          </p:cNvSpPr>
          <p:nvPr>
            <p:ph idx="1"/>
          </p:nvPr>
        </p:nvSpPr>
        <p:spPr>
          <a:xfrm>
            <a:off x="457200" y="1325562"/>
            <a:ext cx="8229600" cy="5271791"/>
          </a:xfrm>
        </p:spPr>
        <p:txBody>
          <a:bodyPr>
            <a:normAutofit fontScale="92500" lnSpcReduction="20000"/>
          </a:bodyPr>
          <a:lstStyle/>
          <a:p>
            <a:r>
              <a:rPr lang="en-CA" dirty="0" smtClean="0"/>
              <a:t>Factory Patterns</a:t>
            </a:r>
          </a:p>
          <a:p>
            <a:pPr lvl="1"/>
            <a:r>
              <a:rPr lang="en-CA" dirty="0" smtClean="0"/>
              <a:t>A </a:t>
            </a:r>
            <a:r>
              <a:rPr lang="en-CA" i="1" dirty="0" smtClean="0"/>
              <a:t>factory</a:t>
            </a:r>
            <a:r>
              <a:rPr lang="en-CA" dirty="0" smtClean="0"/>
              <a:t> method is an operation that creates and returns a new class instance</a:t>
            </a:r>
          </a:p>
          <a:p>
            <a:pPr lvl="2"/>
            <a:r>
              <a:rPr lang="en-CA" dirty="0" smtClean="0"/>
              <a:t>All generator patterns have factory methods</a:t>
            </a:r>
          </a:p>
          <a:p>
            <a:pPr lvl="2"/>
            <a:r>
              <a:rPr lang="en-CA" dirty="0" smtClean="0"/>
              <a:t>Factory patterns do not use factory methods to provide clients with new instances (generators do that)</a:t>
            </a:r>
          </a:p>
          <a:p>
            <a:pPr lvl="1"/>
            <a:r>
              <a:rPr lang="en-US" dirty="0" smtClean="0"/>
              <a:t>Factory patterns:</a:t>
            </a:r>
          </a:p>
          <a:p>
            <a:pPr lvl="2"/>
            <a:r>
              <a:rPr lang="en-US" dirty="0" smtClean="0"/>
              <a:t>They use interfaces to generalize the generator and product classes allowing greater flexibility in object creation.</a:t>
            </a:r>
          </a:p>
          <a:p>
            <a:pPr lvl="2"/>
            <a:r>
              <a:rPr lang="en-CA" dirty="0" smtClean="0"/>
              <a:t>They decouple clients from products by taking advantage of interfaces in two ways:</a:t>
            </a:r>
          </a:p>
          <a:p>
            <a:pPr lvl="3"/>
            <a:r>
              <a:rPr lang="en-CA" dirty="0" smtClean="0"/>
              <a:t>The generator class with the factory methods can be changed</a:t>
            </a:r>
          </a:p>
          <a:p>
            <a:pPr lvl="4"/>
            <a:r>
              <a:rPr lang="en-CA" dirty="0" smtClean="0"/>
              <a:t>Allowing variability in factory method implementations.</a:t>
            </a:r>
          </a:p>
          <a:p>
            <a:pPr lvl="3"/>
            <a:r>
              <a:rPr lang="en-CA" dirty="0" smtClean="0"/>
              <a:t>Instances of a variety of classes that implement the product interface can be returned by a factory method </a:t>
            </a:r>
          </a:p>
          <a:p>
            <a:pPr lvl="4"/>
            <a:r>
              <a:rPr lang="en-CA" dirty="0" smtClean="0"/>
              <a:t>Allowing great flexibility in results.</a:t>
            </a:r>
            <a:endParaRPr lang="en-CA" dirty="0"/>
          </a:p>
        </p:txBody>
      </p:sp>
    </p:spTree>
    <p:extLst>
      <p:ext uri="{BB962C8B-B14F-4D97-AF65-F5344CB8AC3E}">
        <p14:creationId xmlns:p14="http://schemas.microsoft.com/office/powerpoint/2010/main" val="12255736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772816" y="764705"/>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5" name="Title 4"/>
          <p:cNvSpPr>
            <a:spLocks noGrp="1"/>
          </p:cNvSpPr>
          <p:nvPr>
            <p:ph type="title"/>
          </p:nvPr>
        </p:nvSpPr>
        <p:spPr/>
        <p:txBody>
          <a:bodyPr/>
          <a:lstStyle/>
          <a:p>
            <a:r>
              <a:rPr lang="en-US" dirty="0" smtClean="0"/>
              <a:t>The Factory Pattern</a:t>
            </a:r>
            <a:endParaRPr lang="en-US" dirty="0"/>
          </a:p>
        </p:txBody>
      </p:sp>
      <p:sp>
        <p:nvSpPr>
          <p:cNvPr id="6" name="Content Placeholder 5"/>
          <p:cNvSpPr>
            <a:spLocks noGrp="1"/>
          </p:cNvSpPr>
          <p:nvPr>
            <p:ph idx="1"/>
          </p:nvPr>
        </p:nvSpPr>
        <p:spPr>
          <a:xfrm>
            <a:off x="457200" y="1325561"/>
            <a:ext cx="8229600" cy="4695727"/>
          </a:xfrm>
        </p:spPr>
        <p:txBody>
          <a:bodyPr>
            <a:normAutofit fontScale="92500"/>
          </a:bodyPr>
          <a:lstStyle/>
          <a:p>
            <a:r>
              <a:rPr lang="en-CA" sz="3600" dirty="0" smtClean="0"/>
              <a:t>Factory Patterns</a:t>
            </a:r>
          </a:p>
          <a:p>
            <a:pPr lvl="1"/>
            <a:r>
              <a:rPr lang="en-CA" sz="3200" dirty="0" smtClean="0"/>
              <a:t>There are two Factory patterns:</a:t>
            </a:r>
          </a:p>
          <a:p>
            <a:pPr lvl="2"/>
            <a:r>
              <a:rPr lang="en-CA" sz="2800" b="1" dirty="0" smtClean="0"/>
              <a:t>Factory Method pattern</a:t>
            </a:r>
            <a:r>
              <a:rPr lang="en-CA" sz="2800" dirty="0" smtClean="0"/>
              <a:t>: </a:t>
            </a:r>
          </a:p>
          <a:p>
            <a:pPr lvl="3"/>
            <a:r>
              <a:rPr lang="en-CA" sz="2400" dirty="0" smtClean="0"/>
              <a:t>It has a generator with a factory method for some product</a:t>
            </a:r>
          </a:p>
          <a:p>
            <a:pPr lvl="3"/>
            <a:r>
              <a:rPr lang="en-CA" sz="2400" dirty="0" smtClean="0"/>
              <a:t>Uses inheritance and interfaces to decouple the client from the generator class and the resulting products</a:t>
            </a:r>
          </a:p>
          <a:p>
            <a:pPr lvl="2"/>
            <a:r>
              <a:rPr lang="en-CA" sz="2800" b="1" dirty="0" smtClean="0"/>
              <a:t>Abstract Factory pattern</a:t>
            </a:r>
            <a:r>
              <a:rPr lang="en-CA" sz="2800" dirty="0" smtClean="0"/>
              <a:t>: </a:t>
            </a:r>
          </a:p>
          <a:p>
            <a:pPr lvl="3"/>
            <a:r>
              <a:rPr lang="en-CA" sz="2400" dirty="0" smtClean="0"/>
              <a:t>Has a generator that is a container for several factory methods, along with interfaces decoupling the client from the generator and the products</a:t>
            </a:r>
            <a:endParaRPr lang="en-CA" sz="2400" dirty="0"/>
          </a:p>
        </p:txBody>
      </p:sp>
    </p:spTree>
    <p:extLst>
      <p:ext uri="{BB962C8B-B14F-4D97-AF65-F5344CB8AC3E}">
        <p14:creationId xmlns:p14="http://schemas.microsoft.com/office/powerpoint/2010/main" val="30576104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Factory Pattern</a:t>
            </a:r>
            <a:endParaRPr lang="en-US" dirty="0"/>
          </a:p>
        </p:txBody>
      </p:sp>
      <p:sp>
        <p:nvSpPr>
          <p:cNvPr id="6" name="Content Placeholder 5"/>
          <p:cNvSpPr>
            <a:spLocks noGrp="1"/>
          </p:cNvSpPr>
          <p:nvPr>
            <p:ph idx="1"/>
          </p:nvPr>
        </p:nvSpPr>
        <p:spPr>
          <a:xfrm>
            <a:off x="457200" y="1325562"/>
            <a:ext cx="8229600" cy="5199782"/>
          </a:xfrm>
        </p:spPr>
        <p:txBody>
          <a:bodyPr>
            <a:normAutofit fontScale="85000" lnSpcReduction="10000"/>
          </a:bodyPr>
          <a:lstStyle/>
          <a:p>
            <a:r>
              <a:rPr lang="en-CA" dirty="0" smtClean="0"/>
              <a:t>Factory Method Example</a:t>
            </a:r>
          </a:p>
          <a:p>
            <a:pPr lvl="1"/>
            <a:r>
              <a:rPr lang="en-CA" dirty="0" smtClean="0"/>
              <a:t>Consider automobile factories: automobiles are manufactured on assembly lines, and each line produces certain kind of vehicle</a:t>
            </a:r>
          </a:p>
          <a:p>
            <a:pPr lvl="1"/>
            <a:r>
              <a:rPr lang="en-CA" dirty="0" smtClean="0"/>
              <a:t>Assembly lines can manufacture the same kinds of vehicles in different factories</a:t>
            </a:r>
          </a:p>
          <a:p>
            <a:pPr lvl="1"/>
            <a:r>
              <a:rPr lang="en-CA" b="1" dirty="0" smtClean="0"/>
              <a:t>Examples</a:t>
            </a:r>
            <a:r>
              <a:rPr lang="en-CA" dirty="0" smtClean="0"/>
              <a:t>: Chrysler, Ford and Subaru factories all have SUV assembly lines</a:t>
            </a:r>
          </a:p>
          <a:p>
            <a:pPr lvl="2"/>
            <a:r>
              <a:rPr lang="en-CA" dirty="0" smtClean="0"/>
              <a:t>Factory Method pattern is analogous to different automobile plants producing the same kind of vehicle</a:t>
            </a:r>
          </a:p>
          <a:p>
            <a:pPr lvl="3"/>
            <a:r>
              <a:rPr lang="en-CA" dirty="0" smtClean="0"/>
              <a:t>Analogy begins by observing that factory methods are like assembly lines</a:t>
            </a:r>
          </a:p>
          <a:p>
            <a:pPr lvl="3"/>
            <a:r>
              <a:rPr lang="en-CA" dirty="0" smtClean="0"/>
              <a:t>Factory method pattern has a generator class that is like a vehicle factory since it contains factory method</a:t>
            </a:r>
          </a:p>
          <a:p>
            <a:pPr lvl="3"/>
            <a:r>
              <a:rPr lang="en-CA" dirty="0" smtClean="0"/>
              <a:t>Different generator classes that implement the same abstract factory method are like different plants that all make the same kind of vehicle</a:t>
            </a:r>
            <a:endParaRPr lang="en-CA" dirty="0"/>
          </a:p>
        </p:txBody>
      </p:sp>
    </p:spTree>
    <p:extLst>
      <p:ext uri="{BB962C8B-B14F-4D97-AF65-F5344CB8AC3E}">
        <p14:creationId xmlns:p14="http://schemas.microsoft.com/office/powerpoint/2010/main" val="17877194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332656" y="764705"/>
            <a:ext cx="8629477"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pic>
        <p:nvPicPr>
          <p:cNvPr id="3" name="Picture 2"/>
          <p:cNvPicPr>
            <a:picLocks noChangeAspect="1"/>
          </p:cNvPicPr>
          <p:nvPr/>
        </p:nvPicPr>
        <p:blipFill>
          <a:blip r:embed="rId3"/>
          <a:stretch>
            <a:fillRect/>
          </a:stretch>
        </p:blipFill>
        <p:spPr>
          <a:xfrm>
            <a:off x="1691680" y="2869658"/>
            <a:ext cx="4896544" cy="3781274"/>
          </a:xfrm>
          <a:prstGeom prst="rect">
            <a:avLst/>
          </a:prstGeom>
        </p:spPr>
      </p:pic>
      <p:sp>
        <p:nvSpPr>
          <p:cNvPr id="6" name="Title 5"/>
          <p:cNvSpPr>
            <a:spLocks noGrp="1"/>
          </p:cNvSpPr>
          <p:nvPr>
            <p:ph type="title"/>
          </p:nvPr>
        </p:nvSpPr>
        <p:spPr/>
        <p:txBody>
          <a:bodyPr/>
          <a:lstStyle/>
          <a:p>
            <a:r>
              <a:rPr lang="en-US" dirty="0" smtClean="0"/>
              <a:t>The Factory Pattern</a:t>
            </a:r>
            <a:endParaRPr lang="en-US" dirty="0"/>
          </a:p>
        </p:txBody>
      </p:sp>
      <p:sp>
        <p:nvSpPr>
          <p:cNvPr id="7" name="Content Placeholder 6"/>
          <p:cNvSpPr>
            <a:spLocks noGrp="1"/>
          </p:cNvSpPr>
          <p:nvPr>
            <p:ph idx="1"/>
          </p:nvPr>
        </p:nvSpPr>
        <p:spPr/>
        <p:txBody>
          <a:bodyPr/>
          <a:lstStyle/>
          <a:p>
            <a:r>
              <a:rPr lang="en-CA" smtClean="0"/>
              <a:t>Factory Method Example</a:t>
            </a:r>
          </a:p>
          <a:p>
            <a:pPr lvl="1"/>
            <a:r>
              <a:rPr lang="en-CA" smtClean="0"/>
              <a:t>The products are the same kind because they all realize the same interface</a:t>
            </a:r>
            <a:endParaRPr lang="en-CA" dirty="0"/>
          </a:p>
        </p:txBody>
      </p:sp>
    </p:spTree>
    <p:extLst>
      <p:ext uri="{BB962C8B-B14F-4D97-AF65-F5344CB8AC3E}">
        <p14:creationId xmlns:p14="http://schemas.microsoft.com/office/powerpoint/2010/main" val="18495815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268760" y="764705"/>
            <a:ext cx="8715374"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4" name="Title 3"/>
          <p:cNvSpPr>
            <a:spLocks noGrp="1"/>
          </p:cNvSpPr>
          <p:nvPr>
            <p:ph type="title"/>
          </p:nvPr>
        </p:nvSpPr>
        <p:spPr/>
        <p:txBody>
          <a:bodyPr/>
          <a:lstStyle/>
          <a:p>
            <a:r>
              <a:rPr lang="en-US" dirty="0" smtClean="0"/>
              <a:t>The Factory Pattern</a:t>
            </a:r>
            <a:endParaRPr lang="en-US" dirty="0"/>
          </a:p>
        </p:txBody>
      </p:sp>
      <p:sp>
        <p:nvSpPr>
          <p:cNvPr id="5" name="Content Placeholder 4"/>
          <p:cNvSpPr>
            <a:spLocks noGrp="1"/>
          </p:cNvSpPr>
          <p:nvPr>
            <p:ph idx="1"/>
          </p:nvPr>
        </p:nvSpPr>
        <p:spPr/>
        <p:txBody>
          <a:bodyPr>
            <a:normAutofit fontScale="92500" lnSpcReduction="20000"/>
          </a:bodyPr>
          <a:lstStyle/>
          <a:p>
            <a:r>
              <a:rPr lang="en-CA" dirty="0" smtClean="0"/>
              <a:t>Factory Pattern Structure</a:t>
            </a:r>
          </a:p>
          <a:p>
            <a:pPr lvl="1"/>
            <a:r>
              <a:rPr lang="en-CA" dirty="0" smtClean="0"/>
              <a:t>Static structure of the </a:t>
            </a:r>
            <a:r>
              <a:rPr lang="en-CA" i="1" dirty="0" smtClean="0"/>
              <a:t>Factory</a:t>
            </a:r>
            <a:r>
              <a:rPr lang="en-CA" dirty="0" smtClean="0"/>
              <a:t> Method patterns confirms closely to the generator pattern paradigm</a:t>
            </a:r>
          </a:p>
          <a:p>
            <a:pPr lvl="2"/>
            <a:r>
              <a:rPr lang="en-CA" dirty="0" smtClean="0"/>
              <a:t>Addition: an abstract class and an interface</a:t>
            </a:r>
          </a:p>
          <a:p>
            <a:pPr lvl="1"/>
            <a:r>
              <a:rPr lang="en-CA" dirty="0" smtClean="0"/>
              <a:t>Generator class (</a:t>
            </a:r>
            <a:r>
              <a:rPr lang="en-CA" i="1" dirty="0" err="1" smtClean="0"/>
              <a:t>ConcreteFactory</a:t>
            </a:r>
            <a:r>
              <a:rPr lang="en-CA" dirty="0" smtClean="0"/>
              <a:t>) is a sub-class of an abstract </a:t>
            </a:r>
            <a:r>
              <a:rPr lang="en-CA" i="1" dirty="0" smtClean="0"/>
              <a:t>Factory</a:t>
            </a:r>
            <a:r>
              <a:rPr lang="en-CA" dirty="0" smtClean="0"/>
              <a:t> class</a:t>
            </a:r>
          </a:p>
          <a:p>
            <a:pPr lvl="1"/>
            <a:r>
              <a:rPr lang="en-CA" dirty="0" smtClean="0"/>
              <a:t>Abstract Factory class specifies an abstract </a:t>
            </a:r>
            <a:r>
              <a:rPr lang="en-CA" i="1" dirty="0" smtClean="0"/>
              <a:t>factory</a:t>
            </a:r>
            <a:r>
              <a:rPr lang="en-CA" dirty="0" smtClean="0"/>
              <a:t> method</a:t>
            </a:r>
          </a:p>
          <a:p>
            <a:pPr lvl="1"/>
            <a:r>
              <a:rPr lang="en-CA" i="1" dirty="0" err="1" smtClean="0"/>
              <a:t>ConcreteFactory</a:t>
            </a:r>
            <a:r>
              <a:rPr lang="en-CA" dirty="0" smtClean="0"/>
              <a:t> class implements the </a:t>
            </a:r>
            <a:r>
              <a:rPr lang="en-CA" i="1" dirty="0" smtClean="0"/>
              <a:t>factory</a:t>
            </a:r>
            <a:r>
              <a:rPr lang="en-CA" dirty="0" smtClean="0"/>
              <a:t> method</a:t>
            </a:r>
          </a:p>
          <a:p>
            <a:pPr lvl="1"/>
            <a:r>
              <a:rPr lang="en-CA" i="1" dirty="0" smtClean="0"/>
              <a:t>Factory</a:t>
            </a:r>
            <a:r>
              <a:rPr lang="en-CA" dirty="0" smtClean="0"/>
              <a:t> method creates and returns new instances of a </a:t>
            </a:r>
            <a:r>
              <a:rPr lang="en-CA" i="1" dirty="0" err="1" smtClean="0"/>
              <a:t>ConcreteProduct</a:t>
            </a:r>
            <a:r>
              <a:rPr lang="en-CA" dirty="0" smtClean="0"/>
              <a:t> class, which realizes a product interface</a:t>
            </a:r>
            <a:endParaRPr lang="en-CA" dirty="0"/>
          </a:p>
        </p:txBody>
      </p:sp>
    </p:spTree>
    <p:extLst>
      <p:ext uri="{BB962C8B-B14F-4D97-AF65-F5344CB8AC3E}">
        <p14:creationId xmlns:p14="http://schemas.microsoft.com/office/powerpoint/2010/main" val="13394033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The </a:t>
            </a:r>
            <a:r>
              <a:rPr lang="en-US" dirty="0"/>
              <a:t>Factory Pattern</a:t>
            </a:r>
          </a:p>
        </p:txBody>
      </p:sp>
      <p:sp>
        <p:nvSpPr>
          <p:cNvPr id="3" name="Content Placeholder 2"/>
          <p:cNvSpPr>
            <a:spLocks noGrp="1"/>
          </p:cNvSpPr>
          <p:nvPr>
            <p:ph idx="1"/>
          </p:nvPr>
        </p:nvSpPr>
        <p:spPr>
          <a:xfrm>
            <a:off x="457200" y="1325563"/>
            <a:ext cx="8229600" cy="1574296"/>
          </a:xfrm>
        </p:spPr>
        <p:txBody>
          <a:bodyPr/>
          <a:lstStyle/>
          <a:p>
            <a:r>
              <a:rPr lang="en-CA" dirty="0" smtClean="0"/>
              <a:t>Factory Pattern Structure</a:t>
            </a:r>
          </a:p>
          <a:p>
            <a:pPr lvl="1"/>
            <a:r>
              <a:rPr lang="en-CA" dirty="0" smtClean="0"/>
              <a:t>The behavior of the </a:t>
            </a:r>
            <a:r>
              <a:rPr lang="en-CA" i="1" dirty="0" smtClean="0"/>
              <a:t>Factory</a:t>
            </a:r>
            <a:r>
              <a:rPr lang="en-CA" dirty="0" smtClean="0"/>
              <a:t> Method pattern matches the generator pattern.</a:t>
            </a:r>
          </a:p>
          <a:p>
            <a:endParaRPr lang="en-US" dirty="0"/>
          </a:p>
        </p:txBody>
      </p:sp>
      <p:sp>
        <p:nvSpPr>
          <p:cNvPr id="4" name="Slide Number Placeholder 3"/>
          <p:cNvSpPr>
            <a:spLocks noGrp="1"/>
          </p:cNvSpPr>
          <p:nvPr>
            <p:ph type="sldNum" sz="quarter" idx="12"/>
          </p:nvPr>
        </p:nvSpPr>
        <p:spPr/>
        <p:txBody>
          <a:bodyPr/>
          <a:lstStyle/>
          <a:p>
            <a:fld id="{A87612DA-4FA3-45CA-870E-356E6D489085}" type="slidenum">
              <a:rPr lang="en-US" smtClean="0"/>
              <a:pPr/>
              <a:t>86</a:t>
            </a:fld>
            <a:endParaRPr lang="en-US" dirty="0"/>
          </a:p>
        </p:txBody>
      </p:sp>
      <p:graphicFrame>
        <p:nvGraphicFramePr>
          <p:cNvPr id="5" name="Object 5"/>
          <p:cNvGraphicFramePr>
            <a:graphicFrameLocks noChangeAspect="1"/>
          </p:cNvGraphicFramePr>
          <p:nvPr>
            <p:extLst/>
          </p:nvPr>
        </p:nvGraphicFramePr>
        <p:xfrm>
          <a:off x="479069" y="4049228"/>
          <a:ext cx="4315692" cy="1759797"/>
        </p:xfrm>
        <a:graphic>
          <a:graphicData uri="http://schemas.openxmlformats.org/presentationml/2006/ole">
            <mc:AlternateContent xmlns:mc="http://schemas.openxmlformats.org/markup-compatibility/2006">
              <mc:Choice xmlns:v="urn:schemas-microsoft-com:vml" Requires="v">
                <p:oleObj spid="_x0000_s4124" name="Visio" r:id="rId3" imgW="2895219" imgH="1180719" progId="Visio.Drawing.11">
                  <p:embed/>
                </p:oleObj>
              </mc:Choice>
              <mc:Fallback>
                <p:oleObj name="Visio" r:id="rId3" imgW="2895219" imgH="1180719" progId="Visio.Drawing.11">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069" y="4049228"/>
                        <a:ext cx="4315692" cy="1759797"/>
                      </a:xfrm>
                      <a:prstGeom prst="rect">
                        <a:avLst/>
                      </a:prstGeom>
                      <a:noFill/>
                      <a:ln>
                        <a:noFill/>
                      </a:ln>
                      <a:effectLst/>
                    </p:spPr>
                  </p:pic>
                </p:oleObj>
              </mc:Fallback>
            </mc:AlternateContent>
          </a:graphicData>
        </a:graphic>
      </p:graphicFrame>
      <p:graphicFrame>
        <p:nvGraphicFramePr>
          <p:cNvPr id="6" name="Object 8"/>
          <p:cNvGraphicFramePr>
            <a:graphicFrameLocks noChangeAspect="1"/>
          </p:cNvGraphicFramePr>
          <p:nvPr>
            <p:extLst/>
          </p:nvPr>
        </p:nvGraphicFramePr>
        <p:xfrm>
          <a:off x="5467478" y="2899858"/>
          <a:ext cx="3020054" cy="3089382"/>
        </p:xfrm>
        <a:graphic>
          <a:graphicData uri="http://schemas.openxmlformats.org/presentationml/2006/ole">
            <mc:AlternateContent xmlns:mc="http://schemas.openxmlformats.org/markup-compatibility/2006">
              <mc:Choice xmlns:v="urn:schemas-microsoft-com:vml" Requires="v">
                <p:oleObj spid="_x0000_s4125" name="Visio" r:id="rId5" imgW="2495169" imgH="2552319" progId="Visio.Drawing.11">
                  <p:embed/>
                </p:oleObj>
              </mc:Choice>
              <mc:Fallback>
                <p:oleObj name="Visio" r:id="rId5" imgW="2495169" imgH="2552319" progId="Visio.Drawing.11">
                  <p:embed/>
                  <p:pic>
                    <p:nvPicPr>
                      <p:cNvPr id="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478" y="2899858"/>
                        <a:ext cx="3020054" cy="30893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87780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556792"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257300" lvl="2"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p:txBody>
          <a:bodyPr/>
          <a:lstStyle/>
          <a:p>
            <a:r>
              <a:rPr lang="en-CA" smtClean="0"/>
              <a:t>The Iterator and Factory Method Patterns</a:t>
            </a:r>
          </a:p>
          <a:p>
            <a:pPr lvl="1"/>
            <a:r>
              <a:rPr lang="en-CA" smtClean="0"/>
              <a:t>The Iterator pattern has been discussed before as an example of a broker pattern</a:t>
            </a:r>
          </a:p>
          <a:p>
            <a:pPr lvl="1"/>
            <a:r>
              <a:rPr lang="en-CA" smtClean="0"/>
              <a:t>It also incorporates the Factory Method Pattern for iterator object creation</a:t>
            </a:r>
          </a:p>
          <a:p>
            <a:pPr lvl="2"/>
            <a:r>
              <a:rPr lang="en-CA" smtClean="0"/>
              <a:t>It is also an instance of the generator pattern</a:t>
            </a:r>
          </a:p>
          <a:p>
            <a:pPr lvl="2"/>
            <a:endParaRPr lang="en-CA" smtClean="0"/>
          </a:p>
          <a:p>
            <a:pPr lvl="2"/>
            <a:endParaRPr lang="en-CA" dirty="0"/>
          </a:p>
        </p:txBody>
      </p:sp>
    </p:spTree>
    <p:extLst>
      <p:ext uri="{BB962C8B-B14F-4D97-AF65-F5344CB8AC3E}">
        <p14:creationId xmlns:p14="http://schemas.microsoft.com/office/powerpoint/2010/main" val="27918657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Factory Pattern</a:t>
            </a:r>
            <a:endParaRPr lang="en-US" dirty="0"/>
          </a:p>
        </p:txBody>
      </p:sp>
      <p:sp>
        <p:nvSpPr>
          <p:cNvPr id="3" name="Content Placeholder 2"/>
          <p:cNvSpPr>
            <a:spLocks noGrp="1"/>
          </p:cNvSpPr>
          <p:nvPr>
            <p:ph idx="1"/>
          </p:nvPr>
        </p:nvSpPr>
        <p:spPr>
          <a:xfrm>
            <a:off x="457200" y="1325562"/>
            <a:ext cx="4834880" cy="4767734"/>
          </a:xfrm>
        </p:spPr>
        <p:txBody>
          <a:bodyPr>
            <a:normAutofit fontScale="92500" lnSpcReduction="20000"/>
          </a:bodyPr>
          <a:lstStyle/>
          <a:p>
            <a:r>
              <a:rPr lang="en-CA" dirty="0" smtClean="0"/>
              <a:t>The Iterator and Factory Method Patterns</a:t>
            </a:r>
          </a:p>
          <a:p>
            <a:pPr lvl="1"/>
            <a:r>
              <a:rPr lang="en-CA" i="1" dirty="0" smtClean="0"/>
              <a:t>Iterator() </a:t>
            </a:r>
            <a:r>
              <a:rPr lang="en-CA" dirty="0" smtClean="0"/>
              <a:t>factory method in an interface ensures that a </a:t>
            </a:r>
            <a:r>
              <a:rPr lang="en-CA" i="1" dirty="0"/>
              <a:t>Client</a:t>
            </a:r>
            <a:r>
              <a:rPr lang="en-CA" dirty="0" smtClean="0"/>
              <a:t> can get an iterator for any </a:t>
            </a:r>
            <a:r>
              <a:rPr lang="en-CA" i="1" dirty="0"/>
              <a:t>Collection</a:t>
            </a:r>
            <a:r>
              <a:rPr lang="en-CA" dirty="0" smtClean="0"/>
              <a:t> using the same </a:t>
            </a:r>
            <a:r>
              <a:rPr lang="en-CA" i="1" dirty="0"/>
              <a:t>factory</a:t>
            </a:r>
            <a:r>
              <a:rPr lang="en-CA" dirty="0" smtClean="0"/>
              <a:t> method</a:t>
            </a:r>
          </a:p>
          <a:p>
            <a:pPr lvl="1"/>
            <a:r>
              <a:rPr lang="en-CA" i="1" dirty="0"/>
              <a:t>Client</a:t>
            </a:r>
            <a:r>
              <a:rPr lang="en-CA" dirty="0" smtClean="0"/>
              <a:t> does not need to worry about which </a:t>
            </a:r>
            <a:r>
              <a:rPr lang="en-CA" i="1" dirty="0" err="1"/>
              <a:t>ConcreteIterator</a:t>
            </a:r>
            <a:r>
              <a:rPr lang="en-CA" dirty="0" smtClean="0"/>
              <a:t> the </a:t>
            </a:r>
            <a:r>
              <a:rPr lang="en-CA" i="1" dirty="0"/>
              <a:t>Collection</a:t>
            </a:r>
            <a:r>
              <a:rPr lang="en-CA" dirty="0" smtClean="0"/>
              <a:t> provides (decouples client from the product)</a:t>
            </a:r>
          </a:p>
          <a:p>
            <a:endParaRPr lang="en-US" dirty="0"/>
          </a:p>
        </p:txBody>
      </p:sp>
      <p:sp>
        <p:nvSpPr>
          <p:cNvPr id="4" name="Slide Number Placeholder 3"/>
          <p:cNvSpPr>
            <a:spLocks noGrp="1"/>
          </p:cNvSpPr>
          <p:nvPr>
            <p:ph type="sldNum" sz="quarter" idx="12"/>
          </p:nvPr>
        </p:nvSpPr>
        <p:spPr/>
        <p:txBody>
          <a:bodyPr/>
          <a:lstStyle/>
          <a:p>
            <a:fld id="{A87612DA-4FA3-45CA-870E-356E6D489085}" type="slidenum">
              <a:rPr lang="en-US" smtClean="0"/>
              <a:pPr/>
              <a:t>88</a:t>
            </a:fld>
            <a:endParaRPr lang="en-US" dirty="0"/>
          </a:p>
        </p:txBody>
      </p:sp>
      <p:graphicFrame>
        <p:nvGraphicFramePr>
          <p:cNvPr id="5" name="Object 6"/>
          <p:cNvGraphicFramePr>
            <a:graphicFrameLocks noChangeAspect="1"/>
          </p:cNvGraphicFramePr>
          <p:nvPr>
            <p:extLst/>
          </p:nvPr>
        </p:nvGraphicFramePr>
        <p:xfrm>
          <a:off x="5292080" y="1556792"/>
          <a:ext cx="2911475" cy="4262438"/>
        </p:xfrm>
        <a:graphic>
          <a:graphicData uri="http://schemas.openxmlformats.org/presentationml/2006/ole">
            <mc:AlternateContent xmlns:mc="http://schemas.openxmlformats.org/markup-compatibility/2006">
              <mc:Choice xmlns:v="urn:schemas-microsoft-com:vml" Requires="v">
                <p:oleObj spid="_x0000_s5135" name="Visio" r:id="rId3" imgW="2095119" imgH="3066669" progId="Visio.Drawing.11">
                  <p:embed/>
                </p:oleObj>
              </mc:Choice>
              <mc:Fallback>
                <p:oleObj name="Visio" r:id="rId3" imgW="2095119" imgH="3066669" progId="Visio.Drawing.11">
                  <p:embed/>
                  <p:pic>
                    <p:nvPicPr>
                      <p:cNvPr id="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556792"/>
                        <a:ext cx="2911475" cy="42624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406750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196752"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12" name="Rectangle 11"/>
          <p:cNvSpPr/>
          <p:nvPr/>
        </p:nvSpPr>
        <p:spPr>
          <a:xfrm>
            <a:off x="2483768" y="3164681"/>
            <a:ext cx="4176464" cy="3693319"/>
          </a:xfrm>
          <a:prstGeom prst="rect">
            <a:avLst/>
          </a:prstGeom>
          <a:ln>
            <a:solidFill>
              <a:schemeClr val="tx1"/>
            </a:solidFill>
          </a:ln>
        </p:spPr>
        <p:txBody>
          <a:bodyPr wrap="square">
            <a:spAutoFit/>
          </a:bodyPr>
          <a:lstStyle/>
          <a:p>
            <a:r>
              <a:rPr lang="en-CA" sz="1800" dirty="0"/>
              <a:t>Collection </a:t>
            </a:r>
            <a:r>
              <a:rPr lang="en-CA" sz="1800" dirty="0" smtClean="0"/>
              <a:t>stuff;</a:t>
            </a:r>
            <a:endParaRPr lang="en-CA" sz="1800" dirty="0"/>
          </a:p>
          <a:p>
            <a:r>
              <a:rPr lang="en-CA" sz="1800" dirty="0"/>
              <a:t>if (circumstance == x)</a:t>
            </a:r>
          </a:p>
          <a:p>
            <a:r>
              <a:rPr lang="en-CA" sz="1800" dirty="0"/>
              <a:t> </a:t>
            </a:r>
            <a:r>
              <a:rPr lang="en-CA" sz="1800" dirty="0" smtClean="0"/>
              <a:t>       stuff= </a:t>
            </a:r>
            <a:r>
              <a:rPr lang="en-CA" sz="1800" dirty="0"/>
              <a:t>new </a:t>
            </a:r>
            <a:r>
              <a:rPr lang="en-CA" sz="1800" dirty="0" err="1"/>
              <a:t>ArrayList</a:t>
            </a:r>
            <a:r>
              <a:rPr lang="en-CA" sz="1800" dirty="0"/>
              <a:t>();</a:t>
            </a:r>
          </a:p>
          <a:p>
            <a:r>
              <a:rPr lang="en-CA" sz="1800" dirty="0"/>
              <a:t>else</a:t>
            </a:r>
          </a:p>
          <a:p>
            <a:r>
              <a:rPr lang="en-CA" sz="1800" dirty="0"/>
              <a:t>  </a:t>
            </a:r>
            <a:r>
              <a:rPr lang="en-CA" sz="1800" dirty="0" smtClean="0"/>
              <a:t>       stuff= </a:t>
            </a:r>
            <a:r>
              <a:rPr lang="en-CA" sz="1800" dirty="0"/>
              <a:t>new </a:t>
            </a:r>
            <a:r>
              <a:rPr lang="en-CA" sz="1800" dirty="0" err="1"/>
              <a:t>HashSet</a:t>
            </a:r>
            <a:r>
              <a:rPr lang="en-CA" sz="1800" dirty="0"/>
              <a:t>;</a:t>
            </a:r>
          </a:p>
          <a:p>
            <a:r>
              <a:rPr lang="en-CA" sz="1800" dirty="0"/>
              <a:t>...</a:t>
            </a:r>
          </a:p>
          <a:p>
            <a:r>
              <a:rPr lang="en-CA" sz="1800" dirty="0"/>
              <a:t>Iterator </a:t>
            </a:r>
            <a:r>
              <a:rPr lang="en-CA" sz="1800" dirty="0" smtClean="0"/>
              <a:t>  it </a:t>
            </a:r>
            <a:r>
              <a:rPr lang="en-CA" sz="1800" dirty="0"/>
              <a:t>= </a:t>
            </a:r>
            <a:r>
              <a:rPr lang="en-CA" sz="1800" dirty="0" err="1" smtClean="0"/>
              <a:t>stuff.iterator</a:t>
            </a:r>
            <a:r>
              <a:rPr lang="en-CA" sz="1800" dirty="0"/>
              <a:t>();</a:t>
            </a:r>
          </a:p>
          <a:p>
            <a:endParaRPr lang="en-CA" sz="1800" dirty="0" smtClean="0"/>
          </a:p>
          <a:p>
            <a:r>
              <a:rPr lang="en-CA" sz="1800" dirty="0" smtClean="0"/>
              <a:t>while </a:t>
            </a:r>
            <a:r>
              <a:rPr lang="en-CA" sz="1800" dirty="0"/>
              <a:t>(</a:t>
            </a:r>
            <a:r>
              <a:rPr lang="en-CA" sz="1800" dirty="0" err="1"/>
              <a:t>it.hasNext</a:t>
            </a:r>
            <a:r>
              <a:rPr lang="en-CA" sz="1800" dirty="0"/>
              <a:t>() </a:t>
            </a:r>
            <a:r>
              <a:rPr lang="en-CA" sz="1800" dirty="0" smtClean="0"/>
              <a:t>){</a:t>
            </a:r>
            <a:endParaRPr lang="en-CA" sz="1800" dirty="0"/>
          </a:p>
          <a:p>
            <a:pPr lvl="1"/>
            <a:r>
              <a:rPr lang="en-CA" sz="1800" dirty="0"/>
              <a:t>Object o = </a:t>
            </a:r>
            <a:r>
              <a:rPr lang="en-CA" sz="1800" dirty="0" err="1"/>
              <a:t>it.next</a:t>
            </a:r>
            <a:r>
              <a:rPr lang="en-CA" sz="1800" dirty="0" smtClean="0"/>
              <a:t>();</a:t>
            </a:r>
          </a:p>
          <a:p>
            <a:pPr lvl="1"/>
            <a:endParaRPr lang="en-CA" sz="1800" dirty="0"/>
          </a:p>
          <a:p>
            <a:pPr lvl="1"/>
            <a:r>
              <a:rPr lang="en-CA" sz="1800" dirty="0"/>
              <a:t>// process a collection element</a:t>
            </a:r>
          </a:p>
          <a:p>
            <a:r>
              <a:rPr lang="en-CA" sz="1800" dirty="0"/>
              <a:t>}</a:t>
            </a:r>
            <a:endParaRPr lang="en-CA" sz="1800" dirty="0">
              <a:solidFill>
                <a:srgbClr val="C00000"/>
              </a:solidFill>
              <a:latin typeface="+mn-lt"/>
            </a:endParaRPr>
          </a:p>
        </p:txBody>
      </p:sp>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a:xfrm>
            <a:off x="457200" y="1325563"/>
            <a:ext cx="8229600" cy="1823888"/>
          </a:xfrm>
        </p:spPr>
        <p:txBody>
          <a:bodyPr>
            <a:normAutofit fontScale="85000" lnSpcReduction="20000"/>
          </a:bodyPr>
          <a:lstStyle/>
          <a:p>
            <a:r>
              <a:rPr lang="en-CA" dirty="0" smtClean="0"/>
              <a:t>The </a:t>
            </a:r>
            <a:r>
              <a:rPr lang="en-CA" i="1" dirty="0" smtClean="0"/>
              <a:t>Iterator</a:t>
            </a:r>
            <a:r>
              <a:rPr lang="en-CA" dirty="0" smtClean="0"/>
              <a:t> and </a:t>
            </a:r>
            <a:r>
              <a:rPr lang="en-CA" i="1" dirty="0" smtClean="0"/>
              <a:t>Factory</a:t>
            </a:r>
            <a:r>
              <a:rPr lang="en-CA" dirty="0" smtClean="0"/>
              <a:t> Method Patterns</a:t>
            </a:r>
          </a:p>
          <a:p>
            <a:pPr lvl="1"/>
            <a:r>
              <a:rPr lang="en-CA" b="1" dirty="0" smtClean="0"/>
              <a:t>Example</a:t>
            </a:r>
            <a:r>
              <a:rPr lang="en-CA" dirty="0" smtClean="0"/>
              <a:t>: Suppose that a Java program needs to use an </a:t>
            </a:r>
            <a:r>
              <a:rPr lang="en-CA" i="1" dirty="0" err="1" smtClean="0"/>
              <a:t>ArrayList</a:t>
            </a:r>
            <a:r>
              <a:rPr lang="en-CA" dirty="0" smtClean="0"/>
              <a:t> collection in some circumstances and a </a:t>
            </a:r>
            <a:r>
              <a:rPr lang="en-CA" i="1" dirty="0" err="1" smtClean="0"/>
              <a:t>HashSet</a:t>
            </a:r>
            <a:r>
              <a:rPr lang="en-CA" dirty="0" smtClean="0"/>
              <a:t> in other circumstances. </a:t>
            </a:r>
          </a:p>
          <a:p>
            <a:pPr lvl="2"/>
            <a:r>
              <a:rPr lang="en-CA" dirty="0" smtClean="0"/>
              <a:t>In all cases, the collection must be traversed.</a:t>
            </a:r>
          </a:p>
          <a:p>
            <a:endParaRPr lang="en-US" dirty="0"/>
          </a:p>
        </p:txBody>
      </p:sp>
    </p:spTree>
    <p:extLst>
      <p:ext uri="{BB962C8B-B14F-4D97-AF65-F5344CB8AC3E}">
        <p14:creationId xmlns:p14="http://schemas.microsoft.com/office/powerpoint/2010/main" val="4140911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Describing Design Patterns</a:t>
            </a:r>
            <a:endParaRPr lang="en-US" dirty="0"/>
          </a:p>
        </p:txBody>
      </p:sp>
      <p:sp>
        <p:nvSpPr>
          <p:cNvPr id="4" name="Content Placeholder 3"/>
          <p:cNvSpPr>
            <a:spLocks noGrp="1"/>
          </p:cNvSpPr>
          <p:nvPr>
            <p:ph idx="1"/>
          </p:nvPr>
        </p:nvSpPr>
        <p:spPr>
          <a:xfrm>
            <a:off x="457200" y="1325562"/>
            <a:ext cx="8229600" cy="4846638"/>
          </a:xfrm>
        </p:spPr>
        <p:txBody>
          <a:bodyPr>
            <a:normAutofit fontScale="85000" lnSpcReduction="20000"/>
          </a:bodyPr>
          <a:lstStyle/>
          <a:p>
            <a:r>
              <a:rPr lang="en-CA" dirty="0" smtClean="0"/>
              <a:t>Graphical notations are not sufficient</a:t>
            </a:r>
          </a:p>
          <a:p>
            <a:pPr lvl="1"/>
            <a:r>
              <a:rPr lang="en-CA" dirty="0" smtClean="0"/>
              <a:t>They simply capture the end product of the design process as relationships between classes and objects</a:t>
            </a:r>
          </a:p>
          <a:p>
            <a:r>
              <a:rPr lang="en-CA" dirty="0" smtClean="0"/>
              <a:t>To reuse the design, we must also record the decisions, alternatives, and trade-offs</a:t>
            </a:r>
          </a:p>
          <a:p>
            <a:r>
              <a:rPr lang="en-CA" dirty="0" smtClean="0"/>
              <a:t>Concrete examples are important since they help you envision the design in action</a:t>
            </a:r>
          </a:p>
          <a:p>
            <a:r>
              <a:rPr lang="en-CA" dirty="0" smtClean="0"/>
              <a:t>Multiple attempts have been examined on using the best way to describe design patterns</a:t>
            </a:r>
          </a:p>
          <a:p>
            <a:pPr lvl="1"/>
            <a:r>
              <a:rPr lang="en-CA" dirty="0" smtClean="0"/>
              <a:t>We will introduce template used in “Design Patterns, Elements of Reusable Object-Oriented Software”, Gamma, Helm, Johnson, and </a:t>
            </a:r>
            <a:r>
              <a:rPr lang="en-CA" dirty="0" err="1" smtClean="0"/>
              <a:t>Vissides</a:t>
            </a:r>
            <a:r>
              <a:rPr lang="en-CA" dirty="0" smtClean="0"/>
              <a:t>;</a:t>
            </a:r>
          </a:p>
          <a:p>
            <a:pPr lvl="2"/>
            <a:r>
              <a:rPr lang="en-US" dirty="0" smtClean="0"/>
              <a:t>Commonly known as the “Gang of Four”</a:t>
            </a:r>
            <a:endParaRPr lang="en-CA" dirty="0"/>
          </a:p>
        </p:txBody>
      </p:sp>
    </p:spTree>
    <p:extLst>
      <p:ext uri="{BB962C8B-B14F-4D97-AF65-F5344CB8AC3E}">
        <p14:creationId xmlns:p14="http://schemas.microsoft.com/office/powerpoint/2010/main" val="24861856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268760"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p:txBody>
          <a:bodyPr/>
          <a:lstStyle/>
          <a:p>
            <a:r>
              <a:rPr lang="en-CA" dirty="0" smtClean="0"/>
              <a:t>When to use the </a:t>
            </a:r>
            <a:r>
              <a:rPr lang="en-CA" i="1" dirty="0" smtClean="0"/>
              <a:t>Factory</a:t>
            </a:r>
            <a:r>
              <a:rPr lang="en-CA" dirty="0" smtClean="0"/>
              <a:t> Method Patterns</a:t>
            </a:r>
          </a:p>
          <a:p>
            <a:pPr lvl="1"/>
            <a:r>
              <a:rPr lang="en-CA" dirty="0" smtClean="0"/>
              <a:t>Use the </a:t>
            </a:r>
            <a:r>
              <a:rPr lang="en-CA" i="1" dirty="0" smtClean="0"/>
              <a:t>Factory</a:t>
            </a:r>
            <a:r>
              <a:rPr lang="en-CA" dirty="0" smtClean="0"/>
              <a:t> Method pattern when there is a need to decouple a client from a particular product that it uses</a:t>
            </a:r>
          </a:p>
          <a:p>
            <a:pPr lvl="1"/>
            <a:r>
              <a:rPr lang="en-CA" dirty="0" smtClean="0"/>
              <a:t>Use the </a:t>
            </a:r>
            <a:r>
              <a:rPr lang="en-CA" i="1" dirty="0" smtClean="0"/>
              <a:t>Factory</a:t>
            </a:r>
            <a:r>
              <a:rPr lang="en-CA" dirty="0" smtClean="0"/>
              <a:t> Method to relieve a client of responsibility for creating and configuring instances of a product</a:t>
            </a:r>
            <a:endParaRPr lang="en-CA" dirty="0"/>
          </a:p>
        </p:txBody>
      </p:sp>
    </p:spTree>
    <p:extLst>
      <p:ext uri="{BB962C8B-B14F-4D97-AF65-F5344CB8AC3E}">
        <p14:creationId xmlns:p14="http://schemas.microsoft.com/office/powerpoint/2010/main" val="286166645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412776"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a:xfrm>
            <a:off x="457200" y="1325562"/>
            <a:ext cx="8229600" cy="4839742"/>
          </a:xfrm>
        </p:spPr>
        <p:txBody>
          <a:bodyPr>
            <a:normAutofit fontScale="92500" lnSpcReduction="10000"/>
          </a:bodyPr>
          <a:lstStyle/>
          <a:p>
            <a:r>
              <a:rPr lang="en-CA" dirty="0" smtClean="0"/>
              <a:t>The </a:t>
            </a:r>
            <a:r>
              <a:rPr lang="en-CA" i="1" dirty="0" smtClean="0"/>
              <a:t>Abstract Factory </a:t>
            </a:r>
            <a:r>
              <a:rPr lang="en-CA" dirty="0" smtClean="0"/>
              <a:t>Pattern Structure</a:t>
            </a:r>
          </a:p>
          <a:p>
            <a:pPr lvl="1"/>
            <a:r>
              <a:rPr lang="en-CA" i="1" dirty="0" smtClean="0"/>
              <a:t>Abstract Factory </a:t>
            </a:r>
            <a:r>
              <a:rPr lang="en-CA" dirty="0" smtClean="0"/>
              <a:t>pattern is a restriction of the </a:t>
            </a:r>
            <a:r>
              <a:rPr lang="en-CA" i="1" dirty="0" smtClean="0"/>
              <a:t>Factory</a:t>
            </a:r>
            <a:r>
              <a:rPr lang="en-CA" dirty="0" smtClean="0"/>
              <a:t> Method pattern</a:t>
            </a:r>
          </a:p>
          <a:p>
            <a:pPr lvl="2"/>
            <a:r>
              <a:rPr lang="en-CA" dirty="0" smtClean="0"/>
              <a:t>The generator class is solely a factory class: it contains only factory methods</a:t>
            </a:r>
          </a:p>
          <a:p>
            <a:pPr lvl="2"/>
            <a:r>
              <a:rPr lang="en-CA" dirty="0" smtClean="0"/>
              <a:t>In the Factory Method pattern, a generator can, and usually does, contain other operations</a:t>
            </a:r>
          </a:p>
          <a:p>
            <a:pPr lvl="1"/>
            <a:endParaRPr lang="en-CA" dirty="0" smtClean="0"/>
          </a:p>
          <a:p>
            <a:pPr lvl="1"/>
            <a:r>
              <a:rPr lang="en-CA" i="1" dirty="0" smtClean="0"/>
              <a:t>Abstract Factory</a:t>
            </a:r>
            <a:r>
              <a:rPr lang="en-CA" dirty="0" smtClean="0"/>
              <a:t> pattern generalizes the Factory Method pattern</a:t>
            </a:r>
          </a:p>
          <a:p>
            <a:pPr lvl="2"/>
            <a:r>
              <a:rPr lang="en-CA" i="1" dirty="0" smtClean="0"/>
              <a:t>Generator</a:t>
            </a:r>
            <a:r>
              <a:rPr lang="en-CA" dirty="0" smtClean="0"/>
              <a:t> class has several factory methods producing several different but usually related products</a:t>
            </a:r>
            <a:endParaRPr lang="en-CA" dirty="0"/>
          </a:p>
        </p:txBody>
      </p:sp>
    </p:spTree>
    <p:extLst>
      <p:ext uri="{BB962C8B-B14F-4D97-AF65-F5344CB8AC3E}">
        <p14:creationId xmlns:p14="http://schemas.microsoft.com/office/powerpoint/2010/main" val="14235149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3348880" y="764705"/>
            <a:ext cx="5256584"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graphicFrame>
        <p:nvGraphicFramePr>
          <p:cNvPr id="9" name="Object 11"/>
          <p:cNvGraphicFramePr>
            <a:graphicFrameLocks noChangeAspect="1"/>
          </p:cNvGraphicFramePr>
          <p:nvPr>
            <p:extLst/>
          </p:nvPr>
        </p:nvGraphicFramePr>
        <p:xfrm>
          <a:off x="5076056" y="1268760"/>
          <a:ext cx="3951067" cy="4896544"/>
        </p:xfrm>
        <a:graphic>
          <a:graphicData uri="http://schemas.openxmlformats.org/presentationml/2006/ole">
            <mc:AlternateContent xmlns:mc="http://schemas.openxmlformats.org/markup-compatibility/2006">
              <mc:Choice xmlns:v="urn:schemas-microsoft-com:vml" Requires="v">
                <p:oleObj spid="_x0000_s6159" name="Visio" r:id="rId4" imgW="3166872" imgH="3923919" progId="Visio.Drawing.11">
                  <p:embed/>
                </p:oleObj>
              </mc:Choice>
              <mc:Fallback>
                <p:oleObj name="Visio" r:id="rId4" imgW="3166872" imgH="3923919" progId="Visio.Drawing.11">
                  <p:embed/>
                  <p:pic>
                    <p:nvPicPr>
                      <p:cNvPr id="9"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1268760"/>
                        <a:ext cx="3951067" cy="4896544"/>
                      </a:xfrm>
                      <a:prstGeom prst="rect">
                        <a:avLst/>
                      </a:prstGeom>
                      <a:noFill/>
                      <a:ln>
                        <a:noFill/>
                      </a:ln>
                      <a:effectLst/>
                    </p:spPr>
                  </p:pic>
                </p:oleObj>
              </mc:Fallback>
            </mc:AlternateContent>
          </a:graphicData>
        </a:graphic>
      </p:graphicFrame>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a:xfrm>
            <a:off x="457200" y="1325562"/>
            <a:ext cx="4402832" cy="5271791"/>
          </a:xfrm>
        </p:spPr>
        <p:txBody>
          <a:bodyPr>
            <a:normAutofit fontScale="85000" lnSpcReduction="20000"/>
          </a:bodyPr>
          <a:lstStyle/>
          <a:p>
            <a:r>
              <a:rPr lang="en-CA" dirty="0" smtClean="0"/>
              <a:t>The </a:t>
            </a:r>
            <a:r>
              <a:rPr lang="en-CA" i="1" dirty="0" smtClean="0"/>
              <a:t>Abstract Factory </a:t>
            </a:r>
            <a:r>
              <a:rPr lang="en-CA" dirty="0" smtClean="0"/>
              <a:t>Pattern Structure</a:t>
            </a:r>
          </a:p>
          <a:p>
            <a:pPr lvl="1"/>
            <a:r>
              <a:rPr lang="en-CA" dirty="0" smtClean="0"/>
              <a:t>There can be arbitrarily many concrete factories and products</a:t>
            </a:r>
          </a:p>
          <a:p>
            <a:pPr lvl="1"/>
            <a:r>
              <a:rPr lang="en-CA" i="1" dirty="0" err="1" smtClean="0"/>
              <a:t>AbstractFactory</a:t>
            </a:r>
            <a:r>
              <a:rPr lang="en-CA" dirty="0" smtClean="0"/>
              <a:t> must be instantiated to form a container for individual factory methods</a:t>
            </a:r>
          </a:p>
          <a:p>
            <a:pPr lvl="2"/>
            <a:r>
              <a:rPr lang="en-CA" i="1" dirty="0" smtClean="0"/>
              <a:t>ConcreteFactory1</a:t>
            </a:r>
          </a:p>
          <a:p>
            <a:pPr lvl="2"/>
            <a:r>
              <a:rPr lang="en-CA" i="1" dirty="0" smtClean="0"/>
              <a:t>ConcreteFactory2</a:t>
            </a:r>
          </a:p>
          <a:p>
            <a:pPr lvl="1"/>
            <a:r>
              <a:rPr lang="en-CA" dirty="0" smtClean="0"/>
              <a:t>Each concrete factory has methods for creating product instances</a:t>
            </a:r>
          </a:p>
          <a:p>
            <a:pPr lvl="2"/>
            <a:r>
              <a:rPr lang="en-CA" dirty="0" smtClean="0"/>
              <a:t>Objects each factory creates may differ</a:t>
            </a:r>
            <a:endParaRPr lang="en-CA" dirty="0"/>
          </a:p>
        </p:txBody>
      </p:sp>
    </p:spTree>
    <p:extLst>
      <p:ext uri="{BB962C8B-B14F-4D97-AF65-F5344CB8AC3E}">
        <p14:creationId xmlns:p14="http://schemas.microsoft.com/office/powerpoint/2010/main" val="21868500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556792"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graphicFrame>
        <p:nvGraphicFramePr>
          <p:cNvPr id="12" name="Object 8"/>
          <p:cNvGraphicFramePr>
            <a:graphicFrameLocks noChangeAspect="1"/>
          </p:cNvGraphicFramePr>
          <p:nvPr>
            <p:extLst/>
          </p:nvPr>
        </p:nvGraphicFramePr>
        <p:xfrm>
          <a:off x="611560" y="3828753"/>
          <a:ext cx="6221413" cy="2768600"/>
        </p:xfrm>
        <a:graphic>
          <a:graphicData uri="http://schemas.openxmlformats.org/presentationml/2006/ole">
            <mc:AlternateContent xmlns:mc="http://schemas.openxmlformats.org/markup-compatibility/2006">
              <mc:Choice xmlns:v="urn:schemas-microsoft-com:vml" Requires="v">
                <p:oleObj spid="_x0000_s7183" name="Visio" r:id="rId4" imgW="3809619" imgH="1695069" progId="Visio.Drawing.11">
                  <p:embed/>
                </p:oleObj>
              </mc:Choice>
              <mc:Fallback>
                <p:oleObj name="Visio" r:id="rId4" imgW="3809619" imgH="1695069" progId="Visio.Drawing.11">
                  <p:embed/>
                  <p:pic>
                    <p:nvPicPr>
                      <p:cNvPr id="1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3828753"/>
                        <a:ext cx="6221413" cy="2768600"/>
                      </a:xfrm>
                      <a:prstGeom prst="rect">
                        <a:avLst/>
                      </a:prstGeom>
                      <a:noFill/>
                      <a:ln>
                        <a:noFill/>
                      </a:ln>
                      <a:effectLst/>
                      <a:extLst>
                        <a:ext uri="{909E8E84-426E-40DD-AFC4-6F175D3DCCD1}">
                          <a14:hiddenFill xmlns:a14="http://schemas.microsoft.com/office/drawing/2010/main">
                            <a:solidFill>
                              <a:srgbClr val="FEEFB8"/>
                            </a:solidFill>
                          </a14:hiddenFill>
                        </a:ext>
                        <a:ext uri="{91240B29-F687-4F45-9708-019B960494DF}">
                          <a14:hiddenLine xmlns:a14="http://schemas.microsoft.com/office/drawing/2010/main" w="12700"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p:txBody>
          <a:bodyPr/>
          <a:lstStyle/>
          <a:p>
            <a:r>
              <a:rPr lang="en-CA" dirty="0" smtClean="0"/>
              <a:t>The </a:t>
            </a:r>
            <a:r>
              <a:rPr lang="en-CA" i="1" dirty="0" smtClean="0"/>
              <a:t>Abstract Factory</a:t>
            </a:r>
            <a:r>
              <a:rPr lang="en-CA" dirty="0" smtClean="0"/>
              <a:t> Pattern Behavior</a:t>
            </a:r>
          </a:p>
          <a:p>
            <a:pPr lvl="1"/>
            <a:r>
              <a:rPr lang="en-CA" dirty="0" smtClean="0"/>
              <a:t>The </a:t>
            </a:r>
            <a:r>
              <a:rPr lang="en-CA" i="1" dirty="0" smtClean="0"/>
              <a:t>Abstract Factory</a:t>
            </a:r>
            <a:r>
              <a:rPr lang="en-CA" dirty="0" smtClean="0"/>
              <a:t> pattern requires that the client have access to a concrete factory. </a:t>
            </a:r>
          </a:p>
          <a:p>
            <a:pPr lvl="2"/>
            <a:r>
              <a:rPr lang="en-CA" dirty="0" smtClean="0"/>
              <a:t>The client might create one itself, be passed one as a parameter, use a factory method to obtain one</a:t>
            </a:r>
            <a:endParaRPr lang="en-CA" dirty="0"/>
          </a:p>
        </p:txBody>
      </p:sp>
    </p:spTree>
    <p:extLst>
      <p:ext uri="{BB962C8B-B14F-4D97-AF65-F5344CB8AC3E}">
        <p14:creationId xmlns:p14="http://schemas.microsoft.com/office/powerpoint/2010/main" val="17542655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772816" y="764705"/>
            <a:ext cx="8712968"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solidFill>
                <a:srgbClr val="002060"/>
              </a:solidFill>
            </a:endParaRPr>
          </a:p>
        </p:txBody>
      </p:sp>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a:xfrm>
            <a:off x="457200" y="1325563"/>
            <a:ext cx="8229600" cy="4335686"/>
          </a:xfrm>
        </p:spPr>
        <p:txBody>
          <a:bodyPr>
            <a:normAutofit fontScale="62500" lnSpcReduction="20000"/>
          </a:bodyPr>
          <a:lstStyle/>
          <a:p>
            <a:r>
              <a:rPr lang="en-US" dirty="0" smtClean="0"/>
              <a:t>The </a:t>
            </a:r>
            <a:r>
              <a:rPr lang="en-US" dirty="0"/>
              <a:t>Factory Pattern</a:t>
            </a:r>
            <a:r>
              <a:rPr lang="en-CA" dirty="0" smtClean="0"/>
              <a:t>: </a:t>
            </a:r>
            <a:r>
              <a:rPr lang="en-CA" i="1" dirty="0" err="1" smtClean="0"/>
              <a:t>Aqualush</a:t>
            </a:r>
            <a:endParaRPr lang="en-CA" i="1" dirty="0" smtClean="0"/>
          </a:p>
          <a:p>
            <a:pPr lvl="1"/>
            <a:r>
              <a:rPr lang="en-CA" i="1" dirty="0" err="1" smtClean="0"/>
              <a:t>AquaLush</a:t>
            </a:r>
            <a:r>
              <a:rPr lang="en-CA" dirty="0" smtClean="0"/>
              <a:t> runs either in a real product or as a simulation on a Web page.</a:t>
            </a:r>
          </a:p>
          <a:p>
            <a:pPr lvl="2"/>
            <a:r>
              <a:rPr lang="en-CA" dirty="0" smtClean="0"/>
              <a:t>It communicates with hardware devices when running in a real product </a:t>
            </a:r>
          </a:p>
          <a:p>
            <a:pPr lvl="2"/>
            <a:r>
              <a:rPr lang="en-CA" dirty="0" smtClean="0"/>
              <a:t>It communicates with simulated devices when running as a simulation.</a:t>
            </a:r>
          </a:p>
          <a:p>
            <a:pPr lvl="1"/>
            <a:r>
              <a:rPr lang="en-CA" sz="2900" i="1" dirty="0" err="1"/>
              <a:t>AquaLush</a:t>
            </a:r>
            <a:r>
              <a:rPr lang="en-CA" dirty="0" smtClean="0"/>
              <a:t> uses the </a:t>
            </a:r>
            <a:r>
              <a:rPr lang="en-CA" sz="2900" i="1" dirty="0"/>
              <a:t>Abstract Factory </a:t>
            </a:r>
            <a:r>
              <a:rPr lang="en-CA" dirty="0" smtClean="0"/>
              <a:t>pattern to meet these requirements: </a:t>
            </a:r>
          </a:p>
          <a:p>
            <a:pPr lvl="2"/>
            <a:r>
              <a:rPr lang="en-CA" dirty="0" smtClean="0"/>
              <a:t>It has two device factories: a simulated and a real device factories.</a:t>
            </a:r>
          </a:p>
          <a:p>
            <a:pPr lvl="2"/>
            <a:endParaRPr lang="en-CA" dirty="0"/>
          </a:p>
          <a:p>
            <a:pPr lvl="2"/>
            <a:endParaRPr lang="en-CA" dirty="0" smtClean="0"/>
          </a:p>
          <a:p>
            <a:pPr lvl="2"/>
            <a:endParaRPr lang="en-CA" dirty="0" smtClean="0"/>
          </a:p>
          <a:p>
            <a:pPr lvl="2"/>
            <a:endParaRPr lang="en-CA" dirty="0" smtClean="0"/>
          </a:p>
          <a:p>
            <a:pPr lvl="2"/>
            <a:endParaRPr lang="en-CA" dirty="0"/>
          </a:p>
          <a:p>
            <a:pPr lvl="2"/>
            <a:endParaRPr lang="en-CA" dirty="0" smtClean="0"/>
          </a:p>
          <a:p>
            <a:pPr lvl="1"/>
            <a:r>
              <a:rPr lang="en-CA" dirty="0" smtClean="0"/>
              <a:t>The Client asks a </a:t>
            </a:r>
            <a:r>
              <a:rPr lang="en-CA" sz="2900" i="1" dirty="0" err="1"/>
              <a:t>DeviceFactory</a:t>
            </a:r>
            <a:r>
              <a:rPr lang="en-CA" dirty="0" smtClean="0"/>
              <a:t> object for </a:t>
            </a:r>
            <a:r>
              <a:rPr lang="en-CA" sz="2900" i="1" dirty="0" err="1"/>
              <a:t>SensorDevices</a:t>
            </a:r>
            <a:r>
              <a:rPr lang="en-CA" dirty="0" smtClean="0"/>
              <a:t>, </a:t>
            </a:r>
            <a:r>
              <a:rPr lang="en-CA" sz="2900" i="1" dirty="0" err="1"/>
              <a:t>ValveDevices</a:t>
            </a:r>
            <a:r>
              <a:rPr lang="en-CA" dirty="0" smtClean="0"/>
              <a:t>, .. </a:t>
            </a:r>
          </a:p>
          <a:p>
            <a:pPr lvl="1"/>
            <a:r>
              <a:rPr lang="en-CA" dirty="0" smtClean="0"/>
              <a:t>The </a:t>
            </a:r>
            <a:r>
              <a:rPr lang="en-CA" sz="2900" i="1" dirty="0" err="1"/>
              <a:t>DeviceFactory</a:t>
            </a:r>
            <a:r>
              <a:rPr lang="en-CA" dirty="0" smtClean="0"/>
              <a:t> object is set in one place to be either a </a:t>
            </a:r>
            <a:r>
              <a:rPr lang="en-CA" sz="2900" i="1" dirty="0" err="1"/>
              <a:t>SimDeviceFactory</a:t>
            </a:r>
            <a:r>
              <a:rPr lang="en-CA" dirty="0" smtClean="0"/>
              <a:t> or a </a:t>
            </a:r>
            <a:r>
              <a:rPr lang="en-CA" sz="2900" i="1" dirty="0" err="1"/>
              <a:t>RealDeviceFactory</a:t>
            </a:r>
            <a:r>
              <a:rPr lang="en-CA" dirty="0" smtClean="0"/>
              <a:t>:</a:t>
            </a:r>
          </a:p>
          <a:p>
            <a:pPr lvl="1"/>
            <a:r>
              <a:rPr lang="en-CA" dirty="0" smtClean="0"/>
              <a:t>Now </a:t>
            </a:r>
            <a:r>
              <a:rPr lang="en-CA" sz="2900" i="1" dirty="0" err="1"/>
              <a:t>AquaLush</a:t>
            </a:r>
            <a:r>
              <a:rPr lang="en-CA" dirty="0" smtClean="0"/>
              <a:t> can create devices of the appropriate kind:</a:t>
            </a:r>
          </a:p>
        </p:txBody>
      </p:sp>
      <p:sp>
        <p:nvSpPr>
          <p:cNvPr id="7" name="TextBox 6"/>
          <p:cNvSpPr txBox="1"/>
          <p:nvPr/>
        </p:nvSpPr>
        <p:spPr>
          <a:xfrm>
            <a:off x="1367644" y="2953930"/>
            <a:ext cx="6408712" cy="1015663"/>
          </a:xfrm>
          <a:prstGeom prst="rect">
            <a:avLst/>
          </a:prstGeom>
          <a:noFill/>
          <a:ln>
            <a:solidFill>
              <a:schemeClr val="tx1"/>
            </a:solidFill>
          </a:ln>
        </p:spPr>
        <p:txBody>
          <a:bodyPr wrap="square" rtlCol="0">
            <a:spAutoFit/>
          </a:bodyPr>
          <a:lstStyle/>
          <a:p>
            <a:pPr algn="l"/>
            <a:r>
              <a:rPr lang="en-CA" sz="2000" b="1" dirty="0" err="1">
                <a:latin typeface="+mn-lt"/>
              </a:rPr>
              <a:t>DeviceFactory</a:t>
            </a:r>
            <a:r>
              <a:rPr lang="en-CA" sz="2000" b="1" dirty="0">
                <a:latin typeface="+mn-lt"/>
              </a:rPr>
              <a:t>   factory</a:t>
            </a:r>
            <a:r>
              <a:rPr lang="en-CA" sz="2000" b="1" dirty="0" smtClean="0">
                <a:latin typeface="+mn-lt"/>
              </a:rPr>
              <a:t>;</a:t>
            </a:r>
          </a:p>
          <a:p>
            <a:pPr algn="l"/>
            <a:r>
              <a:rPr lang="en-CA" sz="2000" b="1" dirty="0" smtClean="0">
                <a:latin typeface="+mn-lt"/>
              </a:rPr>
              <a:t>if </a:t>
            </a:r>
            <a:r>
              <a:rPr lang="en-CA" sz="2000" b="1" dirty="0">
                <a:latin typeface="+mn-lt"/>
              </a:rPr>
              <a:t>( </a:t>
            </a:r>
            <a:r>
              <a:rPr lang="en-CA" sz="2000" b="1" dirty="0" err="1">
                <a:latin typeface="+mn-lt"/>
              </a:rPr>
              <a:t>isSimulation</a:t>
            </a:r>
            <a:r>
              <a:rPr lang="en-CA" sz="2000" b="1" dirty="0">
                <a:latin typeface="+mn-lt"/>
              </a:rPr>
              <a:t> ) then    factory = new </a:t>
            </a:r>
            <a:r>
              <a:rPr lang="en-CA" sz="2000" b="1" dirty="0" err="1">
                <a:latin typeface="+mn-lt"/>
              </a:rPr>
              <a:t>SimDeviceFactory</a:t>
            </a:r>
            <a:r>
              <a:rPr lang="en-CA" sz="2000" b="1" dirty="0">
                <a:latin typeface="+mn-lt"/>
              </a:rPr>
              <a:t>();</a:t>
            </a:r>
          </a:p>
          <a:p>
            <a:pPr algn="l"/>
            <a:r>
              <a:rPr lang="en-CA" sz="2000" b="1" dirty="0">
                <a:latin typeface="+mn-lt"/>
              </a:rPr>
              <a:t>else  factory = new </a:t>
            </a:r>
            <a:r>
              <a:rPr lang="en-CA" sz="2000" b="1" dirty="0" err="1">
                <a:latin typeface="+mn-lt"/>
              </a:rPr>
              <a:t>RealDeviceFactory</a:t>
            </a:r>
            <a:r>
              <a:rPr lang="en-CA" sz="2000" b="1" dirty="0">
                <a:latin typeface="+mn-lt"/>
              </a:rPr>
              <a:t>();</a:t>
            </a:r>
          </a:p>
        </p:txBody>
      </p:sp>
      <p:sp>
        <p:nvSpPr>
          <p:cNvPr id="13" name="TextBox 12"/>
          <p:cNvSpPr txBox="1"/>
          <p:nvPr/>
        </p:nvSpPr>
        <p:spPr>
          <a:xfrm>
            <a:off x="1187624" y="5421415"/>
            <a:ext cx="6408712" cy="707886"/>
          </a:xfrm>
          <a:prstGeom prst="rect">
            <a:avLst/>
          </a:prstGeom>
          <a:noFill/>
          <a:ln>
            <a:solidFill>
              <a:schemeClr val="tx1"/>
            </a:solidFill>
          </a:ln>
        </p:spPr>
        <p:txBody>
          <a:bodyPr wrap="square" rtlCol="0">
            <a:spAutoFit/>
          </a:bodyPr>
          <a:lstStyle/>
          <a:p>
            <a:pPr algn="l"/>
            <a:r>
              <a:rPr lang="en-CA" sz="2000" b="1" dirty="0" err="1">
                <a:latin typeface="+mn-lt"/>
              </a:rPr>
              <a:t>SensorDevice</a:t>
            </a:r>
            <a:r>
              <a:rPr lang="en-CA" sz="2000" b="1" dirty="0">
                <a:latin typeface="+mn-lt"/>
              </a:rPr>
              <a:t>    s1 = </a:t>
            </a:r>
            <a:r>
              <a:rPr lang="en-CA" sz="2000" b="1" dirty="0" err="1">
                <a:latin typeface="+mn-lt"/>
              </a:rPr>
              <a:t>factory.createSensorDevice</a:t>
            </a:r>
            <a:r>
              <a:rPr lang="en-CA" sz="2000" b="1" dirty="0">
                <a:latin typeface="+mn-lt"/>
              </a:rPr>
              <a:t>( sPort1 );</a:t>
            </a:r>
          </a:p>
          <a:p>
            <a:pPr algn="l"/>
            <a:r>
              <a:rPr lang="en-CA" sz="2000" b="1" dirty="0" err="1">
                <a:latin typeface="+mn-lt"/>
              </a:rPr>
              <a:t>ValveDevice</a:t>
            </a:r>
            <a:r>
              <a:rPr lang="en-CA" sz="2000" b="1" dirty="0">
                <a:latin typeface="+mn-lt"/>
              </a:rPr>
              <a:t>      v1 = </a:t>
            </a:r>
            <a:r>
              <a:rPr lang="en-CA" sz="2000" b="1" dirty="0" err="1">
                <a:latin typeface="+mn-lt"/>
              </a:rPr>
              <a:t>factory.createValveDevice</a:t>
            </a:r>
            <a:r>
              <a:rPr lang="en-CA" sz="2000" b="1" dirty="0">
                <a:latin typeface="+mn-lt"/>
              </a:rPr>
              <a:t>( vPort1 );</a:t>
            </a:r>
            <a:endParaRPr lang="en-CA" sz="2000" b="1" dirty="0" smtClean="0">
              <a:latin typeface="+mn-lt"/>
            </a:endParaRPr>
          </a:p>
        </p:txBody>
      </p:sp>
    </p:spTree>
    <p:extLst>
      <p:ext uri="{BB962C8B-B14F-4D97-AF65-F5344CB8AC3E}">
        <p14:creationId xmlns:p14="http://schemas.microsoft.com/office/powerpoint/2010/main" val="35006561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556792" y="764705"/>
            <a:ext cx="8712968"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dirty="0" smtClean="0">
              <a:solidFill>
                <a:srgbClr val="0070C0"/>
              </a:solidFill>
            </a:endParaRPr>
          </a:p>
        </p:txBody>
      </p:sp>
      <p:graphicFrame>
        <p:nvGraphicFramePr>
          <p:cNvPr id="8" name="Object 11"/>
          <p:cNvGraphicFramePr>
            <a:graphicFrameLocks noChangeAspect="1"/>
          </p:cNvGraphicFramePr>
          <p:nvPr>
            <p:extLst/>
          </p:nvPr>
        </p:nvGraphicFramePr>
        <p:xfrm>
          <a:off x="1475656" y="2060304"/>
          <a:ext cx="5179789" cy="4513817"/>
        </p:xfrm>
        <a:graphic>
          <a:graphicData uri="http://schemas.openxmlformats.org/presentationml/2006/ole">
            <mc:AlternateContent xmlns:mc="http://schemas.openxmlformats.org/markup-compatibility/2006">
              <mc:Choice xmlns:v="urn:schemas-microsoft-com:vml" Requires="v">
                <p:oleObj spid="_x0000_s8207" name="Visio" r:id="rId4" imgW="4438269" imgH="3866769" progId="Visio.Drawing.11">
                  <p:embed/>
                </p:oleObj>
              </mc:Choice>
              <mc:Fallback>
                <p:oleObj name="Visio" r:id="rId4" imgW="4438269" imgH="3866769" progId="Visio.Drawing.11">
                  <p:embed/>
                  <p:pic>
                    <p:nvPicPr>
                      <p:cNvPr id="8"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060304"/>
                        <a:ext cx="5179789" cy="4513817"/>
                      </a:xfrm>
                      <a:prstGeom prst="rect">
                        <a:avLst/>
                      </a:prstGeom>
                      <a:noFill/>
                      <a:ln>
                        <a:noFill/>
                      </a:ln>
                      <a:effectLst/>
                    </p:spPr>
                  </p:pic>
                </p:oleObj>
              </mc:Fallback>
            </mc:AlternateContent>
          </a:graphicData>
        </a:graphic>
      </p:graphicFrame>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p:txBody>
          <a:bodyPr/>
          <a:lstStyle/>
          <a:p>
            <a:r>
              <a:rPr lang="en-CA" smtClean="0"/>
              <a:t>Example: Aqualush</a:t>
            </a:r>
            <a:endParaRPr lang="en-CA" dirty="0"/>
          </a:p>
        </p:txBody>
      </p:sp>
    </p:spTree>
    <p:extLst>
      <p:ext uri="{BB962C8B-B14F-4D97-AF65-F5344CB8AC3E}">
        <p14:creationId xmlns:p14="http://schemas.microsoft.com/office/powerpoint/2010/main" val="119083156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700808"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p:txBody>
          <a:bodyPr>
            <a:normAutofit fontScale="92500" lnSpcReduction="10000"/>
          </a:bodyPr>
          <a:lstStyle/>
          <a:p>
            <a:r>
              <a:rPr lang="en-CA" dirty="0" smtClean="0"/>
              <a:t>When to use the </a:t>
            </a:r>
            <a:r>
              <a:rPr lang="en-CA" i="1" dirty="0" smtClean="0"/>
              <a:t>Abstract Factory</a:t>
            </a:r>
            <a:r>
              <a:rPr lang="en-CA" dirty="0" smtClean="0"/>
              <a:t> Pattern</a:t>
            </a:r>
          </a:p>
          <a:p>
            <a:pPr lvl="1"/>
            <a:r>
              <a:rPr lang="en-CA" dirty="0" smtClean="0"/>
              <a:t>Use the </a:t>
            </a:r>
            <a:r>
              <a:rPr lang="en-CA" i="1" dirty="0" smtClean="0"/>
              <a:t>Abstract Factory</a:t>
            </a:r>
            <a:r>
              <a:rPr lang="en-CA" dirty="0" smtClean="0"/>
              <a:t> pattern when clients must be decoupled from product classes</a:t>
            </a:r>
          </a:p>
          <a:p>
            <a:pPr lvl="2"/>
            <a:r>
              <a:rPr lang="en-CA" dirty="0" smtClean="0"/>
              <a:t>Especially useful for program configuration and modification</a:t>
            </a:r>
          </a:p>
          <a:p>
            <a:pPr lvl="1"/>
            <a:r>
              <a:rPr lang="en-CA" dirty="0" smtClean="0"/>
              <a:t>The </a:t>
            </a:r>
            <a:r>
              <a:rPr lang="en-CA" i="1" dirty="0" smtClean="0"/>
              <a:t>Abstract Factory </a:t>
            </a:r>
            <a:r>
              <a:rPr lang="en-CA" dirty="0" smtClean="0"/>
              <a:t>pattern can also enforce constraints about which classes must be used with others</a:t>
            </a:r>
          </a:p>
          <a:p>
            <a:pPr lvl="1"/>
            <a:endParaRPr lang="en-CA" dirty="0" smtClean="0"/>
          </a:p>
          <a:p>
            <a:pPr lvl="1"/>
            <a:r>
              <a:rPr lang="en-CA" dirty="0" smtClean="0"/>
              <a:t>It may be a lot of work to make new concrete factories with all factory methods although may some of them are not needed.</a:t>
            </a:r>
            <a:endParaRPr lang="en-CA" dirty="0"/>
          </a:p>
        </p:txBody>
      </p:sp>
    </p:spTree>
    <p:extLst>
      <p:ext uri="{BB962C8B-B14F-4D97-AF65-F5344CB8AC3E}">
        <p14:creationId xmlns:p14="http://schemas.microsoft.com/office/powerpoint/2010/main" val="1212094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340768"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lstStyle/>
          <a:p>
            <a:r>
              <a:rPr lang="en-US" dirty="0" smtClean="0"/>
              <a:t>The Factory Pattern</a:t>
            </a:r>
            <a:endParaRPr lang="en-US" dirty="0"/>
          </a:p>
        </p:txBody>
      </p:sp>
      <p:sp>
        <p:nvSpPr>
          <p:cNvPr id="4" name="Content Placeholder 3"/>
          <p:cNvSpPr>
            <a:spLocks noGrp="1"/>
          </p:cNvSpPr>
          <p:nvPr>
            <p:ph idx="1"/>
          </p:nvPr>
        </p:nvSpPr>
        <p:spPr/>
        <p:txBody>
          <a:bodyPr>
            <a:normAutofit fontScale="85000" lnSpcReduction="20000"/>
          </a:bodyPr>
          <a:lstStyle/>
          <a:p>
            <a:r>
              <a:rPr lang="en-CA" dirty="0" smtClean="0"/>
              <a:t>Summary</a:t>
            </a:r>
          </a:p>
          <a:p>
            <a:pPr lvl="1"/>
            <a:r>
              <a:rPr lang="en-CA" b="1" dirty="0" smtClean="0"/>
              <a:t>Name</a:t>
            </a:r>
            <a:r>
              <a:rPr lang="en-CA" dirty="0" smtClean="0"/>
              <a:t>: Factory Method</a:t>
            </a:r>
          </a:p>
          <a:p>
            <a:pPr lvl="1"/>
            <a:r>
              <a:rPr lang="en-CA" b="1" dirty="0" smtClean="0"/>
              <a:t>Application</a:t>
            </a:r>
            <a:r>
              <a:rPr lang="en-CA" dirty="0" smtClean="0"/>
              <a:t>: Allow clients to obtain a variety of product classes without hard-coding this choice. Clients can choose product classes at runtime.</a:t>
            </a:r>
          </a:p>
          <a:p>
            <a:pPr lvl="1"/>
            <a:r>
              <a:rPr lang="en-CA" b="1" dirty="0" smtClean="0"/>
              <a:t>Form</a:t>
            </a:r>
            <a:r>
              <a:rPr lang="en-CA" dirty="0" smtClean="0"/>
              <a:t>: A generator implements a factory method speciﬁed in an abstract super-class. The factory method produces one of a variety of instances of product classes that implement a product interface.</a:t>
            </a:r>
          </a:p>
          <a:p>
            <a:pPr lvl="1"/>
            <a:r>
              <a:rPr lang="en-CA" b="1" dirty="0" smtClean="0"/>
              <a:t>Consequences</a:t>
            </a:r>
            <a:r>
              <a:rPr lang="en-CA" dirty="0" smtClean="0"/>
              <a:t>: The client is decoupled from concrete product classes, which need not be chosen until runtime. The generator relieves the client of responsibility for creating and conﬁguring products. This makes programs easier to conﬁgure and change</a:t>
            </a:r>
            <a:endParaRPr lang="en-CA" dirty="0"/>
          </a:p>
        </p:txBody>
      </p:sp>
    </p:spTree>
    <p:extLst>
      <p:ext uri="{BB962C8B-B14F-4D97-AF65-F5344CB8AC3E}">
        <p14:creationId xmlns:p14="http://schemas.microsoft.com/office/powerpoint/2010/main" val="24357366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628800"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sp>
        <p:nvSpPr>
          <p:cNvPr id="3" name="Title 2"/>
          <p:cNvSpPr>
            <a:spLocks noGrp="1"/>
          </p:cNvSpPr>
          <p:nvPr>
            <p:ph type="title"/>
          </p:nvPr>
        </p:nvSpPr>
        <p:spPr/>
        <p:txBody>
          <a:bodyPr/>
          <a:lstStyle/>
          <a:p>
            <a:r>
              <a:rPr lang="en-US" dirty="0" smtClean="0"/>
              <a:t>Exercise</a:t>
            </a:r>
            <a:endParaRPr lang="en-US" dirty="0"/>
          </a:p>
        </p:txBody>
      </p:sp>
      <p:sp>
        <p:nvSpPr>
          <p:cNvPr id="4" name="Content Placeholder 3"/>
          <p:cNvSpPr>
            <a:spLocks noGrp="1"/>
          </p:cNvSpPr>
          <p:nvPr>
            <p:ph idx="1"/>
          </p:nvPr>
        </p:nvSpPr>
        <p:spPr/>
        <p:txBody>
          <a:bodyPr/>
          <a:lstStyle/>
          <a:p>
            <a:r>
              <a:rPr lang="en-CA" dirty="0" smtClean="0"/>
              <a:t>A program to play various sorts of card games uses an abstract factory to create instances of objects needed to play different games. </a:t>
            </a:r>
          </a:p>
          <a:p>
            <a:pPr lvl="1"/>
            <a:r>
              <a:rPr lang="en-CA" dirty="0" smtClean="0"/>
              <a:t>Draw a UML diagram showing a draft design of this portion of the program.</a:t>
            </a:r>
          </a:p>
          <a:p>
            <a:pPr lvl="1"/>
            <a:r>
              <a:rPr lang="en-CA" dirty="0" smtClean="0"/>
              <a:t>For example, different kinds of decks of cards are used for different games, as well as different kinds of players and hand evaluators.</a:t>
            </a:r>
            <a:endParaRPr lang="en-CA" dirty="0"/>
          </a:p>
        </p:txBody>
      </p:sp>
    </p:spTree>
    <p:extLst>
      <p:ext uri="{BB962C8B-B14F-4D97-AF65-F5344CB8AC3E}">
        <p14:creationId xmlns:p14="http://schemas.microsoft.com/office/powerpoint/2010/main" val="25301590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556792" y="764705"/>
            <a:ext cx="85689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a:p>
        </p:txBody>
      </p:sp>
      <p:graphicFrame>
        <p:nvGraphicFramePr>
          <p:cNvPr id="9" name="Object 6"/>
          <p:cNvGraphicFramePr>
            <a:graphicFrameLocks noChangeAspect="1"/>
          </p:cNvGraphicFramePr>
          <p:nvPr>
            <p:extLst/>
          </p:nvPr>
        </p:nvGraphicFramePr>
        <p:xfrm>
          <a:off x="1043608" y="3658211"/>
          <a:ext cx="5300663" cy="3000375"/>
        </p:xfrm>
        <a:graphic>
          <a:graphicData uri="http://schemas.openxmlformats.org/presentationml/2006/ole">
            <mc:AlternateContent xmlns:mc="http://schemas.openxmlformats.org/markup-compatibility/2006">
              <mc:Choice xmlns:v="urn:schemas-microsoft-com:vml" Requires="v">
                <p:oleObj spid="_x0000_s9232" name="Visio" r:id="rId4" imgW="2895219" imgH="1637919" progId="Visio.Drawing.11">
                  <p:embed/>
                </p:oleObj>
              </mc:Choice>
              <mc:Fallback>
                <p:oleObj name="Visio" r:id="rId4" imgW="2895219" imgH="1637919" progId="Visio.Drawing.11">
                  <p:embed/>
                  <p:pic>
                    <p:nvPicPr>
                      <p:cNvPr id="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658211"/>
                        <a:ext cx="5300663" cy="300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p:cNvSpPr>
            <a:spLocks noGrp="1"/>
          </p:cNvSpPr>
          <p:nvPr>
            <p:ph type="title"/>
          </p:nvPr>
        </p:nvSpPr>
        <p:spPr/>
        <p:txBody>
          <a:bodyPr/>
          <a:lstStyle/>
          <a:p>
            <a:r>
              <a:rPr lang="en-US" dirty="0" smtClean="0"/>
              <a:t>The Singleton Pattern</a:t>
            </a:r>
            <a:endParaRPr lang="en-US" dirty="0"/>
          </a:p>
        </p:txBody>
      </p:sp>
      <p:sp>
        <p:nvSpPr>
          <p:cNvPr id="4" name="Content Placeholder 3"/>
          <p:cNvSpPr>
            <a:spLocks noGrp="1"/>
          </p:cNvSpPr>
          <p:nvPr>
            <p:ph idx="1"/>
          </p:nvPr>
        </p:nvSpPr>
        <p:spPr>
          <a:xfrm>
            <a:off x="457200" y="1325563"/>
            <a:ext cx="8229600" cy="2332648"/>
          </a:xfrm>
        </p:spPr>
        <p:txBody>
          <a:bodyPr>
            <a:normAutofit fontScale="77500" lnSpcReduction="20000"/>
          </a:bodyPr>
          <a:lstStyle/>
          <a:p>
            <a:r>
              <a:rPr lang="en-CA" dirty="0" smtClean="0"/>
              <a:t>Singleton Pattern Structure</a:t>
            </a:r>
          </a:p>
          <a:p>
            <a:pPr lvl="1"/>
            <a:r>
              <a:rPr lang="en-CA" dirty="0" smtClean="0"/>
              <a:t>There is a private class variable holding a reference to the single instance,</a:t>
            </a:r>
          </a:p>
          <a:p>
            <a:pPr lvl="1"/>
            <a:r>
              <a:rPr lang="en-CA" dirty="0" smtClean="0"/>
              <a:t>The Singleton class constructor is also private. </a:t>
            </a:r>
          </a:p>
          <a:p>
            <a:pPr lvl="1"/>
            <a:r>
              <a:rPr lang="en-CA" dirty="0" smtClean="0"/>
              <a:t>The public instance() operation is a factory method that instantiates the class only if it has not been instantiated before, </a:t>
            </a:r>
          </a:p>
          <a:p>
            <a:pPr lvl="2"/>
            <a:r>
              <a:rPr lang="en-CA" dirty="0" smtClean="0"/>
              <a:t>Thus guaranteeing instance uniqueness.</a:t>
            </a:r>
            <a:endParaRPr lang="en-CA" dirty="0"/>
          </a:p>
        </p:txBody>
      </p:sp>
    </p:spTree>
    <p:extLst>
      <p:ext uri="{BB962C8B-B14F-4D97-AF65-F5344CB8AC3E}">
        <p14:creationId xmlns:p14="http://schemas.microsoft.com/office/powerpoint/2010/main" val="31439164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4a87341a-3491-4d47-bb99-5d213d6f534a"/>
  <p:tag name="WASPOLLED" val="BCABE1BF771C405BAE40DD7DCEAA65B5"/>
  <p:tag name="TPVERSION" val="8"/>
  <p:tag name="TPFULLVERSION" val="8.2.0.30"/>
  <p:tag name="PPTVERSION" val="16"/>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15958</TotalTime>
  <Words>7774</Words>
  <Application>Microsoft Office PowerPoint</Application>
  <PresentationFormat>On-screen Show (4:3)</PresentationFormat>
  <Paragraphs>1006</Paragraphs>
  <Slides>113</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1" baseType="lpstr">
      <vt:lpstr>Arial</vt:lpstr>
      <vt:lpstr>Calibri</vt:lpstr>
      <vt:lpstr>Consolas</vt:lpstr>
      <vt:lpstr>Symbol</vt:lpstr>
      <vt:lpstr>Times</vt:lpstr>
      <vt:lpstr>Times New Roman</vt:lpstr>
      <vt:lpstr>Office Theme</vt:lpstr>
      <vt:lpstr>Visio</vt:lpstr>
      <vt:lpstr>SOFE 3650 – Design Patterns</vt:lpstr>
      <vt:lpstr>Design patterns: Overview</vt:lpstr>
      <vt:lpstr>Design patterns: Overview</vt:lpstr>
      <vt:lpstr>Design patterns: Overview</vt:lpstr>
      <vt:lpstr>Design patterns: Overview</vt:lpstr>
      <vt:lpstr>Value of Design Experience</vt:lpstr>
      <vt:lpstr>Value of Design Experience</vt:lpstr>
      <vt:lpstr>Value of Design Experience</vt:lpstr>
      <vt:lpstr>Describing Design Patterns</vt:lpstr>
      <vt:lpstr>Describing Design Patterns</vt:lpstr>
      <vt:lpstr>Describing Design Patterns – cont.</vt:lpstr>
      <vt:lpstr>Common Design Patterns</vt:lpstr>
      <vt:lpstr>Common Design Patterns</vt:lpstr>
      <vt:lpstr>Common Architectural Patterns</vt:lpstr>
      <vt:lpstr>Common Architectural Patterns</vt:lpstr>
      <vt:lpstr>Catalog of Design Patterns</vt:lpstr>
      <vt:lpstr>Design Pattern Classification</vt:lpstr>
      <vt:lpstr>How the Design Patterns help to Solve the Design Problem</vt:lpstr>
      <vt:lpstr>Finding Appropriate Objects</vt:lpstr>
      <vt:lpstr>Determining Object Granularity</vt:lpstr>
      <vt:lpstr>Specifying Object Interfaces</vt:lpstr>
      <vt:lpstr>Specifying Object Interfaces</vt:lpstr>
      <vt:lpstr>Specifying Object Interfaces</vt:lpstr>
      <vt:lpstr>Review - Specifying Object Implementations</vt:lpstr>
      <vt:lpstr>Review - Specifying Object Implementations</vt:lpstr>
      <vt:lpstr>How to Select a Design Pattern</vt:lpstr>
      <vt:lpstr>How to Use a Design Pattern</vt:lpstr>
      <vt:lpstr>In-class Exercise</vt:lpstr>
      <vt:lpstr>The Broker Patterns</vt:lpstr>
      <vt:lpstr>Objectives </vt:lpstr>
      <vt:lpstr>Outline </vt:lpstr>
      <vt:lpstr>The Broker Category</vt:lpstr>
      <vt:lpstr>The Broker Pattern Category</vt:lpstr>
      <vt:lpstr>Broker Pattern - Advantages</vt:lpstr>
      <vt:lpstr>The Façade Pattern</vt:lpstr>
      <vt:lpstr>The Façade Pattern - Structure</vt:lpstr>
      <vt:lpstr>The Façade Pattern</vt:lpstr>
      <vt:lpstr>Façade Pattern - Example</vt:lpstr>
      <vt:lpstr>Façade Pattern - Example</vt:lpstr>
      <vt:lpstr>Façade Pattern - Example</vt:lpstr>
      <vt:lpstr>Façade Pattern - Example</vt:lpstr>
      <vt:lpstr>Façade Pattern - Example</vt:lpstr>
      <vt:lpstr>Façade Pattern - Example</vt:lpstr>
      <vt:lpstr>The Mediator Pattern</vt:lpstr>
      <vt:lpstr>The Mediator Pattern</vt:lpstr>
      <vt:lpstr>The Mediator Pattern</vt:lpstr>
      <vt:lpstr>The Mediator Pattern Use - Structure</vt:lpstr>
      <vt:lpstr>The Mediator Pattern Use - Behaviour</vt:lpstr>
      <vt:lpstr>The Mediator Pattern</vt:lpstr>
      <vt:lpstr>The Adapter Pattern</vt:lpstr>
      <vt:lpstr>The Adapter Pattern</vt:lpstr>
      <vt:lpstr>The Adapter Pattern</vt:lpstr>
      <vt:lpstr>The Adapter Pattern</vt:lpstr>
      <vt:lpstr>The Adapter Pattern - Example</vt:lpstr>
      <vt:lpstr>The Adapter Pattern - Example</vt:lpstr>
      <vt:lpstr>The Adapter Pattern - Example</vt:lpstr>
      <vt:lpstr>The Adapter Pattern - Example</vt:lpstr>
      <vt:lpstr>The Adapter Pattern</vt:lpstr>
      <vt:lpstr>Adapter vs. Façade Pattern</vt:lpstr>
      <vt:lpstr>The Proxy Pattern</vt:lpstr>
      <vt:lpstr>The Proxy Pattern – Physical Example</vt:lpstr>
      <vt:lpstr>The Proxy Pattern - Structure</vt:lpstr>
      <vt:lpstr>The Proxy Pattern - Behaviour</vt:lpstr>
      <vt:lpstr>The Proxy Pattern - Example</vt:lpstr>
      <vt:lpstr>The Proxy Pattern - Example</vt:lpstr>
      <vt:lpstr>The Proxy Pattern</vt:lpstr>
      <vt:lpstr>Other Broker Structure Examples</vt:lpstr>
      <vt:lpstr>Exercise</vt:lpstr>
      <vt:lpstr>Generator Design Patterns</vt:lpstr>
      <vt:lpstr>Objectives </vt:lpstr>
      <vt:lpstr>Outline </vt:lpstr>
      <vt:lpstr>The Generator Category</vt:lpstr>
      <vt:lpstr>The Generator Category</vt:lpstr>
      <vt:lpstr>The Generator Category</vt:lpstr>
      <vt:lpstr>The Generator Category</vt:lpstr>
      <vt:lpstr>The Generator Category</vt:lpstr>
      <vt:lpstr>The Generator Category</vt:lpstr>
      <vt:lpstr>The Generator Category</vt:lpstr>
      <vt:lpstr>The Generator Category</vt:lpstr>
      <vt:lpstr>The Generator Category</vt:lpstr>
      <vt:lpstr>The Factory Patterns</vt:lpstr>
      <vt:lpstr>The Factory Pattern</vt:lpstr>
      <vt:lpstr>The Factory Pattern</vt:lpstr>
      <vt:lpstr>The Factory Pattern</vt:lpstr>
      <vt:lpstr>The Factory Pattern</vt:lpstr>
      <vt:lpstr>The Factory Pattern</vt:lpstr>
      <vt:lpstr>The Factory Pattern</vt:lpstr>
      <vt:lpstr>The Factory Pattern</vt:lpstr>
      <vt:lpstr>The Factory Pattern</vt:lpstr>
      <vt:lpstr>The Factory Pattern</vt:lpstr>
      <vt:lpstr>The Factory Pattern</vt:lpstr>
      <vt:lpstr>The Factory Pattern</vt:lpstr>
      <vt:lpstr>The Factory Pattern</vt:lpstr>
      <vt:lpstr>The Factory Pattern</vt:lpstr>
      <vt:lpstr>The Factory Pattern</vt:lpstr>
      <vt:lpstr>The Factory Pattern</vt:lpstr>
      <vt:lpstr>The Factory Pattern</vt:lpstr>
      <vt:lpstr>Exercise</vt:lpstr>
      <vt:lpstr>The Singleton Pattern</vt:lpstr>
      <vt:lpstr>The Singleton Pattern</vt:lpstr>
      <vt:lpstr>The Singleton Pattern</vt:lpstr>
      <vt:lpstr>The Singleton Pattern</vt:lpstr>
      <vt:lpstr>The Singleton Patter</vt:lpstr>
      <vt:lpstr>The Singleton Pattern</vt:lpstr>
      <vt:lpstr>The Singleton Pattern</vt:lpstr>
      <vt:lpstr>The Singleton Pattern</vt:lpstr>
      <vt:lpstr>The Singleton Pattern</vt:lpstr>
      <vt:lpstr>The Singleton Pattern</vt:lpstr>
      <vt:lpstr>The Singleton Pattern</vt:lpstr>
      <vt:lpstr>The Singleton Pattern</vt:lpstr>
      <vt:lpstr>The Singleton Pattern</vt:lpstr>
      <vt:lpstr>The Singleton Pattern</vt:lpstr>
      <vt:lpstr>The Singleton Pattern</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John Lewis</dc:creator>
  <cp:lastModifiedBy>Ramiro Liscano</cp:lastModifiedBy>
  <cp:revision>593</cp:revision>
  <cp:lastPrinted>1999-08-24T14:44:27Z</cp:lastPrinted>
  <dcterms:created xsi:type="dcterms:W3CDTF">1999-08-16T14:47:17Z</dcterms:created>
  <dcterms:modified xsi:type="dcterms:W3CDTF">2018-11-26T16:43:45Z</dcterms:modified>
</cp:coreProperties>
</file>