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73" r:id="rId1"/>
  </p:sldMasterIdLst>
  <p:notesMasterIdLst>
    <p:notesMasterId r:id="rId40"/>
  </p:notesMasterIdLst>
  <p:handoutMasterIdLst>
    <p:handoutMasterId r:id="rId41"/>
  </p:handoutMasterIdLst>
  <p:sldIdLst>
    <p:sldId id="386" r:id="rId2"/>
    <p:sldId id="387" r:id="rId3"/>
    <p:sldId id="395" r:id="rId4"/>
    <p:sldId id="388" r:id="rId5"/>
    <p:sldId id="389" r:id="rId6"/>
    <p:sldId id="390" r:id="rId7"/>
    <p:sldId id="391" r:id="rId8"/>
    <p:sldId id="392" r:id="rId9"/>
    <p:sldId id="393" r:id="rId10"/>
    <p:sldId id="394" r:id="rId11"/>
    <p:sldId id="396" r:id="rId12"/>
    <p:sldId id="420" r:id="rId13"/>
    <p:sldId id="397" r:id="rId14"/>
    <p:sldId id="401" r:id="rId15"/>
    <p:sldId id="398" r:id="rId16"/>
    <p:sldId id="399" r:id="rId17"/>
    <p:sldId id="404" r:id="rId18"/>
    <p:sldId id="405" r:id="rId19"/>
    <p:sldId id="402" r:id="rId20"/>
    <p:sldId id="403" r:id="rId21"/>
    <p:sldId id="406" r:id="rId22"/>
    <p:sldId id="409" r:id="rId23"/>
    <p:sldId id="417" r:id="rId24"/>
    <p:sldId id="418" r:id="rId25"/>
    <p:sldId id="410" r:id="rId26"/>
    <p:sldId id="413" r:id="rId27"/>
    <p:sldId id="414" r:id="rId28"/>
    <p:sldId id="419" r:id="rId29"/>
    <p:sldId id="411" r:id="rId30"/>
    <p:sldId id="412" r:id="rId31"/>
    <p:sldId id="299" r:id="rId32"/>
    <p:sldId id="300" r:id="rId33"/>
    <p:sldId id="415" r:id="rId34"/>
    <p:sldId id="301" r:id="rId35"/>
    <p:sldId id="416" r:id="rId36"/>
    <p:sldId id="302" r:id="rId37"/>
    <p:sldId id="303" r:id="rId38"/>
    <p:sldId id="304" r:id="rId39"/>
  </p:sldIdLst>
  <p:sldSz cx="9144000" cy="6858000" type="screen4x3"/>
  <p:notesSz cx="7315200" cy="9601200"/>
  <p:custDataLst>
    <p:tags r:id="rId42"/>
  </p:custDataLst>
  <p:defaultTextStyle>
    <a:defPPr>
      <a:defRPr lang="en-US"/>
    </a:defPPr>
    <a:lvl1pPr algn="ctr" rtl="0" fontAlgn="base">
      <a:spcBef>
        <a:spcPct val="0"/>
      </a:spcBef>
      <a:spcAft>
        <a:spcPct val="0"/>
      </a:spcAft>
      <a:defRPr sz="2800" kern="1200">
        <a:solidFill>
          <a:schemeClr val="tx1"/>
        </a:solidFill>
        <a:latin typeface="Times New Roman" pitchFamily="18" charset="0"/>
        <a:ea typeface="+mn-ea"/>
        <a:cs typeface="+mn-cs"/>
      </a:defRPr>
    </a:lvl1pPr>
    <a:lvl2pPr marL="457200" algn="ctr" rtl="0" fontAlgn="base">
      <a:spcBef>
        <a:spcPct val="0"/>
      </a:spcBef>
      <a:spcAft>
        <a:spcPct val="0"/>
      </a:spcAft>
      <a:defRPr sz="2800" kern="1200">
        <a:solidFill>
          <a:schemeClr val="tx1"/>
        </a:solidFill>
        <a:latin typeface="Times New Roman" pitchFamily="18" charset="0"/>
        <a:ea typeface="+mn-ea"/>
        <a:cs typeface="+mn-cs"/>
      </a:defRPr>
    </a:lvl2pPr>
    <a:lvl3pPr marL="914400" algn="ctr" rtl="0" fontAlgn="base">
      <a:spcBef>
        <a:spcPct val="0"/>
      </a:spcBef>
      <a:spcAft>
        <a:spcPct val="0"/>
      </a:spcAft>
      <a:defRPr sz="2800" kern="1200">
        <a:solidFill>
          <a:schemeClr val="tx1"/>
        </a:solidFill>
        <a:latin typeface="Times New Roman" pitchFamily="18" charset="0"/>
        <a:ea typeface="+mn-ea"/>
        <a:cs typeface="+mn-cs"/>
      </a:defRPr>
    </a:lvl3pPr>
    <a:lvl4pPr marL="1371600" algn="ctr" rtl="0" fontAlgn="base">
      <a:spcBef>
        <a:spcPct val="0"/>
      </a:spcBef>
      <a:spcAft>
        <a:spcPct val="0"/>
      </a:spcAft>
      <a:defRPr sz="2800" kern="1200">
        <a:solidFill>
          <a:schemeClr val="tx1"/>
        </a:solidFill>
        <a:latin typeface="Times New Roman" pitchFamily="18" charset="0"/>
        <a:ea typeface="+mn-ea"/>
        <a:cs typeface="+mn-cs"/>
      </a:defRPr>
    </a:lvl4pPr>
    <a:lvl5pPr marL="1828800" algn="ctr" rtl="0" fontAlgn="base">
      <a:spcBef>
        <a:spcPct val="0"/>
      </a:spcBef>
      <a:spcAft>
        <a:spcPct val="0"/>
      </a:spcAft>
      <a:defRPr sz="2800" kern="1200">
        <a:solidFill>
          <a:schemeClr val="tx1"/>
        </a:solidFill>
        <a:latin typeface="Times New Roman" pitchFamily="18" charset="0"/>
        <a:ea typeface="+mn-ea"/>
        <a:cs typeface="+mn-cs"/>
      </a:defRPr>
    </a:lvl5pPr>
    <a:lvl6pPr marL="2286000" algn="l" defTabSz="914400" rtl="0" eaLnBrk="1" latinLnBrk="0" hangingPunct="1">
      <a:defRPr sz="2800" kern="1200">
        <a:solidFill>
          <a:schemeClr val="tx1"/>
        </a:solidFill>
        <a:latin typeface="Times New Roman" pitchFamily="18" charset="0"/>
        <a:ea typeface="+mn-ea"/>
        <a:cs typeface="+mn-cs"/>
      </a:defRPr>
    </a:lvl6pPr>
    <a:lvl7pPr marL="2743200" algn="l" defTabSz="914400" rtl="0" eaLnBrk="1" latinLnBrk="0" hangingPunct="1">
      <a:defRPr sz="2800" kern="1200">
        <a:solidFill>
          <a:schemeClr val="tx1"/>
        </a:solidFill>
        <a:latin typeface="Times New Roman" pitchFamily="18" charset="0"/>
        <a:ea typeface="+mn-ea"/>
        <a:cs typeface="+mn-cs"/>
      </a:defRPr>
    </a:lvl7pPr>
    <a:lvl8pPr marL="3200400" algn="l" defTabSz="914400" rtl="0" eaLnBrk="1" latinLnBrk="0" hangingPunct="1">
      <a:defRPr sz="2800" kern="1200">
        <a:solidFill>
          <a:schemeClr val="tx1"/>
        </a:solidFill>
        <a:latin typeface="Times New Roman" pitchFamily="18" charset="0"/>
        <a:ea typeface="+mn-ea"/>
        <a:cs typeface="+mn-cs"/>
      </a:defRPr>
    </a:lvl8pPr>
    <a:lvl9pPr marL="3657600" algn="l" defTabSz="914400" rtl="0" eaLnBrk="1" latinLnBrk="0" hangingPunct="1">
      <a:defRPr sz="28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FF99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92" autoAdjust="0"/>
    <p:restoredTop sz="96604" autoAdjust="0"/>
  </p:normalViewPr>
  <p:slideViewPr>
    <p:cSldViewPr>
      <p:cViewPr varScale="1">
        <p:scale>
          <a:sx n="88" d="100"/>
          <a:sy n="88" d="100"/>
        </p:scale>
        <p:origin x="1112" y="72"/>
      </p:cViewPr>
      <p:guideLst>
        <p:guide orient="horz" pos="2160"/>
        <p:guide pos="2880"/>
      </p:guideLst>
    </p:cSldViewPr>
  </p:slideViewPr>
  <p:outlineViewPr>
    <p:cViewPr>
      <p:scale>
        <a:sx n="33" d="100"/>
        <a:sy n="33" d="100"/>
      </p:scale>
      <p:origin x="0" y="0"/>
    </p:cViewPr>
  </p:outlineViewPr>
  <p:notesTextViewPr>
    <p:cViewPr>
      <p:scale>
        <a:sx n="75" d="100"/>
        <a:sy n="75"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3170238" cy="479425"/>
          </a:xfrm>
          <a:prstGeom prst="rect">
            <a:avLst/>
          </a:prstGeom>
          <a:noFill/>
          <a:ln w="12700">
            <a:noFill/>
            <a:miter lim="800000"/>
            <a:headEnd type="none" w="sm" len="sm"/>
            <a:tailEnd type="none" w="sm" len="sm"/>
          </a:ln>
          <a:effectLst/>
        </p:spPr>
        <p:txBody>
          <a:bodyPr vert="horz" wrap="square" lIns="96661" tIns="48331" rIns="96661" bIns="48331" numCol="1" anchor="t" anchorCtr="0" compatLnSpc="1">
            <a:prstTxWarp prst="textNoShape">
              <a:avLst/>
            </a:prstTxWarp>
          </a:bodyPr>
          <a:lstStyle>
            <a:lvl1pPr algn="l" defTabSz="966788" eaLnBrk="0" hangingPunct="0">
              <a:defRPr sz="1300">
                <a:latin typeface="Times New Roman" pitchFamily="18" charset="0"/>
              </a:defRPr>
            </a:lvl1pPr>
          </a:lstStyle>
          <a:p>
            <a:pPr>
              <a:defRPr/>
            </a:pPr>
            <a:endParaRPr lang="en-US" dirty="0"/>
          </a:p>
        </p:txBody>
      </p:sp>
      <p:sp>
        <p:nvSpPr>
          <p:cNvPr id="53251" name="Rectangle 3"/>
          <p:cNvSpPr>
            <a:spLocks noGrp="1" noChangeArrowheads="1"/>
          </p:cNvSpPr>
          <p:nvPr>
            <p:ph type="dt" sz="quarter" idx="1"/>
          </p:nvPr>
        </p:nvSpPr>
        <p:spPr bwMode="auto">
          <a:xfrm>
            <a:off x="4144963" y="0"/>
            <a:ext cx="3170237" cy="479425"/>
          </a:xfrm>
          <a:prstGeom prst="rect">
            <a:avLst/>
          </a:prstGeom>
          <a:noFill/>
          <a:ln w="12700">
            <a:noFill/>
            <a:miter lim="800000"/>
            <a:headEnd type="none" w="sm" len="sm"/>
            <a:tailEnd type="none" w="sm" len="sm"/>
          </a:ln>
          <a:effectLst/>
        </p:spPr>
        <p:txBody>
          <a:bodyPr vert="horz" wrap="square" lIns="96661" tIns="48331" rIns="96661" bIns="48331" numCol="1" anchor="t" anchorCtr="0" compatLnSpc="1">
            <a:prstTxWarp prst="textNoShape">
              <a:avLst/>
            </a:prstTxWarp>
          </a:bodyPr>
          <a:lstStyle>
            <a:lvl1pPr algn="r" defTabSz="966788" eaLnBrk="0" hangingPunct="0">
              <a:defRPr sz="1300">
                <a:latin typeface="Times New Roman" pitchFamily="18" charset="0"/>
              </a:defRPr>
            </a:lvl1pPr>
          </a:lstStyle>
          <a:p>
            <a:pPr>
              <a:defRPr/>
            </a:pPr>
            <a:endParaRPr lang="en-US" dirty="0"/>
          </a:p>
        </p:txBody>
      </p:sp>
      <p:sp>
        <p:nvSpPr>
          <p:cNvPr id="53252" name="Rectangle 4"/>
          <p:cNvSpPr>
            <a:spLocks noGrp="1" noChangeArrowheads="1"/>
          </p:cNvSpPr>
          <p:nvPr>
            <p:ph type="ftr" sz="quarter" idx="2"/>
          </p:nvPr>
        </p:nvSpPr>
        <p:spPr bwMode="auto">
          <a:xfrm>
            <a:off x="0" y="9121775"/>
            <a:ext cx="3170238" cy="479425"/>
          </a:xfrm>
          <a:prstGeom prst="rect">
            <a:avLst/>
          </a:prstGeom>
          <a:noFill/>
          <a:ln w="12700">
            <a:noFill/>
            <a:miter lim="800000"/>
            <a:headEnd type="none" w="sm" len="sm"/>
            <a:tailEnd type="none" w="sm" len="sm"/>
          </a:ln>
          <a:effectLst/>
        </p:spPr>
        <p:txBody>
          <a:bodyPr vert="horz" wrap="square" lIns="96661" tIns="48331" rIns="96661" bIns="48331" numCol="1" anchor="b" anchorCtr="0" compatLnSpc="1">
            <a:prstTxWarp prst="textNoShape">
              <a:avLst/>
            </a:prstTxWarp>
          </a:bodyPr>
          <a:lstStyle>
            <a:lvl1pPr algn="l" defTabSz="966788" eaLnBrk="0" hangingPunct="0">
              <a:defRPr sz="1300">
                <a:latin typeface="Times New Roman" pitchFamily="18" charset="0"/>
              </a:defRPr>
            </a:lvl1pPr>
          </a:lstStyle>
          <a:p>
            <a:pPr>
              <a:defRPr/>
            </a:pPr>
            <a:endParaRPr lang="en-US" dirty="0"/>
          </a:p>
        </p:txBody>
      </p:sp>
      <p:sp>
        <p:nvSpPr>
          <p:cNvPr id="53253" name="Rectangle 5"/>
          <p:cNvSpPr>
            <a:spLocks noGrp="1" noChangeArrowheads="1"/>
          </p:cNvSpPr>
          <p:nvPr>
            <p:ph type="sldNum" sz="quarter" idx="3"/>
          </p:nvPr>
        </p:nvSpPr>
        <p:spPr bwMode="auto">
          <a:xfrm>
            <a:off x="4144963" y="9121775"/>
            <a:ext cx="3170237" cy="479425"/>
          </a:xfrm>
          <a:prstGeom prst="rect">
            <a:avLst/>
          </a:prstGeom>
          <a:noFill/>
          <a:ln w="12700">
            <a:noFill/>
            <a:miter lim="800000"/>
            <a:headEnd type="none" w="sm" len="sm"/>
            <a:tailEnd type="none" w="sm" len="sm"/>
          </a:ln>
          <a:effectLst/>
        </p:spPr>
        <p:txBody>
          <a:bodyPr vert="horz" wrap="square" lIns="96661" tIns="48331" rIns="96661" bIns="48331" numCol="1" anchor="b" anchorCtr="0" compatLnSpc="1">
            <a:prstTxWarp prst="textNoShape">
              <a:avLst/>
            </a:prstTxWarp>
          </a:bodyPr>
          <a:lstStyle>
            <a:lvl1pPr algn="r" defTabSz="966788" eaLnBrk="0" hangingPunct="0">
              <a:defRPr sz="1300">
                <a:latin typeface="Times New Roman" pitchFamily="18" charset="0"/>
              </a:defRPr>
            </a:lvl1pPr>
          </a:lstStyle>
          <a:p>
            <a:pPr>
              <a:defRPr/>
            </a:pPr>
            <a:fld id="{9FDE9E18-CCCD-4A9D-88B0-2F195B9245B9}" type="slidenum">
              <a:rPr lang="en-US"/>
              <a:pPr>
                <a:defRPr/>
              </a:pPr>
              <a:t>‹#›</a:t>
            </a:fld>
            <a:endParaRPr lang="en-US" dirty="0"/>
          </a:p>
        </p:txBody>
      </p:sp>
    </p:spTree>
    <p:extLst>
      <p:ext uri="{BB962C8B-B14F-4D97-AF65-F5344CB8AC3E}">
        <p14:creationId xmlns:p14="http://schemas.microsoft.com/office/powerpoint/2010/main" val="36664559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3170238" cy="479425"/>
          </a:xfrm>
          <a:prstGeom prst="rect">
            <a:avLst/>
          </a:prstGeom>
          <a:noFill/>
          <a:ln w="12700">
            <a:noFill/>
            <a:miter lim="800000"/>
            <a:headEnd type="none" w="sm" len="sm"/>
            <a:tailEnd type="none" w="sm" len="sm"/>
          </a:ln>
          <a:effectLst/>
        </p:spPr>
        <p:txBody>
          <a:bodyPr vert="horz" wrap="square" lIns="96661" tIns="48331" rIns="96661" bIns="48331" numCol="1" anchor="t" anchorCtr="0" compatLnSpc="1">
            <a:prstTxWarp prst="textNoShape">
              <a:avLst/>
            </a:prstTxWarp>
          </a:bodyPr>
          <a:lstStyle>
            <a:lvl1pPr algn="l" defTabSz="966788" eaLnBrk="0" hangingPunct="0">
              <a:defRPr sz="1300">
                <a:latin typeface="Times New Roman" pitchFamily="18" charset="0"/>
              </a:defRPr>
            </a:lvl1pPr>
          </a:lstStyle>
          <a:p>
            <a:pPr>
              <a:defRPr/>
            </a:pPr>
            <a:endParaRPr lang="en-US" dirty="0"/>
          </a:p>
        </p:txBody>
      </p:sp>
      <p:sp>
        <p:nvSpPr>
          <p:cNvPr id="11267" name="Rectangle 3"/>
          <p:cNvSpPr>
            <a:spLocks noGrp="1" noChangeArrowheads="1"/>
          </p:cNvSpPr>
          <p:nvPr>
            <p:ph type="dt" idx="1"/>
          </p:nvPr>
        </p:nvSpPr>
        <p:spPr bwMode="auto">
          <a:xfrm>
            <a:off x="4144963" y="0"/>
            <a:ext cx="3170237" cy="479425"/>
          </a:xfrm>
          <a:prstGeom prst="rect">
            <a:avLst/>
          </a:prstGeom>
          <a:noFill/>
          <a:ln w="12700">
            <a:noFill/>
            <a:miter lim="800000"/>
            <a:headEnd type="none" w="sm" len="sm"/>
            <a:tailEnd type="none" w="sm" len="sm"/>
          </a:ln>
          <a:effectLst/>
        </p:spPr>
        <p:txBody>
          <a:bodyPr vert="horz" wrap="square" lIns="96661" tIns="48331" rIns="96661" bIns="48331" numCol="1" anchor="t" anchorCtr="0" compatLnSpc="1">
            <a:prstTxWarp prst="textNoShape">
              <a:avLst/>
            </a:prstTxWarp>
          </a:bodyPr>
          <a:lstStyle>
            <a:lvl1pPr algn="r" defTabSz="966788" eaLnBrk="0" hangingPunct="0">
              <a:defRPr sz="1300">
                <a:latin typeface="Times New Roman" pitchFamily="18" charset="0"/>
              </a:defRPr>
            </a:lvl1pPr>
          </a:lstStyle>
          <a:p>
            <a:pPr>
              <a:defRPr/>
            </a:pPr>
            <a:endParaRPr lang="en-US" dirty="0"/>
          </a:p>
        </p:txBody>
      </p:sp>
      <p:sp>
        <p:nvSpPr>
          <p:cNvPr id="38916"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9" name="Rectangle 5"/>
          <p:cNvSpPr>
            <a:spLocks noGrp="1" noChangeArrowheads="1"/>
          </p:cNvSpPr>
          <p:nvPr>
            <p:ph type="body" sz="quarter" idx="3"/>
          </p:nvPr>
        </p:nvSpPr>
        <p:spPr bwMode="auto">
          <a:xfrm>
            <a:off x="974725" y="4560888"/>
            <a:ext cx="5365750" cy="4319587"/>
          </a:xfrm>
          <a:prstGeom prst="rect">
            <a:avLst/>
          </a:prstGeom>
          <a:noFill/>
          <a:ln w="12700">
            <a:noFill/>
            <a:miter lim="800000"/>
            <a:headEnd type="none" w="sm" len="sm"/>
            <a:tailEnd type="none" w="sm" len="sm"/>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270" name="Rectangle 6"/>
          <p:cNvSpPr>
            <a:spLocks noGrp="1" noChangeArrowheads="1"/>
          </p:cNvSpPr>
          <p:nvPr>
            <p:ph type="ftr" sz="quarter" idx="4"/>
          </p:nvPr>
        </p:nvSpPr>
        <p:spPr bwMode="auto">
          <a:xfrm>
            <a:off x="0" y="9121775"/>
            <a:ext cx="3170238" cy="479425"/>
          </a:xfrm>
          <a:prstGeom prst="rect">
            <a:avLst/>
          </a:prstGeom>
          <a:noFill/>
          <a:ln w="12700">
            <a:noFill/>
            <a:miter lim="800000"/>
            <a:headEnd type="none" w="sm" len="sm"/>
            <a:tailEnd type="none" w="sm" len="sm"/>
          </a:ln>
          <a:effectLst/>
        </p:spPr>
        <p:txBody>
          <a:bodyPr vert="horz" wrap="square" lIns="96661" tIns="48331" rIns="96661" bIns="48331" numCol="1" anchor="b" anchorCtr="0" compatLnSpc="1">
            <a:prstTxWarp prst="textNoShape">
              <a:avLst/>
            </a:prstTxWarp>
          </a:bodyPr>
          <a:lstStyle>
            <a:lvl1pPr algn="l" defTabSz="966788" eaLnBrk="0" hangingPunct="0">
              <a:defRPr sz="1300">
                <a:latin typeface="Times New Roman" pitchFamily="18" charset="0"/>
              </a:defRPr>
            </a:lvl1pPr>
          </a:lstStyle>
          <a:p>
            <a:pPr>
              <a:defRPr/>
            </a:pPr>
            <a:endParaRPr lang="en-US" dirty="0"/>
          </a:p>
        </p:txBody>
      </p:sp>
      <p:sp>
        <p:nvSpPr>
          <p:cNvPr id="11271" name="Rectangle 7"/>
          <p:cNvSpPr>
            <a:spLocks noGrp="1" noChangeArrowheads="1"/>
          </p:cNvSpPr>
          <p:nvPr>
            <p:ph type="sldNum" sz="quarter" idx="5"/>
          </p:nvPr>
        </p:nvSpPr>
        <p:spPr bwMode="auto">
          <a:xfrm>
            <a:off x="4144963" y="9121775"/>
            <a:ext cx="3170237" cy="479425"/>
          </a:xfrm>
          <a:prstGeom prst="rect">
            <a:avLst/>
          </a:prstGeom>
          <a:noFill/>
          <a:ln w="12700">
            <a:noFill/>
            <a:miter lim="800000"/>
            <a:headEnd type="none" w="sm" len="sm"/>
            <a:tailEnd type="none" w="sm" len="sm"/>
          </a:ln>
          <a:effectLst/>
        </p:spPr>
        <p:txBody>
          <a:bodyPr vert="horz" wrap="square" lIns="96661" tIns="48331" rIns="96661" bIns="48331" numCol="1" anchor="b" anchorCtr="0" compatLnSpc="1">
            <a:prstTxWarp prst="textNoShape">
              <a:avLst/>
            </a:prstTxWarp>
          </a:bodyPr>
          <a:lstStyle>
            <a:lvl1pPr algn="r" defTabSz="966788" eaLnBrk="0" hangingPunct="0">
              <a:defRPr sz="1300">
                <a:latin typeface="Times New Roman" pitchFamily="18" charset="0"/>
              </a:defRPr>
            </a:lvl1pPr>
          </a:lstStyle>
          <a:p>
            <a:pPr>
              <a:defRPr/>
            </a:pPr>
            <a:fld id="{3CB4E4C2-344C-486F-AF73-B59BAD5B1CAF}" type="slidenum">
              <a:rPr lang="en-US"/>
              <a:pPr>
                <a:defRPr/>
              </a:pPr>
              <a:t>‹#›</a:t>
            </a:fld>
            <a:endParaRPr lang="en-US" dirty="0"/>
          </a:p>
        </p:txBody>
      </p:sp>
    </p:spTree>
    <p:extLst>
      <p:ext uri="{BB962C8B-B14F-4D97-AF65-F5344CB8AC3E}">
        <p14:creationId xmlns:p14="http://schemas.microsoft.com/office/powerpoint/2010/main" val="354526685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3CB4E4C2-344C-486F-AF73-B59BAD5B1CAF}" type="slidenum">
              <a:rPr lang="en-US" smtClean="0"/>
              <a:pPr>
                <a:defRPr/>
              </a:pPr>
              <a:t>16</a:t>
            </a:fld>
            <a:endParaRPr lang="en-US" dirty="0"/>
          </a:p>
        </p:txBody>
      </p:sp>
    </p:spTree>
    <p:extLst>
      <p:ext uri="{BB962C8B-B14F-4D97-AF65-F5344CB8AC3E}">
        <p14:creationId xmlns:p14="http://schemas.microsoft.com/office/powerpoint/2010/main" val="37005979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95789E-32BF-4BCD-9509-3BAE69BCF054}" type="slidenum">
              <a:rPr lang="en-AU" smtClean="0"/>
              <a:t>32</a:t>
            </a:fld>
            <a:endParaRPr lang="en-AU" dirty="0"/>
          </a:p>
        </p:txBody>
      </p:sp>
    </p:spTree>
    <p:extLst>
      <p:ext uri="{BB962C8B-B14F-4D97-AF65-F5344CB8AC3E}">
        <p14:creationId xmlns:p14="http://schemas.microsoft.com/office/powerpoint/2010/main" val="27883951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8BDC74C2-D18D-4A8A-B0E7-6ABC07CE5C73}" type="datetimeFigureOut">
              <a:rPr lang="en-US" smtClean="0"/>
              <a:t>9/22/2018</a:t>
            </a:fld>
            <a:endParaRPr lang="en-US" dirty="0"/>
          </a:p>
        </p:txBody>
      </p:sp>
      <p:sp>
        <p:nvSpPr>
          <p:cNvPr id="5" name="Footer Placeholder 4"/>
          <p:cNvSpPr>
            <a:spLocks noGrp="1"/>
          </p:cNvSpPr>
          <p:nvPr>
            <p:ph type="ftr" sz="quarter" idx="11"/>
          </p:nvPr>
        </p:nvSpPr>
        <p:spPr/>
        <p:txBody>
          <a:bodyPr/>
          <a:lstStyle/>
          <a:p>
            <a:pPr>
              <a:defRPr/>
            </a:pPr>
            <a:r>
              <a:rPr lang="en-CA" dirty="0" smtClean="0"/>
              <a:t>ENGR 4790  Distributed Systems</a:t>
            </a:r>
            <a:endParaRPr lang="en-CA" dirty="0"/>
          </a:p>
        </p:txBody>
      </p:sp>
      <p:sp>
        <p:nvSpPr>
          <p:cNvPr id="6" name="Slide Number Placeholder 5"/>
          <p:cNvSpPr>
            <a:spLocks noGrp="1"/>
          </p:cNvSpPr>
          <p:nvPr>
            <p:ph type="sldNum" sz="quarter" idx="12"/>
          </p:nvPr>
        </p:nvSpPr>
        <p:spPr/>
        <p:txBody>
          <a:bodyPr/>
          <a:lstStyle/>
          <a:p>
            <a:fld id="{B1E311AE-F47D-454C-B870-CDDCFC8FD8A9}" type="slidenum">
              <a:rPr lang="en-US" smtClean="0"/>
              <a:t>‹#›</a:t>
            </a:fld>
            <a:endParaRPr lang="en-US" dirty="0"/>
          </a:p>
        </p:txBody>
      </p:sp>
    </p:spTree>
    <p:extLst>
      <p:ext uri="{BB962C8B-B14F-4D97-AF65-F5344CB8AC3E}">
        <p14:creationId xmlns:p14="http://schemas.microsoft.com/office/powerpoint/2010/main" val="156878841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DC74C2-D18D-4A8A-B0E7-6ABC07CE5C73}" type="datetimeFigureOut">
              <a:rPr lang="en-US" smtClean="0"/>
              <a:t>9/22/2018</a:t>
            </a:fld>
            <a:endParaRPr lang="en-US" dirty="0"/>
          </a:p>
        </p:txBody>
      </p:sp>
      <p:sp>
        <p:nvSpPr>
          <p:cNvPr id="5" name="Footer Placeholder 4"/>
          <p:cNvSpPr>
            <a:spLocks noGrp="1"/>
          </p:cNvSpPr>
          <p:nvPr>
            <p:ph type="ftr" sz="quarter" idx="11"/>
          </p:nvPr>
        </p:nvSpPr>
        <p:spPr/>
        <p:txBody>
          <a:bodyPr/>
          <a:lstStyle/>
          <a:p>
            <a:pPr>
              <a:defRPr/>
            </a:pPr>
            <a:r>
              <a:rPr lang="en-CA" dirty="0" smtClean="0"/>
              <a:t>ENGR 4790  Distributed Systems</a:t>
            </a:r>
            <a:endParaRPr lang="en-CA" dirty="0"/>
          </a:p>
        </p:txBody>
      </p:sp>
      <p:sp>
        <p:nvSpPr>
          <p:cNvPr id="6" name="Slide Number Placeholder 5"/>
          <p:cNvSpPr>
            <a:spLocks noGrp="1"/>
          </p:cNvSpPr>
          <p:nvPr>
            <p:ph type="sldNum" sz="quarter" idx="12"/>
          </p:nvPr>
        </p:nvSpPr>
        <p:spPr/>
        <p:txBody>
          <a:bodyPr/>
          <a:lstStyle/>
          <a:p>
            <a:fld id="{B1E311AE-F47D-454C-B870-CDDCFC8FD8A9}" type="slidenum">
              <a:rPr lang="en-US" smtClean="0"/>
              <a:t>‹#›</a:t>
            </a:fld>
            <a:endParaRPr lang="en-US" dirty="0"/>
          </a:p>
        </p:txBody>
      </p:sp>
    </p:spTree>
    <p:extLst>
      <p:ext uri="{BB962C8B-B14F-4D97-AF65-F5344CB8AC3E}">
        <p14:creationId xmlns:p14="http://schemas.microsoft.com/office/powerpoint/2010/main" val="2423520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371600"/>
            <a:ext cx="2057400" cy="4754563"/>
          </a:xfrm>
        </p:spPr>
        <p:txBody>
          <a:bodyPr vert="eaVert"/>
          <a:lstStyle>
            <a:lvl1pPr>
              <a:defRPr>
                <a:solidFill>
                  <a:schemeClr val="tx1"/>
                </a:solidFill>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57200" y="1371600"/>
            <a:ext cx="6019800" cy="4754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DC74C2-D18D-4A8A-B0E7-6ABC07CE5C73}" type="datetimeFigureOut">
              <a:rPr lang="en-US" smtClean="0"/>
              <a:t>9/22/2018</a:t>
            </a:fld>
            <a:endParaRPr lang="en-US" dirty="0"/>
          </a:p>
        </p:txBody>
      </p:sp>
      <p:sp>
        <p:nvSpPr>
          <p:cNvPr id="5" name="Footer Placeholder 4"/>
          <p:cNvSpPr>
            <a:spLocks noGrp="1"/>
          </p:cNvSpPr>
          <p:nvPr>
            <p:ph type="ftr" sz="quarter" idx="11"/>
          </p:nvPr>
        </p:nvSpPr>
        <p:spPr/>
        <p:txBody>
          <a:bodyPr/>
          <a:lstStyle/>
          <a:p>
            <a:pPr>
              <a:defRPr/>
            </a:pPr>
            <a:r>
              <a:rPr lang="en-CA" dirty="0" smtClean="0"/>
              <a:t>ENGR 4790  Distributed Systems</a:t>
            </a:r>
            <a:endParaRPr lang="en-CA" dirty="0"/>
          </a:p>
        </p:txBody>
      </p:sp>
      <p:sp>
        <p:nvSpPr>
          <p:cNvPr id="6" name="Slide Number Placeholder 5"/>
          <p:cNvSpPr>
            <a:spLocks noGrp="1"/>
          </p:cNvSpPr>
          <p:nvPr>
            <p:ph type="sldNum" sz="quarter" idx="12"/>
          </p:nvPr>
        </p:nvSpPr>
        <p:spPr/>
        <p:txBody>
          <a:bodyPr/>
          <a:lstStyle/>
          <a:p>
            <a:fld id="{B1E311AE-F47D-454C-B870-CDDCFC8FD8A9}" type="slidenum">
              <a:rPr lang="en-US" smtClean="0"/>
              <a:t>‹#›</a:t>
            </a:fld>
            <a:endParaRPr lang="en-US" dirty="0"/>
          </a:p>
        </p:txBody>
      </p:sp>
    </p:spTree>
    <p:extLst>
      <p:ext uri="{BB962C8B-B14F-4D97-AF65-F5344CB8AC3E}">
        <p14:creationId xmlns:p14="http://schemas.microsoft.com/office/powerpoint/2010/main" val="11406478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DC74C2-D18D-4A8A-B0E7-6ABC07CE5C73}" type="datetimeFigureOut">
              <a:rPr lang="en-US" smtClean="0"/>
              <a:t>9/22/2018</a:t>
            </a:fld>
            <a:endParaRPr lang="en-US" dirty="0"/>
          </a:p>
        </p:txBody>
      </p:sp>
      <p:sp>
        <p:nvSpPr>
          <p:cNvPr id="5" name="Footer Placeholder 4"/>
          <p:cNvSpPr>
            <a:spLocks noGrp="1"/>
          </p:cNvSpPr>
          <p:nvPr>
            <p:ph type="ftr" sz="quarter" idx="11"/>
          </p:nvPr>
        </p:nvSpPr>
        <p:spPr/>
        <p:txBody>
          <a:bodyPr/>
          <a:lstStyle/>
          <a:p>
            <a:pPr>
              <a:defRPr/>
            </a:pPr>
            <a:r>
              <a:rPr lang="en-CA" smtClean="0"/>
              <a:t>ENGR 4790 Distributed Systems</a:t>
            </a:r>
            <a:endParaRPr lang="en-CA" dirty="0"/>
          </a:p>
        </p:txBody>
      </p:sp>
      <p:sp>
        <p:nvSpPr>
          <p:cNvPr id="6" name="Slide Number Placeholder 5"/>
          <p:cNvSpPr>
            <a:spLocks noGrp="1"/>
          </p:cNvSpPr>
          <p:nvPr>
            <p:ph type="sldNum" sz="quarter" idx="12"/>
          </p:nvPr>
        </p:nvSpPr>
        <p:spPr/>
        <p:txBody>
          <a:bodyPr/>
          <a:lstStyle/>
          <a:p>
            <a:fld id="{B1E311AE-F47D-454C-B870-CDDCFC8FD8A9}" type="slidenum">
              <a:rPr lang="en-US" smtClean="0"/>
              <a:t>‹#›</a:t>
            </a:fld>
            <a:endParaRPr lang="en-US" dirty="0"/>
          </a:p>
        </p:txBody>
      </p:sp>
    </p:spTree>
    <p:extLst>
      <p:ext uri="{BB962C8B-B14F-4D97-AF65-F5344CB8AC3E}">
        <p14:creationId xmlns:p14="http://schemas.microsoft.com/office/powerpoint/2010/main" val="324807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lvl1pPr>
              <a:defRPr>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325562"/>
            <a:ext cx="8229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DC74C2-D18D-4A8A-B0E7-6ABC07CE5C73}" type="datetimeFigureOut">
              <a:rPr lang="en-US" smtClean="0"/>
              <a:t>9/22/2018</a:t>
            </a:fld>
            <a:endParaRPr lang="en-US" dirty="0"/>
          </a:p>
        </p:txBody>
      </p:sp>
      <p:sp>
        <p:nvSpPr>
          <p:cNvPr id="5" name="Footer Placeholder 4"/>
          <p:cNvSpPr>
            <a:spLocks noGrp="1"/>
          </p:cNvSpPr>
          <p:nvPr>
            <p:ph type="ftr" sz="quarter" idx="11"/>
          </p:nvPr>
        </p:nvSpPr>
        <p:spPr/>
        <p:txBody>
          <a:bodyPr/>
          <a:lstStyle/>
          <a:p>
            <a:pPr>
              <a:defRPr/>
            </a:pPr>
            <a:r>
              <a:rPr lang="en-CA" dirty="0" smtClean="0"/>
              <a:t>ENGR 4790  Distributed Systems</a:t>
            </a:r>
            <a:endParaRPr lang="en-CA" dirty="0"/>
          </a:p>
        </p:txBody>
      </p:sp>
      <p:sp>
        <p:nvSpPr>
          <p:cNvPr id="6" name="Slide Number Placeholder 5"/>
          <p:cNvSpPr>
            <a:spLocks noGrp="1"/>
          </p:cNvSpPr>
          <p:nvPr>
            <p:ph type="sldNum" sz="quarter" idx="12"/>
          </p:nvPr>
        </p:nvSpPr>
        <p:spPr/>
        <p:txBody>
          <a:bodyPr/>
          <a:lstStyle/>
          <a:p>
            <a:fld id="{B1E311AE-F47D-454C-B870-CDDCFC8FD8A9}" type="slidenum">
              <a:rPr lang="en-US" smtClean="0"/>
              <a:t>‹#›</a:t>
            </a:fld>
            <a:endParaRPr lang="en-US" dirty="0"/>
          </a:p>
        </p:txBody>
      </p:sp>
    </p:spTree>
    <p:extLst>
      <p:ext uri="{BB962C8B-B14F-4D97-AF65-F5344CB8AC3E}">
        <p14:creationId xmlns:p14="http://schemas.microsoft.com/office/powerpoint/2010/main" val="381473016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solidFill>
                  <a:schemeClr val="tx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8BDC74C2-D18D-4A8A-B0E7-6ABC07CE5C73}" type="datetimeFigureOut">
              <a:rPr lang="en-US" smtClean="0"/>
              <a:t>9/22/2018</a:t>
            </a:fld>
            <a:endParaRPr lang="en-US" dirty="0"/>
          </a:p>
        </p:txBody>
      </p:sp>
      <p:sp>
        <p:nvSpPr>
          <p:cNvPr id="5" name="Footer Placeholder 4"/>
          <p:cNvSpPr>
            <a:spLocks noGrp="1"/>
          </p:cNvSpPr>
          <p:nvPr>
            <p:ph type="ftr" sz="quarter" idx="11"/>
          </p:nvPr>
        </p:nvSpPr>
        <p:spPr/>
        <p:txBody>
          <a:bodyPr/>
          <a:lstStyle/>
          <a:p>
            <a:pPr>
              <a:defRPr/>
            </a:pPr>
            <a:r>
              <a:rPr lang="en-CA" dirty="0" smtClean="0"/>
              <a:t>ENGR 4790  Distributed Systems</a:t>
            </a:r>
            <a:endParaRPr lang="en-CA" dirty="0"/>
          </a:p>
        </p:txBody>
      </p:sp>
      <p:sp>
        <p:nvSpPr>
          <p:cNvPr id="6" name="Slide Number Placeholder 5"/>
          <p:cNvSpPr>
            <a:spLocks noGrp="1"/>
          </p:cNvSpPr>
          <p:nvPr>
            <p:ph type="sldNum" sz="quarter" idx="12"/>
          </p:nvPr>
        </p:nvSpPr>
        <p:spPr/>
        <p:txBody>
          <a:bodyPr/>
          <a:lstStyle/>
          <a:p>
            <a:fld id="{B1E311AE-F47D-454C-B870-CDDCFC8FD8A9}" type="slidenum">
              <a:rPr lang="en-US" smtClean="0"/>
              <a:t>‹#›</a:t>
            </a:fld>
            <a:endParaRPr lang="en-US" dirty="0"/>
          </a:p>
        </p:txBody>
      </p:sp>
    </p:spTree>
    <p:extLst>
      <p:ext uri="{BB962C8B-B14F-4D97-AF65-F5344CB8AC3E}">
        <p14:creationId xmlns:p14="http://schemas.microsoft.com/office/powerpoint/2010/main" val="257474481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BDC74C2-D18D-4A8A-B0E7-6ABC07CE5C73}" type="datetimeFigureOut">
              <a:rPr lang="en-US" smtClean="0"/>
              <a:t>9/22/2018</a:t>
            </a:fld>
            <a:endParaRPr lang="en-US" dirty="0"/>
          </a:p>
        </p:txBody>
      </p:sp>
      <p:sp>
        <p:nvSpPr>
          <p:cNvPr id="6" name="Footer Placeholder 5"/>
          <p:cNvSpPr>
            <a:spLocks noGrp="1"/>
          </p:cNvSpPr>
          <p:nvPr>
            <p:ph type="ftr" sz="quarter" idx="11"/>
          </p:nvPr>
        </p:nvSpPr>
        <p:spPr/>
        <p:txBody>
          <a:bodyPr/>
          <a:lstStyle/>
          <a:p>
            <a:pPr>
              <a:defRPr/>
            </a:pPr>
            <a:r>
              <a:rPr lang="en-CA" dirty="0" smtClean="0"/>
              <a:t>ENGR 4790  Distributed Systems</a:t>
            </a:r>
            <a:endParaRPr lang="en-CA" dirty="0"/>
          </a:p>
        </p:txBody>
      </p:sp>
      <p:sp>
        <p:nvSpPr>
          <p:cNvPr id="7" name="Slide Number Placeholder 6"/>
          <p:cNvSpPr>
            <a:spLocks noGrp="1"/>
          </p:cNvSpPr>
          <p:nvPr>
            <p:ph type="sldNum" sz="quarter" idx="12"/>
          </p:nvPr>
        </p:nvSpPr>
        <p:spPr/>
        <p:txBody>
          <a:bodyPr/>
          <a:lstStyle/>
          <a:p>
            <a:fld id="{B1E311AE-F47D-454C-B870-CDDCFC8FD8A9}" type="slidenum">
              <a:rPr lang="en-US" smtClean="0"/>
              <a:t>‹#›</a:t>
            </a:fld>
            <a:endParaRPr lang="en-US" dirty="0"/>
          </a:p>
        </p:txBody>
      </p:sp>
    </p:spTree>
    <p:extLst>
      <p:ext uri="{BB962C8B-B14F-4D97-AF65-F5344CB8AC3E}">
        <p14:creationId xmlns:p14="http://schemas.microsoft.com/office/powerpoint/2010/main" val="1954615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BDC74C2-D18D-4A8A-B0E7-6ABC07CE5C73}" type="datetimeFigureOut">
              <a:rPr lang="en-US" smtClean="0"/>
              <a:t>9/22/2018</a:t>
            </a:fld>
            <a:endParaRPr lang="en-US" dirty="0"/>
          </a:p>
        </p:txBody>
      </p:sp>
      <p:sp>
        <p:nvSpPr>
          <p:cNvPr id="8" name="Footer Placeholder 7"/>
          <p:cNvSpPr>
            <a:spLocks noGrp="1"/>
          </p:cNvSpPr>
          <p:nvPr>
            <p:ph type="ftr" sz="quarter" idx="11"/>
          </p:nvPr>
        </p:nvSpPr>
        <p:spPr/>
        <p:txBody>
          <a:bodyPr/>
          <a:lstStyle/>
          <a:p>
            <a:pPr>
              <a:defRPr/>
            </a:pPr>
            <a:r>
              <a:rPr lang="en-CA" dirty="0" smtClean="0"/>
              <a:t>ENGR 4790  Distributed Systems</a:t>
            </a:r>
            <a:endParaRPr lang="en-CA" dirty="0"/>
          </a:p>
        </p:txBody>
      </p:sp>
      <p:sp>
        <p:nvSpPr>
          <p:cNvPr id="9" name="Slide Number Placeholder 8"/>
          <p:cNvSpPr>
            <a:spLocks noGrp="1"/>
          </p:cNvSpPr>
          <p:nvPr>
            <p:ph type="sldNum" sz="quarter" idx="12"/>
          </p:nvPr>
        </p:nvSpPr>
        <p:spPr/>
        <p:txBody>
          <a:bodyPr/>
          <a:lstStyle/>
          <a:p>
            <a:fld id="{B1E311AE-F47D-454C-B870-CDDCFC8FD8A9}" type="slidenum">
              <a:rPr lang="en-US" smtClean="0"/>
              <a:t>‹#›</a:t>
            </a:fld>
            <a:endParaRPr lang="en-US" dirty="0"/>
          </a:p>
        </p:txBody>
      </p:sp>
    </p:spTree>
    <p:extLst>
      <p:ext uri="{BB962C8B-B14F-4D97-AF65-F5344CB8AC3E}">
        <p14:creationId xmlns:p14="http://schemas.microsoft.com/office/powerpoint/2010/main" val="1584581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lvl1pPr>
              <a:defRPr>
                <a:solidFill>
                  <a:schemeClr val="bg1"/>
                </a:solidFill>
              </a:defRPr>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8BDC74C2-D18D-4A8A-B0E7-6ABC07CE5C73}" type="datetimeFigureOut">
              <a:rPr lang="en-US" smtClean="0"/>
              <a:t>9/22/2018</a:t>
            </a:fld>
            <a:endParaRPr lang="en-US" dirty="0"/>
          </a:p>
        </p:txBody>
      </p:sp>
      <p:sp>
        <p:nvSpPr>
          <p:cNvPr id="4" name="Footer Placeholder 3"/>
          <p:cNvSpPr>
            <a:spLocks noGrp="1"/>
          </p:cNvSpPr>
          <p:nvPr>
            <p:ph type="ftr" sz="quarter" idx="11"/>
          </p:nvPr>
        </p:nvSpPr>
        <p:spPr/>
        <p:txBody>
          <a:bodyPr/>
          <a:lstStyle/>
          <a:p>
            <a:pPr>
              <a:defRPr/>
            </a:pPr>
            <a:r>
              <a:rPr lang="en-CA" dirty="0" smtClean="0"/>
              <a:t>ENGR 4790  Distributed Systems</a:t>
            </a:r>
            <a:endParaRPr lang="en-CA" dirty="0"/>
          </a:p>
        </p:txBody>
      </p:sp>
      <p:sp>
        <p:nvSpPr>
          <p:cNvPr id="5" name="Slide Number Placeholder 4"/>
          <p:cNvSpPr>
            <a:spLocks noGrp="1"/>
          </p:cNvSpPr>
          <p:nvPr>
            <p:ph type="sldNum" sz="quarter" idx="12"/>
          </p:nvPr>
        </p:nvSpPr>
        <p:spPr/>
        <p:txBody>
          <a:bodyPr/>
          <a:lstStyle/>
          <a:p>
            <a:fld id="{B1E311AE-F47D-454C-B870-CDDCFC8FD8A9}" type="slidenum">
              <a:rPr lang="en-US" smtClean="0"/>
              <a:t>‹#›</a:t>
            </a:fld>
            <a:endParaRPr lang="en-US" dirty="0"/>
          </a:p>
        </p:txBody>
      </p:sp>
    </p:spTree>
    <p:extLst>
      <p:ext uri="{BB962C8B-B14F-4D97-AF65-F5344CB8AC3E}">
        <p14:creationId xmlns:p14="http://schemas.microsoft.com/office/powerpoint/2010/main" val="2211358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DC74C2-D18D-4A8A-B0E7-6ABC07CE5C73}" type="datetimeFigureOut">
              <a:rPr lang="en-US" smtClean="0"/>
              <a:t>9/22/2018</a:t>
            </a:fld>
            <a:endParaRPr lang="en-US" dirty="0"/>
          </a:p>
        </p:txBody>
      </p:sp>
      <p:sp>
        <p:nvSpPr>
          <p:cNvPr id="3" name="Footer Placeholder 2"/>
          <p:cNvSpPr>
            <a:spLocks noGrp="1"/>
          </p:cNvSpPr>
          <p:nvPr>
            <p:ph type="ftr" sz="quarter" idx="11"/>
          </p:nvPr>
        </p:nvSpPr>
        <p:spPr/>
        <p:txBody>
          <a:bodyPr/>
          <a:lstStyle/>
          <a:p>
            <a:pPr>
              <a:defRPr/>
            </a:pPr>
            <a:r>
              <a:rPr lang="en-CA" dirty="0" smtClean="0"/>
              <a:t>ENGR 4790  Distributed Systems</a:t>
            </a:r>
            <a:endParaRPr lang="en-CA" dirty="0"/>
          </a:p>
        </p:txBody>
      </p:sp>
      <p:sp>
        <p:nvSpPr>
          <p:cNvPr id="4" name="Slide Number Placeholder 3"/>
          <p:cNvSpPr>
            <a:spLocks noGrp="1"/>
          </p:cNvSpPr>
          <p:nvPr>
            <p:ph type="sldNum" sz="quarter" idx="12"/>
          </p:nvPr>
        </p:nvSpPr>
        <p:spPr/>
        <p:txBody>
          <a:bodyPr/>
          <a:lstStyle/>
          <a:p>
            <a:fld id="{B1E311AE-F47D-454C-B870-CDDCFC8FD8A9}" type="slidenum">
              <a:rPr lang="en-US" smtClean="0"/>
              <a:t>‹#›</a:t>
            </a:fld>
            <a:endParaRPr lang="en-US" dirty="0"/>
          </a:p>
        </p:txBody>
      </p:sp>
    </p:spTree>
    <p:extLst>
      <p:ext uri="{BB962C8B-B14F-4D97-AF65-F5344CB8AC3E}">
        <p14:creationId xmlns:p14="http://schemas.microsoft.com/office/powerpoint/2010/main" val="273380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295400"/>
            <a:ext cx="3008313" cy="943949"/>
          </a:xfrm>
        </p:spPr>
        <p:txBody>
          <a:bodyPr anchor="b"/>
          <a:lstStyle>
            <a:lvl1pPr algn="l">
              <a:defRPr sz="2000" b="1">
                <a:solidFill>
                  <a:schemeClr val="tx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3575050" y="1371600"/>
            <a:ext cx="5111750" cy="47545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2315550"/>
            <a:ext cx="3008313" cy="381061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8BDC74C2-D18D-4A8A-B0E7-6ABC07CE5C73}" type="datetimeFigureOut">
              <a:rPr lang="en-US" smtClean="0"/>
              <a:t>9/22/2018</a:t>
            </a:fld>
            <a:endParaRPr lang="en-US" dirty="0"/>
          </a:p>
        </p:txBody>
      </p:sp>
      <p:sp>
        <p:nvSpPr>
          <p:cNvPr id="6" name="Footer Placeholder 5"/>
          <p:cNvSpPr>
            <a:spLocks noGrp="1"/>
          </p:cNvSpPr>
          <p:nvPr>
            <p:ph type="ftr" sz="quarter" idx="11"/>
          </p:nvPr>
        </p:nvSpPr>
        <p:spPr/>
        <p:txBody>
          <a:bodyPr/>
          <a:lstStyle/>
          <a:p>
            <a:pPr>
              <a:defRPr/>
            </a:pPr>
            <a:r>
              <a:rPr lang="en-CA" dirty="0" smtClean="0"/>
              <a:t>ENGR 4790  Distributed Systems</a:t>
            </a:r>
            <a:endParaRPr lang="en-CA" dirty="0"/>
          </a:p>
        </p:txBody>
      </p:sp>
      <p:sp>
        <p:nvSpPr>
          <p:cNvPr id="7" name="Slide Number Placeholder 6"/>
          <p:cNvSpPr>
            <a:spLocks noGrp="1"/>
          </p:cNvSpPr>
          <p:nvPr>
            <p:ph type="sldNum" sz="quarter" idx="12"/>
          </p:nvPr>
        </p:nvSpPr>
        <p:spPr/>
        <p:txBody>
          <a:bodyPr/>
          <a:lstStyle/>
          <a:p>
            <a:fld id="{B1E311AE-F47D-454C-B870-CDDCFC8FD8A9}" type="slidenum">
              <a:rPr lang="en-US" smtClean="0"/>
              <a:t>‹#›</a:t>
            </a:fld>
            <a:endParaRPr lang="en-US" dirty="0"/>
          </a:p>
        </p:txBody>
      </p:sp>
    </p:spTree>
    <p:extLst>
      <p:ext uri="{BB962C8B-B14F-4D97-AF65-F5344CB8AC3E}">
        <p14:creationId xmlns:p14="http://schemas.microsoft.com/office/powerpoint/2010/main" val="171604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solidFill>
                  <a:schemeClr val="tx1"/>
                </a:solidFill>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1295399"/>
            <a:ext cx="5486400" cy="34321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8BDC74C2-D18D-4A8A-B0E7-6ABC07CE5C73}" type="datetimeFigureOut">
              <a:rPr lang="en-US" smtClean="0"/>
              <a:t>9/22/2018</a:t>
            </a:fld>
            <a:endParaRPr lang="en-US" dirty="0"/>
          </a:p>
        </p:txBody>
      </p:sp>
      <p:sp>
        <p:nvSpPr>
          <p:cNvPr id="6" name="Footer Placeholder 5"/>
          <p:cNvSpPr>
            <a:spLocks noGrp="1"/>
          </p:cNvSpPr>
          <p:nvPr>
            <p:ph type="ftr" sz="quarter" idx="11"/>
          </p:nvPr>
        </p:nvSpPr>
        <p:spPr/>
        <p:txBody>
          <a:bodyPr/>
          <a:lstStyle/>
          <a:p>
            <a:pPr>
              <a:defRPr/>
            </a:pPr>
            <a:r>
              <a:rPr lang="en-CA" dirty="0" smtClean="0"/>
              <a:t>ENGR 4790  Distributed Systems</a:t>
            </a:r>
            <a:endParaRPr lang="en-CA" dirty="0"/>
          </a:p>
        </p:txBody>
      </p:sp>
      <p:sp>
        <p:nvSpPr>
          <p:cNvPr id="7" name="Slide Number Placeholder 6"/>
          <p:cNvSpPr>
            <a:spLocks noGrp="1"/>
          </p:cNvSpPr>
          <p:nvPr>
            <p:ph type="sldNum" sz="quarter" idx="12"/>
          </p:nvPr>
        </p:nvSpPr>
        <p:spPr/>
        <p:txBody>
          <a:bodyPr/>
          <a:lstStyle/>
          <a:p>
            <a:fld id="{B1E311AE-F47D-454C-B870-CDDCFC8FD8A9}" type="slidenum">
              <a:rPr lang="en-US" smtClean="0"/>
              <a:t>‹#›</a:t>
            </a:fld>
            <a:endParaRPr lang="en-US" dirty="0"/>
          </a:p>
        </p:txBody>
      </p:sp>
    </p:spTree>
    <p:extLst>
      <p:ext uri="{BB962C8B-B14F-4D97-AF65-F5344CB8AC3E}">
        <p14:creationId xmlns:p14="http://schemas.microsoft.com/office/powerpoint/2010/main" val="4028034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1" name="Picture 10"/>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p:cNvSpPr>
            <a:spLocks noGrp="1"/>
          </p:cNvSpPr>
          <p:nvPr>
            <p:ph type="title"/>
          </p:nvPr>
        </p:nvSpPr>
        <p:spPr>
          <a:xfrm>
            <a:off x="457200" y="15875"/>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341437"/>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DC74C2-D18D-4A8A-B0E7-6ABC07CE5C73}" type="datetimeFigureOut">
              <a:rPr lang="en-US" smtClean="0"/>
              <a:t>9/22/2018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CA" dirty="0" smtClean="0"/>
              <a:t>ENGR 4790 Distributed Systems</a:t>
            </a:r>
            <a:endParaRPr lang="en-CA"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E311AE-F47D-454C-B870-CDDCFC8FD8A9}" type="slidenum">
              <a:rPr lang="en-US" smtClean="0"/>
              <a:t>‹#›</a:t>
            </a:fld>
            <a:endParaRPr lang="en-US" dirty="0"/>
          </a:p>
        </p:txBody>
      </p:sp>
    </p:spTree>
    <p:extLst>
      <p:ext uri="{BB962C8B-B14F-4D97-AF65-F5344CB8AC3E}">
        <p14:creationId xmlns:p14="http://schemas.microsoft.com/office/powerpoint/2010/main" val="378638586"/>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tiff"/><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12.png"/><Relationship Id="rId4"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6.xml"/><Relationship Id="rId1" Type="http://schemas.openxmlformats.org/officeDocument/2006/relationships/tags" Target="../tags/tag5.xml"/><Relationship Id="rId4" Type="http://schemas.openxmlformats.org/officeDocument/2006/relationships/image" Target="../media/image1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image" Target="../media/image14.png"/><Relationship Id="rId4"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Basic Concepts</a:t>
            </a:r>
            <a:endParaRPr lang="en-CA" dirty="0"/>
          </a:p>
        </p:txBody>
      </p:sp>
      <p:sp>
        <p:nvSpPr>
          <p:cNvPr id="5" name="Subtitle 4"/>
          <p:cNvSpPr>
            <a:spLocks noGrp="1"/>
          </p:cNvSpPr>
          <p:nvPr>
            <p:ph type="subTitle" idx="1"/>
          </p:nvPr>
        </p:nvSpPr>
        <p:spPr/>
        <p:txBody>
          <a:bodyPr/>
          <a:lstStyle/>
          <a:p>
            <a:endParaRPr lang="en-CA" dirty="0"/>
          </a:p>
        </p:txBody>
      </p:sp>
    </p:spTree>
    <p:extLst>
      <p:ext uri="{BB962C8B-B14F-4D97-AF65-F5344CB8AC3E}">
        <p14:creationId xmlns:p14="http://schemas.microsoft.com/office/powerpoint/2010/main" val="6575274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781800" y="6172200"/>
            <a:ext cx="228600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p:txBody>
          <a:bodyPr/>
          <a:lstStyle/>
          <a:p>
            <a:r>
              <a:rPr lang="en-US" dirty="0" smtClean="0"/>
              <a:t>Deployment Perspective</a:t>
            </a:r>
            <a:endParaRPr lang="en-CA" dirty="0"/>
          </a:p>
        </p:txBody>
      </p:sp>
      <p:sp>
        <p:nvSpPr>
          <p:cNvPr id="3" name="Content Placeholder 2"/>
          <p:cNvSpPr>
            <a:spLocks noGrp="1"/>
          </p:cNvSpPr>
          <p:nvPr>
            <p:ph idx="1"/>
          </p:nvPr>
        </p:nvSpPr>
        <p:spPr>
          <a:xfrm>
            <a:off x="457200" y="1325562"/>
            <a:ext cx="4724400" cy="5380038"/>
          </a:xfrm>
        </p:spPr>
        <p:txBody>
          <a:bodyPr>
            <a:normAutofit fontScale="85000" lnSpcReduction="10000"/>
          </a:bodyPr>
          <a:lstStyle/>
          <a:p>
            <a:r>
              <a:rPr lang="en-US" dirty="0" smtClean="0"/>
              <a:t>The last example demonstrated a Structural Perspective of the Architecture. </a:t>
            </a:r>
          </a:p>
          <a:p>
            <a:r>
              <a:rPr lang="en-US" dirty="0" smtClean="0"/>
              <a:t>System requirements are also affected by Deployment.</a:t>
            </a:r>
          </a:p>
          <a:p>
            <a:pPr lvl="1"/>
            <a:r>
              <a:rPr lang="en-US" dirty="0"/>
              <a:t>For example, placing many large components on a small device with limited </a:t>
            </a:r>
            <a:r>
              <a:rPr lang="en-US" dirty="0" smtClean="0"/>
              <a:t>memory </a:t>
            </a:r>
            <a:r>
              <a:rPr lang="en-US" dirty="0"/>
              <a:t>and CPU power, or transferring high volumes of data over a network link with </a:t>
            </a:r>
            <a:r>
              <a:rPr lang="en-US" dirty="0" smtClean="0"/>
              <a:t>low </a:t>
            </a:r>
            <a:r>
              <a:rPr lang="en-US" dirty="0"/>
              <a:t>bandwidth will negatively impact the system</a:t>
            </a:r>
            <a:r>
              <a:rPr lang="en-US" dirty="0" smtClean="0"/>
              <a:t>,</a:t>
            </a:r>
            <a:endParaRPr lang="en-US" dirty="0"/>
          </a:p>
        </p:txBody>
      </p:sp>
      <p:pic>
        <p:nvPicPr>
          <p:cNvPr id="4" name="Picture 3" descr="fig_03_03.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51863" y="1292186"/>
            <a:ext cx="3776663" cy="555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79011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Component</a:t>
            </a:r>
            <a:endParaRPr lang="en-CA" dirty="0"/>
          </a:p>
        </p:txBody>
      </p:sp>
      <p:sp>
        <p:nvSpPr>
          <p:cNvPr id="3" name="Content Placeholder 2"/>
          <p:cNvSpPr>
            <a:spLocks noGrp="1"/>
          </p:cNvSpPr>
          <p:nvPr>
            <p:ph idx="1"/>
          </p:nvPr>
        </p:nvSpPr>
        <p:spPr>
          <a:xfrm>
            <a:off x="570571" y="3325862"/>
            <a:ext cx="8229600" cy="2651125"/>
          </a:xfrm>
        </p:spPr>
        <p:txBody>
          <a:bodyPr>
            <a:normAutofit/>
          </a:bodyPr>
          <a:lstStyle/>
          <a:p>
            <a:r>
              <a:rPr lang="en-US" dirty="0" smtClean="0"/>
              <a:t>Can Include:</a:t>
            </a:r>
          </a:p>
          <a:p>
            <a:pPr lvl="1"/>
            <a:r>
              <a:rPr lang="en-US" dirty="0"/>
              <a:t>The component’s required interface</a:t>
            </a:r>
          </a:p>
          <a:p>
            <a:pPr lvl="1"/>
            <a:r>
              <a:rPr lang="en-US" dirty="0" smtClean="0"/>
              <a:t> The </a:t>
            </a:r>
            <a:r>
              <a:rPr lang="en-US" dirty="0"/>
              <a:t>availability of speciﬁc resources</a:t>
            </a:r>
          </a:p>
          <a:p>
            <a:pPr lvl="1"/>
            <a:r>
              <a:rPr lang="en-US" dirty="0"/>
              <a:t> The required system software</a:t>
            </a:r>
          </a:p>
          <a:p>
            <a:pPr lvl="1"/>
            <a:r>
              <a:rPr lang="en-US" dirty="0"/>
              <a:t>The hardware </a:t>
            </a:r>
            <a:r>
              <a:rPr lang="en-US" dirty="0" smtClean="0"/>
              <a:t>conﬁgurations</a:t>
            </a:r>
            <a:endParaRPr lang="en-US" dirty="0"/>
          </a:p>
        </p:txBody>
      </p:sp>
      <p:sp>
        <p:nvSpPr>
          <p:cNvPr id="4" name="TextBox 3"/>
          <p:cNvSpPr txBox="1"/>
          <p:nvPr/>
        </p:nvSpPr>
        <p:spPr>
          <a:xfrm>
            <a:off x="533400" y="1386870"/>
            <a:ext cx="7696200" cy="1938992"/>
          </a:xfrm>
          <a:prstGeom prst="rect">
            <a:avLst/>
          </a:prstGeom>
          <a:noFill/>
          <a:ln>
            <a:solidFill>
              <a:schemeClr val="tx1"/>
            </a:solidFill>
          </a:ln>
        </p:spPr>
        <p:txBody>
          <a:bodyPr wrap="square" rtlCol="0">
            <a:spAutoFit/>
          </a:bodyPr>
          <a:lstStyle/>
          <a:p>
            <a:pPr algn="l"/>
            <a:r>
              <a:rPr lang="en-US" sz="2400" dirty="0"/>
              <a:t>A software component is an architectural entity that (1) encapsulates a </a:t>
            </a:r>
            <a:r>
              <a:rPr lang="en-US" sz="2400" dirty="0" smtClean="0"/>
              <a:t>subset </a:t>
            </a:r>
            <a:r>
              <a:rPr lang="en-US" sz="2400" dirty="0"/>
              <a:t>of the system’s functionality and/or data, (2) restricts access to that subset </a:t>
            </a:r>
            <a:r>
              <a:rPr lang="en-US" sz="2400" dirty="0" smtClean="0"/>
              <a:t>via </a:t>
            </a:r>
            <a:r>
              <a:rPr lang="en-US" sz="2400" dirty="0"/>
              <a:t>an explicitly deﬁned interface, and (3) has explicitly deﬁned dependencies on its </a:t>
            </a:r>
            <a:r>
              <a:rPr lang="en-US" sz="2400" dirty="0" smtClean="0"/>
              <a:t>required </a:t>
            </a:r>
            <a:r>
              <a:rPr lang="en-US" sz="2400" dirty="0"/>
              <a:t>execution context</a:t>
            </a:r>
            <a:r>
              <a:rPr lang="en-US" sz="2400" dirty="0" smtClean="0"/>
              <a:t>.</a:t>
            </a:r>
            <a:endParaRPr lang="en-US" sz="2400" dirty="0"/>
          </a:p>
        </p:txBody>
      </p:sp>
    </p:spTree>
    <p:extLst>
      <p:ext uri="{BB962C8B-B14F-4D97-AF65-F5344CB8AC3E}">
        <p14:creationId xmlns:p14="http://schemas.microsoft.com/office/powerpoint/2010/main" val="906702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a:t>
            </a:r>
            <a:r>
              <a:rPr lang="en-US" dirty="0" smtClean="0"/>
              <a:t>vs. Objects </a:t>
            </a:r>
            <a:endParaRPr lang="en-CA" dirty="0"/>
          </a:p>
        </p:txBody>
      </p:sp>
      <p:sp>
        <p:nvSpPr>
          <p:cNvPr id="3" name="Content Placeholder 2"/>
          <p:cNvSpPr>
            <a:spLocks noGrp="1"/>
          </p:cNvSpPr>
          <p:nvPr>
            <p:ph idx="1"/>
          </p:nvPr>
        </p:nvSpPr>
        <p:spPr>
          <a:xfrm>
            <a:off x="457200" y="1325562"/>
            <a:ext cx="8229600" cy="731837"/>
          </a:xfrm>
        </p:spPr>
        <p:txBody>
          <a:bodyPr>
            <a:normAutofit fontScale="77500" lnSpcReduction="20000"/>
          </a:bodyPr>
          <a:lstStyle/>
          <a:p>
            <a:r>
              <a:rPr lang="en-US" dirty="0" smtClean="0"/>
              <a:t>See the uploaded PDF file from </a:t>
            </a:r>
            <a:r>
              <a:rPr lang="en-US" dirty="0" err="1" smtClean="0"/>
              <a:t>Syntropy</a:t>
            </a:r>
            <a:r>
              <a:rPr lang="en-US" dirty="0" smtClean="0"/>
              <a:t> Limited that presents a good comparison.</a:t>
            </a:r>
          </a:p>
          <a:p>
            <a:endParaRPr lang="en-CA" dirty="0"/>
          </a:p>
        </p:txBody>
      </p:sp>
    </p:spTree>
    <p:extLst>
      <p:ext uri="{BB962C8B-B14F-4D97-AF65-F5344CB8AC3E}">
        <p14:creationId xmlns:p14="http://schemas.microsoft.com/office/powerpoint/2010/main" val="2793668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Connector</a:t>
            </a:r>
            <a:endParaRPr lang="en-CA" dirty="0"/>
          </a:p>
        </p:txBody>
      </p:sp>
      <p:sp>
        <p:nvSpPr>
          <p:cNvPr id="3" name="Content Placeholder 2"/>
          <p:cNvSpPr>
            <a:spLocks noGrp="1"/>
          </p:cNvSpPr>
          <p:nvPr>
            <p:ph idx="1"/>
          </p:nvPr>
        </p:nvSpPr>
        <p:spPr>
          <a:xfrm>
            <a:off x="457200" y="2590800"/>
            <a:ext cx="8229600" cy="3260725"/>
          </a:xfrm>
        </p:spPr>
        <p:txBody>
          <a:bodyPr/>
          <a:lstStyle/>
          <a:p>
            <a:r>
              <a:rPr lang="en-US" dirty="0" smtClean="0"/>
              <a:t>Common types of Connectors</a:t>
            </a:r>
          </a:p>
          <a:p>
            <a:pPr lvl="1"/>
            <a:r>
              <a:rPr lang="en-US" dirty="0" smtClean="0"/>
              <a:t>Procedure call</a:t>
            </a:r>
          </a:p>
          <a:p>
            <a:pPr lvl="1"/>
            <a:r>
              <a:rPr lang="en-US" dirty="0" smtClean="0"/>
              <a:t>Shared data access</a:t>
            </a:r>
          </a:p>
          <a:p>
            <a:pPr lvl="1"/>
            <a:r>
              <a:rPr lang="en-US" dirty="0" smtClean="0"/>
              <a:t>Distribution (used across distributed systems)</a:t>
            </a:r>
          </a:p>
          <a:p>
            <a:pPr lvl="2"/>
            <a:r>
              <a:rPr lang="en-US" dirty="0" smtClean="0"/>
              <a:t>RPC, RMI, </a:t>
            </a:r>
          </a:p>
          <a:p>
            <a:pPr lvl="1"/>
            <a:r>
              <a:rPr lang="en-US" dirty="0" smtClean="0"/>
              <a:t>Adaptor</a:t>
            </a:r>
            <a:endParaRPr lang="en-CA" dirty="0"/>
          </a:p>
        </p:txBody>
      </p:sp>
      <p:sp>
        <p:nvSpPr>
          <p:cNvPr id="4" name="TextBox 3"/>
          <p:cNvSpPr txBox="1"/>
          <p:nvPr/>
        </p:nvSpPr>
        <p:spPr>
          <a:xfrm>
            <a:off x="533400" y="1386870"/>
            <a:ext cx="7696200" cy="830997"/>
          </a:xfrm>
          <a:prstGeom prst="rect">
            <a:avLst/>
          </a:prstGeom>
          <a:noFill/>
          <a:ln>
            <a:solidFill>
              <a:schemeClr val="tx1"/>
            </a:solidFill>
          </a:ln>
        </p:spPr>
        <p:txBody>
          <a:bodyPr wrap="square" rtlCol="0">
            <a:spAutoFit/>
          </a:bodyPr>
          <a:lstStyle/>
          <a:p>
            <a:pPr algn="l"/>
            <a:r>
              <a:rPr lang="en-US" sz="2400" dirty="0"/>
              <a:t>A software connector is an architectural element tasked with effecting </a:t>
            </a:r>
            <a:r>
              <a:rPr lang="en-US" sz="2400" dirty="0" smtClean="0"/>
              <a:t>and </a:t>
            </a:r>
            <a:r>
              <a:rPr lang="en-US" sz="2400" dirty="0"/>
              <a:t>regulating interactions among components</a:t>
            </a:r>
            <a:r>
              <a:rPr lang="en-US" sz="2400" dirty="0" smtClean="0"/>
              <a:t>.</a:t>
            </a:r>
            <a:endParaRPr lang="en-US" sz="2400" dirty="0"/>
          </a:p>
        </p:txBody>
      </p:sp>
    </p:spTree>
    <p:extLst>
      <p:ext uri="{BB962C8B-B14F-4D97-AF65-F5344CB8AC3E}">
        <p14:creationId xmlns:p14="http://schemas.microsoft.com/office/powerpoint/2010/main" val="438186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 Configuration</a:t>
            </a:r>
            <a:endParaRPr lang="en-CA" dirty="0"/>
          </a:p>
        </p:txBody>
      </p:sp>
      <p:sp>
        <p:nvSpPr>
          <p:cNvPr id="3" name="Content Placeholder 2"/>
          <p:cNvSpPr>
            <a:spLocks noGrp="1"/>
          </p:cNvSpPr>
          <p:nvPr>
            <p:ph idx="1"/>
          </p:nvPr>
        </p:nvSpPr>
        <p:spPr>
          <a:xfrm>
            <a:off x="457200" y="2819401"/>
            <a:ext cx="7906130" cy="1066800"/>
          </a:xfrm>
        </p:spPr>
        <p:txBody>
          <a:bodyPr>
            <a:normAutofit fontScale="70000" lnSpcReduction="20000"/>
          </a:bodyPr>
          <a:lstStyle/>
          <a:p>
            <a:r>
              <a:rPr lang="en-US" dirty="0"/>
              <a:t>A conﬁguration may be represented as a graph wherein nodes represent components and </a:t>
            </a:r>
            <a:r>
              <a:rPr lang="en-US" dirty="0" smtClean="0"/>
              <a:t>connectors</a:t>
            </a:r>
            <a:r>
              <a:rPr lang="en-US" dirty="0"/>
              <a:t>, and whose edges represent their associations (topology or interconnectivity). </a:t>
            </a:r>
          </a:p>
        </p:txBody>
      </p:sp>
      <p:sp>
        <p:nvSpPr>
          <p:cNvPr id="4" name="TextBox 3"/>
          <p:cNvSpPr txBox="1"/>
          <p:nvPr/>
        </p:nvSpPr>
        <p:spPr>
          <a:xfrm>
            <a:off x="533400" y="1386870"/>
            <a:ext cx="7696200" cy="1200329"/>
          </a:xfrm>
          <a:prstGeom prst="rect">
            <a:avLst/>
          </a:prstGeom>
          <a:noFill/>
          <a:ln>
            <a:solidFill>
              <a:schemeClr val="tx1"/>
            </a:solidFill>
          </a:ln>
        </p:spPr>
        <p:txBody>
          <a:bodyPr wrap="square" rtlCol="0">
            <a:spAutoFit/>
          </a:bodyPr>
          <a:lstStyle/>
          <a:p>
            <a:pPr algn="l"/>
            <a:r>
              <a:rPr lang="en-US" sz="2400" dirty="0"/>
              <a:t>An architectural conﬁguration is a set of speciﬁc associations between </a:t>
            </a:r>
            <a:r>
              <a:rPr lang="en-US" sz="2400" dirty="0" smtClean="0"/>
              <a:t>the </a:t>
            </a:r>
            <a:r>
              <a:rPr lang="en-US" sz="2400" dirty="0"/>
              <a:t>components and connectors of a software system’s architecture</a:t>
            </a:r>
            <a:r>
              <a:rPr lang="en-US" sz="2400" dirty="0" smtClean="0"/>
              <a:t>.</a:t>
            </a:r>
            <a:endParaRPr lang="en-US" sz="2400" dirty="0"/>
          </a:p>
        </p:txBody>
      </p:sp>
      <p:pic>
        <p:nvPicPr>
          <p:cNvPr id="5" name="Picture 4"/>
          <p:cNvPicPr>
            <a:picLocks noChangeAspect="1"/>
          </p:cNvPicPr>
          <p:nvPr/>
        </p:nvPicPr>
        <p:blipFill>
          <a:blip r:embed="rId2"/>
          <a:stretch>
            <a:fillRect/>
          </a:stretch>
        </p:blipFill>
        <p:spPr>
          <a:xfrm>
            <a:off x="762000" y="3962400"/>
            <a:ext cx="1841177" cy="1905000"/>
          </a:xfrm>
          <a:prstGeom prst="rect">
            <a:avLst/>
          </a:prstGeom>
        </p:spPr>
      </p:pic>
      <p:pic>
        <p:nvPicPr>
          <p:cNvPr id="6" name="Picture 5"/>
          <p:cNvPicPr>
            <a:picLocks noChangeAspect="1"/>
          </p:cNvPicPr>
          <p:nvPr/>
        </p:nvPicPr>
        <p:blipFill>
          <a:blip r:embed="rId3"/>
          <a:stretch>
            <a:fillRect/>
          </a:stretch>
        </p:blipFill>
        <p:spPr>
          <a:xfrm>
            <a:off x="3200400" y="3886200"/>
            <a:ext cx="1200530" cy="1981200"/>
          </a:xfrm>
          <a:prstGeom prst="rect">
            <a:avLst/>
          </a:prstGeom>
        </p:spPr>
      </p:pic>
      <p:pic>
        <p:nvPicPr>
          <p:cNvPr id="7" name="Picture 6"/>
          <p:cNvPicPr>
            <a:picLocks noChangeAspect="1"/>
          </p:cNvPicPr>
          <p:nvPr/>
        </p:nvPicPr>
        <p:blipFill>
          <a:blip r:embed="rId4"/>
          <a:stretch>
            <a:fillRect/>
          </a:stretch>
        </p:blipFill>
        <p:spPr>
          <a:xfrm>
            <a:off x="5239463" y="3886200"/>
            <a:ext cx="1085137" cy="1981200"/>
          </a:xfrm>
          <a:prstGeom prst="rect">
            <a:avLst/>
          </a:prstGeom>
        </p:spPr>
      </p:pic>
      <p:sp>
        <p:nvSpPr>
          <p:cNvPr id="8" name="TextBox 7"/>
          <p:cNvSpPr txBox="1"/>
          <p:nvPr/>
        </p:nvSpPr>
        <p:spPr>
          <a:xfrm>
            <a:off x="914067" y="6095988"/>
            <a:ext cx="1447800" cy="707886"/>
          </a:xfrm>
          <a:prstGeom prst="rect">
            <a:avLst/>
          </a:prstGeom>
          <a:noFill/>
          <a:ln>
            <a:solidFill>
              <a:schemeClr val="tx1"/>
            </a:solidFill>
          </a:ln>
        </p:spPr>
        <p:txBody>
          <a:bodyPr wrap="square" rtlCol="0">
            <a:spAutoFit/>
          </a:bodyPr>
          <a:lstStyle/>
          <a:p>
            <a:r>
              <a:rPr lang="en-US" sz="2000" dirty="0" smtClean="0"/>
              <a:t>Taylor’s Notation</a:t>
            </a:r>
            <a:endParaRPr lang="en-US" sz="2000" dirty="0"/>
          </a:p>
        </p:txBody>
      </p:sp>
      <p:sp>
        <p:nvSpPr>
          <p:cNvPr id="9" name="TextBox 8"/>
          <p:cNvSpPr txBox="1"/>
          <p:nvPr/>
        </p:nvSpPr>
        <p:spPr>
          <a:xfrm>
            <a:off x="3124200" y="6101346"/>
            <a:ext cx="1447800" cy="707886"/>
          </a:xfrm>
          <a:prstGeom prst="rect">
            <a:avLst/>
          </a:prstGeom>
          <a:noFill/>
          <a:ln>
            <a:solidFill>
              <a:schemeClr val="tx1"/>
            </a:solidFill>
          </a:ln>
        </p:spPr>
        <p:txBody>
          <a:bodyPr wrap="square" rtlCol="0">
            <a:spAutoFit/>
          </a:bodyPr>
          <a:lstStyle/>
          <a:p>
            <a:r>
              <a:rPr lang="en-US" sz="2000" dirty="0" smtClean="0"/>
              <a:t>UML Component</a:t>
            </a:r>
            <a:endParaRPr lang="en-US" sz="2000" dirty="0"/>
          </a:p>
        </p:txBody>
      </p:sp>
      <p:sp>
        <p:nvSpPr>
          <p:cNvPr id="12" name="TextBox 11"/>
          <p:cNvSpPr txBox="1"/>
          <p:nvPr/>
        </p:nvSpPr>
        <p:spPr>
          <a:xfrm>
            <a:off x="5058131" y="6073914"/>
            <a:ext cx="1447800" cy="707886"/>
          </a:xfrm>
          <a:prstGeom prst="rect">
            <a:avLst/>
          </a:prstGeom>
          <a:noFill/>
          <a:ln>
            <a:solidFill>
              <a:schemeClr val="tx1"/>
            </a:solidFill>
          </a:ln>
        </p:spPr>
        <p:txBody>
          <a:bodyPr wrap="square" rtlCol="0">
            <a:spAutoFit/>
          </a:bodyPr>
          <a:lstStyle/>
          <a:p>
            <a:r>
              <a:rPr lang="en-US" sz="2000" dirty="0" smtClean="0"/>
              <a:t>Box and Line</a:t>
            </a:r>
            <a:endParaRPr lang="en-US" sz="2000" dirty="0"/>
          </a:p>
        </p:txBody>
      </p:sp>
    </p:spTree>
    <p:extLst>
      <p:ext uri="{BB962C8B-B14F-4D97-AF65-F5344CB8AC3E}">
        <p14:creationId xmlns:p14="http://schemas.microsoft.com/office/powerpoint/2010/main" val="3790349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 Pattern or Style</a:t>
            </a:r>
            <a:endParaRPr lang="en-CA" dirty="0"/>
          </a:p>
        </p:txBody>
      </p:sp>
      <p:sp>
        <p:nvSpPr>
          <p:cNvPr id="3" name="Content Placeholder 2"/>
          <p:cNvSpPr>
            <a:spLocks noGrp="1"/>
          </p:cNvSpPr>
          <p:nvPr>
            <p:ph idx="1"/>
          </p:nvPr>
        </p:nvSpPr>
        <p:spPr>
          <a:xfrm>
            <a:off x="457200" y="3322260"/>
            <a:ext cx="8229600" cy="3154740"/>
          </a:xfrm>
        </p:spPr>
        <p:txBody>
          <a:bodyPr>
            <a:normAutofit fontScale="92500" lnSpcReduction="10000"/>
          </a:bodyPr>
          <a:lstStyle/>
          <a:p>
            <a:r>
              <a:rPr lang="en-US" dirty="0" smtClean="0"/>
              <a:t>The author (Taylor et al.) tries to distinguish between architectural styles and patterns. We will not enforce make this distinction in this course.</a:t>
            </a:r>
          </a:p>
          <a:p>
            <a:r>
              <a:rPr lang="en-US" dirty="0" smtClean="0"/>
              <a:t>These will be covered later in more detail but some examples are presented to illustrate the point.</a:t>
            </a:r>
            <a:endParaRPr lang="en-CA" dirty="0"/>
          </a:p>
        </p:txBody>
      </p:sp>
      <p:sp>
        <p:nvSpPr>
          <p:cNvPr id="4" name="TextBox 3"/>
          <p:cNvSpPr txBox="1"/>
          <p:nvPr/>
        </p:nvSpPr>
        <p:spPr>
          <a:xfrm>
            <a:off x="457200" y="1447800"/>
            <a:ext cx="8153400" cy="1569660"/>
          </a:xfrm>
          <a:prstGeom prst="rect">
            <a:avLst/>
          </a:prstGeom>
          <a:noFill/>
          <a:ln>
            <a:solidFill>
              <a:schemeClr val="tx1"/>
            </a:solidFill>
          </a:ln>
        </p:spPr>
        <p:txBody>
          <a:bodyPr wrap="square" rtlCol="0">
            <a:spAutoFit/>
          </a:bodyPr>
          <a:lstStyle/>
          <a:p>
            <a:pPr algn="l"/>
            <a:r>
              <a:rPr lang="en-US" sz="2400" dirty="0"/>
              <a:t>An </a:t>
            </a:r>
            <a:r>
              <a:rPr lang="en-US" sz="2400" b="1" dirty="0"/>
              <a:t>architectural pattern</a:t>
            </a:r>
            <a:r>
              <a:rPr lang="en-US" sz="2400" dirty="0"/>
              <a:t> is a named collection of architectural design </a:t>
            </a:r>
            <a:r>
              <a:rPr lang="en-US" sz="2400" dirty="0" smtClean="0"/>
              <a:t>decisions </a:t>
            </a:r>
            <a:r>
              <a:rPr lang="en-US" sz="2400" dirty="0"/>
              <a:t>that are applicable to a recurring design problem, parameterized to account </a:t>
            </a:r>
            <a:r>
              <a:rPr lang="en-US" sz="2400" dirty="0" smtClean="0"/>
              <a:t>for </a:t>
            </a:r>
            <a:r>
              <a:rPr lang="en-US" sz="2400" dirty="0"/>
              <a:t>different software development contexts in which that problem appears</a:t>
            </a:r>
            <a:r>
              <a:rPr lang="en-US" sz="2400" dirty="0" smtClean="0"/>
              <a:t>.</a:t>
            </a:r>
            <a:endParaRPr lang="en-US" sz="2400" dirty="0"/>
          </a:p>
        </p:txBody>
      </p:sp>
    </p:spTree>
    <p:extLst>
      <p:ext uri="{BB962C8B-B14F-4D97-AF65-F5344CB8AC3E}">
        <p14:creationId xmlns:p14="http://schemas.microsoft.com/office/powerpoint/2010/main" val="14897362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3-Tier Architecture</a:t>
            </a:r>
            <a:endParaRPr lang="en-CA" dirty="0"/>
          </a:p>
        </p:txBody>
      </p:sp>
      <p:sp>
        <p:nvSpPr>
          <p:cNvPr id="6" name="Content Placeholder 5"/>
          <p:cNvSpPr>
            <a:spLocks noGrp="1"/>
          </p:cNvSpPr>
          <p:nvPr>
            <p:ph idx="1"/>
          </p:nvPr>
        </p:nvSpPr>
        <p:spPr>
          <a:xfrm>
            <a:off x="457200" y="2971800"/>
            <a:ext cx="8229600" cy="3352800"/>
          </a:xfrm>
        </p:spPr>
        <p:txBody>
          <a:bodyPr>
            <a:normAutofit fontScale="77500" lnSpcReduction="20000"/>
          </a:bodyPr>
          <a:lstStyle/>
          <a:p>
            <a:r>
              <a:rPr lang="en-US" dirty="0" smtClean="0"/>
              <a:t>Very widely used in distributed </a:t>
            </a:r>
            <a:r>
              <a:rPr lang="en-US" dirty="0"/>
              <a:t>systems where distributed users need to process, store, and retrieve signiﬁcant amounts of </a:t>
            </a:r>
            <a:r>
              <a:rPr lang="en-US" dirty="0" smtClean="0"/>
              <a:t>data.</a:t>
            </a:r>
          </a:p>
          <a:p>
            <a:r>
              <a:rPr lang="en-US" dirty="0" smtClean="0"/>
              <a:t>All that the architect needs to specify is:</a:t>
            </a:r>
          </a:p>
          <a:p>
            <a:pPr lvl="1"/>
            <a:r>
              <a:rPr lang="en-US" dirty="0" smtClean="0"/>
              <a:t>Application specific user interface (front tier</a:t>
            </a:r>
            <a:r>
              <a:rPr lang="en-US" dirty="0"/>
              <a:t>), processing </a:t>
            </a:r>
            <a:r>
              <a:rPr lang="en-US" dirty="0" smtClean="0"/>
              <a:t>(middle </a:t>
            </a:r>
            <a:r>
              <a:rPr lang="en-US" dirty="0"/>
              <a:t>tier), </a:t>
            </a:r>
            <a:r>
              <a:rPr lang="en-US" dirty="0" smtClean="0"/>
              <a:t>and data storage (back tier)</a:t>
            </a:r>
          </a:p>
          <a:p>
            <a:pPr lvl="1"/>
            <a:r>
              <a:rPr lang="en-US" dirty="0" smtClean="0"/>
              <a:t>Which mechanisms should be used to enable interaction across the tiers (i.e. the connections).</a:t>
            </a:r>
          </a:p>
          <a:p>
            <a:pPr lvl="2"/>
            <a:r>
              <a:rPr lang="en-US" dirty="0" smtClean="0"/>
              <a:t>Typically request-reply but </a:t>
            </a:r>
            <a:r>
              <a:rPr lang="en-US" dirty="0"/>
              <a:t>others like synchronous, request-triggered, single-request–single-reply </a:t>
            </a:r>
            <a:r>
              <a:rPr lang="en-US" dirty="0" smtClean="0"/>
              <a:t>interaction are possible.</a:t>
            </a:r>
            <a:endParaRPr lang="en-US" dirty="0"/>
          </a:p>
          <a:p>
            <a:endParaRPr lang="en-CA" dirty="0"/>
          </a:p>
        </p:txBody>
      </p:sp>
      <p:pic>
        <p:nvPicPr>
          <p:cNvPr id="5" name="Picture 4" descr="fig_03_04.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524000"/>
            <a:ext cx="7407275" cy="130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217221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Architecture and Models</a:t>
            </a:r>
            <a:endParaRPr lang="en-CA" dirty="0"/>
          </a:p>
        </p:txBody>
      </p:sp>
      <p:sp>
        <p:nvSpPr>
          <p:cNvPr id="3" name="Content Placeholder 2"/>
          <p:cNvSpPr>
            <a:spLocks noGrp="1"/>
          </p:cNvSpPr>
          <p:nvPr>
            <p:ph idx="1"/>
          </p:nvPr>
        </p:nvSpPr>
        <p:spPr>
          <a:xfrm>
            <a:off x="609600" y="1325563"/>
            <a:ext cx="8077200" cy="2560638"/>
          </a:xfrm>
        </p:spPr>
        <p:txBody>
          <a:bodyPr>
            <a:normAutofit fontScale="77500" lnSpcReduction="20000"/>
          </a:bodyPr>
          <a:lstStyle/>
          <a:p>
            <a:r>
              <a:rPr lang="en-US" dirty="0"/>
              <a:t>A software system’s architecture is captured in an architectural model using a particular </a:t>
            </a:r>
            <a:r>
              <a:rPr lang="en-US" dirty="0" smtClean="0"/>
              <a:t>modeling </a:t>
            </a:r>
            <a:r>
              <a:rPr lang="en-US" dirty="0"/>
              <a:t>notation.</a:t>
            </a:r>
          </a:p>
          <a:p>
            <a:r>
              <a:rPr lang="en-US" dirty="0"/>
              <a:t>Models may vary in the amount of detail they capture, the speciﬁc architectural </a:t>
            </a:r>
            <a:r>
              <a:rPr lang="en-US" dirty="0" smtClean="0"/>
              <a:t>perspective </a:t>
            </a:r>
            <a:r>
              <a:rPr lang="en-US" dirty="0"/>
              <a:t>they capture (for instance, structural versus behavioral, static versus dynamic, </a:t>
            </a:r>
            <a:r>
              <a:rPr lang="en-US" dirty="0" smtClean="0"/>
              <a:t>entire </a:t>
            </a:r>
            <a:r>
              <a:rPr lang="en-US" dirty="0"/>
              <a:t>system versus a particular component or subsystem), the type of notation they use, </a:t>
            </a:r>
            <a:r>
              <a:rPr lang="en-US" dirty="0" smtClean="0"/>
              <a:t>and </a:t>
            </a:r>
            <a:r>
              <a:rPr lang="en-US" dirty="0"/>
              <a:t>so forth</a:t>
            </a:r>
          </a:p>
          <a:p>
            <a:pPr marL="0" indent="0">
              <a:buNone/>
            </a:pPr>
            <a:endParaRPr lang="en-CA" dirty="0"/>
          </a:p>
        </p:txBody>
      </p:sp>
      <p:sp>
        <p:nvSpPr>
          <p:cNvPr id="4" name="TextBox 3"/>
          <p:cNvSpPr txBox="1"/>
          <p:nvPr/>
        </p:nvSpPr>
        <p:spPr>
          <a:xfrm>
            <a:off x="609600" y="4068764"/>
            <a:ext cx="8153400" cy="1569660"/>
          </a:xfrm>
          <a:prstGeom prst="rect">
            <a:avLst/>
          </a:prstGeom>
          <a:noFill/>
          <a:ln>
            <a:solidFill>
              <a:schemeClr val="tx1"/>
            </a:solidFill>
          </a:ln>
        </p:spPr>
        <p:txBody>
          <a:bodyPr wrap="square" rtlCol="0">
            <a:spAutoFit/>
          </a:bodyPr>
          <a:lstStyle/>
          <a:p>
            <a:pPr algn="l"/>
            <a:r>
              <a:rPr lang="en-US" sz="2400" dirty="0"/>
              <a:t>An </a:t>
            </a:r>
            <a:r>
              <a:rPr lang="en-US" sz="2400" b="1" dirty="0"/>
              <a:t>architectural model</a:t>
            </a:r>
            <a:r>
              <a:rPr lang="en-US" sz="2400" dirty="0"/>
              <a:t> is an artifact that captures some or all of the </a:t>
            </a:r>
            <a:r>
              <a:rPr lang="en-US" sz="2400" dirty="0" smtClean="0"/>
              <a:t>design </a:t>
            </a:r>
            <a:r>
              <a:rPr lang="en-US" sz="2400" dirty="0"/>
              <a:t>decisions that comprise a system’s architecture. Architectural modeling is the </a:t>
            </a:r>
            <a:r>
              <a:rPr lang="en-US" sz="2400" dirty="0" smtClean="0"/>
              <a:t>reiﬁcation </a:t>
            </a:r>
            <a:r>
              <a:rPr lang="en-US" sz="2400" dirty="0"/>
              <a:t>and documentation of those design decisions</a:t>
            </a:r>
            <a:r>
              <a:rPr lang="en-US" sz="2400" dirty="0" smtClean="0"/>
              <a:t>.</a:t>
            </a:r>
            <a:endParaRPr lang="en-US" sz="2400" dirty="0"/>
          </a:p>
        </p:txBody>
      </p:sp>
    </p:spTree>
    <p:extLst>
      <p:ext uri="{BB962C8B-B14F-4D97-AF65-F5344CB8AC3E}">
        <p14:creationId xmlns:p14="http://schemas.microsoft.com/office/powerpoint/2010/main" val="12262100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Different Notations</a:t>
            </a:r>
            <a:endParaRPr lang="en-CA" dirty="0"/>
          </a:p>
        </p:txBody>
      </p:sp>
      <p:sp>
        <p:nvSpPr>
          <p:cNvPr id="3" name="Content Placeholder 2"/>
          <p:cNvSpPr>
            <a:spLocks noGrp="1"/>
          </p:cNvSpPr>
          <p:nvPr>
            <p:ph idx="1"/>
          </p:nvPr>
        </p:nvSpPr>
        <p:spPr>
          <a:xfrm>
            <a:off x="4361793" y="1524000"/>
            <a:ext cx="4343400" cy="4525963"/>
          </a:xfrm>
        </p:spPr>
        <p:txBody>
          <a:bodyPr>
            <a:normAutofit fontScale="85000" lnSpcReduction="10000"/>
          </a:bodyPr>
          <a:lstStyle/>
          <a:p>
            <a:r>
              <a:rPr lang="en-US" dirty="0" smtClean="0"/>
              <a:t>Architecture </a:t>
            </a:r>
            <a:r>
              <a:rPr lang="en-US" dirty="0"/>
              <a:t>description languages (ADLs</a:t>
            </a:r>
            <a:r>
              <a:rPr lang="en-US" dirty="0" smtClean="0"/>
              <a:t>) can </a:t>
            </a:r>
            <a:r>
              <a:rPr lang="en-US" dirty="0"/>
              <a:t>be textual or </a:t>
            </a:r>
            <a:r>
              <a:rPr lang="en-US" dirty="0" smtClean="0"/>
              <a:t>graphical</a:t>
            </a:r>
            <a:r>
              <a:rPr lang="en-US" dirty="0"/>
              <a:t>, informal (such as PowerPoint diagrams), semi-formal, or formal, domain-speciﬁc </a:t>
            </a:r>
            <a:r>
              <a:rPr lang="en-US" dirty="0" smtClean="0"/>
              <a:t>or </a:t>
            </a:r>
            <a:r>
              <a:rPr lang="en-US" dirty="0"/>
              <a:t>general-purpose, proprietary or </a:t>
            </a:r>
            <a:r>
              <a:rPr lang="en-US" dirty="0" smtClean="0"/>
              <a:t>standardized</a:t>
            </a:r>
            <a:r>
              <a:rPr lang="en-CA" dirty="0" smtClean="0"/>
              <a:t>.</a:t>
            </a:r>
          </a:p>
          <a:p>
            <a:r>
              <a:rPr lang="en-US" dirty="0" smtClean="0"/>
              <a:t>We will cover some of these later in the course.</a:t>
            </a:r>
            <a:endParaRPr lang="en-US" dirty="0"/>
          </a:p>
        </p:txBody>
      </p:sp>
      <p:pic>
        <p:nvPicPr>
          <p:cNvPr id="4" name="Picture 3" descr="fig_03_0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275930"/>
            <a:ext cx="3886200" cy="5353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687856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Class Exercise</a:t>
            </a:r>
            <a:endParaRPr lang="en-CA" dirty="0"/>
          </a:p>
        </p:txBody>
      </p:sp>
      <p:sp>
        <p:nvSpPr>
          <p:cNvPr id="3" name="Content Placeholder 2"/>
          <p:cNvSpPr>
            <a:spLocks noGrp="1"/>
          </p:cNvSpPr>
          <p:nvPr>
            <p:ph idx="1"/>
          </p:nvPr>
        </p:nvSpPr>
        <p:spPr/>
        <p:txBody>
          <a:bodyPr/>
          <a:lstStyle/>
          <a:p>
            <a:r>
              <a:rPr lang="en-US" dirty="0" smtClean="0"/>
              <a:t>Work on In-class exercises 1a and 1b</a:t>
            </a:r>
            <a:endParaRPr lang="en-CA" dirty="0"/>
          </a:p>
        </p:txBody>
      </p:sp>
    </p:spTree>
    <p:extLst>
      <p:ext uri="{BB962C8B-B14F-4D97-AF65-F5344CB8AC3E}">
        <p14:creationId xmlns:p14="http://schemas.microsoft.com/office/powerpoint/2010/main" val="2024358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Architecture Definitions</a:t>
            </a:r>
            <a:endParaRPr lang="en-CA" dirty="0"/>
          </a:p>
        </p:txBody>
      </p:sp>
      <p:sp>
        <p:nvSpPr>
          <p:cNvPr id="3" name="Content Placeholder 2"/>
          <p:cNvSpPr>
            <a:spLocks noGrp="1"/>
          </p:cNvSpPr>
          <p:nvPr>
            <p:ph idx="1"/>
          </p:nvPr>
        </p:nvSpPr>
        <p:spPr>
          <a:xfrm>
            <a:off x="457200" y="1325563"/>
            <a:ext cx="8229600" cy="1493838"/>
          </a:xfrm>
        </p:spPr>
        <p:txBody>
          <a:bodyPr>
            <a:normAutofit lnSpcReduction="10000"/>
          </a:bodyPr>
          <a:lstStyle/>
          <a:p>
            <a:r>
              <a:rPr lang="en-US" dirty="0" smtClean="0"/>
              <a:t>There seems to be several definitions of Software Architecture ranging from specific to more design oriented ones …</a:t>
            </a:r>
          </a:p>
        </p:txBody>
      </p:sp>
      <p:sp>
        <p:nvSpPr>
          <p:cNvPr id="4" name="TextBox 3"/>
          <p:cNvSpPr txBox="1"/>
          <p:nvPr/>
        </p:nvSpPr>
        <p:spPr>
          <a:xfrm>
            <a:off x="1066800" y="3018691"/>
            <a:ext cx="6172200" cy="1569660"/>
          </a:xfrm>
          <a:prstGeom prst="rect">
            <a:avLst/>
          </a:prstGeom>
          <a:noFill/>
          <a:ln>
            <a:solidFill>
              <a:schemeClr val="tx1"/>
            </a:solidFill>
          </a:ln>
        </p:spPr>
        <p:txBody>
          <a:bodyPr wrap="square" rtlCol="0">
            <a:spAutoFit/>
          </a:bodyPr>
          <a:lstStyle/>
          <a:p>
            <a:pPr algn="l"/>
            <a:r>
              <a:rPr lang="en-US" sz="2400" dirty="0"/>
              <a:t>The software architecture of a system is the set of structures needed to reason about the system, which comprise software elements, relations among them, and properties of both.</a:t>
            </a:r>
            <a:endParaRPr lang="en-CA" sz="2400" dirty="0"/>
          </a:p>
        </p:txBody>
      </p:sp>
      <p:sp>
        <p:nvSpPr>
          <p:cNvPr id="5" name="TextBox 4"/>
          <p:cNvSpPr txBox="1"/>
          <p:nvPr/>
        </p:nvSpPr>
        <p:spPr>
          <a:xfrm>
            <a:off x="457200" y="4953000"/>
            <a:ext cx="6172200" cy="1200329"/>
          </a:xfrm>
          <a:prstGeom prst="rect">
            <a:avLst/>
          </a:prstGeom>
          <a:noFill/>
          <a:ln>
            <a:solidFill>
              <a:schemeClr val="tx1"/>
            </a:solidFill>
          </a:ln>
        </p:spPr>
        <p:txBody>
          <a:bodyPr wrap="square" rtlCol="0">
            <a:spAutoFit/>
          </a:bodyPr>
          <a:lstStyle/>
          <a:p>
            <a:pPr algn="l"/>
            <a:r>
              <a:rPr lang="en-US" sz="2400" dirty="0"/>
              <a:t>A software system’s architecture is the set of principal design decisions </a:t>
            </a:r>
            <a:r>
              <a:rPr lang="en-US" sz="2400" dirty="0" smtClean="0"/>
              <a:t>made </a:t>
            </a:r>
            <a:r>
              <a:rPr lang="en-US" sz="2400" dirty="0"/>
              <a:t>about the system</a:t>
            </a:r>
            <a:r>
              <a:rPr lang="en-US" sz="2400" dirty="0" smtClean="0"/>
              <a:t>.</a:t>
            </a:r>
            <a:endParaRPr lang="en-US" sz="2400" dirty="0"/>
          </a:p>
        </p:txBody>
      </p:sp>
    </p:spTree>
    <p:extLst>
      <p:ext uri="{BB962C8B-B14F-4D97-AF65-F5344CB8AC3E}">
        <p14:creationId xmlns:p14="http://schemas.microsoft.com/office/powerpoint/2010/main" val="37594386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Introduction to Software Design</a:t>
            </a:r>
            <a:endParaRPr lang="en-CA" dirty="0"/>
          </a:p>
        </p:txBody>
      </p:sp>
      <p:sp>
        <p:nvSpPr>
          <p:cNvPr id="5" name="Subtitle 4"/>
          <p:cNvSpPr>
            <a:spLocks noGrp="1"/>
          </p:cNvSpPr>
          <p:nvPr>
            <p:ph type="subTitle" idx="1"/>
          </p:nvPr>
        </p:nvSpPr>
        <p:spPr/>
        <p:txBody>
          <a:bodyPr/>
          <a:lstStyle/>
          <a:p>
            <a:endParaRPr lang="en-CA" dirty="0"/>
          </a:p>
        </p:txBody>
      </p:sp>
    </p:spTree>
    <p:extLst>
      <p:ext uri="{BB962C8B-B14F-4D97-AF65-F5344CB8AC3E}">
        <p14:creationId xmlns:p14="http://schemas.microsoft.com/office/powerpoint/2010/main" val="10913152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Preamble</a:t>
            </a:r>
            <a:endParaRPr lang="en-CA" dirty="0"/>
          </a:p>
        </p:txBody>
      </p:sp>
      <p:sp>
        <p:nvSpPr>
          <p:cNvPr id="3" name="Content Placeholder 2"/>
          <p:cNvSpPr>
            <a:spLocks noGrp="1"/>
          </p:cNvSpPr>
          <p:nvPr>
            <p:ph idx="1"/>
          </p:nvPr>
        </p:nvSpPr>
        <p:spPr/>
        <p:txBody>
          <a:bodyPr>
            <a:normAutofit fontScale="92500"/>
          </a:bodyPr>
          <a:lstStyle/>
          <a:p>
            <a:r>
              <a:rPr lang="en-US" dirty="0" smtClean="0"/>
              <a:t>Process </a:t>
            </a:r>
            <a:r>
              <a:rPr lang="en-US" dirty="0"/>
              <a:t>of design </a:t>
            </a:r>
            <a:r>
              <a:rPr lang="en-US" dirty="0" smtClean="0"/>
              <a:t>involves </a:t>
            </a:r>
            <a:r>
              <a:rPr lang="en-US" dirty="0"/>
              <a:t>the selection and adaptation of a number of solution </a:t>
            </a:r>
            <a:r>
              <a:rPr lang="en-US" dirty="0" smtClean="0"/>
              <a:t>approaches.</a:t>
            </a:r>
          </a:p>
          <a:p>
            <a:r>
              <a:rPr lang="en-US" dirty="0"/>
              <a:t>Is design “hard”? Well, yes and no. </a:t>
            </a:r>
            <a:endParaRPr lang="en-US" dirty="0" smtClean="0"/>
          </a:p>
          <a:p>
            <a:pPr lvl="1"/>
            <a:r>
              <a:rPr lang="en-US" dirty="0" smtClean="0"/>
              <a:t>Novel </a:t>
            </a:r>
            <a:r>
              <a:rPr lang="en-US" dirty="0"/>
              <a:t>design is </a:t>
            </a:r>
            <a:r>
              <a:rPr lang="en-US" dirty="0" smtClean="0"/>
              <a:t>hard but incremental design is simpler.</a:t>
            </a:r>
          </a:p>
          <a:p>
            <a:r>
              <a:rPr lang="en-US" dirty="0"/>
              <a:t>Fortunately there are </a:t>
            </a:r>
            <a:r>
              <a:rPr lang="en-US" dirty="0" smtClean="0"/>
              <a:t>ample </a:t>
            </a:r>
            <a:r>
              <a:rPr lang="en-US" dirty="0"/>
              <a:t>proven designs and design fragments, or building blocks that we call design concepts, that can be reused and combined to reliably achieve these goals. </a:t>
            </a:r>
          </a:p>
          <a:p>
            <a:pPr marL="0" indent="0">
              <a:buNone/>
            </a:pPr>
            <a:endParaRPr lang="en-US" dirty="0"/>
          </a:p>
          <a:p>
            <a:endParaRPr lang="en-US" dirty="0"/>
          </a:p>
          <a:p>
            <a:endParaRPr lang="en-US" dirty="0"/>
          </a:p>
          <a:p>
            <a:endParaRPr lang="en-US" dirty="0"/>
          </a:p>
          <a:p>
            <a:endParaRPr lang="en-US" dirty="0"/>
          </a:p>
          <a:p>
            <a:endParaRPr lang="en-US" dirty="0"/>
          </a:p>
          <a:p>
            <a:endParaRPr lang="en-CA" dirty="0"/>
          </a:p>
        </p:txBody>
      </p:sp>
    </p:spTree>
    <p:extLst>
      <p:ext uri="{BB962C8B-B14F-4D97-AF65-F5344CB8AC3E}">
        <p14:creationId xmlns:p14="http://schemas.microsoft.com/office/powerpoint/2010/main" val="26663197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Role of the Software Architect</a:t>
            </a:r>
            <a:endParaRPr lang="en-CA" dirty="0"/>
          </a:p>
        </p:txBody>
      </p:sp>
      <p:sp>
        <p:nvSpPr>
          <p:cNvPr id="4" name="Content Placeholder 3"/>
          <p:cNvSpPr>
            <a:spLocks noGrp="1"/>
          </p:cNvSpPr>
          <p:nvPr>
            <p:ph idx="1"/>
          </p:nvPr>
        </p:nvSpPr>
        <p:spPr>
          <a:xfrm>
            <a:off x="6096000" y="1428999"/>
            <a:ext cx="2920758" cy="4084638"/>
          </a:xfrm>
        </p:spPr>
        <p:txBody>
          <a:bodyPr>
            <a:noAutofit/>
          </a:bodyPr>
          <a:lstStyle/>
          <a:p>
            <a:r>
              <a:rPr lang="en-US" sz="1600" dirty="0"/>
              <a:t>In general, when designing, a change in some structure to achieve one quality attribute will have negative effects on other quality attributes</a:t>
            </a:r>
            <a:r>
              <a:rPr lang="en-US" sz="1600" dirty="0" smtClean="0"/>
              <a:t>.</a:t>
            </a:r>
          </a:p>
          <a:p>
            <a:r>
              <a:rPr lang="en-US" sz="1600" dirty="0" smtClean="0"/>
              <a:t>Thus </a:t>
            </a:r>
            <a:r>
              <a:rPr lang="en-US" sz="1600" dirty="0"/>
              <a:t>the architect’s job is not one of finding an optimal solution, but rather one of </a:t>
            </a:r>
            <a:r>
              <a:rPr lang="en-US" sz="1600" dirty="0" smtClean="0"/>
              <a:t>satisficing.</a:t>
            </a:r>
          </a:p>
          <a:p>
            <a:r>
              <a:rPr lang="en-US" sz="1600" dirty="0" smtClean="0"/>
              <a:t>Searching </a:t>
            </a:r>
            <a:r>
              <a:rPr lang="en-US" sz="1600" dirty="0"/>
              <a:t>through a potentially large space of design alternatives and decisions until an acceptable solution is </a:t>
            </a:r>
            <a:r>
              <a:rPr lang="en-US" sz="1600" dirty="0" smtClean="0"/>
              <a:t>found</a:t>
            </a:r>
            <a:endParaRPr lang="en-US" sz="1600"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 y="1801598"/>
            <a:ext cx="5689842" cy="3742165"/>
          </a:xfrm>
          <a:prstGeom prst="rect">
            <a:avLst/>
          </a:prstGeom>
        </p:spPr>
      </p:pic>
    </p:spTree>
    <p:extLst>
      <p:ext uri="{BB962C8B-B14F-4D97-AF65-F5344CB8AC3E}">
        <p14:creationId xmlns:p14="http://schemas.microsoft.com/office/powerpoint/2010/main" val="5432519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Sniffing Out </a:t>
            </a:r>
            <a:r>
              <a:rPr lang="en-US" dirty="0" smtClean="0"/>
              <a:t>Architecturally Significant Requirement (ASRs)</a:t>
            </a:r>
            <a:endParaRPr lang="en-US" dirty="0"/>
          </a:p>
        </p:txBody>
      </p:sp>
      <p:pic>
        <p:nvPicPr>
          <p:cNvPr id="4" name="Picture 3" descr="ASRs.tiff"/>
          <p:cNvPicPr>
            <a:picLocks noChangeAspect="1"/>
          </p:cNvPicPr>
          <p:nvPr/>
        </p:nvPicPr>
        <p:blipFill rotWithShape="1">
          <a:blip r:embed="rId2">
            <a:extLst>
              <a:ext uri="{28A0092B-C50C-407E-A947-70E740481C1C}">
                <a14:useLocalDpi xmlns:a14="http://schemas.microsoft.com/office/drawing/2010/main" val="0"/>
              </a:ext>
            </a:extLst>
          </a:blip>
          <a:srcRect b="4085"/>
          <a:stretch/>
        </p:blipFill>
        <p:spPr>
          <a:xfrm>
            <a:off x="485800" y="1168400"/>
            <a:ext cx="8172400" cy="5112568"/>
          </a:xfrm>
          <a:prstGeom prst="rect">
            <a:avLst/>
          </a:prstGeom>
        </p:spPr>
      </p:pic>
    </p:spTree>
    <p:extLst>
      <p:ext uri="{BB962C8B-B14F-4D97-AF65-F5344CB8AC3E}">
        <p14:creationId xmlns:p14="http://schemas.microsoft.com/office/powerpoint/2010/main" val="8124260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ASR Exercise</a:t>
            </a:r>
            <a:endParaRPr lang="en-CA" dirty="0"/>
          </a:p>
        </p:txBody>
      </p:sp>
      <p:sp>
        <p:nvSpPr>
          <p:cNvPr id="3" name="Content Placeholder 2"/>
          <p:cNvSpPr>
            <a:spLocks noGrp="1"/>
          </p:cNvSpPr>
          <p:nvPr>
            <p:ph idx="1"/>
          </p:nvPr>
        </p:nvSpPr>
        <p:spPr/>
        <p:txBody>
          <a:bodyPr/>
          <a:lstStyle/>
          <a:p>
            <a:r>
              <a:rPr lang="en-US" dirty="0" smtClean="0"/>
              <a:t>For the Cash Register Requirements use the ASR guideline to determine which requirements are ASR requirements.</a:t>
            </a:r>
          </a:p>
        </p:txBody>
      </p:sp>
    </p:spTree>
    <p:extLst>
      <p:ext uri="{BB962C8B-B14F-4D97-AF65-F5344CB8AC3E}">
        <p14:creationId xmlns:p14="http://schemas.microsoft.com/office/powerpoint/2010/main" val="3203418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Element Interaction Design</a:t>
            </a:r>
            <a:endParaRPr lang="en-CA" dirty="0"/>
          </a:p>
        </p:txBody>
      </p:sp>
      <p:sp>
        <p:nvSpPr>
          <p:cNvPr id="3" name="Content Placeholder 2"/>
          <p:cNvSpPr>
            <a:spLocks noGrp="1"/>
          </p:cNvSpPr>
          <p:nvPr>
            <p:ph idx="1"/>
          </p:nvPr>
        </p:nvSpPr>
        <p:spPr>
          <a:xfrm>
            <a:off x="457200" y="1295400"/>
            <a:ext cx="8229600" cy="4846638"/>
          </a:xfrm>
        </p:spPr>
        <p:txBody>
          <a:bodyPr>
            <a:noAutofit/>
          </a:bodyPr>
          <a:lstStyle/>
          <a:p>
            <a:r>
              <a:rPr lang="en-US" sz="2000" dirty="0"/>
              <a:t>A decision is architectural if it has non-local consequences and those consequences matter to the achievement of an architectural </a:t>
            </a:r>
            <a:r>
              <a:rPr lang="en-US" sz="2000" dirty="0" smtClean="0"/>
              <a:t>driver.</a:t>
            </a:r>
          </a:p>
          <a:p>
            <a:r>
              <a:rPr lang="en-US" sz="2000" dirty="0" smtClean="0"/>
              <a:t>During </a:t>
            </a:r>
            <a:r>
              <a:rPr lang="en-US" sz="2000" dirty="0"/>
              <a:t>initial architectural design, the architect will focus on the primary functionality of the </a:t>
            </a:r>
            <a:r>
              <a:rPr lang="en-US" sz="2000" dirty="0" smtClean="0"/>
              <a:t>system, </a:t>
            </a:r>
            <a:r>
              <a:rPr lang="en-US" sz="2000" dirty="0" err="1" smtClean="0"/>
              <a:t>i.e</a:t>
            </a:r>
            <a:r>
              <a:rPr lang="en-US" sz="2000" dirty="0" smtClean="0"/>
              <a:t> the primary use cases.</a:t>
            </a:r>
            <a:endParaRPr lang="en-US" sz="1800" dirty="0" smtClean="0"/>
          </a:p>
          <a:p>
            <a:r>
              <a:rPr lang="en-US" sz="2000" dirty="0" smtClean="0"/>
              <a:t>There are many other non-primary use cases that are </a:t>
            </a:r>
            <a:r>
              <a:rPr lang="en-US" sz="2000" dirty="0"/>
              <a:t>captured </a:t>
            </a:r>
            <a:r>
              <a:rPr lang="en-US" sz="2000" dirty="0" smtClean="0"/>
              <a:t>as interactions among elements and is known as </a:t>
            </a:r>
            <a:r>
              <a:rPr lang="en-US" sz="2000" b="1" dirty="0" smtClean="0"/>
              <a:t>element interaction design.</a:t>
            </a:r>
          </a:p>
          <a:p>
            <a:pPr lvl="1"/>
            <a:r>
              <a:rPr lang="en-US" sz="1800" dirty="0"/>
              <a:t>This is typically performed using </a:t>
            </a:r>
            <a:r>
              <a:rPr lang="en-US" sz="1800" u="sng" dirty="0"/>
              <a:t>sequence diagrams </a:t>
            </a:r>
            <a:r>
              <a:rPr lang="en-US" sz="1800" dirty="0"/>
              <a:t>according to the decisions made during architectural design.</a:t>
            </a:r>
          </a:p>
          <a:p>
            <a:pPr lvl="1"/>
            <a:r>
              <a:rPr lang="en-US" sz="1800" dirty="0"/>
              <a:t>One cannot reason about interaction until several elements and some patterns of interactions among them have been defined.</a:t>
            </a:r>
          </a:p>
          <a:p>
            <a:pPr lvl="1"/>
            <a:r>
              <a:rPr lang="en-US" sz="1800" dirty="0" smtClean="0"/>
              <a:t>These </a:t>
            </a:r>
            <a:r>
              <a:rPr lang="en-US" sz="1800" dirty="0"/>
              <a:t>elements can be units of work (i.e., modules) assigned to an individual or to a team, so this level of design is important for defining not only how </a:t>
            </a:r>
            <a:r>
              <a:rPr lang="en-US" sz="1800" dirty="0" smtClean="0"/>
              <a:t>non-primary </a:t>
            </a:r>
            <a:r>
              <a:rPr lang="en-US" sz="1800" dirty="0"/>
              <a:t>functionality is allocated, but also for planning purposes (e.g., team formation and communication, budgeting, outsourcing, release planning, unit and integration test planning).</a:t>
            </a:r>
          </a:p>
          <a:p>
            <a:pPr lvl="2"/>
            <a:endParaRPr lang="en-US" sz="1400" dirty="0" smtClean="0"/>
          </a:p>
          <a:p>
            <a:endParaRPr lang="en-US" sz="1800" dirty="0"/>
          </a:p>
          <a:p>
            <a:endParaRPr lang="en-US" sz="2000" dirty="0"/>
          </a:p>
          <a:p>
            <a:endParaRPr lang="en-CA" sz="2000" dirty="0"/>
          </a:p>
        </p:txBody>
      </p:sp>
    </p:spTree>
    <p:extLst>
      <p:ext uri="{BB962C8B-B14F-4D97-AF65-F5344CB8AC3E}">
        <p14:creationId xmlns:p14="http://schemas.microsoft.com/office/powerpoint/2010/main" val="40955619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Internal Entity </a:t>
            </a:r>
            <a:r>
              <a:rPr lang="en-US" dirty="0"/>
              <a:t>Design</a:t>
            </a:r>
            <a:endParaRPr lang="en-CA" dirty="0"/>
          </a:p>
        </p:txBody>
      </p:sp>
      <p:sp>
        <p:nvSpPr>
          <p:cNvPr id="3" name="Content Placeholder 2"/>
          <p:cNvSpPr>
            <a:spLocks noGrp="1"/>
          </p:cNvSpPr>
          <p:nvPr>
            <p:ph idx="1"/>
          </p:nvPr>
        </p:nvSpPr>
        <p:spPr/>
        <p:txBody>
          <a:bodyPr>
            <a:normAutofit/>
          </a:bodyPr>
          <a:lstStyle/>
          <a:p>
            <a:r>
              <a:rPr lang="en-US" sz="2800" dirty="0"/>
              <a:t>The architect should also be aware of the </a:t>
            </a:r>
            <a:r>
              <a:rPr lang="en-US" sz="2800" b="1" dirty="0"/>
              <a:t>internal entity design</a:t>
            </a:r>
            <a:r>
              <a:rPr lang="en-US" sz="2800" dirty="0"/>
              <a:t>, i.e. how an entity works internally. </a:t>
            </a:r>
          </a:p>
          <a:p>
            <a:pPr lvl="1"/>
            <a:r>
              <a:rPr lang="en-US" sz="2400" dirty="0" smtClean="0"/>
              <a:t>Ensures </a:t>
            </a:r>
            <a:r>
              <a:rPr lang="en-US" sz="2400" dirty="0"/>
              <a:t>that the system’s important quality attributes are not compromised</a:t>
            </a:r>
          </a:p>
          <a:p>
            <a:pPr lvl="1"/>
            <a:r>
              <a:rPr lang="en-US" sz="2400" dirty="0" smtClean="0"/>
              <a:t>One </a:t>
            </a:r>
            <a:r>
              <a:rPr lang="en-US" sz="2400" dirty="0"/>
              <a:t>cannot design an element’s internals until the elements themselves have been defined, </a:t>
            </a:r>
            <a:endParaRPr lang="en-US" sz="2400" dirty="0" smtClean="0"/>
          </a:p>
        </p:txBody>
      </p:sp>
    </p:spTree>
    <p:extLst>
      <p:ext uri="{BB962C8B-B14F-4D97-AF65-F5344CB8AC3E}">
        <p14:creationId xmlns:p14="http://schemas.microsoft.com/office/powerpoint/2010/main" val="7516372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PChart" descr="Yes got 0, No got 0, "/>
          <p:cNvSpPr/>
          <p:nvPr>
            <p:custDataLst>
              <p:tags r:id="rId2"/>
            </p:custDataLst>
          </p:nvPr>
        </p:nvSpPr>
        <p:spPr>
          <a:xfrm>
            <a:off x="4508500" y="1346200"/>
            <a:ext cx="4572000" cy="5143500"/>
          </a:xfrm>
          <a:prstGeom prst="rect">
            <a:avLst/>
          </a:prstGeom>
          <a:blipFill>
            <a:blip r:embed="rId5"/>
            <a:stretch>
              <a:fillRect/>
            </a:stretch>
          </a:blip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PQuestion" title="Question Text Shape"/>
          <p:cNvSpPr>
            <a:spLocks noGrp="1"/>
          </p:cNvSpPr>
          <p:nvPr>
            <p:ph type="title"/>
          </p:nvPr>
        </p:nvSpPr>
        <p:spPr/>
        <p:txBody>
          <a:bodyPr>
            <a:noAutofit/>
          </a:bodyPr>
          <a:lstStyle/>
          <a:p>
            <a:r>
              <a:rPr lang="en-CA" sz="3200" dirty="0" smtClean="0"/>
              <a:t>Do you understand the Difference between Interaction and Internal Design</a:t>
            </a:r>
            <a:endParaRPr lang="en-CA" sz="3200" dirty="0"/>
          </a:p>
        </p:txBody>
      </p:sp>
      <p:sp>
        <p:nvSpPr>
          <p:cNvPr id="3" name="TPAnswers" title="Answer Text Shape"/>
          <p:cNvSpPr>
            <a:spLocks noGrp="1"/>
          </p:cNvSpPr>
          <p:nvPr>
            <p:ph type="body" idx="1"/>
            <p:custDataLst>
              <p:tags r:id="rId3"/>
            </p:custDataLst>
          </p:nvPr>
        </p:nvSpPr>
        <p:spPr>
          <a:xfrm>
            <a:off x="457200" y="1341437"/>
            <a:ext cx="4114800" cy="4525963"/>
          </a:xfrm>
        </p:spPr>
        <p:txBody>
          <a:bodyPr/>
          <a:lstStyle/>
          <a:p>
            <a:pPr marL="514350" indent="-514350">
              <a:buFont typeface="Arial" pitchFamily="34" charset="0"/>
              <a:buAutoNum type="alphaUcPeriod"/>
            </a:pPr>
            <a:r>
              <a:rPr lang="en-CA" dirty="0" smtClean="0"/>
              <a:t>Yes</a:t>
            </a:r>
          </a:p>
          <a:p>
            <a:pPr marL="514350" indent="-514350">
              <a:buFont typeface="Arial" pitchFamily="34" charset="0"/>
              <a:buAutoNum type="alphaUcPeriod"/>
            </a:pPr>
            <a:r>
              <a:rPr lang="en-US" dirty="0" smtClean="0"/>
              <a:t>No</a:t>
            </a:r>
            <a:endParaRPr lang="en-CA" dirty="0"/>
          </a:p>
        </p:txBody>
      </p:sp>
      <p:sp>
        <p:nvSpPr>
          <p:cNvPr id="4" name="TPPolling"/>
          <p:cNvSpPr/>
          <p:nvPr/>
        </p:nvSpPr>
        <p:spPr>
          <a:xfrm>
            <a:off x="0" y="0"/>
            <a:ext cx="12700" cy="12700"/>
          </a:xfrm>
          <a:prstGeom prst="rect">
            <a:avLst/>
          </a:prstGeom>
          <a:solidFill>
            <a:schemeClr val="accent1">
              <a:alpha val="10000"/>
            </a:schemeClr>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custDataLst>
      <p:tags r:id="rId1"/>
    </p:custDataLst>
    <p:extLst>
      <p:ext uri="{BB962C8B-B14F-4D97-AF65-F5344CB8AC3E}">
        <p14:creationId xmlns:p14="http://schemas.microsoft.com/office/powerpoint/2010/main" val="1719561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P spid="4"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Why is Software Architecture Important?</a:t>
            </a:r>
            <a:endParaRPr lang="en-CA" dirty="0"/>
          </a:p>
        </p:txBody>
      </p:sp>
      <p:sp>
        <p:nvSpPr>
          <p:cNvPr id="6" name="Subtitle 5"/>
          <p:cNvSpPr>
            <a:spLocks noGrp="1"/>
          </p:cNvSpPr>
          <p:nvPr>
            <p:ph type="subTitle" idx="1"/>
          </p:nvPr>
        </p:nvSpPr>
        <p:spPr/>
        <p:txBody>
          <a:bodyPr/>
          <a:lstStyle/>
          <a:p>
            <a:endParaRPr lang="en-CA"/>
          </a:p>
        </p:txBody>
      </p:sp>
    </p:spTree>
    <p:extLst>
      <p:ext uri="{BB962C8B-B14F-4D97-AF65-F5344CB8AC3E}">
        <p14:creationId xmlns:p14="http://schemas.microsoft.com/office/powerpoint/2010/main" val="1395011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is Software Architecture Important?</a:t>
            </a:r>
            <a:endParaRPr lang="en-CA" dirty="0"/>
          </a:p>
        </p:txBody>
      </p:sp>
      <p:sp>
        <p:nvSpPr>
          <p:cNvPr id="3" name="Content Placeholder 2"/>
          <p:cNvSpPr>
            <a:spLocks noGrp="1"/>
          </p:cNvSpPr>
          <p:nvPr>
            <p:ph idx="1"/>
          </p:nvPr>
        </p:nvSpPr>
        <p:spPr>
          <a:xfrm>
            <a:off x="457200" y="1325562"/>
            <a:ext cx="8229600" cy="5303838"/>
          </a:xfrm>
        </p:spPr>
        <p:txBody>
          <a:bodyPr>
            <a:normAutofit fontScale="92500" lnSpcReduction="20000"/>
          </a:bodyPr>
          <a:lstStyle/>
          <a:p>
            <a:r>
              <a:rPr lang="en-US" dirty="0" smtClean="0"/>
              <a:t>Let’s go back and reflect on some of the more important points:</a:t>
            </a:r>
          </a:p>
          <a:p>
            <a:pPr lvl="1"/>
            <a:r>
              <a:rPr lang="en-US" dirty="0"/>
              <a:t>Without doing some architectural thinking and some early design work, you cannot confidently predict project cost, schedule, and quality</a:t>
            </a:r>
            <a:r>
              <a:rPr lang="en-US" dirty="0" smtClean="0"/>
              <a:t>.</a:t>
            </a:r>
          </a:p>
          <a:p>
            <a:pPr lvl="2"/>
            <a:r>
              <a:rPr lang="en-US" dirty="0" smtClean="0"/>
              <a:t>An </a:t>
            </a:r>
            <a:r>
              <a:rPr lang="en-US" dirty="0"/>
              <a:t>architecture will determine the key approaches for achieving architectural drivers, the gross work-breakdown structure, and the choices of tools, skills, and technologies needed to realize the system</a:t>
            </a:r>
            <a:r>
              <a:rPr lang="en-US" dirty="0" smtClean="0"/>
              <a:t>.</a:t>
            </a:r>
          </a:p>
          <a:p>
            <a:pPr lvl="1"/>
            <a:r>
              <a:rPr lang="en-US" dirty="0" smtClean="0"/>
              <a:t>Architecture </a:t>
            </a:r>
            <a:r>
              <a:rPr lang="en-US" dirty="0"/>
              <a:t>is a key enabler of </a:t>
            </a:r>
            <a:r>
              <a:rPr lang="en-US" dirty="0" smtClean="0"/>
              <a:t>agility</a:t>
            </a:r>
          </a:p>
          <a:p>
            <a:pPr lvl="2"/>
            <a:r>
              <a:rPr lang="en-US" dirty="0"/>
              <a:t>Without architecture, the benefits that the system is supposed to bring will be far harder to realize.</a:t>
            </a:r>
          </a:p>
          <a:p>
            <a:pPr lvl="2"/>
            <a:r>
              <a:rPr lang="en-US" dirty="0"/>
              <a:t>if you do not make some key architectural decisions early and if you allow your architecture to degrade, you will be unable to maintain sprint velocity, because you cannot easily respond to change </a:t>
            </a:r>
            <a:r>
              <a:rPr lang="en-US" dirty="0" smtClean="0"/>
              <a:t>requests.</a:t>
            </a:r>
            <a:endParaRPr lang="en-US" dirty="0"/>
          </a:p>
          <a:p>
            <a:pPr lvl="1"/>
            <a:endParaRPr lang="en-US" dirty="0"/>
          </a:p>
          <a:p>
            <a:pPr lvl="1"/>
            <a:endParaRPr lang="en-CA" dirty="0"/>
          </a:p>
        </p:txBody>
      </p:sp>
    </p:spTree>
    <p:extLst>
      <p:ext uri="{BB962C8B-B14F-4D97-AF65-F5344CB8AC3E}">
        <p14:creationId xmlns:p14="http://schemas.microsoft.com/office/powerpoint/2010/main" val="12837566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ANSI/IEEE Standard </a:t>
            </a:r>
            <a:r>
              <a:rPr lang="en-US" dirty="0" smtClean="0"/>
              <a:t>1471-200</a:t>
            </a:r>
            <a:endParaRPr lang="en-CA" dirty="0"/>
          </a:p>
        </p:txBody>
      </p:sp>
      <p:sp>
        <p:nvSpPr>
          <p:cNvPr id="3" name="Content Placeholder 2"/>
          <p:cNvSpPr>
            <a:spLocks noGrp="1"/>
          </p:cNvSpPr>
          <p:nvPr>
            <p:ph idx="1"/>
          </p:nvPr>
        </p:nvSpPr>
        <p:spPr>
          <a:xfrm>
            <a:off x="457200" y="1325563"/>
            <a:ext cx="8229600" cy="2560638"/>
          </a:xfrm>
        </p:spPr>
        <p:txBody>
          <a:bodyPr>
            <a:normAutofit/>
          </a:bodyPr>
          <a:lstStyle/>
          <a:p>
            <a:r>
              <a:rPr lang="en-US" dirty="0"/>
              <a:t>Architecture is the fundamental organization of a system, embodied </a:t>
            </a:r>
            <a:r>
              <a:rPr lang="en-US" dirty="0" smtClean="0"/>
              <a:t>in </a:t>
            </a:r>
            <a:r>
              <a:rPr lang="en-US" dirty="0"/>
              <a:t>its components, their relationships to each other and the environment, and the </a:t>
            </a:r>
            <a:r>
              <a:rPr lang="en-US" dirty="0" smtClean="0"/>
              <a:t>principles </a:t>
            </a:r>
            <a:r>
              <a:rPr lang="en-US" dirty="0"/>
              <a:t>governing its design and evolution.</a:t>
            </a:r>
          </a:p>
          <a:p>
            <a:endParaRPr lang="en-CA" dirty="0"/>
          </a:p>
        </p:txBody>
      </p:sp>
    </p:spTree>
    <p:extLst>
      <p:ext uri="{BB962C8B-B14F-4D97-AF65-F5344CB8AC3E}">
        <p14:creationId xmlns:p14="http://schemas.microsoft.com/office/powerpoint/2010/main" val="21404787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Why is Software Architecture Important?</a:t>
            </a:r>
            <a:endParaRPr lang="en-CA" dirty="0"/>
          </a:p>
        </p:txBody>
      </p:sp>
      <p:sp>
        <p:nvSpPr>
          <p:cNvPr id="3" name="Content Placeholder 2"/>
          <p:cNvSpPr>
            <a:spLocks noGrp="1"/>
          </p:cNvSpPr>
          <p:nvPr>
            <p:ph idx="1"/>
          </p:nvPr>
        </p:nvSpPr>
        <p:spPr/>
        <p:txBody>
          <a:bodyPr>
            <a:normAutofit/>
          </a:bodyPr>
          <a:lstStyle/>
          <a:p>
            <a:r>
              <a:rPr lang="en-US" dirty="0" smtClean="0"/>
              <a:t>A </a:t>
            </a:r>
            <a:r>
              <a:rPr lang="en-US" dirty="0"/>
              <a:t>well-designed, properly communicated architecture is key to achieving agreements that will guide the team</a:t>
            </a:r>
          </a:p>
          <a:p>
            <a:pPr lvl="1"/>
            <a:r>
              <a:rPr lang="en-US" dirty="0"/>
              <a:t>The most important kinds to make are agreements on interfaces and on shared resources. </a:t>
            </a:r>
          </a:p>
          <a:p>
            <a:pPr lvl="1"/>
            <a:r>
              <a:rPr lang="en-US" dirty="0"/>
              <a:t>These decisions will be made sooner or </a:t>
            </a:r>
            <a:r>
              <a:rPr lang="en-US" dirty="0" smtClean="0"/>
              <a:t>later and if you don’t make them in the early stage of </a:t>
            </a:r>
            <a:r>
              <a:rPr lang="en-US" smtClean="0"/>
              <a:t>design the </a:t>
            </a:r>
            <a:r>
              <a:rPr lang="en-US" dirty="0"/>
              <a:t>system will be much more difficult to integrate. </a:t>
            </a:r>
          </a:p>
          <a:p>
            <a:pPr lvl="1"/>
            <a:endParaRPr lang="en-CA" dirty="0"/>
          </a:p>
        </p:txBody>
      </p:sp>
    </p:spTree>
    <p:extLst>
      <p:ext uri="{BB962C8B-B14F-4D97-AF65-F5344CB8AC3E}">
        <p14:creationId xmlns:p14="http://schemas.microsoft.com/office/powerpoint/2010/main" val="6154074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81200"/>
            <a:ext cx="7772400" cy="1470025"/>
          </a:xfrm>
        </p:spPr>
        <p:txBody>
          <a:bodyPr>
            <a:normAutofit/>
          </a:bodyPr>
          <a:lstStyle/>
          <a:p>
            <a:r>
              <a:rPr lang="en-US" dirty="0" smtClean="0"/>
              <a:t>What Makes a “Good” Architecture?</a:t>
            </a:r>
            <a:endParaRPr lang="en-US" dirty="0"/>
          </a:p>
        </p:txBody>
      </p:sp>
      <p:sp>
        <p:nvSpPr>
          <p:cNvPr id="3" name="Content Placeholder 2"/>
          <p:cNvSpPr>
            <a:spLocks noGrp="1"/>
          </p:cNvSpPr>
          <p:nvPr>
            <p:ph type="subTitle" idx="1"/>
          </p:nvPr>
        </p:nvSpPr>
        <p:spPr>
          <a:xfrm>
            <a:off x="1371600" y="3886200"/>
            <a:ext cx="6400800" cy="2057400"/>
          </a:xfrm>
        </p:spPr>
        <p:txBody>
          <a:bodyPr>
            <a:normAutofit fontScale="62500" lnSpcReduction="20000"/>
          </a:bodyPr>
          <a:lstStyle/>
          <a:p>
            <a:r>
              <a:rPr lang="en-US" dirty="0" smtClean="0"/>
              <a:t>There is no such thing as an inherently good or bad architecture. </a:t>
            </a:r>
          </a:p>
          <a:p>
            <a:r>
              <a:rPr lang="en-US" dirty="0" smtClean="0"/>
              <a:t>Architectures are either more or less fit for some purpose</a:t>
            </a:r>
          </a:p>
          <a:p>
            <a:r>
              <a:rPr lang="en-US" dirty="0" smtClean="0"/>
              <a:t>Architectures can be evaluated but only in the context of specific stated goals.</a:t>
            </a:r>
          </a:p>
          <a:p>
            <a:endParaRPr lang="en-US" dirty="0" smtClean="0"/>
          </a:p>
          <a:p>
            <a:r>
              <a:rPr lang="en-US" dirty="0" smtClean="0"/>
              <a:t>There are, however, good rules of thumb.</a:t>
            </a:r>
            <a:endParaRPr lang="en-US" dirty="0"/>
          </a:p>
        </p:txBody>
      </p:sp>
    </p:spTree>
    <p:extLst>
      <p:ext uri="{BB962C8B-B14F-4D97-AF65-F5344CB8AC3E}">
        <p14:creationId xmlns:p14="http://schemas.microsoft.com/office/powerpoint/2010/main" val="38817504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“Rules of Thumb”</a:t>
            </a:r>
            <a:endParaRPr lang="en-US" dirty="0"/>
          </a:p>
        </p:txBody>
      </p:sp>
      <p:sp>
        <p:nvSpPr>
          <p:cNvPr id="3" name="Content Placeholder 2"/>
          <p:cNvSpPr>
            <a:spLocks noGrp="1"/>
          </p:cNvSpPr>
          <p:nvPr>
            <p:ph idx="1"/>
          </p:nvPr>
        </p:nvSpPr>
        <p:spPr>
          <a:xfrm>
            <a:off x="457200" y="1268760"/>
            <a:ext cx="8229600" cy="5112568"/>
          </a:xfrm>
        </p:spPr>
        <p:txBody>
          <a:bodyPr>
            <a:normAutofit lnSpcReduction="10000"/>
          </a:bodyPr>
          <a:lstStyle/>
          <a:p>
            <a:r>
              <a:rPr lang="en-US" sz="2000" dirty="0" smtClean="0"/>
              <a:t>The architecture should be the product of a single architect or a small group of architects with an identified technical leader. </a:t>
            </a:r>
          </a:p>
          <a:p>
            <a:pPr lvl="1"/>
            <a:r>
              <a:rPr lang="en-US" sz="1600" dirty="0" smtClean="0"/>
              <a:t>This approach gives the architecture its conceptual integrity and technical consistency. </a:t>
            </a:r>
          </a:p>
          <a:p>
            <a:pPr lvl="1"/>
            <a:r>
              <a:rPr lang="en-US" sz="1600" dirty="0" smtClean="0"/>
              <a:t>This recommendation holds for Agile and open source projects as well as “traditional” ones. </a:t>
            </a:r>
          </a:p>
          <a:p>
            <a:pPr lvl="1"/>
            <a:r>
              <a:rPr lang="en-US" sz="1600" dirty="0" smtClean="0"/>
              <a:t>There should be a strong connection between the architect(s) and the development team.</a:t>
            </a:r>
          </a:p>
          <a:p>
            <a:r>
              <a:rPr lang="en-US" sz="2000" dirty="0" smtClean="0"/>
              <a:t>The architect (or architecture team) should base the architecture on a prioritized list of well-specified quality attribute requirements. </a:t>
            </a:r>
          </a:p>
          <a:p>
            <a:r>
              <a:rPr lang="en-US" sz="2000" dirty="0" smtClean="0"/>
              <a:t>The architecture should be documented using views. The views should address the concerns of the most important stakeholders in support of the project timeline. </a:t>
            </a:r>
          </a:p>
          <a:p>
            <a:r>
              <a:rPr lang="en-US" sz="2000" dirty="0" smtClean="0"/>
              <a:t>The architecture should be evaluated for its ability to deliver the system’s important quality attributes. </a:t>
            </a:r>
          </a:p>
          <a:p>
            <a:pPr lvl="1"/>
            <a:r>
              <a:rPr lang="en-US" sz="1600" dirty="0" smtClean="0"/>
              <a:t>This should occur early in the life cycle and repeated as appropriate.</a:t>
            </a:r>
          </a:p>
          <a:p>
            <a:r>
              <a:rPr lang="en-US" sz="2000" dirty="0" smtClean="0"/>
              <a:t>The architecture should lend itself to incremental implementation, </a:t>
            </a:r>
          </a:p>
          <a:p>
            <a:pPr lvl="1"/>
            <a:r>
              <a:rPr lang="en-US" sz="1600" dirty="0" smtClean="0"/>
              <a:t>Create a “skeletal” system in which the communication paths are exercised but which at first has minimal functionality.</a:t>
            </a:r>
            <a:endParaRPr lang="en-US" sz="1600" dirty="0"/>
          </a:p>
        </p:txBody>
      </p:sp>
      <p:sp>
        <p:nvSpPr>
          <p:cNvPr id="4" name="Footer Placeholder 3"/>
          <p:cNvSpPr>
            <a:spLocks noGrp="1"/>
          </p:cNvSpPr>
          <p:nvPr>
            <p:ph type="ftr" sz="quarter" idx="11"/>
          </p:nvPr>
        </p:nvSpPr>
        <p:spPr>
          <a:xfrm>
            <a:off x="304800" y="6306852"/>
            <a:ext cx="6477000" cy="400472"/>
          </a:xfrm>
        </p:spPr>
        <p:txBody>
          <a:bodyPr/>
          <a:lstStyle/>
          <a:p>
            <a:r>
              <a:rPr lang="en-AU" dirty="0"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228105569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PChart" descr="1 got 1, "/>
          <p:cNvSpPr/>
          <p:nvPr>
            <p:custDataLst>
              <p:tags r:id="rId2"/>
            </p:custDataLst>
          </p:nvPr>
        </p:nvSpPr>
        <p:spPr>
          <a:xfrm>
            <a:off x="4508500" y="1587500"/>
            <a:ext cx="4572000" cy="5143500"/>
          </a:xfrm>
          <a:prstGeom prst="rect">
            <a:avLst/>
          </a:prstGeom>
          <a:blipFill>
            <a:blip r:embed="rId4"/>
            <a:stretch>
              <a:fillRect/>
            </a:stretch>
          </a:blip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PQuestion" title="Question Text Shape"/>
          <p:cNvSpPr>
            <a:spLocks noGrp="1"/>
          </p:cNvSpPr>
          <p:nvPr>
            <p:ph type="title"/>
          </p:nvPr>
        </p:nvSpPr>
        <p:spPr/>
        <p:txBody>
          <a:bodyPr>
            <a:noAutofit/>
          </a:bodyPr>
          <a:lstStyle/>
          <a:p>
            <a:r>
              <a:rPr lang="en-US" sz="2800" dirty="0" smtClean="0"/>
              <a:t>When creating a skeletal system what functionality of the system do you tend to focus on first? </a:t>
            </a:r>
            <a:endParaRPr lang="en-CA" sz="2800" dirty="0"/>
          </a:p>
        </p:txBody>
      </p:sp>
      <p:graphicFrame>
        <p:nvGraphicFramePr>
          <p:cNvPr id="4" name="TPResults"/>
          <p:cNvGraphicFramePr>
            <a:graphicFrameLocks noGrp="1"/>
          </p:cNvGraphicFramePr>
          <p:nvPr>
            <p:extLst>
              <p:ext uri="{D42A27DB-BD31-4B8C-83A1-F6EECF244321}">
                <p14:modId xmlns:p14="http://schemas.microsoft.com/office/powerpoint/2010/main" val="664881387"/>
              </p:ext>
            </p:extLst>
          </p:nvPr>
        </p:nvGraphicFramePr>
        <p:xfrm>
          <a:off x="127000" y="1587500"/>
          <a:ext cx="4381500" cy="3200400"/>
        </p:xfrm>
        <a:graphic>
          <a:graphicData uri="http://schemas.openxmlformats.org/drawingml/2006/table">
            <a:tbl>
              <a:tblPr firstRow="1" bandRow="1">
                <a:tableStyleId>{5C22544A-7EE6-4342-B048-85BDC9FD1C3A}</a:tableStyleId>
              </a:tblPr>
              <a:tblGrid>
                <a:gridCol w="1460500">
                  <a:extLst>
                    <a:ext uri="{9D8B030D-6E8A-4147-A177-3AD203B41FA5}">
                      <a16:colId xmlns:a16="http://schemas.microsoft.com/office/drawing/2014/main" val="2469270229"/>
                    </a:ext>
                  </a:extLst>
                </a:gridCol>
                <a:gridCol w="2921000">
                  <a:extLst>
                    <a:ext uri="{9D8B030D-6E8A-4147-A177-3AD203B41FA5}">
                      <a16:colId xmlns:a16="http://schemas.microsoft.com/office/drawing/2014/main" val="3212589686"/>
                    </a:ext>
                  </a:extLst>
                </a:gridCol>
              </a:tblGrid>
              <a:tr h="317500">
                <a:tc>
                  <a:txBody>
                    <a:bodyPr/>
                    <a:lstStyle/>
                    <a:p>
                      <a:pPr algn="l"/>
                      <a:r>
                        <a:rPr lang="en-CA" sz="2400" b="1" dirty="0" smtClean="0">
                          <a:solidFill>
                            <a:schemeClr val="tx2"/>
                          </a:solidFill>
                        </a:rPr>
                        <a:t>Rank</a:t>
                      </a:r>
                      <a:endParaRPr lang="en-CA" sz="2400" b="1" dirty="0">
                        <a:solidFill>
                          <a:schemeClr val="tx2"/>
                        </a:solidFill>
                      </a:endParaRPr>
                    </a:p>
                  </a:txBody>
                  <a:tcPr>
                    <a:lnL w="12700" cmpd="sng">
                      <a:solidFill>
                        <a:schemeClr val="lt1"/>
                      </a:solidFill>
                    </a:lnL>
                    <a:lnR w="12700" cmpd="sng">
                      <a:solidFill>
                        <a:schemeClr val="lt1"/>
                      </a:solidFill>
                    </a:lnR>
                    <a:lnT w="12700" cmpd="sng">
                      <a:solidFill>
                        <a:schemeClr val="lt1"/>
                      </a:solidFill>
                    </a:lnT>
                    <a:lnB w="12700" cap="flat" cmpd="sng" algn="ctr">
                      <a:solidFill>
                        <a:schemeClr val="lt1"/>
                      </a:solidFill>
                      <a:prstDash val="solid"/>
                      <a:round/>
                      <a:headEnd type="none" w="med" len="med"/>
                      <a:tailEnd type="none" w="med" len="med"/>
                    </a:lnB>
                    <a:solidFill>
                      <a:scrgbClr r="0" g="0" b="0">
                        <a:alpha val="1000"/>
                      </a:scrgbClr>
                    </a:solidFill>
                  </a:tcPr>
                </a:tc>
                <a:tc>
                  <a:txBody>
                    <a:bodyPr/>
                    <a:lstStyle/>
                    <a:p>
                      <a:pPr algn="l"/>
                      <a:r>
                        <a:rPr lang="en-CA" sz="2400" b="1" smtClean="0">
                          <a:solidFill>
                            <a:schemeClr val="tx2"/>
                          </a:solidFill>
                        </a:rPr>
                        <a:t>Responses</a:t>
                      </a:r>
                      <a:endParaRPr lang="en-CA" sz="2400" b="1">
                        <a:solidFill>
                          <a:schemeClr val="tx2"/>
                        </a:solidFill>
                      </a:endParaRPr>
                    </a:p>
                  </a:txBody>
                  <a:tcPr>
                    <a:lnL w="12700" cmpd="sng">
                      <a:solidFill>
                        <a:schemeClr val="lt1"/>
                      </a:solidFill>
                    </a:lnL>
                    <a:lnR w="12700" cmpd="sng">
                      <a:solidFill>
                        <a:schemeClr val="lt1"/>
                      </a:solidFill>
                    </a:lnR>
                    <a:lnT w="12700" cmpd="sng">
                      <a:solidFill>
                        <a:schemeClr val="lt1"/>
                      </a:solidFill>
                    </a:lnT>
                    <a:lnB w="12700" cap="flat" cmpd="sng" algn="ctr">
                      <a:solidFill>
                        <a:schemeClr val="lt1"/>
                      </a:solidFill>
                      <a:prstDash val="solid"/>
                      <a:round/>
                      <a:headEnd type="none" w="med" len="med"/>
                      <a:tailEnd type="none" w="med" len="med"/>
                    </a:lnB>
                    <a:solidFill>
                      <a:scrgbClr r="0" g="0" b="0">
                        <a:alpha val="1000"/>
                      </a:scrgbClr>
                    </a:solidFill>
                  </a:tcPr>
                </a:tc>
                <a:extLst>
                  <a:ext uri="{0D108BD9-81ED-4DB2-BD59-A6C34878D82A}">
                    <a16:rowId xmlns:a16="http://schemas.microsoft.com/office/drawing/2014/main" val="3707065231"/>
                  </a:ext>
                </a:extLst>
              </a:tr>
              <a:tr h="317500">
                <a:tc>
                  <a:txBody>
                    <a:bodyPr/>
                    <a:lstStyle/>
                    <a:p>
                      <a:pPr algn="l"/>
                      <a:r>
                        <a:rPr lang="en-CA" sz="2400" b="0" smtClean="0">
                          <a:solidFill>
                            <a:schemeClr val="tx2"/>
                          </a:solidFill>
                        </a:rPr>
                        <a:t>1</a:t>
                      </a:r>
                      <a:endParaRPr lang="en-CA" sz="2400" b="0">
                        <a:solidFill>
                          <a:schemeClr val="tx2"/>
                        </a:solidFill>
                      </a:endParaRPr>
                    </a:p>
                  </a:txBody>
                  <a:tcPr>
                    <a:lnL w="12700" cmpd="sng">
                      <a:solidFill>
                        <a:schemeClr val="lt1"/>
                      </a:solidFill>
                    </a:lnL>
                    <a:lnR w="12700" cap="flat" cmpd="sng" algn="ctr">
                      <a:solidFill>
                        <a:schemeClr val="lt1"/>
                      </a:solidFill>
                      <a:prstDash val="solid"/>
                      <a:round/>
                      <a:headEnd type="none" w="med" len="med"/>
                      <a:tailEnd type="none" w="med" len="med"/>
                    </a:lnR>
                    <a:lnT w="12700" cmpd="sng">
                      <a:solidFill>
                        <a:schemeClr val="lt1"/>
                      </a:solidFill>
                    </a:lnT>
                    <a:lnB w="12700" cap="flat" cmpd="sng" algn="ctr">
                      <a:solidFill>
                        <a:schemeClr val="lt1"/>
                      </a:solidFill>
                      <a:prstDash val="solid"/>
                      <a:round/>
                      <a:headEnd type="none" w="med" len="med"/>
                      <a:tailEnd type="none" w="med" len="med"/>
                    </a:lnB>
                    <a:solidFill>
                      <a:scrgbClr r="0" g="0" b="0">
                        <a:alpha val="1000"/>
                      </a:scrgbClr>
                    </a:solidFill>
                  </a:tcPr>
                </a:tc>
                <a:tc>
                  <a:txBody>
                    <a:bodyPr/>
                    <a:lstStyle/>
                    <a:p>
                      <a:pPr algn="l"/>
                      <a:endParaRPr lang="en-CA" sz="2400" b="0">
                        <a:solidFill>
                          <a:schemeClr val="tx2"/>
                        </a:solidFill>
                      </a:endParaRPr>
                    </a:p>
                  </a:txBody>
                  <a:tcPr>
                    <a:lnL w="12700" cap="flat" cmpd="sng" algn="ctr">
                      <a:solidFill>
                        <a:schemeClr val="lt1"/>
                      </a:solidFill>
                      <a:prstDash val="solid"/>
                      <a:round/>
                      <a:headEnd type="none" w="med" len="med"/>
                      <a:tailEnd type="none" w="med" len="med"/>
                    </a:lnL>
                    <a:lnR w="12700" cmpd="sng">
                      <a:solidFill>
                        <a:schemeClr val="lt1"/>
                      </a:solidFill>
                    </a:lnR>
                    <a:lnT w="12700" cmpd="sng">
                      <a:solidFill>
                        <a:schemeClr val="lt1"/>
                      </a:solidFill>
                    </a:lnT>
                    <a:lnB w="12700" cap="flat" cmpd="sng" algn="ctr">
                      <a:solidFill>
                        <a:schemeClr val="lt1"/>
                      </a:solidFill>
                      <a:prstDash val="solid"/>
                      <a:round/>
                      <a:headEnd type="none" w="med" len="med"/>
                      <a:tailEnd type="none" w="med" len="med"/>
                    </a:lnB>
                    <a:solidFill>
                      <a:scrgbClr r="0" g="0" b="0">
                        <a:alpha val="1000"/>
                      </a:scrgbClr>
                    </a:solidFill>
                  </a:tcPr>
                </a:tc>
                <a:extLst>
                  <a:ext uri="{0D108BD9-81ED-4DB2-BD59-A6C34878D82A}">
                    <a16:rowId xmlns:a16="http://schemas.microsoft.com/office/drawing/2014/main" val="143467299"/>
                  </a:ext>
                </a:extLst>
              </a:tr>
              <a:tr h="317500">
                <a:tc>
                  <a:txBody>
                    <a:bodyPr/>
                    <a:lstStyle/>
                    <a:p>
                      <a:pPr algn="l"/>
                      <a:r>
                        <a:rPr lang="en-CA" sz="2400" b="0" smtClean="0">
                          <a:solidFill>
                            <a:schemeClr val="tx2"/>
                          </a:solidFill>
                        </a:rPr>
                        <a:t>2</a:t>
                      </a:r>
                      <a:endParaRPr lang="en-CA" sz="2400" b="0">
                        <a:solidFill>
                          <a:schemeClr val="tx2"/>
                        </a:solidFill>
                      </a:endParaRPr>
                    </a:p>
                  </a:txBody>
                  <a:tcPr>
                    <a:lnL w="12700" cmpd="sng">
                      <a:solidFill>
                        <a:schemeClr val="lt1"/>
                      </a:solidFill>
                    </a:lnL>
                    <a:lnR w="12700" cap="flat" cmpd="sng" algn="ctr">
                      <a:solidFill>
                        <a:schemeClr val="lt1"/>
                      </a:solidFill>
                      <a:prstDash val="solid"/>
                      <a:round/>
                      <a:headEnd type="none" w="med" len="med"/>
                      <a:tailEnd type="none" w="med" len="med"/>
                    </a:lnR>
                    <a:lnT w="12700" cmpd="sng">
                      <a:solidFill>
                        <a:schemeClr val="lt1"/>
                      </a:solidFill>
                    </a:lnT>
                    <a:lnB w="12700" cap="flat" cmpd="sng" algn="ctr">
                      <a:solidFill>
                        <a:schemeClr val="lt1"/>
                      </a:solidFill>
                      <a:prstDash val="solid"/>
                      <a:round/>
                      <a:headEnd type="none" w="med" len="med"/>
                      <a:tailEnd type="none" w="med" len="med"/>
                    </a:lnB>
                    <a:solidFill>
                      <a:scrgbClr r="0" g="0" b="0">
                        <a:alpha val="1000"/>
                      </a:scrgbClr>
                    </a:solidFill>
                  </a:tcPr>
                </a:tc>
                <a:tc>
                  <a:txBody>
                    <a:bodyPr/>
                    <a:lstStyle/>
                    <a:p>
                      <a:pPr algn="l"/>
                      <a:endParaRPr lang="en-CA" sz="2400" b="0">
                        <a:solidFill>
                          <a:schemeClr val="tx2"/>
                        </a:solidFill>
                      </a:endParaRPr>
                    </a:p>
                  </a:txBody>
                  <a:tcPr>
                    <a:lnL w="12700" cap="flat" cmpd="sng" algn="ctr">
                      <a:solidFill>
                        <a:schemeClr val="lt1"/>
                      </a:solidFill>
                      <a:prstDash val="solid"/>
                      <a:round/>
                      <a:headEnd type="none" w="med" len="med"/>
                      <a:tailEnd type="none" w="med" len="med"/>
                    </a:lnL>
                    <a:lnR w="12700" cmpd="sng">
                      <a:solidFill>
                        <a:schemeClr val="lt1"/>
                      </a:solidFill>
                    </a:lnR>
                    <a:lnT w="12700" cmpd="sng">
                      <a:solidFill>
                        <a:schemeClr val="lt1"/>
                      </a:solidFill>
                    </a:lnT>
                    <a:lnB w="12700" cap="flat" cmpd="sng" algn="ctr">
                      <a:solidFill>
                        <a:schemeClr val="lt1"/>
                      </a:solidFill>
                      <a:prstDash val="solid"/>
                      <a:round/>
                      <a:headEnd type="none" w="med" len="med"/>
                      <a:tailEnd type="none" w="med" len="med"/>
                    </a:lnB>
                    <a:solidFill>
                      <a:scrgbClr r="0" g="0" b="0">
                        <a:alpha val="1000"/>
                      </a:scrgbClr>
                    </a:solidFill>
                  </a:tcPr>
                </a:tc>
                <a:extLst>
                  <a:ext uri="{0D108BD9-81ED-4DB2-BD59-A6C34878D82A}">
                    <a16:rowId xmlns:a16="http://schemas.microsoft.com/office/drawing/2014/main" val="1961741222"/>
                  </a:ext>
                </a:extLst>
              </a:tr>
              <a:tr h="317500">
                <a:tc>
                  <a:txBody>
                    <a:bodyPr/>
                    <a:lstStyle/>
                    <a:p>
                      <a:pPr algn="l"/>
                      <a:r>
                        <a:rPr lang="en-CA" sz="2400" b="0" smtClean="0">
                          <a:solidFill>
                            <a:schemeClr val="tx2"/>
                          </a:solidFill>
                        </a:rPr>
                        <a:t>3</a:t>
                      </a:r>
                      <a:endParaRPr lang="en-CA" sz="2400" b="0">
                        <a:solidFill>
                          <a:schemeClr val="tx2"/>
                        </a:solidFill>
                      </a:endParaRPr>
                    </a:p>
                  </a:txBody>
                  <a:tcPr>
                    <a:lnL w="12700" cmpd="sng">
                      <a:solidFill>
                        <a:schemeClr val="lt1"/>
                      </a:solidFill>
                    </a:lnL>
                    <a:lnR w="12700" cap="flat" cmpd="sng" algn="ctr">
                      <a:solidFill>
                        <a:schemeClr val="lt1"/>
                      </a:solidFill>
                      <a:prstDash val="solid"/>
                      <a:round/>
                      <a:headEnd type="none" w="med" len="med"/>
                      <a:tailEnd type="none" w="med" len="med"/>
                    </a:lnR>
                    <a:lnT w="12700" cmpd="sng">
                      <a:solidFill>
                        <a:schemeClr val="lt1"/>
                      </a:solidFill>
                    </a:lnT>
                    <a:lnB w="12700" cap="flat" cmpd="sng" algn="ctr">
                      <a:solidFill>
                        <a:schemeClr val="lt1"/>
                      </a:solidFill>
                      <a:prstDash val="solid"/>
                      <a:round/>
                      <a:headEnd type="none" w="med" len="med"/>
                      <a:tailEnd type="none" w="med" len="med"/>
                    </a:lnB>
                    <a:solidFill>
                      <a:scrgbClr r="0" g="0" b="0">
                        <a:alpha val="1000"/>
                      </a:scrgbClr>
                    </a:solidFill>
                  </a:tcPr>
                </a:tc>
                <a:tc>
                  <a:txBody>
                    <a:bodyPr/>
                    <a:lstStyle/>
                    <a:p>
                      <a:pPr algn="l"/>
                      <a:endParaRPr lang="en-CA" sz="2400" b="0">
                        <a:solidFill>
                          <a:schemeClr val="tx2"/>
                        </a:solidFill>
                      </a:endParaRPr>
                    </a:p>
                  </a:txBody>
                  <a:tcPr>
                    <a:lnL w="12700" cap="flat" cmpd="sng" algn="ctr">
                      <a:solidFill>
                        <a:schemeClr val="lt1"/>
                      </a:solidFill>
                      <a:prstDash val="solid"/>
                      <a:round/>
                      <a:headEnd type="none" w="med" len="med"/>
                      <a:tailEnd type="none" w="med" len="med"/>
                    </a:lnL>
                    <a:lnR w="12700" cmpd="sng">
                      <a:solidFill>
                        <a:schemeClr val="lt1"/>
                      </a:solidFill>
                    </a:lnR>
                    <a:lnT w="12700" cmpd="sng">
                      <a:solidFill>
                        <a:schemeClr val="lt1"/>
                      </a:solidFill>
                    </a:lnT>
                    <a:lnB w="12700" cap="flat" cmpd="sng" algn="ctr">
                      <a:solidFill>
                        <a:schemeClr val="lt1"/>
                      </a:solidFill>
                      <a:prstDash val="solid"/>
                      <a:round/>
                      <a:headEnd type="none" w="med" len="med"/>
                      <a:tailEnd type="none" w="med" len="med"/>
                    </a:lnB>
                    <a:solidFill>
                      <a:scrgbClr r="0" g="0" b="0">
                        <a:alpha val="1000"/>
                      </a:scrgbClr>
                    </a:solidFill>
                  </a:tcPr>
                </a:tc>
                <a:extLst>
                  <a:ext uri="{0D108BD9-81ED-4DB2-BD59-A6C34878D82A}">
                    <a16:rowId xmlns:a16="http://schemas.microsoft.com/office/drawing/2014/main" val="3041926011"/>
                  </a:ext>
                </a:extLst>
              </a:tr>
              <a:tr h="317500">
                <a:tc>
                  <a:txBody>
                    <a:bodyPr/>
                    <a:lstStyle/>
                    <a:p>
                      <a:pPr algn="l"/>
                      <a:r>
                        <a:rPr lang="en-CA" sz="2400" b="0" smtClean="0">
                          <a:solidFill>
                            <a:schemeClr val="tx2"/>
                          </a:solidFill>
                        </a:rPr>
                        <a:t>4</a:t>
                      </a:r>
                      <a:endParaRPr lang="en-CA" sz="2400" b="0">
                        <a:solidFill>
                          <a:schemeClr val="tx2"/>
                        </a:solidFill>
                      </a:endParaRPr>
                    </a:p>
                  </a:txBody>
                  <a:tcPr>
                    <a:lnL w="12700" cmpd="sng">
                      <a:solidFill>
                        <a:schemeClr val="lt1"/>
                      </a:solidFill>
                    </a:lnL>
                    <a:lnR w="12700" cap="flat" cmpd="sng" algn="ctr">
                      <a:solidFill>
                        <a:schemeClr val="lt1"/>
                      </a:solidFill>
                      <a:prstDash val="solid"/>
                      <a:round/>
                      <a:headEnd type="none" w="med" len="med"/>
                      <a:tailEnd type="none" w="med" len="med"/>
                    </a:lnR>
                    <a:lnT w="12700" cmpd="sng">
                      <a:solidFill>
                        <a:schemeClr val="lt1"/>
                      </a:solidFill>
                    </a:lnT>
                    <a:lnB w="12700" cap="flat" cmpd="sng" algn="ctr">
                      <a:solidFill>
                        <a:schemeClr val="lt1"/>
                      </a:solidFill>
                      <a:prstDash val="solid"/>
                      <a:round/>
                      <a:headEnd type="none" w="med" len="med"/>
                      <a:tailEnd type="none" w="med" len="med"/>
                    </a:lnB>
                    <a:solidFill>
                      <a:scrgbClr r="0" g="0" b="0">
                        <a:alpha val="1000"/>
                      </a:scrgbClr>
                    </a:solidFill>
                  </a:tcPr>
                </a:tc>
                <a:tc>
                  <a:txBody>
                    <a:bodyPr/>
                    <a:lstStyle/>
                    <a:p>
                      <a:pPr algn="l"/>
                      <a:endParaRPr lang="en-CA" sz="2400" b="0">
                        <a:solidFill>
                          <a:schemeClr val="tx2"/>
                        </a:solidFill>
                      </a:endParaRPr>
                    </a:p>
                  </a:txBody>
                  <a:tcPr>
                    <a:lnL w="12700" cap="flat" cmpd="sng" algn="ctr">
                      <a:solidFill>
                        <a:schemeClr val="lt1"/>
                      </a:solidFill>
                      <a:prstDash val="solid"/>
                      <a:round/>
                      <a:headEnd type="none" w="med" len="med"/>
                      <a:tailEnd type="none" w="med" len="med"/>
                    </a:lnL>
                    <a:lnR w="12700" cmpd="sng">
                      <a:solidFill>
                        <a:schemeClr val="lt1"/>
                      </a:solidFill>
                    </a:lnR>
                    <a:lnT w="12700" cmpd="sng">
                      <a:solidFill>
                        <a:schemeClr val="lt1"/>
                      </a:solidFill>
                    </a:lnT>
                    <a:lnB w="12700" cap="flat" cmpd="sng" algn="ctr">
                      <a:solidFill>
                        <a:schemeClr val="lt1"/>
                      </a:solidFill>
                      <a:prstDash val="solid"/>
                      <a:round/>
                      <a:headEnd type="none" w="med" len="med"/>
                      <a:tailEnd type="none" w="med" len="med"/>
                    </a:lnB>
                    <a:solidFill>
                      <a:scrgbClr r="0" g="0" b="0">
                        <a:alpha val="1000"/>
                      </a:scrgbClr>
                    </a:solidFill>
                  </a:tcPr>
                </a:tc>
                <a:extLst>
                  <a:ext uri="{0D108BD9-81ED-4DB2-BD59-A6C34878D82A}">
                    <a16:rowId xmlns:a16="http://schemas.microsoft.com/office/drawing/2014/main" val="3442383529"/>
                  </a:ext>
                </a:extLst>
              </a:tr>
              <a:tr h="317500">
                <a:tc>
                  <a:txBody>
                    <a:bodyPr/>
                    <a:lstStyle/>
                    <a:p>
                      <a:pPr algn="l"/>
                      <a:r>
                        <a:rPr lang="en-CA" sz="2400" b="0" smtClean="0">
                          <a:solidFill>
                            <a:schemeClr val="tx2"/>
                          </a:solidFill>
                        </a:rPr>
                        <a:t>5</a:t>
                      </a:r>
                      <a:endParaRPr lang="en-CA" sz="2400" b="0">
                        <a:solidFill>
                          <a:schemeClr val="tx2"/>
                        </a:solidFill>
                      </a:endParaRPr>
                    </a:p>
                  </a:txBody>
                  <a:tcPr>
                    <a:lnL w="12700" cmpd="sng">
                      <a:solidFill>
                        <a:schemeClr val="lt1"/>
                      </a:solidFill>
                    </a:lnL>
                    <a:lnR w="12700" cap="flat" cmpd="sng" algn="ctr">
                      <a:solidFill>
                        <a:schemeClr val="lt1"/>
                      </a:solidFill>
                      <a:prstDash val="solid"/>
                      <a:round/>
                      <a:headEnd type="none" w="med" len="med"/>
                      <a:tailEnd type="none" w="med" len="med"/>
                    </a:lnR>
                    <a:lnT w="12700" cmpd="sng">
                      <a:solidFill>
                        <a:schemeClr val="lt1"/>
                      </a:solidFill>
                    </a:lnT>
                    <a:lnB w="12700" cap="flat" cmpd="sng" algn="ctr">
                      <a:solidFill>
                        <a:schemeClr val="lt1"/>
                      </a:solidFill>
                      <a:prstDash val="solid"/>
                      <a:round/>
                      <a:headEnd type="none" w="med" len="med"/>
                      <a:tailEnd type="none" w="med" len="med"/>
                    </a:lnB>
                    <a:solidFill>
                      <a:scrgbClr r="0" g="0" b="0">
                        <a:alpha val="1000"/>
                      </a:scrgbClr>
                    </a:solidFill>
                  </a:tcPr>
                </a:tc>
                <a:tc>
                  <a:txBody>
                    <a:bodyPr/>
                    <a:lstStyle/>
                    <a:p>
                      <a:pPr algn="l"/>
                      <a:endParaRPr lang="en-CA" sz="2400" b="0">
                        <a:solidFill>
                          <a:schemeClr val="tx2"/>
                        </a:solidFill>
                      </a:endParaRPr>
                    </a:p>
                  </a:txBody>
                  <a:tcPr>
                    <a:lnL w="12700" cap="flat" cmpd="sng" algn="ctr">
                      <a:solidFill>
                        <a:schemeClr val="lt1"/>
                      </a:solidFill>
                      <a:prstDash val="solid"/>
                      <a:round/>
                      <a:headEnd type="none" w="med" len="med"/>
                      <a:tailEnd type="none" w="med" len="med"/>
                    </a:lnL>
                    <a:lnR w="12700" cmpd="sng">
                      <a:solidFill>
                        <a:schemeClr val="lt1"/>
                      </a:solidFill>
                    </a:lnR>
                    <a:lnT w="12700" cmpd="sng">
                      <a:solidFill>
                        <a:schemeClr val="lt1"/>
                      </a:solidFill>
                    </a:lnT>
                    <a:lnB w="12700" cap="flat" cmpd="sng" algn="ctr">
                      <a:solidFill>
                        <a:schemeClr val="lt1"/>
                      </a:solidFill>
                      <a:prstDash val="solid"/>
                      <a:round/>
                      <a:headEnd type="none" w="med" len="med"/>
                      <a:tailEnd type="none" w="med" len="med"/>
                    </a:lnB>
                    <a:solidFill>
                      <a:scrgbClr r="0" g="0" b="0">
                        <a:alpha val="1000"/>
                      </a:scrgbClr>
                    </a:solidFill>
                  </a:tcPr>
                </a:tc>
                <a:extLst>
                  <a:ext uri="{0D108BD9-81ED-4DB2-BD59-A6C34878D82A}">
                    <a16:rowId xmlns:a16="http://schemas.microsoft.com/office/drawing/2014/main" val="4099113892"/>
                  </a:ext>
                </a:extLst>
              </a:tr>
              <a:tr h="317500">
                <a:tc>
                  <a:txBody>
                    <a:bodyPr/>
                    <a:lstStyle/>
                    <a:p>
                      <a:pPr algn="l"/>
                      <a:r>
                        <a:rPr lang="en-CA" sz="2400" b="0" smtClean="0">
                          <a:solidFill>
                            <a:schemeClr val="tx2"/>
                          </a:solidFill>
                        </a:rPr>
                        <a:t>6</a:t>
                      </a:r>
                      <a:endParaRPr lang="en-CA" sz="2400" b="0">
                        <a:solidFill>
                          <a:schemeClr val="tx2"/>
                        </a:solidFill>
                      </a:endParaRPr>
                    </a:p>
                  </a:txBody>
                  <a:tcPr>
                    <a:lnL w="12700" cmpd="sng">
                      <a:solidFill>
                        <a:schemeClr val="lt1"/>
                      </a:solidFill>
                    </a:lnL>
                    <a:lnR w="12700" cap="flat" cmpd="sng" algn="ctr">
                      <a:solidFill>
                        <a:schemeClr val="lt1"/>
                      </a:solidFill>
                      <a:prstDash val="solid"/>
                      <a:round/>
                      <a:headEnd type="none" w="med" len="med"/>
                      <a:tailEnd type="none" w="med" len="med"/>
                    </a:lnR>
                    <a:lnT w="12700" cmpd="sng">
                      <a:solidFill>
                        <a:schemeClr val="lt1"/>
                      </a:solidFill>
                    </a:lnT>
                    <a:lnB w="38100" cmpd="sng">
                      <a:solidFill>
                        <a:schemeClr val="lt1"/>
                      </a:solidFill>
                    </a:lnB>
                    <a:solidFill>
                      <a:scrgbClr r="0" g="0" b="0">
                        <a:alpha val="1000"/>
                      </a:scrgbClr>
                    </a:solidFill>
                  </a:tcPr>
                </a:tc>
                <a:tc>
                  <a:txBody>
                    <a:bodyPr/>
                    <a:lstStyle/>
                    <a:p>
                      <a:pPr algn="l"/>
                      <a:r>
                        <a:rPr lang="en-CA" sz="2400" b="0" dirty="0" smtClean="0">
                          <a:solidFill>
                            <a:schemeClr val="tx2"/>
                          </a:solidFill>
                        </a:rPr>
                        <a:t>Other</a:t>
                      </a:r>
                      <a:endParaRPr lang="en-CA" sz="2400" b="0" dirty="0">
                        <a:solidFill>
                          <a:schemeClr val="tx2"/>
                        </a:solidFill>
                      </a:endParaRPr>
                    </a:p>
                  </a:txBody>
                  <a:tcPr>
                    <a:lnL w="12700" cap="flat" cmpd="sng" algn="ctr">
                      <a:solidFill>
                        <a:schemeClr val="lt1"/>
                      </a:solidFill>
                      <a:prstDash val="solid"/>
                      <a:round/>
                      <a:headEnd type="none" w="med" len="med"/>
                      <a:tailEnd type="none" w="med" len="med"/>
                    </a:lnL>
                    <a:lnR w="12700" cmpd="sng">
                      <a:solidFill>
                        <a:schemeClr val="lt1"/>
                      </a:solidFill>
                    </a:lnR>
                    <a:lnT w="12700" cmpd="sng">
                      <a:solidFill>
                        <a:schemeClr val="lt1"/>
                      </a:solidFill>
                    </a:lnT>
                    <a:lnB w="38100" cmpd="sng">
                      <a:solidFill>
                        <a:schemeClr val="lt1"/>
                      </a:solidFill>
                    </a:lnB>
                    <a:solidFill>
                      <a:scrgbClr r="0" g="0" b="0">
                        <a:alpha val="1000"/>
                      </a:scrgbClr>
                    </a:solidFill>
                  </a:tcPr>
                </a:tc>
                <a:extLst>
                  <a:ext uri="{0D108BD9-81ED-4DB2-BD59-A6C34878D82A}">
                    <a16:rowId xmlns:a16="http://schemas.microsoft.com/office/drawing/2014/main" val="2238670559"/>
                  </a:ext>
                </a:extLst>
              </a:tr>
            </a:tbl>
          </a:graphicData>
        </a:graphic>
      </p:graphicFrame>
      <p:graphicFrame>
        <p:nvGraphicFramePr>
          <p:cNvPr id="5" name="TPKeywords"/>
          <p:cNvGraphicFramePr>
            <a:graphicFrameLocks noGrp="1"/>
          </p:cNvGraphicFramePr>
          <p:nvPr>
            <p:extLst>
              <p:ext uri="{D42A27DB-BD31-4B8C-83A1-F6EECF244321}">
                <p14:modId xmlns:p14="http://schemas.microsoft.com/office/powerpoint/2010/main" val="4029763178"/>
              </p:ext>
            </p:extLst>
          </p:nvPr>
        </p:nvGraphicFramePr>
        <p:xfrm>
          <a:off x="127000" y="4914900"/>
          <a:ext cx="4445000" cy="914400"/>
        </p:xfrm>
        <a:graphic>
          <a:graphicData uri="http://schemas.openxmlformats.org/drawingml/2006/table">
            <a:tbl>
              <a:tblPr firstRow="1" bandRow="1">
                <a:tableStyleId>{5C22544A-7EE6-4342-B048-85BDC9FD1C3A}</a:tableStyleId>
              </a:tblPr>
              <a:tblGrid>
                <a:gridCol w="4445000">
                  <a:extLst>
                    <a:ext uri="{9D8B030D-6E8A-4147-A177-3AD203B41FA5}">
                      <a16:colId xmlns:a16="http://schemas.microsoft.com/office/drawing/2014/main" val="2683724994"/>
                    </a:ext>
                  </a:extLst>
                </a:gridCol>
              </a:tblGrid>
              <a:tr h="317500">
                <a:tc>
                  <a:txBody>
                    <a:bodyPr/>
                    <a:lstStyle/>
                    <a:p>
                      <a:pPr algn="l"/>
                      <a:endParaRPr lang="en-CA" sz="2400" b="1" dirty="0">
                        <a:solidFill>
                          <a:schemeClr val="tx2"/>
                        </a:solidFill>
                      </a:endParaRPr>
                    </a:p>
                  </a:txBody>
                  <a:tcPr>
                    <a:lnL w="12700" cmpd="sng">
                      <a:solidFill>
                        <a:schemeClr val="lt1"/>
                      </a:solidFill>
                    </a:lnL>
                    <a:lnR w="12700" cmpd="sng">
                      <a:solidFill>
                        <a:schemeClr val="lt1"/>
                      </a:solidFill>
                    </a:lnR>
                    <a:lnT w="12700" cmpd="sng">
                      <a:solidFill>
                        <a:schemeClr val="lt1"/>
                      </a:solidFill>
                    </a:lnT>
                    <a:lnB w="12700" cap="flat" cmpd="sng" algn="ctr">
                      <a:solidFill>
                        <a:schemeClr val="lt1"/>
                      </a:solidFill>
                      <a:prstDash val="solid"/>
                      <a:round/>
                      <a:headEnd type="none" w="med" len="med"/>
                      <a:tailEnd type="none" w="med" len="med"/>
                    </a:lnB>
                    <a:solidFill>
                      <a:schemeClr val="accent1">
                        <a:alpha val="1000"/>
                      </a:schemeClr>
                    </a:solidFill>
                  </a:tcPr>
                </a:tc>
                <a:extLst>
                  <a:ext uri="{0D108BD9-81ED-4DB2-BD59-A6C34878D82A}">
                    <a16:rowId xmlns:a16="http://schemas.microsoft.com/office/drawing/2014/main" val="2265877783"/>
                  </a:ext>
                </a:extLst>
              </a:tr>
              <a:tr h="317500">
                <a:tc>
                  <a:txBody>
                    <a:bodyPr/>
                    <a:lstStyle/>
                    <a:p>
                      <a:pPr algn="l"/>
                      <a:endParaRPr lang="en-CA" sz="2400" b="1" dirty="0">
                        <a:solidFill>
                          <a:schemeClr val="tx2"/>
                        </a:solidFill>
                      </a:endParaRPr>
                    </a:p>
                  </a:txBody>
                  <a:tcPr>
                    <a:lnL w="12700" cmpd="sng">
                      <a:solidFill>
                        <a:schemeClr val="lt1"/>
                      </a:solidFill>
                    </a:lnL>
                    <a:lnR w="12700" cmpd="sng">
                      <a:solidFill>
                        <a:schemeClr val="lt1"/>
                      </a:solidFill>
                    </a:lnR>
                    <a:lnT w="12700" cmpd="sng">
                      <a:solidFill>
                        <a:schemeClr val="lt1"/>
                      </a:solidFill>
                    </a:lnT>
                    <a:lnB w="38100" cmpd="sng">
                      <a:solidFill>
                        <a:schemeClr val="lt1"/>
                      </a:solidFill>
                    </a:lnB>
                    <a:solidFill>
                      <a:schemeClr val="accent1">
                        <a:alpha val="1000"/>
                      </a:schemeClr>
                    </a:solidFill>
                  </a:tcPr>
                </a:tc>
                <a:extLst>
                  <a:ext uri="{0D108BD9-81ED-4DB2-BD59-A6C34878D82A}">
                    <a16:rowId xmlns:a16="http://schemas.microsoft.com/office/drawing/2014/main" val="4131442974"/>
                  </a:ext>
                </a:extLst>
              </a:tr>
            </a:tbl>
          </a:graphicData>
        </a:graphic>
      </p:graphicFrame>
      <p:sp>
        <p:nvSpPr>
          <p:cNvPr id="6" name="TPPolling"/>
          <p:cNvSpPr/>
          <p:nvPr/>
        </p:nvSpPr>
        <p:spPr>
          <a:xfrm>
            <a:off x="0" y="0"/>
            <a:ext cx="12700" cy="12700"/>
          </a:xfrm>
          <a:prstGeom prst="rect">
            <a:avLst/>
          </a:prstGeom>
          <a:solidFill>
            <a:schemeClr val="accent1">
              <a:alpha val="10000"/>
            </a:schemeClr>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custDataLst>
      <p:tags r:id="rId1"/>
    </p:custDataLst>
    <p:extLst>
      <p:ext uri="{BB962C8B-B14F-4D97-AF65-F5344CB8AC3E}">
        <p14:creationId xmlns:p14="http://schemas.microsoft.com/office/powerpoint/2010/main" val="1283425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animBg="1"/>
      <p:bldP spid="6" grpId="1"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Structural </a:t>
            </a:r>
            <a:r>
              <a:rPr lang="en-US" dirty="0"/>
              <a:t>“Rules of Thumb”</a:t>
            </a:r>
          </a:p>
        </p:txBody>
      </p:sp>
      <p:sp>
        <p:nvSpPr>
          <p:cNvPr id="3" name="Content Placeholder 2"/>
          <p:cNvSpPr>
            <a:spLocks noGrp="1"/>
          </p:cNvSpPr>
          <p:nvPr>
            <p:ph idx="1"/>
          </p:nvPr>
        </p:nvSpPr>
        <p:spPr/>
        <p:txBody>
          <a:bodyPr>
            <a:normAutofit fontScale="62500" lnSpcReduction="20000"/>
          </a:bodyPr>
          <a:lstStyle/>
          <a:p>
            <a:r>
              <a:rPr lang="en-US" dirty="0" smtClean="0"/>
              <a:t>The architecture should feature well-defined modules whose functional responsibilities are assigned on the principles of information hiding and separation of concerns. </a:t>
            </a:r>
          </a:p>
          <a:p>
            <a:pPr lvl="1"/>
            <a:r>
              <a:rPr lang="en-US" dirty="0" smtClean="0"/>
              <a:t>The information-hiding modules should encapsulate things likely to change</a:t>
            </a:r>
          </a:p>
          <a:p>
            <a:pPr lvl="1"/>
            <a:r>
              <a:rPr lang="en-US" dirty="0" smtClean="0"/>
              <a:t>Each module should have a well-defined interface that encapsulates or “hides” the changeable aspects from other software </a:t>
            </a:r>
          </a:p>
          <a:p>
            <a:r>
              <a:rPr lang="en-US" dirty="0" smtClean="0"/>
              <a:t>Unless your requirements are unprecedented your quality attributes should be achieved using well-known architectural patterns and tactics specific to each attribute.</a:t>
            </a:r>
          </a:p>
          <a:p>
            <a:r>
              <a:rPr lang="en-US" dirty="0" smtClean="0"/>
              <a:t>The architecture should never depend on a particular version of a commercial product or tool. If it must, it should be structured so that changing to a different version is straightforward and inexpensive.</a:t>
            </a:r>
          </a:p>
          <a:p>
            <a:r>
              <a:rPr lang="en-US" dirty="0" smtClean="0"/>
              <a:t>Modules that produce data should be separate from modules that consume data. </a:t>
            </a:r>
          </a:p>
          <a:p>
            <a:pPr lvl="1"/>
            <a:r>
              <a:rPr lang="en-US" dirty="0" smtClean="0"/>
              <a:t>This tends to increase modifiability </a:t>
            </a:r>
          </a:p>
          <a:p>
            <a:pPr lvl="1"/>
            <a:r>
              <a:rPr lang="en-US" dirty="0" smtClean="0"/>
              <a:t>Changes are frequently confined to either the production or the consumption side of data. </a:t>
            </a:r>
          </a:p>
        </p:txBody>
      </p:sp>
      <p:sp>
        <p:nvSpPr>
          <p:cNvPr id="4" name="Footer Placeholder 3"/>
          <p:cNvSpPr>
            <a:spLocks noGrp="1"/>
          </p:cNvSpPr>
          <p:nvPr>
            <p:ph type="ftr" sz="quarter" idx="11"/>
          </p:nvPr>
        </p:nvSpPr>
        <p:spPr/>
        <p:txBody>
          <a:bodyPr/>
          <a:lstStyle/>
          <a:p>
            <a:r>
              <a:rPr lang="en-AU" dirty="0"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326489473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PChart" descr="Yes got 0.5, No got 0.5, "/>
          <p:cNvSpPr/>
          <p:nvPr>
            <p:custDataLst>
              <p:tags r:id="rId2"/>
            </p:custDataLst>
          </p:nvPr>
        </p:nvSpPr>
        <p:spPr>
          <a:xfrm>
            <a:off x="4508500" y="1346200"/>
            <a:ext cx="4572000" cy="5143500"/>
          </a:xfrm>
          <a:prstGeom prst="rect">
            <a:avLst/>
          </a:prstGeom>
          <a:blipFill>
            <a:blip r:embed="rId5"/>
            <a:stretch>
              <a:fillRect/>
            </a:stretch>
          </a:blip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PQuestion" title="Question Text Shape"/>
          <p:cNvSpPr>
            <a:spLocks noGrp="1"/>
          </p:cNvSpPr>
          <p:nvPr>
            <p:ph type="title"/>
          </p:nvPr>
        </p:nvSpPr>
        <p:spPr/>
        <p:txBody>
          <a:bodyPr>
            <a:normAutofit fontScale="90000"/>
          </a:bodyPr>
          <a:lstStyle/>
          <a:p>
            <a:r>
              <a:rPr lang="en-CA" dirty="0"/>
              <a:t>Does a 3 tier architecture embody the separation of concerns principle?</a:t>
            </a:r>
          </a:p>
        </p:txBody>
      </p:sp>
      <p:sp>
        <p:nvSpPr>
          <p:cNvPr id="3" name="TPAnswers" title="Answer Text Shape"/>
          <p:cNvSpPr>
            <a:spLocks noGrp="1"/>
          </p:cNvSpPr>
          <p:nvPr>
            <p:ph type="body" idx="1"/>
            <p:custDataLst>
              <p:tags r:id="rId3"/>
            </p:custDataLst>
          </p:nvPr>
        </p:nvSpPr>
        <p:spPr>
          <a:xfrm>
            <a:off x="457200" y="1341437"/>
            <a:ext cx="4114800" cy="4525963"/>
          </a:xfrm>
        </p:spPr>
        <p:txBody>
          <a:bodyPr/>
          <a:lstStyle/>
          <a:p>
            <a:pPr marL="514350" indent="-514350">
              <a:buFont typeface="Arial" pitchFamily="34" charset="0"/>
              <a:buAutoNum type="alphaUcPeriod"/>
            </a:pPr>
            <a:r>
              <a:rPr lang="en-CA" dirty="0" smtClean="0"/>
              <a:t>Yes</a:t>
            </a:r>
          </a:p>
          <a:p>
            <a:pPr marL="514350" indent="-514350">
              <a:buFont typeface="Arial" pitchFamily="34" charset="0"/>
              <a:buAutoNum type="alphaUcPeriod"/>
            </a:pPr>
            <a:r>
              <a:rPr lang="en-US" dirty="0" smtClean="0"/>
              <a:t>No</a:t>
            </a:r>
            <a:endParaRPr lang="en-CA" dirty="0"/>
          </a:p>
        </p:txBody>
      </p:sp>
      <p:sp>
        <p:nvSpPr>
          <p:cNvPr id="4" name="TPPolling"/>
          <p:cNvSpPr/>
          <p:nvPr/>
        </p:nvSpPr>
        <p:spPr>
          <a:xfrm>
            <a:off x="0" y="0"/>
            <a:ext cx="12700" cy="12700"/>
          </a:xfrm>
          <a:prstGeom prst="rect">
            <a:avLst/>
          </a:prstGeom>
          <a:solidFill>
            <a:schemeClr val="accent1">
              <a:alpha val="10000"/>
            </a:schemeClr>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custDataLst>
      <p:tags r:id="rId1"/>
    </p:custDataLst>
    <p:extLst>
      <p:ext uri="{BB962C8B-B14F-4D97-AF65-F5344CB8AC3E}">
        <p14:creationId xmlns:p14="http://schemas.microsoft.com/office/powerpoint/2010/main" val="3839106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P spid="4" grpId="1"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Structural </a:t>
            </a:r>
            <a:r>
              <a:rPr lang="en-US" dirty="0"/>
              <a:t>“Rules of Thumb”</a:t>
            </a:r>
          </a:p>
        </p:txBody>
      </p:sp>
      <p:sp>
        <p:nvSpPr>
          <p:cNvPr id="3" name="Content Placeholder 2"/>
          <p:cNvSpPr>
            <a:spLocks noGrp="1"/>
          </p:cNvSpPr>
          <p:nvPr>
            <p:ph idx="1"/>
          </p:nvPr>
        </p:nvSpPr>
        <p:spPr/>
        <p:txBody>
          <a:bodyPr>
            <a:normAutofit fontScale="70000" lnSpcReduction="20000"/>
          </a:bodyPr>
          <a:lstStyle/>
          <a:p>
            <a:r>
              <a:rPr lang="en-US" dirty="0"/>
              <a:t>Don’t expect a one-to-one correspondence between modules and components. </a:t>
            </a:r>
            <a:endParaRPr lang="en-US" dirty="0" smtClean="0"/>
          </a:p>
          <a:p>
            <a:r>
              <a:rPr lang="en-US" dirty="0" smtClean="0"/>
              <a:t>Every </a:t>
            </a:r>
            <a:r>
              <a:rPr lang="en-US" dirty="0"/>
              <a:t>process should be written so that its assignment to a specific processor can be easily changed, perhaps even at runtime.</a:t>
            </a:r>
          </a:p>
          <a:p>
            <a:r>
              <a:rPr lang="en-US" dirty="0"/>
              <a:t>The architecture should feature a small number of ways for components to interact. </a:t>
            </a:r>
            <a:endParaRPr lang="en-US" dirty="0" smtClean="0"/>
          </a:p>
          <a:p>
            <a:pPr lvl="1"/>
            <a:r>
              <a:rPr lang="en-US" dirty="0" smtClean="0"/>
              <a:t>The </a:t>
            </a:r>
            <a:r>
              <a:rPr lang="en-US" dirty="0"/>
              <a:t>system should do the same things in the same way throughout. </a:t>
            </a:r>
            <a:endParaRPr lang="en-US" dirty="0" smtClean="0"/>
          </a:p>
          <a:p>
            <a:pPr lvl="1"/>
            <a:r>
              <a:rPr lang="en-US" dirty="0" smtClean="0"/>
              <a:t>This </a:t>
            </a:r>
            <a:r>
              <a:rPr lang="en-US" dirty="0"/>
              <a:t>will aid in understandability, reduce development time, increase reliability, and enhance modifiability.</a:t>
            </a:r>
          </a:p>
          <a:p>
            <a:r>
              <a:rPr lang="en-US" dirty="0"/>
              <a:t>The architecture should contain a specific (and small) set of resource contention areas, the resolution of which is clearly specified and maintained. </a:t>
            </a:r>
          </a:p>
          <a:p>
            <a:endParaRPr lang="en-US" dirty="0"/>
          </a:p>
        </p:txBody>
      </p:sp>
      <p:sp>
        <p:nvSpPr>
          <p:cNvPr id="4" name="Footer Placeholder 3"/>
          <p:cNvSpPr>
            <a:spLocks noGrp="1"/>
          </p:cNvSpPr>
          <p:nvPr>
            <p:ph type="ftr" sz="quarter" idx="11"/>
          </p:nvPr>
        </p:nvSpPr>
        <p:spPr/>
        <p:txBody>
          <a:bodyPr/>
          <a:lstStyle/>
          <a:p>
            <a:r>
              <a:rPr lang="en-AU" dirty="0"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358069143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r>
              <a:rPr lang="en-US" sz="2400" dirty="0" smtClean="0"/>
              <a:t>The software architecture of a system is the set of structures needed to reason about the system, which comprise software elements, relations among them, and properties of both.</a:t>
            </a:r>
          </a:p>
          <a:p>
            <a:r>
              <a:rPr lang="en-US" sz="2400" dirty="0" smtClean="0"/>
              <a:t>A structure is a set of elements and the relations among them.</a:t>
            </a:r>
          </a:p>
          <a:p>
            <a:r>
              <a:rPr lang="en-US" sz="2400" dirty="0" smtClean="0"/>
              <a:t>A view is a representation of a coherent set of architectural elements. A view is a representation of one or more structures.</a:t>
            </a:r>
            <a:endParaRPr lang="en-US" sz="2400" dirty="0"/>
          </a:p>
        </p:txBody>
      </p:sp>
      <p:sp>
        <p:nvSpPr>
          <p:cNvPr id="4" name="Footer Placeholder 3"/>
          <p:cNvSpPr>
            <a:spLocks noGrp="1"/>
          </p:cNvSpPr>
          <p:nvPr>
            <p:ph type="ftr" sz="quarter" idx="11"/>
          </p:nvPr>
        </p:nvSpPr>
        <p:spPr/>
        <p:txBody>
          <a:bodyPr/>
          <a:lstStyle/>
          <a:p>
            <a:r>
              <a:rPr lang="en-AU" dirty="0"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118023327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fontScale="92500" lnSpcReduction="10000"/>
          </a:bodyPr>
          <a:lstStyle/>
          <a:p>
            <a:r>
              <a:rPr lang="en-US" sz="2400" dirty="0" smtClean="0"/>
              <a:t>There are three categories of structures:</a:t>
            </a:r>
          </a:p>
          <a:p>
            <a:pPr lvl="1"/>
            <a:r>
              <a:rPr lang="en-US" sz="1800" dirty="0" smtClean="0"/>
              <a:t>Module structures show how a system is to be structured as a set of code or data units that have to be constructed or procured.</a:t>
            </a:r>
          </a:p>
          <a:p>
            <a:pPr lvl="1"/>
            <a:r>
              <a:rPr lang="en-US" sz="1800" dirty="0" smtClean="0"/>
              <a:t>Component-and-connector structures show how the system is to be structured as a set of elements that have runtime behavior (components) and interactions (connectors).</a:t>
            </a:r>
          </a:p>
          <a:p>
            <a:pPr lvl="1"/>
            <a:r>
              <a:rPr lang="en-US" sz="1800" dirty="0"/>
              <a:t>Deployment </a:t>
            </a:r>
            <a:r>
              <a:rPr lang="en-US" sz="1800" dirty="0" smtClean="0"/>
              <a:t>structures show how the system will relate to non-software structures in its environment (such as CPUs, file systems, networks, development teams, etc.).</a:t>
            </a:r>
          </a:p>
          <a:p>
            <a:r>
              <a:rPr lang="en-US" sz="2400" dirty="0" smtClean="0"/>
              <a:t>Structures represent the primary engineering leverage points of an architecture.</a:t>
            </a:r>
          </a:p>
          <a:p>
            <a:r>
              <a:rPr lang="en-US" sz="2400" dirty="0" smtClean="0"/>
              <a:t>Every system has a software architecture, but this architecture may be documented and disseminated, or it may not be.</a:t>
            </a:r>
          </a:p>
          <a:p>
            <a:r>
              <a:rPr lang="en-US" sz="2400" dirty="0" smtClean="0"/>
              <a:t>There is no such thing as an inherently good or bad architecture. Architectures are either more or less fit for some purpose.</a:t>
            </a:r>
            <a:endParaRPr lang="en-US" sz="2400" dirty="0"/>
          </a:p>
        </p:txBody>
      </p:sp>
      <p:sp>
        <p:nvSpPr>
          <p:cNvPr id="4" name="Footer Placeholder 3"/>
          <p:cNvSpPr>
            <a:spLocks noGrp="1"/>
          </p:cNvSpPr>
          <p:nvPr>
            <p:ph type="ftr" sz="quarter" idx="11"/>
          </p:nvPr>
        </p:nvSpPr>
        <p:spPr/>
        <p:txBody>
          <a:bodyPr/>
          <a:lstStyle/>
          <a:p>
            <a:r>
              <a:rPr lang="en-AU" dirty="0"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8892066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 Architecture</a:t>
            </a:r>
            <a:endParaRPr lang="en-CA" dirty="0"/>
          </a:p>
        </p:txBody>
      </p:sp>
      <p:sp>
        <p:nvSpPr>
          <p:cNvPr id="3" name="Content Placeholder 2"/>
          <p:cNvSpPr>
            <a:spLocks noGrp="1"/>
          </p:cNvSpPr>
          <p:nvPr>
            <p:ph idx="1"/>
          </p:nvPr>
        </p:nvSpPr>
        <p:spPr>
          <a:xfrm>
            <a:off x="457200" y="1325563"/>
            <a:ext cx="8229600" cy="1570038"/>
          </a:xfrm>
        </p:spPr>
        <p:txBody>
          <a:bodyPr/>
          <a:lstStyle/>
          <a:p>
            <a:r>
              <a:rPr lang="en-US" dirty="0" smtClean="0"/>
              <a:t>In software projects you sometimes get developers and architects referring to the “Reference Architecture”</a:t>
            </a:r>
            <a:endParaRPr lang="en-CA" dirty="0"/>
          </a:p>
        </p:txBody>
      </p:sp>
      <p:sp>
        <p:nvSpPr>
          <p:cNvPr id="4" name="TextBox 3"/>
          <p:cNvSpPr txBox="1"/>
          <p:nvPr/>
        </p:nvSpPr>
        <p:spPr>
          <a:xfrm>
            <a:off x="685800" y="3048000"/>
            <a:ext cx="7696200" cy="1569660"/>
          </a:xfrm>
          <a:prstGeom prst="rect">
            <a:avLst/>
          </a:prstGeom>
          <a:noFill/>
          <a:ln>
            <a:solidFill>
              <a:schemeClr val="tx1"/>
            </a:solidFill>
          </a:ln>
        </p:spPr>
        <p:txBody>
          <a:bodyPr wrap="square" rtlCol="0">
            <a:spAutoFit/>
          </a:bodyPr>
          <a:lstStyle/>
          <a:p>
            <a:pPr algn="l"/>
            <a:r>
              <a:rPr lang="en-US" sz="2400" dirty="0"/>
              <a:t>A reference architecture is the set of principal </a:t>
            </a:r>
            <a:r>
              <a:rPr lang="en-US" sz="2400" b="1" dirty="0"/>
              <a:t>design decisions</a:t>
            </a:r>
            <a:r>
              <a:rPr lang="en-US" sz="2400" dirty="0"/>
              <a:t> that are </a:t>
            </a:r>
            <a:r>
              <a:rPr lang="en-US" sz="2400" dirty="0" smtClean="0"/>
              <a:t>simultaneously </a:t>
            </a:r>
            <a:r>
              <a:rPr lang="en-US" sz="2400" dirty="0"/>
              <a:t>applicable to multiple related systems, typically within an application </a:t>
            </a:r>
            <a:r>
              <a:rPr lang="en-US" sz="2400" dirty="0" smtClean="0"/>
              <a:t>domain</a:t>
            </a:r>
            <a:r>
              <a:rPr lang="en-US" sz="2400" dirty="0"/>
              <a:t>, with explicitly deﬁned points of variation</a:t>
            </a:r>
            <a:r>
              <a:rPr lang="en-US" sz="2400" dirty="0" smtClean="0"/>
              <a:t>.</a:t>
            </a:r>
          </a:p>
        </p:txBody>
      </p:sp>
      <p:sp>
        <p:nvSpPr>
          <p:cNvPr id="6" name="TextBox 5"/>
          <p:cNvSpPr txBox="1"/>
          <p:nvPr/>
        </p:nvSpPr>
        <p:spPr>
          <a:xfrm>
            <a:off x="723900" y="4770059"/>
            <a:ext cx="7696200" cy="1569660"/>
          </a:xfrm>
          <a:prstGeom prst="rect">
            <a:avLst/>
          </a:prstGeom>
          <a:noFill/>
          <a:ln>
            <a:solidFill>
              <a:schemeClr val="tx1"/>
            </a:solidFill>
          </a:ln>
        </p:spPr>
        <p:txBody>
          <a:bodyPr wrap="square" rtlCol="0">
            <a:spAutoFit/>
          </a:bodyPr>
          <a:lstStyle/>
          <a:p>
            <a:pPr algn="l"/>
            <a:r>
              <a:rPr lang="en-US" sz="2400" b="1" dirty="0" smtClean="0"/>
              <a:t>Design decisions on ….</a:t>
            </a:r>
          </a:p>
          <a:p>
            <a:pPr marL="342900" indent="-342900" algn="l">
              <a:buFont typeface="Arial" panose="020B0604020202020204" pitchFamily="34" charset="0"/>
              <a:buChar char="•"/>
              <a:tabLst>
                <a:tab pos="3490913" algn="l"/>
              </a:tabLst>
            </a:pPr>
            <a:r>
              <a:rPr lang="en-US" sz="2400" dirty="0" smtClean="0"/>
              <a:t>Structure	• non-functional requirements </a:t>
            </a:r>
          </a:p>
          <a:p>
            <a:pPr marL="342900" indent="-342900" algn="l">
              <a:buFont typeface="Arial" panose="020B0604020202020204" pitchFamily="34" charset="0"/>
              <a:buChar char="•"/>
              <a:tabLst>
                <a:tab pos="3490913" algn="l"/>
              </a:tabLst>
            </a:pPr>
            <a:r>
              <a:rPr lang="en-US" sz="2400" dirty="0" smtClean="0"/>
              <a:t>Functional behavior	• implementation</a:t>
            </a:r>
          </a:p>
          <a:p>
            <a:pPr marL="342900" indent="-342900" algn="l">
              <a:buFont typeface="Arial" panose="020B0604020202020204" pitchFamily="34" charset="0"/>
              <a:buChar char="•"/>
            </a:pPr>
            <a:r>
              <a:rPr lang="en-US" sz="2400" dirty="0" smtClean="0"/>
              <a:t>Interaction</a:t>
            </a:r>
          </a:p>
        </p:txBody>
      </p:sp>
    </p:spTree>
    <p:extLst>
      <p:ext uri="{BB962C8B-B14F-4D97-AF65-F5344CB8AC3E}">
        <p14:creationId xmlns:p14="http://schemas.microsoft.com/office/powerpoint/2010/main" val="1650976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Prescriptive vs Descriptive Architecture</a:t>
            </a:r>
            <a:endParaRPr lang="en-CA" dirty="0"/>
          </a:p>
        </p:txBody>
      </p:sp>
      <p:sp>
        <p:nvSpPr>
          <p:cNvPr id="3" name="Content Placeholder 2"/>
          <p:cNvSpPr>
            <a:spLocks noGrp="1"/>
          </p:cNvSpPr>
          <p:nvPr>
            <p:ph idx="1"/>
          </p:nvPr>
        </p:nvSpPr>
        <p:spPr/>
        <p:txBody>
          <a:bodyPr>
            <a:normAutofit/>
          </a:bodyPr>
          <a:lstStyle/>
          <a:p>
            <a:r>
              <a:rPr lang="en-US" b="1" dirty="0" smtClean="0"/>
              <a:t>A Prescriptive Architecture</a:t>
            </a:r>
            <a:r>
              <a:rPr lang="en-US" dirty="0" smtClean="0"/>
              <a:t> are those architectural decisions (P) that are made to achieve some intent of the system.</a:t>
            </a:r>
          </a:p>
          <a:p>
            <a:r>
              <a:rPr lang="en-US" b="1" dirty="0" smtClean="0"/>
              <a:t>A Descriptive Architecture</a:t>
            </a:r>
            <a:r>
              <a:rPr lang="en-US" dirty="0" smtClean="0"/>
              <a:t> are those </a:t>
            </a:r>
            <a:r>
              <a:rPr lang="en-US" dirty="0"/>
              <a:t>architectural decisions </a:t>
            </a:r>
            <a:r>
              <a:rPr lang="en-US" dirty="0" smtClean="0"/>
              <a:t>(D) that were made to realize the system.</a:t>
            </a:r>
            <a:endParaRPr lang="en-CA" dirty="0" smtClean="0"/>
          </a:p>
          <a:p>
            <a:pPr lvl="1"/>
            <a:r>
              <a:rPr lang="en-US" dirty="0" smtClean="0"/>
              <a:t>Ideally P and D are the same but in many cases they differ.</a:t>
            </a:r>
          </a:p>
        </p:txBody>
      </p:sp>
    </p:spTree>
    <p:extLst>
      <p:ext uri="{BB962C8B-B14F-4D97-AF65-F5344CB8AC3E}">
        <p14:creationId xmlns:p14="http://schemas.microsoft.com/office/powerpoint/2010/main" val="2398651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Prescriptive and Descriptive Example</a:t>
            </a:r>
            <a:br>
              <a:rPr lang="en-US" dirty="0" smtClean="0"/>
            </a:br>
            <a:r>
              <a:rPr lang="en-US" dirty="0" smtClean="0"/>
              <a:t>Cargo Delivery System</a:t>
            </a:r>
            <a:endParaRPr lang="en-CA" dirty="0"/>
          </a:p>
        </p:txBody>
      </p:sp>
      <p:pic>
        <p:nvPicPr>
          <p:cNvPr id="4" name="Picture 3" descr="fig_03_0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327421"/>
            <a:ext cx="3920998" cy="456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1524000" y="6054879"/>
            <a:ext cx="1641088" cy="461665"/>
          </a:xfrm>
          <a:prstGeom prst="rect">
            <a:avLst/>
          </a:prstGeom>
          <a:noFill/>
          <a:ln>
            <a:solidFill>
              <a:schemeClr val="tx1"/>
            </a:solidFill>
          </a:ln>
        </p:spPr>
        <p:txBody>
          <a:bodyPr wrap="square" rtlCol="0">
            <a:spAutoFit/>
          </a:bodyPr>
          <a:lstStyle/>
          <a:p>
            <a:pPr algn="l"/>
            <a:r>
              <a:rPr lang="en-US" sz="2400" dirty="0" smtClean="0"/>
              <a:t>Prescriptive</a:t>
            </a:r>
            <a:endParaRPr lang="en-US" sz="2400" dirty="0"/>
          </a:p>
        </p:txBody>
      </p:sp>
      <p:sp>
        <p:nvSpPr>
          <p:cNvPr id="7" name="TextBox 6"/>
          <p:cNvSpPr txBox="1"/>
          <p:nvPr/>
        </p:nvSpPr>
        <p:spPr>
          <a:xfrm>
            <a:off x="4672361" y="6019799"/>
            <a:ext cx="1641088" cy="461665"/>
          </a:xfrm>
          <a:prstGeom prst="rect">
            <a:avLst/>
          </a:prstGeom>
          <a:noFill/>
          <a:ln>
            <a:solidFill>
              <a:schemeClr val="tx1"/>
            </a:solidFill>
          </a:ln>
        </p:spPr>
        <p:txBody>
          <a:bodyPr wrap="square" rtlCol="0">
            <a:spAutoFit/>
          </a:bodyPr>
          <a:lstStyle/>
          <a:p>
            <a:pPr algn="l"/>
            <a:r>
              <a:rPr lang="en-US" sz="2400" dirty="0" smtClean="0"/>
              <a:t>Descriptive</a:t>
            </a:r>
            <a:endParaRPr lang="en-US" sz="2400" dirty="0"/>
          </a:p>
        </p:txBody>
      </p:sp>
      <p:pic>
        <p:nvPicPr>
          <p:cNvPr id="8" name="Content Placeholder 7" descr="fig_03_02.jpg"/>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114800" y="1325562"/>
            <a:ext cx="3145543"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a:xfrm>
            <a:off x="7418833" y="1600200"/>
            <a:ext cx="1641088" cy="2677656"/>
          </a:xfrm>
          <a:prstGeom prst="rect">
            <a:avLst/>
          </a:prstGeom>
          <a:noFill/>
          <a:ln>
            <a:solidFill>
              <a:schemeClr val="tx1"/>
            </a:solidFill>
          </a:ln>
        </p:spPr>
        <p:txBody>
          <a:bodyPr wrap="square" rtlCol="0">
            <a:spAutoFit/>
          </a:bodyPr>
          <a:lstStyle/>
          <a:p>
            <a:pPr algn="l"/>
            <a:r>
              <a:rPr lang="en-US" sz="2400" dirty="0" smtClean="0"/>
              <a:t>A direct connection was introduced</a:t>
            </a:r>
          </a:p>
          <a:p>
            <a:pPr algn="l"/>
            <a:r>
              <a:rPr lang="en-US" sz="2400" dirty="0" smtClean="0"/>
              <a:t>- This was not the intent </a:t>
            </a:r>
            <a:endParaRPr lang="en-US" sz="2400" dirty="0"/>
          </a:p>
        </p:txBody>
      </p:sp>
      <p:cxnSp>
        <p:nvCxnSpPr>
          <p:cNvPr id="11" name="Straight Arrow Connector 10"/>
          <p:cNvCxnSpPr/>
          <p:nvPr/>
        </p:nvCxnSpPr>
        <p:spPr>
          <a:xfrm flipH="1">
            <a:off x="6248400" y="1905000"/>
            <a:ext cx="1205746" cy="68580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0798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Reasons why P&amp;D may Differ</a:t>
            </a:r>
            <a:endParaRPr lang="en-CA" dirty="0"/>
          </a:p>
        </p:txBody>
      </p:sp>
      <p:sp>
        <p:nvSpPr>
          <p:cNvPr id="3" name="Content Placeholder 2"/>
          <p:cNvSpPr>
            <a:spLocks noGrp="1"/>
          </p:cNvSpPr>
          <p:nvPr>
            <p:ph idx="1"/>
          </p:nvPr>
        </p:nvSpPr>
        <p:spPr/>
        <p:txBody>
          <a:bodyPr>
            <a:normAutofit lnSpcReduction="10000"/>
          </a:bodyPr>
          <a:lstStyle/>
          <a:p>
            <a:r>
              <a:rPr lang="en-US" dirty="0" smtClean="0"/>
              <a:t>Developer sloppiness</a:t>
            </a:r>
          </a:p>
          <a:p>
            <a:r>
              <a:rPr lang="en-US" dirty="0" smtClean="0"/>
              <a:t>Perception </a:t>
            </a:r>
            <a:r>
              <a:rPr lang="en-US" dirty="0"/>
              <a:t>of short deadlines that prevent thinking </a:t>
            </a:r>
            <a:r>
              <a:rPr lang="en-US" dirty="0" smtClean="0"/>
              <a:t>through </a:t>
            </a:r>
            <a:r>
              <a:rPr lang="en-US" dirty="0"/>
              <a:t>and documenting the impact on the prescriptive </a:t>
            </a:r>
            <a:r>
              <a:rPr lang="en-US" dirty="0" smtClean="0"/>
              <a:t>architecture</a:t>
            </a:r>
          </a:p>
          <a:p>
            <a:r>
              <a:rPr lang="en-US" dirty="0" smtClean="0"/>
              <a:t>Lack </a:t>
            </a:r>
            <a:r>
              <a:rPr lang="en-US" dirty="0"/>
              <a:t>of a documented </a:t>
            </a:r>
            <a:r>
              <a:rPr lang="en-US" dirty="0" smtClean="0"/>
              <a:t>prescriptive architecture</a:t>
            </a:r>
          </a:p>
          <a:p>
            <a:r>
              <a:rPr lang="en-US" dirty="0" smtClean="0"/>
              <a:t>Need </a:t>
            </a:r>
            <a:r>
              <a:rPr lang="en-US" dirty="0"/>
              <a:t>or desire to optimize the system “which can be done only </a:t>
            </a:r>
            <a:r>
              <a:rPr lang="en-US" dirty="0" smtClean="0"/>
              <a:t> in </a:t>
            </a:r>
            <a:r>
              <a:rPr lang="en-US" dirty="0"/>
              <a:t>the code,” </a:t>
            </a:r>
            <a:endParaRPr lang="en-US" dirty="0" smtClean="0"/>
          </a:p>
          <a:p>
            <a:r>
              <a:rPr lang="en-US" dirty="0" smtClean="0"/>
              <a:t>Inadequate </a:t>
            </a:r>
            <a:r>
              <a:rPr lang="en-US" dirty="0"/>
              <a:t>techniques and tool </a:t>
            </a:r>
            <a:r>
              <a:rPr lang="en-US" dirty="0" smtClean="0"/>
              <a:t>support.</a:t>
            </a:r>
            <a:endParaRPr lang="en-US" dirty="0"/>
          </a:p>
          <a:p>
            <a:endParaRPr lang="en-US" dirty="0" smtClean="0"/>
          </a:p>
          <a:p>
            <a:endParaRPr lang="en-CA" dirty="0"/>
          </a:p>
        </p:txBody>
      </p:sp>
    </p:spTree>
    <p:extLst>
      <p:ext uri="{BB962C8B-B14F-4D97-AF65-F5344CB8AC3E}">
        <p14:creationId xmlns:p14="http://schemas.microsoft.com/office/powerpoint/2010/main" val="2305783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 Degradation</a:t>
            </a:r>
            <a:endParaRPr lang="en-CA" dirty="0"/>
          </a:p>
        </p:txBody>
      </p:sp>
      <p:sp>
        <p:nvSpPr>
          <p:cNvPr id="3" name="Content Placeholder 2"/>
          <p:cNvSpPr>
            <a:spLocks noGrp="1"/>
          </p:cNvSpPr>
          <p:nvPr>
            <p:ph idx="1"/>
          </p:nvPr>
        </p:nvSpPr>
        <p:spPr>
          <a:xfrm>
            <a:off x="457200" y="1325563"/>
            <a:ext cx="8229600" cy="1722437"/>
          </a:xfrm>
        </p:spPr>
        <p:txBody>
          <a:bodyPr>
            <a:normAutofit fontScale="92500" lnSpcReduction="20000"/>
          </a:bodyPr>
          <a:lstStyle/>
          <a:p>
            <a:r>
              <a:rPr lang="en-US" dirty="0" smtClean="0"/>
              <a:t>The difference between P&amp;D is known as Architectural Degradation and is caused by:</a:t>
            </a:r>
          </a:p>
          <a:p>
            <a:pPr lvl="1"/>
            <a:r>
              <a:rPr lang="en-US" dirty="0" smtClean="0"/>
              <a:t>Architectural Drift</a:t>
            </a:r>
          </a:p>
          <a:p>
            <a:pPr lvl="1"/>
            <a:r>
              <a:rPr lang="en-US" dirty="0" smtClean="0"/>
              <a:t>Architectural Erosion</a:t>
            </a:r>
            <a:endParaRPr lang="en-CA" dirty="0"/>
          </a:p>
        </p:txBody>
      </p:sp>
      <p:sp>
        <p:nvSpPr>
          <p:cNvPr id="4" name="TextBox 3"/>
          <p:cNvSpPr txBox="1"/>
          <p:nvPr/>
        </p:nvSpPr>
        <p:spPr>
          <a:xfrm>
            <a:off x="671829" y="2971800"/>
            <a:ext cx="7696200" cy="1938992"/>
          </a:xfrm>
          <a:prstGeom prst="rect">
            <a:avLst/>
          </a:prstGeom>
          <a:noFill/>
          <a:ln>
            <a:solidFill>
              <a:schemeClr val="tx1"/>
            </a:solidFill>
          </a:ln>
        </p:spPr>
        <p:txBody>
          <a:bodyPr wrap="square" rtlCol="0">
            <a:spAutoFit/>
          </a:bodyPr>
          <a:lstStyle/>
          <a:p>
            <a:pPr algn="l"/>
            <a:r>
              <a:rPr lang="en-US" sz="2400" b="1" dirty="0"/>
              <a:t>Architectural drift </a:t>
            </a:r>
            <a:r>
              <a:rPr lang="en-US" sz="2400" dirty="0"/>
              <a:t>is introduction of principal design decisions into a </a:t>
            </a:r>
            <a:r>
              <a:rPr lang="en-US" sz="2400" dirty="0" smtClean="0"/>
              <a:t>system’s </a:t>
            </a:r>
            <a:r>
              <a:rPr lang="en-US" sz="2400" dirty="0"/>
              <a:t>descriptive architecture that (a) are not included in, encompassed by, or </a:t>
            </a:r>
            <a:r>
              <a:rPr lang="en-US" sz="2400" dirty="0" smtClean="0"/>
              <a:t>implied </a:t>
            </a:r>
            <a:r>
              <a:rPr lang="en-US" sz="2400" dirty="0"/>
              <a:t>by the prescriptive architecture, but which (b) do not violate any of the </a:t>
            </a:r>
            <a:r>
              <a:rPr lang="en-US" sz="2400" dirty="0" smtClean="0"/>
              <a:t>prescriptive </a:t>
            </a:r>
            <a:r>
              <a:rPr lang="en-US" sz="2400" dirty="0"/>
              <a:t>architecture’s design decisions</a:t>
            </a:r>
            <a:r>
              <a:rPr lang="en-US" sz="2400" dirty="0" smtClean="0"/>
              <a:t>.</a:t>
            </a:r>
            <a:endParaRPr lang="en-US" sz="2400" dirty="0"/>
          </a:p>
        </p:txBody>
      </p:sp>
      <p:sp>
        <p:nvSpPr>
          <p:cNvPr id="5" name="TextBox 4"/>
          <p:cNvSpPr txBox="1"/>
          <p:nvPr/>
        </p:nvSpPr>
        <p:spPr>
          <a:xfrm>
            <a:off x="656063" y="5105400"/>
            <a:ext cx="7696200" cy="1200329"/>
          </a:xfrm>
          <a:prstGeom prst="rect">
            <a:avLst/>
          </a:prstGeom>
          <a:noFill/>
          <a:ln>
            <a:solidFill>
              <a:schemeClr val="tx1"/>
            </a:solidFill>
          </a:ln>
        </p:spPr>
        <p:txBody>
          <a:bodyPr wrap="square" rtlCol="0">
            <a:spAutoFit/>
          </a:bodyPr>
          <a:lstStyle/>
          <a:p>
            <a:pPr algn="l"/>
            <a:r>
              <a:rPr lang="en-US" sz="2400" b="1" dirty="0"/>
              <a:t>Architectural erosion </a:t>
            </a:r>
            <a:r>
              <a:rPr lang="en-US" sz="2400" dirty="0"/>
              <a:t>is the introduction of architectural design decisions </a:t>
            </a:r>
            <a:r>
              <a:rPr lang="en-US" sz="2400" dirty="0" smtClean="0"/>
              <a:t>into </a:t>
            </a:r>
            <a:r>
              <a:rPr lang="en-US" sz="2400" dirty="0"/>
              <a:t>a system’s descriptive architecture that violate its prescriptive architecture</a:t>
            </a:r>
            <a:r>
              <a:rPr lang="en-US" sz="2400" dirty="0" smtClean="0"/>
              <a:t>.</a:t>
            </a:r>
            <a:endParaRPr lang="en-US" sz="2400" dirty="0"/>
          </a:p>
        </p:txBody>
      </p:sp>
    </p:spTree>
    <p:extLst>
      <p:ext uri="{BB962C8B-B14F-4D97-AF65-F5344CB8AC3E}">
        <p14:creationId xmlns:p14="http://schemas.microsoft.com/office/powerpoint/2010/main" val="1161435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CA" dirty="0"/>
          </a:p>
        </p:txBody>
      </p:sp>
      <p:sp>
        <p:nvSpPr>
          <p:cNvPr id="3" name="Content Placeholder 2"/>
          <p:cNvSpPr>
            <a:spLocks noGrp="1"/>
          </p:cNvSpPr>
          <p:nvPr>
            <p:ph idx="1"/>
          </p:nvPr>
        </p:nvSpPr>
        <p:spPr>
          <a:xfrm>
            <a:off x="457200" y="1325562"/>
            <a:ext cx="8229600" cy="5151438"/>
          </a:xfrm>
        </p:spPr>
        <p:txBody>
          <a:bodyPr>
            <a:normAutofit fontScale="92500" lnSpcReduction="20000"/>
          </a:bodyPr>
          <a:lstStyle/>
          <a:p>
            <a:r>
              <a:rPr lang="en-US" dirty="0" smtClean="0"/>
              <a:t>In the previous example …</a:t>
            </a:r>
          </a:p>
          <a:p>
            <a:pPr lvl="1"/>
            <a:r>
              <a:rPr lang="en-US" b="1" dirty="0" smtClean="0"/>
              <a:t>Architectural Drift</a:t>
            </a:r>
            <a:r>
              <a:rPr lang="en-US" dirty="0" smtClean="0"/>
              <a:t>: Introducing </a:t>
            </a:r>
            <a:r>
              <a:rPr lang="en-US" dirty="0"/>
              <a:t>a link </a:t>
            </a:r>
            <a:r>
              <a:rPr lang="en-US" dirty="0" smtClean="0"/>
              <a:t>between the  Clock and Router connectors will not necessarily </a:t>
            </a:r>
            <a:r>
              <a:rPr lang="en-US" dirty="0"/>
              <a:t>v</a:t>
            </a:r>
            <a:r>
              <a:rPr lang="en-US" dirty="0" smtClean="0"/>
              <a:t>iolate P assuming that the </a:t>
            </a:r>
            <a:r>
              <a:rPr lang="en-US" dirty="0"/>
              <a:t>system’s original architects did not explicitly prohibit the direct linking of two </a:t>
            </a:r>
            <a:r>
              <a:rPr lang="en-US" dirty="0" smtClean="0"/>
              <a:t>connectors.</a:t>
            </a:r>
          </a:p>
          <a:p>
            <a:pPr lvl="1"/>
            <a:r>
              <a:rPr lang="en-US" dirty="0"/>
              <a:t> </a:t>
            </a:r>
            <a:r>
              <a:rPr lang="en-US" b="1" dirty="0" smtClean="0"/>
              <a:t>Architectural Erosion</a:t>
            </a:r>
            <a:r>
              <a:rPr lang="en-US" dirty="0" smtClean="0"/>
              <a:t>: The </a:t>
            </a:r>
            <a:r>
              <a:rPr lang="en-US" dirty="0"/>
              <a:t>removal of the link between the Vehicle </a:t>
            </a:r>
            <a:r>
              <a:rPr lang="en-US" dirty="0" smtClean="0"/>
              <a:t>component </a:t>
            </a:r>
            <a:r>
              <a:rPr lang="en-US" dirty="0"/>
              <a:t>and its adjacent </a:t>
            </a:r>
            <a:r>
              <a:rPr lang="en-US" dirty="0" smtClean="0"/>
              <a:t>connector can violate P as it could lead to inability to synchronize the system and result in a delay in the delivery of the cargo.</a:t>
            </a:r>
          </a:p>
          <a:p>
            <a:r>
              <a:rPr lang="en-US" dirty="0" smtClean="0"/>
              <a:t>This is alleviated by making certain that the developers discuss their decisions with the architect and the Prescriptive model is updated.</a:t>
            </a:r>
            <a:endParaRPr lang="en-US" dirty="0"/>
          </a:p>
          <a:p>
            <a:pPr lvl="1"/>
            <a:endParaRPr lang="en-CA" dirty="0"/>
          </a:p>
        </p:txBody>
      </p:sp>
    </p:spTree>
    <p:extLst>
      <p:ext uri="{BB962C8B-B14F-4D97-AF65-F5344CB8AC3E}">
        <p14:creationId xmlns:p14="http://schemas.microsoft.com/office/powerpoint/2010/main" val="13174722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PPRESENTATIONGUID" val="4a87341a-3491-4d47-bb99-5d213d6f534a"/>
  <p:tag name="WASPOLLED" val="2D82E4BCB67440508CB7C8274D7F030A"/>
  <p:tag name="TPVERSION" val="8"/>
  <p:tag name="TPFULLVERSION" val="8.2.0.30"/>
  <p:tag name="PPTVERSION" val="16"/>
  <p:tag name="TPOS" val="2"/>
  <p:tag name="TPLASTSAVEVERSION" val="6.2 PC"/>
</p:tagLst>
</file>

<file path=ppt/tags/tag2.xml><?xml version="1.0" encoding="utf-8"?>
<p:tagLst xmlns:a="http://schemas.openxmlformats.org/drawingml/2006/main" xmlns:r="http://schemas.openxmlformats.org/officeDocument/2006/relationships" xmlns:p="http://schemas.openxmlformats.org/presentationml/2006/main">
  <p:tag name="TYPE" val="MultiChoiceSlide"/>
  <p:tag name="TPQUESTIONXML" val="﻿&lt;?xml version=&quot;1.0&quot; encoding=&quot;utf-8&quot;?&gt;&#10;&lt;questionlist&gt;&#10;    &lt;properties&gt;&#10;        &lt;guid&gt;AE2A192E9D164FBCAE8D3497BF689F02&lt;/guid&gt;&#10;        &lt;description /&gt;&#10;        &lt;date&gt;9/18/2018 9:11:50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A30F458B1C394B278D88B33E2C378D97&lt;/guid&gt;&#10;            &lt;repollguid&gt;DB841B851E9841B395B56E370BFE5644&lt;/repollguid&gt;&#10;            &lt;sourceid&gt;E00F8060FCEB438FA08D3BA77688CEFC&lt;/sourceid&gt;&#10;            &lt;questiontext&gt;Do you understand the Difference between Interaction and Internal Design&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answers&gt;&#10;                &lt;answer&gt;&#10;                    &lt;guid&gt;BDCF9C22C78448E3ADDBDB802E663184&lt;/guid&gt;&#10;                    &lt;answertext&gt;Yes&lt;/answertext&gt;&#10;                    &lt;valuetype&gt;0&lt;/valuetype&gt;&#10;                &lt;/answer&gt;&#10;                &lt;answer&gt;&#10;                    &lt;guid&gt;E8A8D2C6382C42158BBBBB569407E6A8&lt;/guid&gt;&#10;                    &lt;answertext&gt;No&lt;/answertext&gt;&#10;                    &lt;valuetype&gt;0&lt;/valuetype&gt;&#10;                &lt;/answer&gt;&#10;            &lt;/answers&gt;&#10;            &lt;metadata&gt;&#10;                &lt;entry&gt;&#10;                    &lt;key&gt;AUTOFORMATCHART&lt;/key&gt;&#10;                    &lt;value&gt;True&lt;/value&gt;&#10;                &lt;/entry&gt;&#10;                &lt;entry&gt;&#10;                    &lt;key&gt;AUTOOPENPOLL&lt;/key&gt;&#10;                    &lt;value&gt;True&lt;/value&gt;&#10;                &lt;/entry&gt;&#10;                &lt;entry&gt;&#10;                    &lt;key&gt;LIVECHARTING&lt;/key&gt;&#10;                    &lt;value&gt;False&lt;/value&gt;&#10;                &lt;/entry&gt;&#10;            &lt;/metadata&gt;&#10;        &lt;/multichoice&gt;&#10;    &lt;/questions&gt;&#10;&lt;/questionlist&gt;"/>
  <p:tag name="LIVECHARTING" val="False"/>
  <p:tag name="AUTOOPENPOLL" val="True"/>
  <p:tag name="AUTOFORMATCHART" val="True"/>
</p:tagLst>
</file>

<file path=ppt/tags/tag3.xml><?xml version="1.0" encoding="utf-8"?>
<p:tagLst xmlns:a="http://schemas.openxmlformats.org/drawingml/2006/main" xmlns:r="http://schemas.openxmlformats.org/officeDocument/2006/relationships" xmlns:p="http://schemas.openxmlformats.org/presentationml/2006/main">
  <p:tag name="TYPE" val="0"/>
  <p:tag name="CHARTFORMAT" val="UEsDBBQABgAIAAAAIQDvhfRvbQUAAK0RAAAPAAAAY2hhcnQvY2hhcnQueG1s3Fhtb9s2EP4+YP/B0HfHliy/ok7h2M02zGmCJm23faMpSuZMkRpJOXaH/fcdXyTLbpAWdQoMy5dQx+Pp7rmHd2e9er3LWWtLpKKCT4Pwohu0CMcioTybBu8frtujoKU04gligpNpsCcqeH354w+v8ASvkdT3BcKkBUa4muBpsNa6mHQ6Cq9JjtSFKAiHvVTIHGl4lFknkegRjOesE3W7g441EngD6BsM5Ijy6rz8mvMiTSkmC4HLnHDtvJCEIQ0IqDUtVHAJwSVIk3DcjVtbxKZBN+gYIUM8cwLC2+/vnVCKkickmQvJAcaGfo4nM6aJ5GBqLriGt/k4869CKkdyUxZtLPICnFtRRvXeugsOgu35WkAcrXfkr5JKoqYBDuMKCFh+BkVOsRRKpPoCLHYcClU2jNlhZ9SJfD4g2DCeKL1nxAUUdiMTbad+r3XhGjG2QnhjsGko16qHfXPwFAxzCjN5g4rbrTyfQqssnAZMh0FL72CVbGC1yiIji4wMVskGVghjyARo+EUlgX0nqXV6laRX6QCqTgeQdot+JelXkkElGQStNaN8A5kw/4JWKtjPTlCtHIPsHTBooFKLB6oZWRBGNEk89k5rS8ljb2HUpNC/NXhmBb8fC2Y8m+2ORAWQsyBY061P6cCSuoMnB8MpE0KaN+g1xRtOVJPOoFnvK5qQj5D8Z3SbKoYjX1BvqhRM6JkkyFhnaC9KbVY54iViy/p5dyMSHwpJMuJA2j8l9ECMLnrHf9Gbds8fc1ANL8JBNx73RtHQLuI3bctlPHn0WF6Mx+Gg8Td059fV9qg7Gg/7URjGPVM9eu4qnDoPUB7iWiHZW8xNLTVRwtOCSmcOC+bMZ1BjCiiaXsxKBWWFJG5zi+R+Lpioak/oxIrYTNLkmAZCJsSb90VN78x7lZbvSGquOGTfSiiHtqB/Sd+SDMpPxRp/KFmumLLnirvz7+7lKzTh4poydm4jgADQhPFzzRwcMogYi0ZC0hQu0FJVZfyb25WDWQF0FsK1eFySjPDkV7L3RPI5hJ0PCPqz6UFVXkE2R/otyj35fUYUyO+JfFJ+R6SpeZ/ZvipXK0bu6afPTS0JAqIsKRSBo2NkZwAwbsOqVUo6Df6evxn0e8NZ2F4MruftOB302+PFOGwPoyiex+O4P7q6+ufQmqBknowJX2hNYbMt9f3VAQxx2J+YsJ/2FYgMLlpCV06DqCYuRjaKJu+9CNA28fEyr2+EFcFpf6lqI+7tX0xdI0XfNXXN+DJUfKSJ9pUp7Nc+oMJnG++hGUGSHdfQ7hffb6IwisM4iv2J042BK2rQreoTVhNeflzKAM6ZrSQHxRPTCiNwITNoC0mBoXYIc3zLKb9BO+Obwf2gmNjWeMRJtLsTnqUrFwzk7jrX0HDN3DmHPjENfiIwniEG06wo4TYAszckqW9Vjv4U8gGa3g0MXc44tB1nDDw53eMwC7tNDWegFtYOcODag3B75oKfPde8TEFrPU6DQQ9I8FRlMwD7WmRGRFVNDi5bdb7tXlUOzKjyB5E+UvPkUPNViq3YjGXcybD2HAPpbZoq4itR2PUU4+KmZJoutwygbKQWHKtJBFfwaTbV/jVI8gyboBdT71dF28bB59nl2/ET7IKfTd+ZVzXj/h+sqsvLM6yyW1dEPxLiM7ZyD+Z6ATc8JWDVnBjN+gNVt5z5ZuopmVBVXMEvuI2a+WKhCsT9TYUusgDuqVuYeaDsnHCwGs5eDPr/1LDztbVB716onK1Esq9NnTNEwWCm9L39leq+QJxnrHiJsdEWUjRJSPoOYlSfoMWMXJ2DOdJvwqh3hyQyCuaTwjSoPycYHcttA7ZdHL6yXP4LAAD//wMAUEsDBBQABgAIAAAAIQC/uqyqxgYAADYbAAAWAAAAY2hhcnQvbWVkaWEvaW1hZ2UxLmJtcOyY2VNTVxzH6T/Q58700bpUpU0IQh+qD636UHcWK0slcQPZusBYBWULYYtEBBsFTSAJssomEAjUhJhAQCABBGVRAqKyCQi4UO1M+733AnNluAxXsdMHfkPOnJz8zu/3+X3POfdy73d7HD63Ic0B7QZ8OLOfT2w+Q48y46c2NsRnzv5ZtVUF/q8KPCetjTS1Wp2dnX3lypX4+Hh0PjYyMvf39yOz0Wikp0Z2MMAwCIMD3DCIzkohzaemUqBYxKcMefEV46Cq1JsL9b2NvW/Hxsaqq6v1en1VVVVfXx8wAAN/gLFCYlIbociK3ymZCj74oKWnOHJQE2etzVl3TGsXPmUX8WKbtyolJaWgoECpVBYVFVEyIgiwl8OD0uYXmko9X7LG0GZq6Z2YmLBYLE2kLQh4SxVr+eNHq5KvSziw7ugtimfrCQV4bty4oVKpoqOjL5NWXl5uMBgWTF/0K3ji4uLgjEImRp4OmHJR79M7+U6hldywKW749Pd+WTKZDPVSuwIyQn8YUshFJ1ukh3oVXvrzTmsFGm7YJDdi+tvjiuTkZIpHp9MtmnTpQZDExsYCaWL0qTbhAOptTDm4/aQC9QJpu3/OPE9ISAhVb1ZWFngKLp0mefi3E53W8ivswqcJnmMZSUlJ4MnMzEQVS6dm+hVVX79+XZqcWCMmeBqSXXf6qUieyR0BOXK5nNIHYtIjVCtjLdJD8Cd4vNTkek1/41MskUjAA2bsH7o/275Bp4HyiF+f7OpwLI+oN4zgmdenp6eHHrNKGWOWEvvHkOj8xeFSav84+hQnJiaCBwWWlJTQ/dn2rfeajRJnq1JgSnJxOF5A8IRPzfNgpRbwQJ9mcj8bEp3WeBYTPJEvHb2LKB7oU1paypaB7t/f2Vwrce5TETyOJ4rsIgh9dgbO6rMYT8wsj8R5jQf4J+0iXzl4z+qDc1pWVkaPz7b/qMtce8G5Tymou+CCsLiYgGeX/zVq/4Cnu7ubHhPr1XTpIPQ0XnDmHcmxC5vkRb7a4l0iFovz8/M/nOdxt6UuyQX61BI8N0me57sDZOApLCxchEdB8fBRBU+QzT03wYsCz01cx8CTk5OTkZFB52fbB0/DRddZfXxKeZEvuWETewIIfRbl0Shimi8R+xl68viZJM9rjq8OV4+8vLzc3FwcebYMdP8nPRZceaA/6nU8WU7wnBsHT3p6OnikUumC9arMmOWpv+jCE2RR+nB8a6APeKAPjhg9Ptt+e50aPFgvnLL1R7UQn3tubAmeinSRmTxfpiRXHv864HnCGfAIhcK0tLTU1FTcMtgy0P3vmWZ5cH3D/ZEX9Zp7dmxvoIxJH3W6iDpf2HU8vsoO+0c4s9H3jlarxRQYOvT4bPud9RXYD9AHPOuP63lRM5zQUfAkJCTgFoDbXFdXFz2mWh5N+eP6wPNSkus1s9Gvke7zIf3uhkpSf0HNeacNJwz2ED901EdSZ7VazWYz2gXBG8rT4U+cR4kzz0tBrdcmf/MCt/f+aiqVkfGP6MQHNviY7IV/gccj5p17Fj14Q7kcynTJD+P6wPGUY7NhyqYAy6PBcbrbe/fvqNNxf0S9uKt+4VWx0c/8pW+ju4jx/xacR01qUEGsJ9ptgWXYbARPYOujoefvzUCf2FSR0XrZDTzahP1Gg7H+/jP80R2W6G/1L+GGjtpHvwHPwNDkEp7L/8msUdxNdbOqBLfi9+PeuvyJ8KTxtA0MrwxPSxV43MFTHbevt6OJFY+HqJZ7dnSL6M2mn+8ODE+xmsvk3FatJHiUAk3svgeseYwUz+ZfOgaGp5lSsBrXZ8d3pHmApzJmb087u8uIe7SBEzK8RfR286/3B0ZWhseYm3Dvmkevkq+O3oP/pVnV4i4yUjy2v3XWtbJ71GJKVJsr7pT99FBB8IyPsOPxIHiGHGL+tg16YLr7mCkFq3FT/vlOmSd4yoW7x0eesJrrLqzhnCF5gsHDbi5TIvB0kfqURu0eG2YX012ow3o5iN5+FfzQ1M5OWyaeystB968R+tyM3MWWxy1KyzkzOMczyJSC1XhVajC1XsURu54NsdsDbpF/fn36Cbl/uus7hljlZXLWXj3VJfPEeS8K/2GULU9EtW3wQ/uoF7ZBPab2ldFHJzulFTvpxE6q0zuYmJnGC24PXCzs/v1qK9rHo6+Y3NiOT48P4Y/trFX//0YBvMb5wETUWzW0eGkDI98MEQ3e3sDwvEwZHnxgeGJaOh0c8OyGFnMRbflhqYmYu8AwThkFMIdTRtIZllM+GOCM6fOR50JKmWJSIpB6EA0l0dKFr/66qsDHUOBfAAAA//8DAFBLAwQUAAAACABSf0pGhI+kftcCAAAhDgAAHgAAAGNoYXJ0L3RoZW1lL3RoZW1lT3ZlcnJpZGUxLnhtbO1X3WoUMRS+VvAdwtzbWWsVKd2W7vZP+0u7LfTy7Gx2J938DEmmde6kvRQEsYo3gndeiFpowZv6NKsVrdBXMLO1NanNUBZBhGVhmZzzfSfnJCf5yMjYQ0bRJpaKCF4Obg2UAoR5JBqEt8rBam3q5r0AKQ28AVRwXA4yrIKx0RvXR2BYx5jhRcOVpIGRicPVMJSDWOtkOAxVZNygBkSCufE1hWSgzVC2woaELROf0XCwVLobMiA8MCGvmZgRlSs5ESMOzEy32GySCJ96Q8v9C94UXPvwuZ/BhpBTBpQbuhYKmnCkswQ3ITKEKlBSlwTNkVasA5QAF8qYS4OlqdJt85//hrpfQ0F4HgWDFcKyR+pP+1meSEWSJLocPDCTBBbu5PDdyeE+Ojnc62wfdLY/dnZ2OtsffOwZ4C2bffzm6Y9Xj9D3/dfHu88LSMomfXn/+POnZwVobaOPXux9Pdg7evnk29tdH2dcQt3m1AjDCi3gLbQsGHDvVLgue6DVYiA2bZy3FHDIiT7KpI4dykIGFHzgCnYXeU0S3vCip9MNp4iVWKaa+NCzMXPQ80LQipD+YmfN1M4apbxVkItMbfAywKY3leqFtphME3OWCHjxMXZSX6KmU6CFOdYo94k2xj7uOiHEKZtEUijR1GidoAoQ/4LVSF1fzpwhzGxiBgVtAg5zDVUE9U40gTddOJiFpt7gmDorPQ2pBuavAhi14XOgY2/iK5mMnI1RWppkMBVosoGV8hIXZeaUMGuut4JumacZc+FSk7YHnucshA2fEO1qDCzx10F4bBPuq7bpdkBLQvtzEvbZOx2bTQNe3CVrBOsebpJVc+9f3ly5J5Xec4aFe+Yz2gR8Ns1IaGnPuRgRfjUxuiBDd/oy1LMMjUsC9Kri0wVfVXKqQjbI/6k4E5DyJczjvuD0BacvOH9LcLq3xz+QGUtVjOGU7z6SmC54U/12G4MZu8+60Z9QSwMEFAAGAAgAAAAhAPzwneC+AAAAMQEAABoAAABjaGFydC9fcmVscy9jaGFydC54bWwucmVsc4SPwQrCMBBE74L/EPZu03oQkSa9iNCTIPoBIdm2wTYJSRT79y6eLAged4d5M1M3r2lkT4zJeiegKkpg6LQ31vUCbtfTZg8sZeWMGr1DATMmaOR6VV9wVJlMabAhMaK4JGDIORw4T3rASaXCB3SkdD5OKtMZex6Uvqse+bYsdzx+M0AumKw1AmJrKmDXOVDyf7bvOqvx6PVjQpd/RPBMvfBMc6M1SGAVe8wCPu+lWBVUHLis+WKofAMAAP//AwBQSwMEFAAGAAgAAAAhAITsoQcTAQAAVAIAABMAAABbQ29udGVudF9UeXBlc10ueG1spJLNTsMwDMfvSLxDlCtq0nFACK3dgY8jcBgPYFK3jciXkmxsb4/brhKbNi5crMT23/7FznK1s4ZtMSbtXcUXouQMnfKNdl3FP9YvxT1nKYNrwHiHFd9j4qv6+mq53gdMjNQuVbzPOTxImVSPFpLwAR1FWh8tZLrGTgZQX9ChvC3LO6m8y+hykYcavF4+YQsbk9nzjtwTyacNnD1OeUOrims76Ae/PKuIaNKJBEIwWkGmt8mta064igOTIOWYk3od0g2BX+gwRI6Zfjc46N5omFE3yN4h5lewRC5VT+fJir+LnKH0basVNl5tLM1MNBG+aTnWiLHqjHu5baadoBztnLT4N8VRuZlBjn+i/gEAAP//AwBQSwMEFAAGAAgAAAAhABmqkvPRAAAAswEAAAsAAABfcmVscy8ucmVsc6yQy4oCMRBF9wP+Q6i9Xd0uRAbTbkRwK/oBNUl1d7DzIImif2+c2UyLMJtZFpc693DXm5sdxZVjMt5JaKoaBDvltXG9hNNxN1+BSJmcptE7lnDnBJt29rE+8Ei5PKXBhCQKxSUJQ87hEzGpgS2lygd2Jel8tJTLGXsMpM7UMy7qeonxNwPaCVPstYS41wsQx3sozX+zfdcZxVuvLpZdflOBxpbuAqTYc5agBooZLWtDP1FTfdkA+N6k+U+Tqeur0rdYVaZ7uuBk6vYBAAD//wMAUEsBAi0AFAAGAAgAAAAhAO+F9G9tBQAArREAAA8AAAAAAAAAAAAAAAAAAAAAAGNoYXJ0L2NoYXJ0LnhtbFBLAQItABQABgAIAAAAIQC/uqyqxgYAADYbAAAWAAAAAAAAAAAAAAAAAJoFAABjaGFydC9tZWRpYS9pbWFnZTEuYm1wUEsBAj8AFAAAAAgAUn9KRoSPpH7XAgAAIQ4AAB4AJAAAAAAAAAAgAAAAlAwAAGNoYXJ0L3RoZW1lL3RoZW1lT3ZlcnJpZGUxLnhtbAoAIAAAAAAAAQAYAFIRHFZ0RdABAIirysnnqAEAiKvKyeeoAVBLAQItABQABgAIAAAAIQD88J3gvgAAADEBAAAaAAAAAAAAAAAAAAAAAKcPAABjaGFydC9fcmVscy9jaGFydC54bWwucmVsc1BLAQItABQABgAIAAAAIQCE7KEHEwEAAFQCAAATAAAAAAAAAAAAAAAAAJ0QAABbQ29udGVudF9UeXBlc10ueG1sUEsBAi0AFAAGAAgAAAAhABmqkvPRAAAAswEAAAsAAAAAAAAAAAAAAAAA4REAAF9yZWxzLy5yZWxzUEsFBgAAAAAGAAYAswEAANsSAAAAAA=="/>
  <p:tag name="COLORTYPE" val="SCHEME"/>
  <p:tag name="LABELFORMAT" val="0"/>
  <p:tag name="NUMBERFORMAT" val="0"/>
  <p:tag name="DEFINEDCOLORS" val="3,6,10,45,32,50,13,4,9,55,1"/>
</p:tagLst>
</file>

<file path=ppt/tags/tag4.xml><?xml version="1.0" encoding="utf-8"?>
<p:tagLst xmlns:a="http://schemas.openxmlformats.org/drawingml/2006/main" xmlns:r="http://schemas.openxmlformats.org/officeDocument/2006/relationships" xmlns:p="http://schemas.openxmlformats.org/presentationml/2006/main">
  <p:tag name="ZEROBASED" val="False"/>
</p:tagLst>
</file>

<file path=ppt/tags/tag5.xml><?xml version="1.0" encoding="utf-8"?>
<p:tagLst xmlns:a="http://schemas.openxmlformats.org/drawingml/2006/main" xmlns:r="http://schemas.openxmlformats.org/officeDocument/2006/relationships" xmlns:p="http://schemas.openxmlformats.org/presentationml/2006/main">
  <p:tag name="TYPE" val="ShortAnswerSlide"/>
  <p:tag name="TPQUESTIONXML" val="﻿&lt;?xml version=&quot;1.0&quot; encoding=&quot;utf-8&quot;?&gt;&#10;&lt;questionlist&gt;&#10;    &lt;properties&gt;&#10;        &lt;guid&gt;8DB65F1B1068420B88910ADC45412910&lt;/guid&gt;&#10;        &lt;description /&gt;&#10;        &lt;date&gt;9/18/2018 10:05:00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shortanswer&gt;&#10;            &lt;guid&gt;8876C701708347D98B8BD3E86917931C&lt;/guid&gt;&#10;            &lt;repollguid&gt;6F45D5DEA12843E794EB208D8E4EA145&lt;/repollguid&gt;&#10;            &lt;sourceid&gt;F4966A7400DC420998F43F999B231E79&lt;/sourceid&gt;&#10;            &lt;questiontext&gt;When creating a skeletal system what functionality of the system do you tend to focus on first? &lt;/questiontext&gt;&#10;            &lt;showresults&gt;True&lt;/showresults&gt;&#10;            &lt;responsegrid&gt;0&lt;/responsegrid&gt;&#10;            &lt;countdowntimer&gt;False&lt;/countdowntimer&gt;&#10;            &lt;countdowntime&gt;30&lt;/countdowntime&gt;&#10;            &lt;correctvalue&gt;1&lt;/correctvalue&gt;&#10;            &lt;incorrectvalue&gt;0&lt;/incorrectvalue&gt;&#10;            &lt;keywordvaluetype&gt;0&lt;/keywordvaluetype&gt;&#10;            &lt;metadata&gt;&#10;                &lt;entry&gt;&#10;                    &lt;key&gt;AUTOFORMATCHART&lt;/key&gt;&#10;                    &lt;value&gt;True&lt;/value&gt;&#10;                &lt;/entry&gt;&#10;                &lt;entry&gt;&#10;                    &lt;key&gt;AUTOOPENPOLL&lt;/key&gt;&#10;                    &lt;value&gt;True&lt;/value&gt;&#10;                &lt;/entry&gt;&#10;                &lt;entry&gt;&#10;                    &lt;key&gt;LIVECHARTING&lt;/key&gt;&#10;                    &lt;value&gt;False&lt;/value&gt;&#10;                &lt;/entry&gt;&#10;            &lt;/metadata&gt;&#10;        &lt;/shortanswer&gt;&#10;    &lt;/questions&gt;&#10;&lt;/questionlist&gt;"/>
  <p:tag name="AUTOOPENPOLL" val="True"/>
  <p:tag name="AUTOFORMATCHART" val="True"/>
</p:tagLst>
</file>

<file path=ppt/tags/tag6.xml><?xml version="1.0" encoding="utf-8"?>
<p:tagLst xmlns:a="http://schemas.openxmlformats.org/drawingml/2006/main" xmlns:r="http://schemas.openxmlformats.org/officeDocument/2006/relationships" xmlns:p="http://schemas.openxmlformats.org/presentationml/2006/main">
  <p:tag name="TYPE" val="0"/>
  <p:tag name="CHARTFORMAT" val="UEsDBBQABgAIAAAAIQDvhfRvbQUAAK0RAAAPAAAAY2hhcnQvY2hhcnQueG1s3Fhtb9s2EP4+YP/B0HfHliy/ok7h2M02zGmCJm23faMpSuZMkRpJOXaH/fcdXyTLbpAWdQoMy5dQx+Pp7rmHd2e9er3LWWtLpKKCT4Pwohu0CMcioTybBu8frtujoKU04gligpNpsCcqeH354w+v8ASvkdT3BcKkBUa4muBpsNa6mHQ6Cq9JjtSFKAiHvVTIHGl4lFknkegRjOesE3W7g441EngD6BsM5Ijy6rz8mvMiTSkmC4HLnHDtvJCEIQ0IqDUtVHAJwSVIk3DcjVtbxKZBN+gYIUM8cwLC2+/vnVCKkickmQvJAcaGfo4nM6aJ5GBqLriGt/k4869CKkdyUxZtLPICnFtRRvXeugsOgu35WkAcrXfkr5JKoqYBDuMKCFh+BkVOsRRKpPoCLHYcClU2jNlhZ9SJfD4g2DCeKL1nxAUUdiMTbad+r3XhGjG2QnhjsGko16qHfXPwFAxzCjN5g4rbrTyfQqssnAZMh0FL72CVbGC1yiIji4wMVskGVghjyARo+EUlgX0nqXV6laRX6QCqTgeQdot+JelXkkElGQStNaN8A5kw/4JWKtjPTlCtHIPsHTBooFKLB6oZWRBGNEk89k5rS8ljb2HUpNC/NXhmBb8fC2Y8m+2ORAWQsyBY061P6cCSuoMnB8MpE0KaN+g1xRtOVJPOoFnvK5qQj5D8Z3SbKoYjX1BvqhRM6JkkyFhnaC9KbVY54iViy/p5dyMSHwpJMuJA2j8l9ECMLnrHf9Gbds8fc1ANL8JBNx73RtHQLuI3bctlPHn0WF6Mx+Gg8Td059fV9qg7Gg/7URjGPVM9eu4qnDoPUB7iWiHZW8xNLTVRwtOCSmcOC+bMZ1BjCiiaXsxKBWWFJG5zi+R+Lpioak/oxIrYTNLkmAZCJsSb90VN78x7lZbvSGquOGTfSiiHtqB/Sd+SDMpPxRp/KFmumLLnirvz7+7lKzTh4poydm4jgADQhPFzzRwcMogYi0ZC0hQu0FJVZfyb25WDWQF0FsK1eFySjPDkV7L3RPI5hJ0PCPqz6UFVXkE2R/otyj35fUYUyO+JfFJ+R6SpeZ/ZvipXK0bu6afPTS0JAqIsKRSBo2NkZwAwbsOqVUo6Df6evxn0e8NZ2F4MruftOB302+PFOGwPoyiex+O4P7q6+ufQmqBknowJX2hNYbMt9f3VAQxx2J+YsJ/2FYgMLlpCV06DqCYuRjaKJu+9CNA28fEyr2+EFcFpf6lqI+7tX0xdI0XfNXXN+DJUfKSJ9pUp7Nc+oMJnG++hGUGSHdfQ7hffb6IwisM4iv2J042BK2rQreoTVhNeflzKAM6ZrSQHxRPTCiNwITNoC0mBoXYIc3zLKb9BO+Obwf2gmNjWeMRJtLsTnqUrFwzk7jrX0HDN3DmHPjENfiIwniEG06wo4TYAszckqW9Vjv4U8gGa3g0MXc44tB1nDDw53eMwC7tNDWegFtYOcODag3B75oKfPde8TEFrPU6DQQ9I8FRlMwD7WmRGRFVNDi5bdb7tXlUOzKjyB5E+UvPkUPNViq3YjGXcybD2HAPpbZoq4itR2PUU4+KmZJoutwygbKQWHKtJBFfwaTbV/jVI8gyboBdT71dF28bB59nl2/ET7IKfTd+ZVzXj/h+sqsvLM6yyW1dEPxLiM7ZyD+Z6ATc8JWDVnBjN+gNVt5z5ZuopmVBVXMEvuI2a+WKhCsT9TYUusgDuqVuYeaDsnHCwGs5eDPr/1LDztbVB716onK1Esq9NnTNEwWCm9L39leq+QJxnrHiJsdEWUjRJSPoOYlSfoMWMXJ2DOdJvwqh3hyQyCuaTwjSoPycYHcttA7ZdHL6yXP4LAAD//wMAUEsDBBQABgAIAAAAIQC/uqyqxgYAADYbAAAWAAAAY2hhcnQvbWVkaWEvaW1hZ2UxLmJtcOyY2VNTVxzH6T/Q58700bpUpU0IQh+qD636UHcWK0slcQPZusBYBWULYYtEBBsFTSAJssomEAjUhJhAQCABBGVRAqKyCQi4UO1M+733AnNluAxXsdMHfkPOnJz8zu/3+X3POfdy73d7HD63Ic0B7QZ8OLOfT2w+Q48y46c2NsRnzv5ZtVUF/q8KPCetjTS1Wp2dnX3lypX4+Hh0PjYyMvf39yOz0Wikp0Z2MMAwCIMD3DCIzkohzaemUqBYxKcMefEV46Cq1JsL9b2NvW/Hxsaqq6v1en1VVVVfXx8wAAN/gLFCYlIbociK3ymZCj74oKWnOHJQE2etzVl3TGsXPmUX8WKbtyolJaWgoECpVBYVFVEyIgiwl8OD0uYXmko9X7LG0GZq6Z2YmLBYLE2kLQh4SxVr+eNHq5KvSziw7ugtimfrCQV4bty4oVKpoqOjL5NWXl5uMBgWTF/0K3ji4uLgjEImRp4OmHJR79M7+U6hldywKW749Pd+WTKZDPVSuwIyQn8YUshFJ1ukh3oVXvrzTmsFGm7YJDdi+tvjiuTkZIpHp9MtmnTpQZDExsYCaWL0qTbhAOptTDm4/aQC9QJpu3/OPE9ISAhVb1ZWFngKLp0mefi3E53W8ivswqcJnmMZSUlJ4MnMzEQVS6dm+hVVX79+XZqcWCMmeBqSXXf6qUieyR0BOXK5nNIHYtIjVCtjLdJD8Cd4vNTkek1/41MskUjAA2bsH7o/275Bp4HyiF+f7OpwLI+oN4zgmdenp6eHHrNKGWOWEvvHkOj8xeFSav84+hQnJiaCBwWWlJTQ/dn2rfeajRJnq1JgSnJxOF5A8IRPzfNgpRbwQJ9mcj8bEp3WeBYTPJEvHb2LKB7oU1paypaB7t/f2Vwrce5TETyOJ4rsIgh9dgbO6rMYT8wsj8R5jQf4J+0iXzl4z+qDc1pWVkaPz7b/qMtce8G5Tymou+CCsLiYgGeX/zVq/4Cnu7ubHhPr1XTpIPQ0XnDmHcmxC5vkRb7a4l0iFovz8/M/nOdxt6UuyQX61BI8N0me57sDZOApLCxchEdB8fBRBU+QzT03wYsCz01cx8CTk5OTkZFB52fbB0/DRddZfXxKeZEvuWETewIIfRbl0Shimi8R+xl68viZJM9rjq8OV4+8vLzc3FwcebYMdP8nPRZceaA/6nU8WU7wnBsHT3p6OnikUumC9arMmOWpv+jCE2RR+nB8a6APeKAPjhg9Ptt+e50aPFgvnLL1R7UQn3tubAmeinSRmTxfpiRXHv864HnCGfAIhcK0tLTU1FTcMtgy0P3vmWZ5cH3D/ZEX9Zp7dmxvoIxJH3W6iDpf2HU8vsoO+0c4s9H3jlarxRQYOvT4bPud9RXYD9AHPOuP63lRM5zQUfAkJCTgFoDbXFdXFz2mWh5N+eP6wPNSkus1s9Gvke7zIf3uhkpSf0HNeacNJwz2ED901EdSZ7VazWYz2gXBG8rT4U+cR4kzz0tBrdcmf/MCt/f+aiqVkfGP6MQHNviY7IV/gccj5p17Fj14Q7kcynTJD+P6wPGUY7NhyqYAy6PBcbrbe/fvqNNxf0S9uKt+4VWx0c/8pW+ju4jx/xacR01qUEGsJ9ptgWXYbARPYOujoefvzUCf2FSR0XrZDTzahP1Gg7H+/jP80R2W6G/1L+GGjtpHvwHPwNDkEp7L/8msUdxNdbOqBLfi9+PeuvyJ8KTxtA0MrwxPSxV43MFTHbevt6OJFY+HqJZ7dnSL6M2mn+8ODE+xmsvk3FatJHiUAk3svgeseYwUz+ZfOgaGp5lSsBrXZ8d3pHmApzJmb087u8uIe7SBEzK8RfR286/3B0ZWhseYm3Dvmkevkq+O3oP/pVnV4i4yUjy2v3XWtbJ71GJKVJsr7pT99FBB8IyPsOPxIHiGHGL+tg16YLr7mCkFq3FT/vlOmSd4yoW7x0eesJrrLqzhnCF5gsHDbi5TIvB0kfqURu0eG2YX012ow3o5iN5+FfzQ1M5OWyaeystB968R+tyM3MWWxy1KyzkzOMczyJSC1XhVajC1XsURu54NsdsDbpF/fn36Cbl/uus7hljlZXLWXj3VJfPEeS8K/2GULU9EtW3wQ/uoF7ZBPab2ldFHJzulFTvpxE6q0zuYmJnGC24PXCzs/v1qK9rHo6+Y3NiOT48P4Y/trFX//0YBvMb5wETUWzW0eGkDI98MEQ3e3sDwvEwZHnxgeGJaOh0c8OyGFnMRbflhqYmYu8AwThkFMIdTRtIZllM+GOCM6fOR50JKmWJSIpB6EA0l0dKFr/66qsDHUOBfAAAA//8DAFBLAwQUAAAACABSf0pGhI+kftcCAAAhDgAAHgAAAGNoYXJ0L3RoZW1lL3RoZW1lT3ZlcnJpZGUxLnhtbO1X3WoUMRS+VvAdwtzbWWsVKd2W7vZP+0u7LfTy7Gx2J938DEmmde6kvRQEsYo3gndeiFpowZv6NKsVrdBXMLO1NanNUBZBhGVhmZzzfSfnJCf5yMjYQ0bRJpaKCF4Obg2UAoR5JBqEt8rBam3q5r0AKQ28AVRwXA4yrIKx0RvXR2BYx5jhRcOVpIGRicPVMJSDWOtkOAxVZNygBkSCufE1hWSgzVC2woaELROf0XCwVLobMiA8MCGvmZgRlSs5ESMOzEy32GySCJ96Q8v9C94UXPvwuZ/BhpBTBpQbuhYKmnCkswQ3ITKEKlBSlwTNkVasA5QAF8qYS4OlqdJt85//hrpfQ0F4HgWDFcKyR+pP+1meSEWSJLocPDCTBBbu5PDdyeE+Ojnc62wfdLY/dnZ2OtsffOwZ4C2bffzm6Y9Xj9D3/dfHu88LSMomfXn/+POnZwVobaOPXux9Pdg7evnk29tdH2dcQt3m1AjDCi3gLbQsGHDvVLgue6DVYiA2bZy3FHDIiT7KpI4dykIGFHzgCnYXeU0S3vCip9MNp4iVWKaa+NCzMXPQ80LQipD+YmfN1M4apbxVkItMbfAywKY3leqFtphME3OWCHjxMXZSX6KmU6CFOdYo94k2xj7uOiHEKZtEUijR1GidoAoQ/4LVSF1fzpwhzGxiBgVtAg5zDVUE9U40gTddOJiFpt7gmDorPQ2pBuavAhi14XOgY2/iK5mMnI1RWppkMBVosoGV8hIXZeaUMGuut4JumacZc+FSk7YHnucshA2fEO1qDCzx10F4bBPuq7bpdkBLQvtzEvbZOx2bTQNe3CVrBOsebpJVc+9f3ly5J5Xec4aFe+Yz2gR8Ns1IaGnPuRgRfjUxuiBDd/oy1LMMjUsC9Kri0wVfVXKqQjbI/6k4E5DyJczjvuD0BacvOH9LcLq3xz+QGUtVjOGU7z6SmC54U/12G4MZu8+60Z9QSwMEFAAGAAgAAAAhAPzwneC+AAAAMQEAABoAAABjaGFydC9fcmVscy9jaGFydC54bWwucmVsc4SPwQrCMBBE74L/EPZu03oQkSa9iNCTIPoBIdm2wTYJSRT79y6eLAged4d5M1M3r2lkT4zJeiegKkpg6LQ31vUCbtfTZg8sZeWMGr1DATMmaOR6VV9wVJlMabAhMaK4JGDIORw4T3rASaXCB3SkdD5OKtMZex6Uvqse+bYsdzx+M0AumKw1AmJrKmDXOVDyf7bvOqvx6PVjQpd/RPBMvfBMc6M1SGAVe8wCPu+lWBVUHLis+WKofAMAAP//AwBQSwMEFAAGAAgAAAAhAITsoQcTAQAAVAIAABMAAABbQ29udGVudF9UeXBlc10ueG1spJLNTsMwDMfvSLxDlCtq0nFACK3dgY8jcBgPYFK3jciXkmxsb4/brhKbNi5crMT23/7FznK1s4ZtMSbtXcUXouQMnfKNdl3FP9YvxT1nKYNrwHiHFd9j4qv6+mq53gdMjNQuVbzPOTxImVSPFpLwAR1FWh8tZLrGTgZQX9ChvC3LO6m8y+hykYcavF4+YQsbk9nzjtwTyacNnD1OeUOrims76Ae/PKuIaNKJBEIwWkGmt8mta064igOTIOWYk3od0g2BX+gwRI6Zfjc46N5omFE3yN4h5lewRC5VT+fJir+LnKH0basVNl5tLM1MNBG+aTnWiLHqjHu5baadoBztnLT4N8VRuZlBjn+i/gEAAP//AwBQSwMEFAAGAAgAAAAhABmqkvPRAAAAswEAAAsAAABfcmVscy8ucmVsc6yQy4oCMRBF9wP+Q6i9Xd0uRAbTbkRwK/oBNUl1d7DzIImif2+c2UyLMJtZFpc693DXm5sdxZVjMt5JaKoaBDvltXG9hNNxN1+BSJmcptE7lnDnBJt29rE+8Ei5PKXBhCQKxSUJQ87hEzGpgS2lygd2Jel8tJTLGXsMpM7UMy7qeonxNwPaCVPstYS41wsQx3sozX+zfdcZxVuvLpZdflOBxpbuAqTYc5agBooZLWtDP1FTfdkA+N6k+U+Tqeur0rdYVaZ7uuBk6vYBAAD//wMAUEsBAi0AFAAGAAgAAAAhAO+F9G9tBQAArREAAA8AAAAAAAAAAAAAAAAAAAAAAGNoYXJ0L2NoYXJ0LnhtbFBLAQItABQABgAIAAAAIQC/uqyqxgYAADYbAAAWAAAAAAAAAAAAAAAAAJoFAABjaGFydC9tZWRpYS9pbWFnZTEuYm1wUEsBAj8AFAAAAAgAUn9KRoSPpH7XAgAAIQ4AAB4AJAAAAAAAAAAgAAAAlAwAAGNoYXJ0L3RoZW1lL3RoZW1lT3ZlcnJpZGUxLnhtbAoAIAAAAAAAAQAYAFIRHFZ0RdABAIirysnnqAEAiKvKyeeoAVBLAQItABQABgAIAAAAIQD88J3gvgAAADEBAAAaAAAAAAAAAAAAAAAAAKcPAABjaGFydC9fcmVscy9jaGFydC54bWwucmVsc1BLAQItABQABgAIAAAAIQCE7KEHEwEAAFQCAAATAAAAAAAAAAAAAAAAAJ0QAABbQ29udGVudF9UeXBlc10ueG1sUEsBAi0AFAAGAAgAAAAhABmqkvPRAAAAswEAAAsAAAAAAAAAAAAAAAAA4REAAF9yZWxzLy5yZWxzUEsFBgAAAAAGAAYAswEAANsSAAAAAA=="/>
  <p:tag name="NUMBERFORMAT" val="0"/>
  <p:tag name="COLORTYPE" val="SCHEME"/>
  <p:tag name="LABELFORMAT" val="0"/>
  <p:tag name="DEFINEDCOLORS" val="3,6,10,45,32,50,13,4,9,55,1"/>
</p:tagLst>
</file>

<file path=ppt/tags/tag7.xml><?xml version="1.0" encoding="utf-8"?>
<p:tagLst xmlns:a="http://schemas.openxmlformats.org/drawingml/2006/main" xmlns:r="http://schemas.openxmlformats.org/officeDocument/2006/relationships" xmlns:p="http://schemas.openxmlformats.org/presentationml/2006/main">
  <p:tag name="TYPE" val="MultiChoiceSlide"/>
  <p:tag name="TPQUESTIONXML" val="﻿&lt;?xml version=&quot;1.0&quot; encoding=&quot;utf-8&quot;?&gt;&#10;&lt;questionlist&gt;&#10;    &lt;properties&gt;&#10;        &lt;guid&gt;D956C63D0E484904BB63EFC19C786288&lt;/guid&gt;&#10;        &lt;description /&gt;&#10;        &lt;date&gt;9/18/2018 10:11:31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0DB35EDABEC843EA8AF609084DDFF419&lt;/guid&gt;&#10;            &lt;repollguid&gt;30A6144EFF5E44069BC030325F0B5584&lt;/repollguid&gt;&#10;            &lt;sourceid&gt;F4E5A7C9A3074A0098F371DC0718089E&lt;/sourceid&gt;&#10;            &lt;questiontext&gt;Does a 3 tier architecture embody the separation of concerns principle?&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answers&gt;&#10;                &lt;answer&gt;&#10;                    &lt;guid&gt;90501276D74542EDAE47CC7EA86B69CF&lt;/guid&gt;&#10;                    &lt;answertext&gt;Yes&lt;/answertext&gt;&#10;                    &lt;valuetype&gt;0&lt;/valuetype&gt;&#10;                &lt;/answer&gt;&#10;                &lt;answer&gt;&#10;                    &lt;guid&gt;EA05B69ABB40422EA8D442A8A4264C1B&lt;/guid&gt;&#10;                    &lt;answertext&gt;No&lt;/answertext&gt;&#10;                    &lt;valuetype&gt;0&lt;/valuetype&gt;&#10;                &lt;/answer&gt;&#10;            &lt;/answers&gt;&#10;            &lt;metadata&gt;&#10;                &lt;entry&gt;&#10;                    &lt;key&gt;AUTOFORMATCHART&lt;/key&gt;&#10;                    &lt;value&gt;True&lt;/value&gt;&#10;                &lt;/entry&gt;&#10;                &lt;entry&gt;&#10;                    &lt;key&gt;AUTOOPENPOLL&lt;/key&gt;&#10;                    &lt;value&gt;True&lt;/value&gt;&#10;                &lt;/entry&gt;&#10;                &lt;entry&gt;&#10;                    &lt;key&gt;LIVECHARTING&lt;/key&gt;&#10;                    &lt;value&gt;False&lt;/value&gt;&#10;                &lt;/entry&gt;&#10;            &lt;/metadata&gt;&#10;        &lt;/multichoice&gt;&#10;    &lt;/questions&gt;&#10;&lt;/questionlist&gt;"/>
  <p:tag name="LIVECHARTING" val="False"/>
  <p:tag name="AUTOOPENPOLL" val="True"/>
  <p:tag name="AUTOFORMATCHART" val="True"/>
</p:tagLst>
</file>

<file path=ppt/tags/tag8.xml><?xml version="1.0" encoding="utf-8"?>
<p:tagLst xmlns:a="http://schemas.openxmlformats.org/drawingml/2006/main" xmlns:r="http://schemas.openxmlformats.org/officeDocument/2006/relationships" xmlns:p="http://schemas.openxmlformats.org/presentationml/2006/main">
  <p:tag name="TYPE" val="0"/>
  <p:tag name="CHARTFORMAT" val="UEsDBBQABgAIAAAAIQDvhfRvbQUAAK0RAAAPAAAAY2hhcnQvY2hhcnQueG1s3Fhtb9s2EP4+YP/B0HfHliy/ok7h2M02zGmCJm23faMpSuZMkRpJOXaH/fcdXyTLbpAWdQoMy5dQx+Pp7rmHd2e9er3LWWtLpKKCT4Pwohu0CMcioTybBu8frtujoKU04gligpNpsCcqeH354w+v8ASvkdT3BcKkBUa4muBpsNa6mHQ6Cq9JjtSFKAiHvVTIHGl4lFknkegRjOesE3W7g441EngD6BsM5Ijy6rz8mvMiTSkmC4HLnHDtvJCEIQ0IqDUtVHAJwSVIk3DcjVtbxKZBN+gYIUM8cwLC2+/vnVCKkickmQvJAcaGfo4nM6aJ5GBqLriGt/k4869CKkdyUxZtLPICnFtRRvXeugsOgu35WkAcrXfkr5JKoqYBDuMKCFh+BkVOsRRKpPoCLHYcClU2jNlhZ9SJfD4g2DCeKL1nxAUUdiMTbad+r3XhGjG2QnhjsGko16qHfXPwFAxzCjN5g4rbrTyfQqssnAZMh0FL72CVbGC1yiIji4wMVskGVghjyARo+EUlgX0nqXV6laRX6QCqTgeQdot+JelXkkElGQStNaN8A5kw/4JWKtjPTlCtHIPsHTBooFKLB6oZWRBGNEk89k5rS8ljb2HUpNC/NXhmBb8fC2Y8m+2ORAWQsyBY061P6cCSuoMnB8MpE0KaN+g1xRtOVJPOoFnvK5qQj5D8Z3SbKoYjX1BvqhRM6JkkyFhnaC9KbVY54iViy/p5dyMSHwpJMuJA2j8l9ECMLnrHf9Gbds8fc1ANL8JBNx73RtHQLuI3bctlPHn0WF6Mx+Gg8Td059fV9qg7Gg/7URjGPVM9eu4qnDoPUB7iWiHZW8xNLTVRwtOCSmcOC+bMZ1BjCiiaXsxKBWWFJG5zi+R+Lpioak/oxIrYTNLkmAZCJsSb90VN78x7lZbvSGquOGTfSiiHtqB/Sd+SDMpPxRp/KFmumLLnirvz7+7lKzTh4poydm4jgADQhPFzzRwcMogYi0ZC0hQu0FJVZfyb25WDWQF0FsK1eFySjPDkV7L3RPI5hJ0PCPqz6UFVXkE2R/otyj35fUYUyO+JfFJ+R6SpeZ/ZvipXK0bu6afPTS0JAqIsKRSBo2NkZwAwbsOqVUo6Df6evxn0e8NZ2F4MruftOB302+PFOGwPoyiex+O4P7q6+ufQmqBknowJX2hNYbMt9f3VAQxx2J+YsJ/2FYgMLlpCV06DqCYuRjaKJu+9CNA28fEyr2+EFcFpf6lqI+7tX0xdI0XfNXXN+DJUfKSJ9pUp7Nc+oMJnG++hGUGSHdfQ7hffb6IwisM4iv2J042BK2rQreoTVhNeflzKAM6ZrSQHxRPTCiNwITNoC0mBoXYIc3zLKb9BO+Obwf2gmNjWeMRJtLsTnqUrFwzk7jrX0HDN3DmHPjENfiIwniEG06wo4TYAszckqW9Vjv4U8gGa3g0MXc44tB1nDDw53eMwC7tNDWegFtYOcODag3B75oKfPde8TEFrPU6DQQ9I8FRlMwD7WmRGRFVNDi5bdb7tXlUOzKjyB5E+UvPkUPNViq3YjGXcybD2HAPpbZoq4itR2PUU4+KmZJoutwygbKQWHKtJBFfwaTbV/jVI8gyboBdT71dF28bB59nl2/ET7IKfTd+ZVzXj/h+sqsvLM6yyW1dEPxLiM7ZyD+Z6ATc8JWDVnBjN+gNVt5z5ZuopmVBVXMEvuI2a+WKhCsT9TYUusgDuqVuYeaDsnHCwGs5eDPr/1LDztbVB716onK1Esq9NnTNEwWCm9L39leq+QJxnrHiJsdEWUjRJSPoOYlSfoMWMXJ2DOdJvwqh3hyQyCuaTwjSoPycYHcttA7ZdHL6yXP4LAAD//wMAUEsDBBQABgAIAAAAIQC/uqyqxgYAADYbAAAWAAAAY2hhcnQvbWVkaWEvaW1hZ2UxLmJtcOyY2VNTVxzH6T/Q58700bpUpU0IQh+qD636UHcWK0slcQPZusBYBWULYYtEBBsFTSAJssomEAjUhJhAQCABBGVRAqKyCQi4UO1M+733AnNluAxXsdMHfkPOnJz8zu/3+X3POfdy73d7HD63Ic0B7QZ8OLOfT2w+Q48y46c2NsRnzv5ZtVUF/q8KPCetjTS1Wp2dnX3lypX4+Hh0PjYyMvf39yOz0Wikp0Z2MMAwCIMD3DCIzkohzaemUqBYxKcMefEV46Cq1JsL9b2NvW/Hxsaqq6v1en1VVVVfXx8wAAN/gLFCYlIbociK3ymZCj74oKWnOHJQE2etzVl3TGsXPmUX8WKbtyolJaWgoECpVBYVFVEyIgiwl8OD0uYXmko9X7LG0GZq6Z2YmLBYLE2kLQh4SxVr+eNHq5KvSziw7ugtimfrCQV4bty4oVKpoqOjL5NWXl5uMBgWTF/0K3ji4uLgjEImRp4OmHJR79M7+U6hldywKW749Pd+WTKZDPVSuwIyQn8YUshFJ1ukh3oVXvrzTmsFGm7YJDdi+tvjiuTkZIpHp9MtmnTpQZDExsYCaWL0qTbhAOptTDm4/aQC9QJpu3/OPE9ISAhVb1ZWFngKLp0mefi3E53W8ivswqcJnmMZSUlJ4MnMzEQVS6dm+hVVX79+XZqcWCMmeBqSXXf6qUieyR0BOXK5nNIHYtIjVCtjLdJD8Cd4vNTkek1/41MskUjAA2bsH7o/275Bp4HyiF+f7OpwLI+oN4zgmdenp6eHHrNKGWOWEvvHkOj8xeFSav84+hQnJiaCBwWWlJTQ/dn2rfeajRJnq1JgSnJxOF5A8IRPzfNgpRbwQJ9mcj8bEp3WeBYTPJEvHb2LKB7oU1paypaB7t/f2Vwrce5TETyOJ4rsIgh9dgbO6rMYT8wsj8R5jQf4J+0iXzl4z+qDc1pWVkaPz7b/qMtce8G5Tymou+CCsLiYgGeX/zVq/4Cnu7ubHhPr1XTpIPQ0XnDmHcmxC5vkRb7a4l0iFovz8/M/nOdxt6UuyQX61BI8N0me57sDZOApLCxchEdB8fBRBU+QzT03wYsCz01cx8CTk5OTkZFB52fbB0/DRddZfXxKeZEvuWETewIIfRbl0Shimi8R+xl68viZJM9rjq8OV4+8vLzc3FwcebYMdP8nPRZceaA/6nU8WU7wnBsHT3p6OnikUumC9arMmOWpv+jCE2RR+nB8a6APeKAPjhg9Ptt+e50aPFgvnLL1R7UQn3tubAmeinSRmTxfpiRXHv864HnCGfAIhcK0tLTU1FTcMtgy0P3vmWZ5cH3D/ZEX9Zp7dmxvoIxJH3W6iDpf2HU8vsoO+0c4s9H3jlarxRQYOvT4bPud9RXYD9AHPOuP63lRM5zQUfAkJCTgFoDbXFdXFz2mWh5N+eP6wPNSkus1s9Gvke7zIf3uhkpSf0HNeacNJwz2ED901EdSZ7VazWYz2gXBG8rT4U+cR4kzz0tBrdcmf/MCt/f+aiqVkfGP6MQHNviY7IV/gccj5p17Fj14Q7kcynTJD+P6wPGUY7NhyqYAy6PBcbrbe/fvqNNxf0S9uKt+4VWx0c/8pW+ju4jx/xacR01qUEGsJ9ptgWXYbARPYOujoefvzUCf2FSR0XrZDTzahP1Gg7H+/jP80R2W6G/1L+GGjtpHvwHPwNDkEp7L/8msUdxNdbOqBLfi9+PeuvyJ8KTxtA0MrwxPSxV43MFTHbevt6OJFY+HqJZ7dnSL6M2mn+8ODE+xmsvk3FatJHiUAk3svgeseYwUz+ZfOgaGp5lSsBrXZ8d3pHmApzJmb087u8uIe7SBEzK8RfR286/3B0ZWhseYm3Dvmkevkq+O3oP/pVnV4i4yUjy2v3XWtbJ71GJKVJsr7pT99FBB8IyPsOPxIHiGHGL+tg16YLr7mCkFq3FT/vlOmSd4yoW7x0eesJrrLqzhnCF5gsHDbi5TIvB0kfqURu0eG2YX012ow3o5iN5+FfzQ1M5OWyaeystB968R+tyM3MWWxy1KyzkzOMczyJSC1XhVajC1XsURu54NsdsDbpF/fn36Cbl/uus7hljlZXLWXj3VJfPEeS8K/2GULU9EtW3wQ/uoF7ZBPab2ldFHJzulFTvpxE6q0zuYmJnGC24PXCzs/v1qK9rHo6+Y3NiOT48P4Y/trFX//0YBvMb5wETUWzW0eGkDI98MEQ3e3sDwvEwZHnxgeGJaOh0c8OyGFnMRbflhqYmYu8AwThkFMIdTRtIZllM+GOCM6fOR50JKmWJSIpB6EA0l0dKFr/66qsDHUOBfAAAA//8DAFBLAwQUAAAACABSf0pGhI+kftcCAAAhDgAAHgAAAGNoYXJ0L3RoZW1lL3RoZW1lT3ZlcnJpZGUxLnhtbO1X3WoUMRS+VvAdwtzbWWsVKd2W7vZP+0u7LfTy7Gx2J938DEmmde6kvRQEsYo3gndeiFpowZv6NKsVrdBXMLO1NanNUBZBhGVhmZzzfSfnJCf5yMjYQ0bRJpaKCF4Obg2UAoR5JBqEt8rBam3q5r0AKQ28AVRwXA4yrIKx0RvXR2BYx5jhRcOVpIGRicPVMJSDWOtkOAxVZNygBkSCufE1hWSgzVC2woaELROf0XCwVLobMiA8MCGvmZgRlSs5ESMOzEy32GySCJ96Q8v9C94UXPvwuZ/BhpBTBpQbuhYKmnCkswQ3ITKEKlBSlwTNkVasA5QAF8qYS4OlqdJt85//hrpfQ0F4HgWDFcKyR+pP+1meSEWSJLocPDCTBBbu5PDdyeE+Ojnc62wfdLY/dnZ2OtsffOwZ4C2bffzm6Y9Xj9D3/dfHu88LSMomfXn/+POnZwVobaOPXux9Pdg7evnk29tdH2dcQt3m1AjDCi3gLbQsGHDvVLgue6DVYiA2bZy3FHDIiT7KpI4dykIGFHzgCnYXeU0S3vCip9MNp4iVWKaa+NCzMXPQ80LQipD+YmfN1M4apbxVkItMbfAywKY3leqFtphME3OWCHjxMXZSX6KmU6CFOdYo94k2xj7uOiHEKZtEUijR1GidoAoQ/4LVSF1fzpwhzGxiBgVtAg5zDVUE9U40gTddOJiFpt7gmDorPQ2pBuavAhi14XOgY2/iK5mMnI1RWppkMBVosoGV8hIXZeaUMGuut4JumacZc+FSk7YHnucshA2fEO1qDCzx10F4bBPuq7bpdkBLQvtzEvbZOx2bTQNe3CVrBOsebpJVc+9f3ly5J5Xec4aFe+Yz2gR8Ns1IaGnPuRgRfjUxuiBDd/oy1LMMjUsC9Kri0wVfVXKqQjbI/6k4E5DyJczjvuD0BacvOH9LcLq3xz+QGUtVjOGU7z6SmC54U/12G4MZu8+60Z9QSwMEFAAGAAgAAAAhAPzwneC+AAAAMQEAABoAAABjaGFydC9fcmVscy9jaGFydC54bWwucmVsc4SPwQrCMBBE74L/EPZu03oQkSa9iNCTIPoBIdm2wTYJSRT79y6eLAged4d5M1M3r2lkT4zJeiegKkpg6LQ31vUCbtfTZg8sZeWMGr1DATMmaOR6VV9wVJlMabAhMaK4JGDIORw4T3rASaXCB3SkdD5OKtMZex6Uvqse+bYsdzx+M0AumKw1AmJrKmDXOVDyf7bvOqvx6PVjQpd/RPBMvfBMc6M1SGAVe8wCPu+lWBVUHLis+WKofAMAAP//AwBQSwMEFAAGAAgAAAAhAITsoQcTAQAAVAIAABMAAABbQ29udGVudF9UeXBlc10ueG1spJLNTsMwDMfvSLxDlCtq0nFACK3dgY8jcBgPYFK3jciXkmxsb4/brhKbNi5crMT23/7FznK1s4ZtMSbtXcUXouQMnfKNdl3FP9YvxT1nKYNrwHiHFd9j4qv6+mq53gdMjNQuVbzPOTxImVSPFpLwAR1FWh8tZLrGTgZQX9ChvC3LO6m8y+hykYcavF4+YQsbk9nzjtwTyacNnD1OeUOrims76Ae/PKuIaNKJBEIwWkGmt8mta064igOTIOWYk3od0g2BX+gwRI6Zfjc46N5omFE3yN4h5lewRC5VT+fJir+LnKH0basVNl5tLM1MNBG+aTnWiLHqjHu5baadoBztnLT4N8VRuZlBjn+i/gEAAP//AwBQSwMEFAAGAAgAAAAhABmqkvPRAAAAswEAAAsAAABfcmVscy8ucmVsc6yQy4oCMRBF9wP+Q6i9Xd0uRAbTbkRwK/oBNUl1d7DzIImif2+c2UyLMJtZFpc693DXm5sdxZVjMt5JaKoaBDvltXG9hNNxN1+BSJmcptE7lnDnBJt29rE+8Ei5PKXBhCQKxSUJQ87hEzGpgS2lygd2Jel8tJTLGXsMpM7UMy7qeonxNwPaCVPstYS41wsQx3sozX+zfdcZxVuvLpZdflOBxpbuAqTYc5agBooZLWtDP1FTfdkA+N6k+U+Tqeur0rdYVaZ7uuBk6vYBAAD//wMAUEsBAi0AFAAGAAgAAAAhAO+F9G9tBQAArREAAA8AAAAAAAAAAAAAAAAAAAAAAGNoYXJ0L2NoYXJ0LnhtbFBLAQItABQABgAIAAAAIQC/uqyqxgYAADYbAAAWAAAAAAAAAAAAAAAAAJoFAABjaGFydC9tZWRpYS9pbWFnZTEuYm1wUEsBAj8AFAAAAAgAUn9KRoSPpH7XAgAAIQ4AAB4AJAAAAAAAAAAgAAAAlAwAAGNoYXJ0L3RoZW1lL3RoZW1lT3ZlcnJpZGUxLnhtbAoAIAAAAAAAAQAYAFIRHFZ0RdABAIirysnnqAEAiKvKyeeoAVBLAQItABQABgAIAAAAIQD88J3gvgAAADEBAAAaAAAAAAAAAAAAAAAAAKcPAABjaGFydC9fcmVscy9jaGFydC54bWwucmVsc1BLAQItABQABgAIAAAAIQCE7KEHEwEAAFQCAAATAAAAAAAAAAAAAAAAAJ0QAABbQ29udGVudF9UeXBlc10ueG1sUEsBAi0AFAAGAAgAAAAhABmqkvPRAAAAswEAAAsAAAAAAAAAAAAAAAAA4REAAF9yZWxzLy5yZWxzUEsFBgAAAAAGAAYAswEAANsSAAAAAA=="/>
  <p:tag name="NUMBERFORMAT" val="0"/>
  <p:tag name="COLORTYPE" val="SCHEME"/>
  <p:tag name="LABELFORMAT" val="0"/>
  <p:tag name="DEFINEDCOLORS" val="3,6,10,45,32,50,13,4,9,55,1"/>
</p:tagLst>
</file>

<file path=ppt/tags/tag9.xml><?xml version="1.0" encoding="utf-8"?>
<p:tagLst xmlns:a="http://schemas.openxmlformats.org/drawingml/2006/main" xmlns:r="http://schemas.openxmlformats.org/officeDocument/2006/relationships" xmlns:p="http://schemas.openxmlformats.org/presentationml/2006/main">
  <p:tag name="ZEROBASED" val="Fals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16297</TotalTime>
  <Words>2477</Words>
  <Application>Microsoft Office PowerPoint</Application>
  <PresentationFormat>On-screen Show (4:3)</PresentationFormat>
  <Paragraphs>197</Paragraphs>
  <Slides>38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Calibri</vt:lpstr>
      <vt:lpstr>Times New Roman</vt:lpstr>
      <vt:lpstr>Office Theme</vt:lpstr>
      <vt:lpstr>Basic Concepts</vt:lpstr>
      <vt:lpstr>Software Architecture Definitions</vt:lpstr>
      <vt:lpstr>ANSI/IEEE Standard 1471-200</vt:lpstr>
      <vt:lpstr>Reference Architecture</vt:lpstr>
      <vt:lpstr>Prescriptive vs Descriptive Architecture</vt:lpstr>
      <vt:lpstr>Prescriptive and Descriptive Example Cargo Delivery System</vt:lpstr>
      <vt:lpstr>Reasons why P&amp;D may Differ</vt:lpstr>
      <vt:lpstr>Architectural Degradation</vt:lpstr>
      <vt:lpstr>Example</vt:lpstr>
      <vt:lpstr>Deployment Perspective</vt:lpstr>
      <vt:lpstr>Software Component</vt:lpstr>
      <vt:lpstr>Components vs. Objects </vt:lpstr>
      <vt:lpstr>Software Connector</vt:lpstr>
      <vt:lpstr>Architectural Configuration</vt:lpstr>
      <vt:lpstr>Architectural Pattern or Style</vt:lpstr>
      <vt:lpstr>3-Tier Architecture</vt:lpstr>
      <vt:lpstr>Software Architecture and Models</vt:lpstr>
      <vt:lpstr>Two Different Notations</vt:lpstr>
      <vt:lpstr>In Class Exercise</vt:lpstr>
      <vt:lpstr>Introduction to Software Design</vt:lpstr>
      <vt:lpstr>Preamble</vt:lpstr>
      <vt:lpstr>Role of the Software Architect</vt:lpstr>
      <vt:lpstr>Sniffing Out Architecturally Significant Requirement (ASRs)</vt:lpstr>
      <vt:lpstr>ASR Exercise</vt:lpstr>
      <vt:lpstr>Element Interaction Design</vt:lpstr>
      <vt:lpstr>Internal Entity Design</vt:lpstr>
      <vt:lpstr>Do you understand the Difference between Interaction and Internal Design</vt:lpstr>
      <vt:lpstr>Why is Software Architecture Important?</vt:lpstr>
      <vt:lpstr>Why is Software Architecture Important?</vt:lpstr>
      <vt:lpstr>Why is Software Architecture Important?</vt:lpstr>
      <vt:lpstr>What Makes a “Good” Architecture?</vt:lpstr>
      <vt:lpstr>Process “Rules of Thumb”</vt:lpstr>
      <vt:lpstr>When creating a skeletal system what functionality of the system do you tend to focus on first? </vt:lpstr>
      <vt:lpstr>Structural “Rules of Thumb”</vt:lpstr>
      <vt:lpstr>Does a 3 tier architecture embody the separation of concerns principle?</vt:lpstr>
      <vt:lpstr>Structural “Rules of Thumb”</vt:lpstr>
      <vt:lpstr>Summary</vt:lpstr>
      <vt:lpstr>Summary</vt:lpstr>
    </vt:vector>
  </TitlesOfParts>
  <Company>Villanova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Computer Systems</dc:title>
  <dc:creator>John Lewis</dc:creator>
  <cp:lastModifiedBy>Ramiro Liscano</cp:lastModifiedBy>
  <cp:revision>437</cp:revision>
  <cp:lastPrinted>1999-08-24T14:44:27Z</cp:lastPrinted>
  <dcterms:created xsi:type="dcterms:W3CDTF">1999-08-16T14:47:17Z</dcterms:created>
  <dcterms:modified xsi:type="dcterms:W3CDTF">2018-09-22T20:13:43Z</dcterms:modified>
</cp:coreProperties>
</file>