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3" r:id="rId1"/>
  </p:sldMasterIdLst>
  <p:notesMasterIdLst>
    <p:notesMasterId r:id="rId63"/>
  </p:notesMasterIdLst>
  <p:handoutMasterIdLst>
    <p:handoutMasterId r:id="rId64"/>
  </p:handoutMasterIdLst>
  <p:sldIdLst>
    <p:sldId id="386" r:id="rId2"/>
    <p:sldId id="387" r:id="rId3"/>
    <p:sldId id="388" r:id="rId4"/>
    <p:sldId id="389" r:id="rId5"/>
    <p:sldId id="390" r:id="rId6"/>
    <p:sldId id="396" r:id="rId7"/>
    <p:sldId id="391" r:id="rId8"/>
    <p:sldId id="392" r:id="rId9"/>
    <p:sldId id="393" r:id="rId10"/>
    <p:sldId id="395" r:id="rId11"/>
    <p:sldId id="422" r:id="rId12"/>
    <p:sldId id="397" r:id="rId13"/>
    <p:sldId id="398" r:id="rId14"/>
    <p:sldId id="399" r:id="rId15"/>
    <p:sldId id="400" r:id="rId16"/>
    <p:sldId id="401" r:id="rId17"/>
    <p:sldId id="402" r:id="rId18"/>
    <p:sldId id="445" r:id="rId19"/>
    <p:sldId id="403" r:id="rId20"/>
    <p:sldId id="404" r:id="rId21"/>
    <p:sldId id="424" r:id="rId22"/>
    <p:sldId id="425" r:id="rId23"/>
    <p:sldId id="405" r:id="rId24"/>
    <p:sldId id="406" r:id="rId25"/>
    <p:sldId id="407" r:id="rId26"/>
    <p:sldId id="408" r:id="rId27"/>
    <p:sldId id="423" r:id="rId28"/>
    <p:sldId id="409" r:id="rId29"/>
    <p:sldId id="410" r:id="rId30"/>
    <p:sldId id="411" r:id="rId31"/>
    <p:sldId id="412" r:id="rId32"/>
    <p:sldId id="413" r:id="rId33"/>
    <p:sldId id="414" r:id="rId34"/>
    <p:sldId id="428" r:id="rId35"/>
    <p:sldId id="415" r:id="rId36"/>
    <p:sldId id="416" r:id="rId37"/>
    <p:sldId id="417" r:id="rId38"/>
    <p:sldId id="418" r:id="rId39"/>
    <p:sldId id="419" r:id="rId40"/>
    <p:sldId id="453" r:id="rId41"/>
    <p:sldId id="429" r:id="rId42"/>
    <p:sldId id="430" r:id="rId43"/>
    <p:sldId id="446" r:id="rId44"/>
    <p:sldId id="434" r:id="rId45"/>
    <p:sldId id="447" r:id="rId46"/>
    <p:sldId id="435" r:id="rId47"/>
    <p:sldId id="448" r:id="rId48"/>
    <p:sldId id="449" r:id="rId49"/>
    <p:sldId id="450" r:id="rId50"/>
    <p:sldId id="451" r:id="rId51"/>
    <p:sldId id="454" r:id="rId52"/>
    <p:sldId id="436" r:id="rId53"/>
    <p:sldId id="452" r:id="rId54"/>
    <p:sldId id="456" r:id="rId55"/>
    <p:sldId id="455" r:id="rId56"/>
    <p:sldId id="457" r:id="rId57"/>
    <p:sldId id="458" r:id="rId58"/>
    <p:sldId id="431" r:id="rId59"/>
    <p:sldId id="433" r:id="rId60"/>
    <p:sldId id="421" r:id="rId61"/>
    <p:sldId id="459" r:id="rId62"/>
  </p:sldIdLst>
  <p:sldSz cx="9144000" cy="6858000" type="screen4x3"/>
  <p:notesSz cx="7315200" cy="9601200"/>
  <p:custDataLst>
    <p:tags r:id="rId65"/>
  </p:custDataLst>
  <p:defaultTextStyle>
    <a:defPPr>
      <a:defRPr lang="en-US"/>
    </a:defPPr>
    <a:lvl1pPr algn="ctr" rtl="0" fontAlgn="base">
      <a:spcBef>
        <a:spcPct val="0"/>
      </a:spcBef>
      <a:spcAft>
        <a:spcPct val="0"/>
      </a:spcAft>
      <a:defRPr sz="2800" kern="1200">
        <a:solidFill>
          <a:schemeClr val="tx1"/>
        </a:solidFill>
        <a:latin typeface="Times New Roman" pitchFamily="18" charset="0"/>
        <a:ea typeface="+mn-ea"/>
        <a:cs typeface="+mn-cs"/>
      </a:defRPr>
    </a:lvl1pPr>
    <a:lvl2pPr marL="457200" algn="ctr" rtl="0" fontAlgn="base">
      <a:spcBef>
        <a:spcPct val="0"/>
      </a:spcBef>
      <a:spcAft>
        <a:spcPct val="0"/>
      </a:spcAft>
      <a:defRPr sz="2800" kern="1200">
        <a:solidFill>
          <a:schemeClr val="tx1"/>
        </a:solidFill>
        <a:latin typeface="Times New Roman" pitchFamily="18" charset="0"/>
        <a:ea typeface="+mn-ea"/>
        <a:cs typeface="+mn-cs"/>
      </a:defRPr>
    </a:lvl2pPr>
    <a:lvl3pPr marL="914400" algn="ctr" rtl="0" fontAlgn="base">
      <a:spcBef>
        <a:spcPct val="0"/>
      </a:spcBef>
      <a:spcAft>
        <a:spcPct val="0"/>
      </a:spcAft>
      <a:defRPr sz="2800" kern="1200">
        <a:solidFill>
          <a:schemeClr val="tx1"/>
        </a:solidFill>
        <a:latin typeface="Times New Roman" pitchFamily="18" charset="0"/>
        <a:ea typeface="+mn-ea"/>
        <a:cs typeface="+mn-cs"/>
      </a:defRPr>
    </a:lvl3pPr>
    <a:lvl4pPr marL="1371600" algn="ctr" rtl="0" fontAlgn="base">
      <a:spcBef>
        <a:spcPct val="0"/>
      </a:spcBef>
      <a:spcAft>
        <a:spcPct val="0"/>
      </a:spcAft>
      <a:defRPr sz="2800" kern="1200">
        <a:solidFill>
          <a:schemeClr val="tx1"/>
        </a:solidFill>
        <a:latin typeface="Times New Roman" pitchFamily="18" charset="0"/>
        <a:ea typeface="+mn-ea"/>
        <a:cs typeface="+mn-cs"/>
      </a:defRPr>
    </a:lvl4pPr>
    <a:lvl5pPr marL="1828800" algn="ctr"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92" autoAdjust="0"/>
    <p:restoredTop sz="96604" autoAdjust="0"/>
  </p:normalViewPr>
  <p:slideViewPr>
    <p:cSldViewPr>
      <p:cViewPr varScale="1">
        <p:scale>
          <a:sx n="55" d="100"/>
          <a:sy n="55" d="100"/>
        </p:scale>
        <p:origin x="1040" y="4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1" name="Rectangle 3"/>
          <p:cNvSpPr>
            <a:spLocks noGrp="1" noChangeArrowheads="1"/>
          </p:cNvSpPr>
          <p:nvPr>
            <p:ph type="dt" sz="quarter"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53252" name="Rectangle 4"/>
          <p:cNvSpPr>
            <a:spLocks noGrp="1" noChangeArrowheads="1"/>
          </p:cNvSpPr>
          <p:nvPr>
            <p:ph type="ftr" sz="quarter" idx="2"/>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53253" name="Rectangle 5"/>
          <p:cNvSpPr>
            <a:spLocks noGrp="1" noChangeArrowheads="1"/>
          </p:cNvSpPr>
          <p:nvPr>
            <p:ph type="sldNum" sz="quarter" idx="3"/>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9FDE9E18-CCCD-4A9D-88B0-2F195B9245B9}" type="slidenum">
              <a:rPr lang="en-US"/>
              <a:pPr>
                <a:defRPr/>
              </a:pPr>
              <a:t>‹#›</a:t>
            </a:fld>
            <a:endParaRPr lang="en-US" dirty="0"/>
          </a:p>
        </p:txBody>
      </p:sp>
    </p:spTree>
    <p:extLst>
      <p:ext uri="{BB962C8B-B14F-4D97-AF65-F5344CB8AC3E}">
        <p14:creationId xmlns:p14="http://schemas.microsoft.com/office/powerpoint/2010/main" val="3666455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67" name="Rectangle 3"/>
          <p:cNvSpPr>
            <a:spLocks noGrp="1" noChangeArrowheads="1"/>
          </p:cNvSpPr>
          <p:nvPr>
            <p:ph type="dt" idx="1"/>
          </p:nvPr>
        </p:nvSpPr>
        <p:spPr bwMode="auto">
          <a:xfrm>
            <a:off x="4144963" y="0"/>
            <a:ext cx="3170237" cy="479425"/>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8" charset="0"/>
              </a:defRPr>
            </a:lvl1pPr>
          </a:lstStyle>
          <a:p>
            <a:pPr>
              <a:defRPr/>
            </a:pPr>
            <a:endParaRPr lang="en-US" dirty="0"/>
          </a:p>
        </p:txBody>
      </p:sp>
      <p:sp>
        <p:nvSpPr>
          <p:cNvPr id="389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w="12700">
            <a:noFill/>
            <a:miter lim="800000"/>
            <a:headEnd type="none" w="sm" len="sm"/>
            <a:tailEnd type="none" w="sm" len="sm"/>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l" defTabSz="966788" eaLnBrk="0" hangingPunct="0">
              <a:defRPr sz="1300">
                <a:latin typeface="Times New Roman" pitchFamily="18" charset="0"/>
              </a:defRPr>
            </a:lvl1pPr>
          </a:lstStyle>
          <a:p>
            <a:pPr>
              <a:defRPr/>
            </a:pPr>
            <a:endParaRPr lang="en-US" dirty="0"/>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w="12700">
            <a:noFill/>
            <a:miter lim="800000"/>
            <a:headEnd type="none" w="sm" len="sm"/>
            <a:tailEnd type="none" w="sm" len="sm"/>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8" charset="0"/>
              </a:defRPr>
            </a:lvl1pPr>
          </a:lstStyle>
          <a:p>
            <a:pPr>
              <a:defRPr/>
            </a:pPr>
            <a:fld id="{3CB4E4C2-344C-486F-AF73-B59BAD5B1CAF}" type="slidenum">
              <a:rPr lang="en-US"/>
              <a:pPr>
                <a:defRPr/>
              </a:pPr>
              <a:t>‹#›</a:t>
            </a:fld>
            <a:endParaRPr lang="en-US" dirty="0"/>
          </a:p>
        </p:txBody>
      </p:sp>
    </p:spTree>
    <p:extLst>
      <p:ext uri="{BB962C8B-B14F-4D97-AF65-F5344CB8AC3E}">
        <p14:creationId xmlns:p14="http://schemas.microsoft.com/office/powerpoint/2010/main" val="3545266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6878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42352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14064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5" name="Footer Placeholder 4"/>
          <p:cNvSpPr>
            <a:spLocks noGrp="1"/>
          </p:cNvSpPr>
          <p:nvPr>
            <p:ph type="ftr" sz="quarter" idx="11"/>
          </p:nvPr>
        </p:nvSpPr>
        <p:spPr/>
        <p:txBody>
          <a:bodyPr/>
          <a:lstStyle/>
          <a:p>
            <a:pPr>
              <a:defRPr/>
            </a:pPr>
            <a:r>
              <a:rPr lang="en-CA"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2480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2556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38147301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5" name="Footer Placeholder 4"/>
          <p:cNvSpPr>
            <a:spLocks noGrp="1"/>
          </p:cNvSpPr>
          <p:nvPr>
            <p:ph type="ftr" sz="quarter" idx="11"/>
          </p:nvPr>
        </p:nvSpPr>
        <p:spPr/>
        <p:txBody>
          <a:bodyPr/>
          <a:lstStyle/>
          <a:p>
            <a:pPr>
              <a:defRPr/>
            </a:pPr>
            <a:r>
              <a:rPr lang="en-CA" dirty="0" smtClean="0"/>
              <a:t>ENGR 4790  Distributed Systems</a:t>
            </a:r>
            <a:endParaRPr lang="en-CA" dirty="0"/>
          </a:p>
        </p:txBody>
      </p:sp>
      <p:sp>
        <p:nvSpPr>
          <p:cNvPr id="6" name="Slide Number Placeholder 5"/>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5747448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95461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8" name="Footer Placeholder 7"/>
          <p:cNvSpPr>
            <a:spLocks noGrp="1"/>
          </p:cNvSpPr>
          <p:nvPr>
            <p:ph type="ftr" sz="quarter" idx="11"/>
          </p:nvPr>
        </p:nvSpPr>
        <p:spPr/>
        <p:txBody>
          <a:bodyPr/>
          <a:lstStyle/>
          <a:p>
            <a:pPr>
              <a:defRPr/>
            </a:pPr>
            <a:r>
              <a:rPr lang="en-CA" dirty="0" smtClean="0"/>
              <a:t>ENGR 4790  Distributed Systems</a:t>
            </a:r>
            <a:endParaRPr lang="en-CA" dirty="0"/>
          </a:p>
        </p:txBody>
      </p:sp>
      <p:sp>
        <p:nvSpPr>
          <p:cNvPr id="9" name="Slide Number Placeholder 8"/>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5845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4" name="Footer Placeholder 3"/>
          <p:cNvSpPr>
            <a:spLocks noGrp="1"/>
          </p:cNvSpPr>
          <p:nvPr>
            <p:ph type="ftr" sz="quarter" idx="11"/>
          </p:nvPr>
        </p:nvSpPr>
        <p:spPr/>
        <p:txBody>
          <a:bodyPr/>
          <a:lstStyle/>
          <a:p>
            <a:pPr>
              <a:defRPr/>
            </a:pPr>
            <a:r>
              <a:rPr lang="en-CA" dirty="0" smtClean="0"/>
              <a:t>ENGR 4790  Distributed Systems</a:t>
            </a:r>
            <a:endParaRPr lang="en-CA" dirty="0"/>
          </a:p>
        </p:txBody>
      </p:sp>
      <p:sp>
        <p:nvSpPr>
          <p:cNvPr id="5" name="Slide Number Placeholder 4"/>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21135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3" name="Footer Placeholder 2"/>
          <p:cNvSpPr>
            <a:spLocks noGrp="1"/>
          </p:cNvSpPr>
          <p:nvPr>
            <p:ph type="ftr" sz="quarter" idx="11"/>
          </p:nvPr>
        </p:nvSpPr>
        <p:spPr/>
        <p:txBody>
          <a:bodyPr/>
          <a:lstStyle/>
          <a:p>
            <a:pPr>
              <a:defRPr/>
            </a:pPr>
            <a:r>
              <a:rPr lang="en-CA" dirty="0" smtClean="0"/>
              <a:t>ENGR 4790  Distributed Systems</a:t>
            </a:r>
            <a:endParaRPr lang="en-CA" dirty="0"/>
          </a:p>
        </p:txBody>
      </p:sp>
      <p:sp>
        <p:nvSpPr>
          <p:cNvPr id="4" name="Slide Number Placeholder 3"/>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273380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008313" cy="943949"/>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15550"/>
            <a:ext cx="3008313" cy="38106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17160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95399"/>
            <a:ext cx="54864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BDC74C2-D18D-4A8A-B0E7-6ABC07CE5C73}" type="datetimeFigureOut">
              <a:rPr lang="en-US" smtClean="0"/>
              <a:t>9/25/2018</a:t>
            </a:fld>
            <a:endParaRPr lang="en-US" dirty="0"/>
          </a:p>
        </p:txBody>
      </p:sp>
      <p:sp>
        <p:nvSpPr>
          <p:cNvPr id="6" name="Footer Placeholder 5"/>
          <p:cNvSpPr>
            <a:spLocks noGrp="1"/>
          </p:cNvSpPr>
          <p:nvPr>
            <p:ph type="ftr" sz="quarter" idx="11"/>
          </p:nvPr>
        </p:nvSpPr>
        <p:spPr/>
        <p:txBody>
          <a:bodyPr/>
          <a:lstStyle/>
          <a:p>
            <a:pPr>
              <a:defRPr/>
            </a:pPr>
            <a:r>
              <a:rPr lang="en-CA" dirty="0" smtClean="0"/>
              <a:t>ENGR 4790  Distributed Systems</a:t>
            </a:r>
            <a:endParaRPr lang="en-CA" dirty="0"/>
          </a:p>
        </p:txBody>
      </p:sp>
      <p:sp>
        <p:nvSpPr>
          <p:cNvPr id="7" name="Slide Number Placeholder 6"/>
          <p:cNvSpPr>
            <a:spLocks noGrp="1"/>
          </p:cNvSpPr>
          <p:nvPr>
            <p:ph type="sldNum" sz="quarter" idx="12"/>
          </p:nvPr>
        </p:nvSpPr>
        <p:spPr/>
        <p:txBody>
          <a:bodyPr/>
          <a:lstStyle/>
          <a:p>
            <a:fld id="{B1E311AE-F47D-454C-B870-CDDCFC8FD8A9}" type="slidenum">
              <a:rPr lang="en-US" smtClean="0"/>
              <a:t>‹#›</a:t>
            </a:fld>
            <a:endParaRPr lang="en-US" dirty="0"/>
          </a:p>
        </p:txBody>
      </p:sp>
    </p:spTree>
    <p:extLst>
      <p:ext uri="{BB962C8B-B14F-4D97-AF65-F5344CB8AC3E}">
        <p14:creationId xmlns:p14="http://schemas.microsoft.com/office/powerpoint/2010/main" val="40280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5875"/>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14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C74C2-D18D-4A8A-B0E7-6ABC07CE5C73}" type="datetimeFigureOut">
              <a:rPr lang="en-US" smtClean="0"/>
              <a:t>9/25/2018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CA" dirty="0" smtClean="0"/>
              <a:t>ENGR 4790 Distributed Systems</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311AE-F47D-454C-B870-CDDCFC8FD8A9}" type="slidenum">
              <a:rPr lang="en-US" smtClean="0"/>
              <a:t>‹#›</a:t>
            </a:fld>
            <a:endParaRPr lang="en-US" dirty="0"/>
          </a:p>
        </p:txBody>
      </p:sp>
    </p:spTree>
    <p:extLst>
      <p:ext uri="{BB962C8B-B14F-4D97-AF65-F5344CB8AC3E}">
        <p14:creationId xmlns:p14="http://schemas.microsoft.com/office/powerpoint/2010/main" val="3786385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Software Architecture Modeling</a:t>
            </a:r>
            <a:endParaRPr lang="en-CA" dirty="0"/>
          </a:p>
        </p:txBody>
      </p:sp>
      <p:sp>
        <p:nvSpPr>
          <p:cNvPr id="5" name="Subtitle 4"/>
          <p:cNvSpPr>
            <a:spLocks noGrp="1"/>
          </p:cNvSpPr>
          <p:nvPr>
            <p:ph type="subTitle" idx="1"/>
          </p:nvPr>
        </p:nvSpPr>
        <p:spPr>
          <a:xfrm>
            <a:off x="1371600" y="3810000"/>
            <a:ext cx="6400800" cy="1752600"/>
          </a:xfrm>
        </p:spPr>
        <p:txBody>
          <a:bodyPr>
            <a:normAutofit/>
          </a:bodyPr>
          <a:lstStyle/>
          <a:p>
            <a:r>
              <a:rPr lang="en-US" dirty="0"/>
              <a:t>An architectural modeling notation is a language or means of capturing </a:t>
            </a:r>
          </a:p>
          <a:p>
            <a:r>
              <a:rPr lang="en-US" dirty="0"/>
              <a:t>design decisions.</a:t>
            </a:r>
          </a:p>
          <a:p>
            <a:endParaRPr lang="en-CA" dirty="0"/>
          </a:p>
        </p:txBody>
      </p:sp>
      <p:sp>
        <p:nvSpPr>
          <p:cNvPr id="2" name="TextBox 1"/>
          <p:cNvSpPr txBox="1"/>
          <p:nvPr/>
        </p:nvSpPr>
        <p:spPr>
          <a:xfrm>
            <a:off x="228600" y="6172200"/>
            <a:ext cx="6400800" cy="646331"/>
          </a:xfrm>
          <a:prstGeom prst="rect">
            <a:avLst/>
          </a:prstGeom>
          <a:noFill/>
        </p:spPr>
        <p:txBody>
          <a:bodyPr wrap="square" rtlCol="0">
            <a:spAutoFit/>
          </a:bodyPr>
          <a:lstStyle/>
          <a:p>
            <a:pPr algn="l"/>
            <a:r>
              <a:rPr lang="en-US" sz="1200" dirty="0"/>
              <a:t>Notes Adapted from:</a:t>
            </a:r>
          </a:p>
          <a:p>
            <a:pPr algn="l"/>
            <a:r>
              <a:rPr lang="en-US" sz="1200" dirty="0"/>
              <a:t>Software Architecture: Foundations, Theory, and Practice, Taylor et al.</a:t>
            </a:r>
          </a:p>
          <a:p>
            <a:pPr algn="l"/>
            <a:r>
              <a:rPr lang="en-US" sz="1200" dirty="0"/>
              <a:t>Modeling and Simulating Software Architectures: The Palladio Approach, </a:t>
            </a:r>
            <a:r>
              <a:rPr lang="en-US" sz="1200" dirty="0" err="1"/>
              <a:t>Reussner</a:t>
            </a:r>
            <a:r>
              <a:rPr lang="en-US" sz="1200" dirty="0"/>
              <a:t> et al.</a:t>
            </a:r>
            <a:endParaRPr lang="en-CA" sz="1200" dirty="0"/>
          </a:p>
        </p:txBody>
      </p:sp>
    </p:spTree>
    <p:extLst>
      <p:ext uri="{BB962C8B-B14F-4D97-AF65-F5344CB8AC3E}">
        <p14:creationId xmlns:p14="http://schemas.microsoft.com/office/powerpoint/2010/main" val="657527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What do We Model? (cont’d)</a:t>
            </a:r>
          </a:p>
        </p:txBody>
      </p:sp>
      <p:sp>
        <p:nvSpPr>
          <p:cNvPr id="12291" name="Rectangle 3"/>
          <p:cNvSpPr>
            <a:spLocks noGrp="1" noChangeArrowheads="1"/>
          </p:cNvSpPr>
          <p:nvPr>
            <p:ph idx="1"/>
          </p:nvPr>
        </p:nvSpPr>
        <p:spPr/>
        <p:txBody>
          <a:bodyPr>
            <a:normAutofit fontScale="92500" lnSpcReduction="10000"/>
          </a:bodyPr>
          <a:lstStyle/>
          <a:p>
            <a:pPr>
              <a:lnSpc>
                <a:spcPct val="90000"/>
              </a:lnSpc>
            </a:pPr>
            <a:r>
              <a:rPr lang="en-US" altLang="en-US" smtClean="0"/>
              <a:t>Functional and non-functional aspects of a system</a:t>
            </a:r>
          </a:p>
          <a:p>
            <a:pPr lvl="1">
              <a:lnSpc>
                <a:spcPct val="90000"/>
              </a:lnSpc>
            </a:pPr>
            <a:r>
              <a:rPr lang="en-US" altLang="en-US" smtClean="0"/>
              <a:t>Functional</a:t>
            </a:r>
          </a:p>
          <a:p>
            <a:pPr lvl="2">
              <a:lnSpc>
                <a:spcPct val="90000"/>
              </a:lnSpc>
            </a:pPr>
            <a:r>
              <a:rPr lang="en-US" altLang="en-US" smtClean="0"/>
              <a:t>“The system prints medical records”</a:t>
            </a:r>
          </a:p>
          <a:p>
            <a:pPr lvl="1">
              <a:lnSpc>
                <a:spcPct val="90000"/>
              </a:lnSpc>
            </a:pPr>
            <a:r>
              <a:rPr lang="en-US" altLang="en-US" smtClean="0"/>
              <a:t>Non-functional</a:t>
            </a:r>
          </a:p>
          <a:p>
            <a:pPr lvl="2">
              <a:lnSpc>
                <a:spcPct val="90000"/>
              </a:lnSpc>
            </a:pPr>
            <a:r>
              <a:rPr lang="en-US" altLang="en-US" smtClean="0"/>
              <a:t>“The system prints medical records </a:t>
            </a:r>
            <a:r>
              <a:rPr lang="en-US" altLang="en-US" i="1" smtClean="0"/>
              <a:t>quickly</a:t>
            </a:r>
            <a:r>
              <a:rPr lang="en-US" altLang="en-US" smtClean="0"/>
              <a:t> and </a:t>
            </a:r>
            <a:r>
              <a:rPr lang="en-US" altLang="en-US" i="1" smtClean="0"/>
              <a:t>confidentially</a:t>
            </a:r>
            <a:r>
              <a:rPr lang="en-US" altLang="en-US" smtClean="0"/>
              <a:t>.”</a:t>
            </a:r>
          </a:p>
          <a:p>
            <a:pPr>
              <a:lnSpc>
                <a:spcPct val="90000"/>
              </a:lnSpc>
            </a:pPr>
            <a:r>
              <a:rPr lang="en-US" altLang="en-US" smtClean="0"/>
              <a:t>Architectural models tend to be functional, but like rationale it is often important to capture non-functional decisions even if they cannot be automatically or deterministically interpreted or analyzed</a:t>
            </a:r>
          </a:p>
        </p:txBody>
      </p:sp>
    </p:spTree>
    <p:extLst>
      <p:ext uri="{BB962C8B-B14F-4D97-AF65-F5344CB8AC3E}">
        <p14:creationId xmlns:p14="http://schemas.microsoft.com/office/powerpoint/2010/main" val="4020194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Views and Viewpoints</a:t>
            </a:r>
            <a:endParaRPr lang="en-CA" dirty="0"/>
          </a:p>
        </p:txBody>
      </p:sp>
      <p:sp>
        <p:nvSpPr>
          <p:cNvPr id="5" name="Subtitle 4"/>
          <p:cNvSpPr>
            <a:spLocks noGrp="1"/>
          </p:cNvSpPr>
          <p:nvPr>
            <p:ph type="subTitle" idx="1"/>
          </p:nvPr>
        </p:nvSpPr>
        <p:spPr/>
        <p:txBody>
          <a:bodyPr/>
          <a:lstStyle/>
          <a:p>
            <a:endParaRPr lang="en-CA"/>
          </a:p>
        </p:txBody>
      </p:sp>
    </p:spTree>
    <p:extLst>
      <p:ext uri="{BB962C8B-B14F-4D97-AF65-F5344CB8AC3E}">
        <p14:creationId xmlns:p14="http://schemas.microsoft.com/office/powerpoint/2010/main" val="3796025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altLang="en-US" smtClean="0"/>
              <a:t>Views and Viewpoints</a:t>
            </a:r>
          </a:p>
        </p:txBody>
      </p:sp>
      <p:sp>
        <p:nvSpPr>
          <p:cNvPr id="15363" name="Rectangle 5"/>
          <p:cNvSpPr>
            <a:spLocks noGrp="1" noChangeArrowheads="1"/>
          </p:cNvSpPr>
          <p:nvPr>
            <p:ph idx="1"/>
          </p:nvPr>
        </p:nvSpPr>
        <p:spPr/>
        <p:txBody>
          <a:bodyPr>
            <a:normAutofit fontScale="92500"/>
          </a:bodyPr>
          <a:lstStyle/>
          <a:p>
            <a:r>
              <a:rPr lang="en-US" altLang="en-US" smtClean="0"/>
              <a:t>Generally, it is not feasible to capture everything we want to model in a single model or document</a:t>
            </a:r>
          </a:p>
          <a:p>
            <a:pPr lvl="1"/>
            <a:r>
              <a:rPr lang="en-US" altLang="en-US" smtClean="0"/>
              <a:t>The model would be too big, complex, and confusing</a:t>
            </a:r>
          </a:p>
          <a:p>
            <a:r>
              <a:rPr lang="en-US" altLang="en-US" smtClean="0"/>
              <a:t>So, we create several coordinated models, each capturing a subset of the design decisions</a:t>
            </a:r>
          </a:p>
          <a:p>
            <a:pPr lvl="1"/>
            <a:r>
              <a:rPr lang="en-US" altLang="en-US" smtClean="0"/>
              <a:t>Generally, the subset is organized around a particular concern or other selection criteria</a:t>
            </a:r>
          </a:p>
          <a:p>
            <a:r>
              <a:rPr lang="en-US" altLang="en-US" smtClean="0"/>
              <a:t>We call the subset-model a ‘view’ and the concern (or criteria) a ‘viewpoint’</a:t>
            </a:r>
          </a:p>
        </p:txBody>
      </p:sp>
    </p:spTree>
    <p:extLst>
      <p:ext uri="{BB962C8B-B14F-4D97-AF65-F5344CB8AC3E}">
        <p14:creationId xmlns:p14="http://schemas.microsoft.com/office/powerpoint/2010/main" val="320383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457200" y="152400"/>
            <a:ext cx="8229600" cy="685800"/>
          </a:xfrm>
        </p:spPr>
        <p:txBody>
          <a:bodyPr>
            <a:normAutofit fontScale="90000"/>
          </a:bodyPr>
          <a:lstStyle/>
          <a:p>
            <a:r>
              <a:rPr lang="en-US" altLang="en-US" dirty="0" smtClean="0"/>
              <a:t>Views and Viewpoints Example</a:t>
            </a:r>
          </a:p>
        </p:txBody>
      </p:sp>
      <p:pic>
        <p:nvPicPr>
          <p:cNvPr id="16388" name="Picture 5" descr="6-deployment-viewpoint-1of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12925"/>
            <a:ext cx="335280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descr="6-deployment-viewpoint-2of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524000"/>
            <a:ext cx="28924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7"/>
          <p:cNvSpPr txBox="1">
            <a:spLocks noChangeArrowheads="1"/>
          </p:cNvSpPr>
          <p:nvPr/>
        </p:nvSpPr>
        <p:spPr bwMode="auto">
          <a:xfrm>
            <a:off x="838200" y="4860925"/>
            <a:ext cx="327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spcBef>
                <a:spcPct val="50000"/>
              </a:spcBef>
            </a:pPr>
            <a:r>
              <a:rPr lang="en-US" altLang="en-US" sz="2000">
                <a:latin typeface="Arial" panose="020B0604020202020204" pitchFamily="34" charset="0"/>
              </a:rPr>
              <a:t>Deployment view of a 3-tier application</a:t>
            </a:r>
          </a:p>
        </p:txBody>
      </p:sp>
      <p:sp>
        <p:nvSpPr>
          <p:cNvPr id="16391" name="Text Box 8"/>
          <p:cNvSpPr txBox="1">
            <a:spLocks noChangeArrowheads="1"/>
          </p:cNvSpPr>
          <p:nvPr/>
        </p:nvSpPr>
        <p:spPr bwMode="auto">
          <a:xfrm>
            <a:off x="4953000" y="4860925"/>
            <a:ext cx="327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spcBef>
                <a:spcPct val="50000"/>
              </a:spcBef>
            </a:pPr>
            <a:r>
              <a:rPr lang="en-US" altLang="en-US" sz="2000">
                <a:latin typeface="Arial" panose="020B0604020202020204" pitchFamily="34" charset="0"/>
              </a:rPr>
              <a:t>Deployment view of a Lunar Lander system</a:t>
            </a:r>
          </a:p>
        </p:txBody>
      </p:sp>
      <p:grpSp>
        <p:nvGrpSpPr>
          <p:cNvPr id="2" name="Group 12"/>
          <p:cNvGrpSpPr>
            <a:grpSpLocks/>
          </p:cNvGrpSpPr>
          <p:nvPr/>
        </p:nvGrpSpPr>
        <p:grpSpPr bwMode="auto">
          <a:xfrm>
            <a:off x="2971800" y="5013325"/>
            <a:ext cx="3276600" cy="1539875"/>
            <a:chOff x="1824" y="2928"/>
            <a:chExt cx="2064" cy="970"/>
          </a:xfrm>
        </p:grpSpPr>
        <p:sp>
          <p:nvSpPr>
            <p:cNvPr id="16394" name="Text Box 9"/>
            <p:cNvSpPr txBox="1">
              <a:spLocks noChangeArrowheads="1"/>
            </p:cNvSpPr>
            <p:nvPr/>
          </p:nvSpPr>
          <p:spPr bwMode="auto">
            <a:xfrm>
              <a:off x="1824" y="3456"/>
              <a:ext cx="20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spcBef>
                  <a:spcPct val="50000"/>
                </a:spcBef>
              </a:pPr>
              <a:r>
                <a:rPr lang="en-US" altLang="en-US" sz="2000" dirty="0">
                  <a:latin typeface="Arial" panose="020B0604020202020204" pitchFamily="34" charset="0"/>
                </a:rPr>
                <a:t>Both instances of the deployment </a:t>
              </a:r>
              <a:r>
                <a:rPr lang="en-US" altLang="en-US" sz="2000" i="1" dirty="0">
                  <a:latin typeface="Arial" panose="020B0604020202020204" pitchFamily="34" charset="0"/>
                </a:rPr>
                <a:t>viewpoint</a:t>
              </a:r>
              <a:endParaRPr lang="en-US" altLang="en-US" sz="2000" dirty="0">
                <a:latin typeface="Arial" panose="020B0604020202020204" pitchFamily="34" charset="0"/>
              </a:endParaRPr>
            </a:p>
          </p:txBody>
        </p:sp>
        <p:sp>
          <p:nvSpPr>
            <p:cNvPr id="16395" name="Line 10"/>
            <p:cNvSpPr>
              <a:spLocks noChangeShapeType="1"/>
            </p:cNvSpPr>
            <p:nvPr/>
          </p:nvSpPr>
          <p:spPr bwMode="auto">
            <a:xfrm flipH="1" flipV="1">
              <a:off x="2160" y="3120"/>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6396" name="Line 11"/>
            <p:cNvSpPr>
              <a:spLocks noChangeShapeType="1"/>
            </p:cNvSpPr>
            <p:nvPr/>
          </p:nvSpPr>
          <p:spPr bwMode="auto">
            <a:xfrm flipV="1">
              <a:off x="3024" y="2928"/>
              <a:ext cx="192"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spTree>
    <p:extLst>
      <p:ext uri="{BB962C8B-B14F-4D97-AF65-F5344CB8AC3E}">
        <p14:creationId xmlns:p14="http://schemas.microsoft.com/office/powerpoint/2010/main" val="2710742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title"/>
          </p:nvPr>
        </p:nvSpPr>
        <p:spPr/>
        <p:txBody>
          <a:bodyPr/>
          <a:lstStyle/>
          <a:p>
            <a:r>
              <a:rPr lang="en-US" altLang="en-US" smtClean="0"/>
              <a:t>Commonly-Used Viewpoints</a:t>
            </a:r>
          </a:p>
        </p:txBody>
      </p:sp>
      <p:sp>
        <p:nvSpPr>
          <p:cNvPr id="17411" name="Rectangle 8"/>
          <p:cNvSpPr>
            <a:spLocks noGrp="1" noChangeArrowheads="1"/>
          </p:cNvSpPr>
          <p:nvPr>
            <p:ph idx="1"/>
          </p:nvPr>
        </p:nvSpPr>
        <p:spPr/>
        <p:txBody>
          <a:bodyPr>
            <a:normAutofit lnSpcReduction="10000"/>
          </a:bodyPr>
          <a:lstStyle/>
          <a:p>
            <a:r>
              <a:rPr lang="en-US" altLang="en-US" smtClean="0"/>
              <a:t>Logical Viewpoints</a:t>
            </a:r>
          </a:p>
          <a:p>
            <a:pPr lvl="1"/>
            <a:r>
              <a:rPr lang="en-US" altLang="en-US" smtClean="0"/>
              <a:t>Capture the logical (often software) entities in a system and how they are interconnected.</a:t>
            </a:r>
          </a:p>
          <a:p>
            <a:r>
              <a:rPr lang="en-US" altLang="en-US" smtClean="0"/>
              <a:t>Physical Viewpoints</a:t>
            </a:r>
          </a:p>
          <a:p>
            <a:pPr lvl="1"/>
            <a:r>
              <a:rPr lang="en-US" altLang="en-US" smtClean="0"/>
              <a:t>Capture the physical (often hardware) entities in a system and how they are interconnected.</a:t>
            </a:r>
          </a:p>
          <a:p>
            <a:r>
              <a:rPr lang="en-US" altLang="en-US" smtClean="0"/>
              <a:t>Deployment Viewpoints</a:t>
            </a:r>
          </a:p>
          <a:p>
            <a:pPr lvl="1"/>
            <a:r>
              <a:rPr lang="en-US" altLang="en-US" smtClean="0"/>
              <a:t>Capture how logical entities are mapped onto physical entities.</a:t>
            </a:r>
          </a:p>
        </p:txBody>
      </p:sp>
    </p:spTree>
    <p:extLst>
      <p:ext uri="{BB962C8B-B14F-4D97-AF65-F5344CB8AC3E}">
        <p14:creationId xmlns:p14="http://schemas.microsoft.com/office/powerpoint/2010/main" val="1198725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ltLang="en-US" smtClean="0"/>
              <a:t>Commonly-Used Viewpoints (cont’d)</a:t>
            </a:r>
          </a:p>
        </p:txBody>
      </p:sp>
      <p:sp>
        <p:nvSpPr>
          <p:cNvPr id="18435" name="Rectangle 3"/>
          <p:cNvSpPr>
            <a:spLocks noGrp="1" noChangeArrowheads="1"/>
          </p:cNvSpPr>
          <p:nvPr>
            <p:ph idx="1"/>
          </p:nvPr>
        </p:nvSpPr>
        <p:spPr>
          <a:xfrm>
            <a:off x="685800" y="1905000"/>
            <a:ext cx="7772400" cy="4114800"/>
          </a:xfrm>
        </p:spPr>
        <p:txBody>
          <a:bodyPr/>
          <a:lstStyle/>
          <a:p>
            <a:r>
              <a:rPr lang="en-US" altLang="en-US" smtClean="0"/>
              <a:t>Concurrency Viewpoints</a:t>
            </a:r>
          </a:p>
          <a:p>
            <a:pPr lvl="1"/>
            <a:r>
              <a:rPr lang="en-US" altLang="en-US" smtClean="0"/>
              <a:t>Capture how concurrency and threading will be managed in a system.</a:t>
            </a:r>
          </a:p>
          <a:p>
            <a:r>
              <a:rPr lang="en-US" altLang="en-US" smtClean="0"/>
              <a:t>Behavioral Viewpoints</a:t>
            </a:r>
          </a:p>
          <a:p>
            <a:pPr lvl="1"/>
            <a:r>
              <a:rPr lang="en-US" altLang="en-US" smtClean="0"/>
              <a:t>Capture the expected behavior of (parts of) a system.</a:t>
            </a:r>
          </a:p>
          <a:p>
            <a:endParaRPr lang="en-US" altLang="en-US" smtClean="0"/>
          </a:p>
        </p:txBody>
      </p:sp>
      <p:sp>
        <p:nvSpPr>
          <p:cNvPr id="1843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CB5F3D49-2286-4466-80B2-4F534A15C4AE}" type="slidenum">
              <a:rPr lang="en-US" altLang="en-US" sz="1200">
                <a:latin typeface="Arial Black" panose="020B0A04020102020204" pitchFamily="34" charset="0"/>
              </a:rPr>
              <a:pPr/>
              <a:t>15</a:t>
            </a:fld>
            <a:endParaRPr lang="en-US" altLang="en-US" sz="1200">
              <a:latin typeface="Arial Black" panose="020B0A04020102020204" pitchFamily="34" charset="0"/>
            </a:endParaRPr>
          </a:p>
        </p:txBody>
      </p:sp>
    </p:spTree>
    <p:extLst>
      <p:ext uri="{BB962C8B-B14F-4D97-AF65-F5344CB8AC3E}">
        <p14:creationId xmlns:p14="http://schemas.microsoft.com/office/powerpoint/2010/main" val="3135352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Consistency Among Views</a:t>
            </a:r>
          </a:p>
        </p:txBody>
      </p:sp>
      <p:sp>
        <p:nvSpPr>
          <p:cNvPr id="19459" name="Rectangle 3"/>
          <p:cNvSpPr>
            <a:spLocks noGrp="1" noChangeArrowheads="1"/>
          </p:cNvSpPr>
          <p:nvPr>
            <p:ph idx="1"/>
          </p:nvPr>
        </p:nvSpPr>
        <p:spPr>
          <a:xfrm>
            <a:off x="762000" y="1600200"/>
            <a:ext cx="7696200" cy="3962400"/>
          </a:xfrm>
        </p:spPr>
        <p:txBody>
          <a:bodyPr>
            <a:normAutofit lnSpcReduction="10000"/>
          </a:bodyPr>
          <a:lstStyle/>
          <a:p>
            <a:r>
              <a:rPr lang="en-US" altLang="en-US" sz="2200" smtClean="0"/>
              <a:t>Views can contain overlapping and related design decisions</a:t>
            </a:r>
          </a:p>
          <a:p>
            <a:pPr lvl="1"/>
            <a:r>
              <a:rPr lang="en-US" altLang="en-US" sz="2200" smtClean="0"/>
              <a:t>There is the possibility that the views can thus become inconsistent with one another</a:t>
            </a:r>
          </a:p>
          <a:p>
            <a:r>
              <a:rPr lang="en-US" altLang="en-US" sz="2200" smtClean="0"/>
              <a:t>Views are </a:t>
            </a:r>
            <a:r>
              <a:rPr lang="en-US" altLang="en-US" sz="2200" b="1" smtClean="0"/>
              <a:t>consistent</a:t>
            </a:r>
            <a:r>
              <a:rPr lang="en-US" altLang="en-US" sz="2200" smtClean="0"/>
              <a:t> if the design decisions they contain are compatible</a:t>
            </a:r>
          </a:p>
          <a:p>
            <a:pPr lvl="1"/>
            <a:r>
              <a:rPr lang="en-US" altLang="en-US" sz="2200" smtClean="0"/>
              <a:t>Views are </a:t>
            </a:r>
            <a:r>
              <a:rPr lang="en-US" altLang="en-US" sz="2200" b="1" smtClean="0"/>
              <a:t>inconsistent</a:t>
            </a:r>
            <a:r>
              <a:rPr lang="en-US" altLang="en-US" sz="2200" smtClean="0"/>
              <a:t> if two views assert design decisions that cannot simultaneously be true</a:t>
            </a:r>
          </a:p>
          <a:p>
            <a:r>
              <a:rPr lang="en-US" altLang="en-US" sz="2200" smtClean="0"/>
              <a:t>Inconsistency is usually but not always indicative of problems</a:t>
            </a:r>
          </a:p>
          <a:p>
            <a:pPr lvl="1"/>
            <a:r>
              <a:rPr lang="en-US" altLang="en-US" sz="2200" smtClean="0"/>
              <a:t>Temporary inconsistencies are a natural part of exploratory design</a:t>
            </a:r>
          </a:p>
          <a:p>
            <a:pPr lvl="1"/>
            <a:r>
              <a:rPr lang="en-US" altLang="en-US" sz="2200" smtClean="0"/>
              <a:t>Inconsistencies cannot always be fixed</a:t>
            </a:r>
          </a:p>
        </p:txBody>
      </p:sp>
    </p:spTree>
    <p:extLst>
      <p:ext uri="{BB962C8B-B14F-4D97-AF65-F5344CB8AC3E}">
        <p14:creationId xmlns:p14="http://schemas.microsoft.com/office/powerpoint/2010/main" val="1386400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altLang="en-US" smtClean="0"/>
              <a:t>Example of View Inconsistency</a:t>
            </a:r>
          </a:p>
        </p:txBody>
      </p:sp>
      <p:pic>
        <p:nvPicPr>
          <p:cNvPr id="20484" name="Picture 5" descr="6-lander-physic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600200"/>
            <a:ext cx="34925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6" descr="6-lander-logic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676400"/>
            <a:ext cx="35036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720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PChart" descr="YES got 0.1, 1 got 0.06, 2 got 0.06, COMMAND MODULE COMPUTER got 0.06, SPACE LINK got 0.06, Other got 0.65, "/>
          <p:cNvSpPr/>
          <p:nvPr>
            <p:custDataLst>
              <p:tags r:id="rId2"/>
            </p:custDataLst>
          </p:nvPr>
        </p:nvSpPr>
        <p:spPr>
          <a:xfrm>
            <a:off x="4508500" y="1587500"/>
            <a:ext cx="4572000" cy="5143500"/>
          </a:xfrm>
          <a:prstGeom prst="rect">
            <a:avLst/>
          </a:prstGeom>
          <a:blipFill>
            <a:blip r:embed="rId4"/>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PQuestion" title="Question Text Shape"/>
          <p:cNvSpPr>
            <a:spLocks noGrp="1"/>
          </p:cNvSpPr>
          <p:nvPr>
            <p:ph type="title"/>
          </p:nvPr>
        </p:nvSpPr>
        <p:spPr/>
        <p:txBody>
          <a:bodyPr>
            <a:normAutofit fontScale="90000"/>
          </a:bodyPr>
          <a:lstStyle/>
          <a:p>
            <a:r>
              <a:rPr lang="en-US" dirty="0"/>
              <a:t>What is inconsistent in the prior </a:t>
            </a:r>
            <a:r>
              <a:rPr lang="en-US" dirty="0" smtClean="0"/>
              <a:t>two models</a:t>
            </a:r>
            <a:r>
              <a:rPr lang="en-US" dirty="0"/>
              <a:t>?</a:t>
            </a:r>
            <a:endParaRPr lang="en-CA" dirty="0"/>
          </a:p>
        </p:txBody>
      </p:sp>
      <p:graphicFrame>
        <p:nvGraphicFramePr>
          <p:cNvPr id="4" name="TPResults"/>
          <p:cNvGraphicFramePr>
            <a:graphicFrameLocks noGrp="1"/>
          </p:cNvGraphicFramePr>
          <p:nvPr>
            <p:extLst>
              <p:ext uri="{D42A27DB-BD31-4B8C-83A1-F6EECF244321}">
                <p14:modId xmlns:p14="http://schemas.microsoft.com/office/powerpoint/2010/main" val="2069771282"/>
              </p:ext>
            </p:extLst>
          </p:nvPr>
        </p:nvGraphicFramePr>
        <p:xfrm>
          <a:off x="127000" y="1587500"/>
          <a:ext cx="4381500" cy="3200400"/>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1625116141"/>
                    </a:ext>
                  </a:extLst>
                </a:gridCol>
                <a:gridCol w="2921000">
                  <a:extLst>
                    <a:ext uri="{9D8B030D-6E8A-4147-A177-3AD203B41FA5}">
                      <a16:colId xmlns:a16="http://schemas.microsoft.com/office/drawing/2014/main" val="2073920117"/>
                    </a:ext>
                  </a:extLst>
                </a:gridCol>
              </a:tblGrid>
              <a:tr h="317500">
                <a:tc>
                  <a:txBody>
                    <a:bodyPr/>
                    <a:lstStyle/>
                    <a:p>
                      <a:pPr algn="l"/>
                      <a:r>
                        <a:rPr lang="en-CA" sz="2400" b="1" dirty="0" smtClean="0">
                          <a:solidFill>
                            <a:schemeClr val="tx2"/>
                          </a:solidFill>
                        </a:rPr>
                        <a:t>Rank</a:t>
                      </a:r>
                      <a:endParaRPr lang="en-CA"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CA" sz="2400" b="1" smtClean="0">
                          <a:solidFill>
                            <a:schemeClr val="tx2"/>
                          </a:solidFill>
                        </a:rPr>
                        <a:t>Responses</a:t>
                      </a:r>
                      <a:endParaRPr lang="en-CA" sz="2400" b="1">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3323157158"/>
                  </a:ext>
                </a:extLst>
              </a:tr>
              <a:tr h="317500">
                <a:tc>
                  <a:txBody>
                    <a:bodyPr/>
                    <a:lstStyle/>
                    <a:p>
                      <a:pPr algn="l"/>
                      <a:r>
                        <a:rPr lang="en-CA" sz="2400" b="0" smtClean="0">
                          <a:solidFill>
                            <a:schemeClr val="tx2"/>
                          </a:solidFill>
                        </a:rPr>
                        <a:t>1</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CA" sz="2400" b="0" smtClean="0">
                          <a:solidFill>
                            <a:schemeClr val="tx2"/>
                          </a:solidFill>
                        </a:rPr>
                        <a:t>YES</a:t>
                      </a:r>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3910731529"/>
                  </a:ext>
                </a:extLst>
              </a:tr>
              <a:tr h="317500">
                <a:tc>
                  <a:txBody>
                    <a:bodyPr/>
                    <a:lstStyle/>
                    <a:p>
                      <a:pPr algn="l"/>
                      <a:r>
                        <a:rPr lang="en-CA" sz="2400" b="0" smtClean="0">
                          <a:solidFill>
                            <a:schemeClr val="tx2"/>
                          </a:solidFill>
                        </a:rPr>
                        <a:t>2</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CA" sz="2400" b="0" smtClean="0">
                          <a:solidFill>
                            <a:schemeClr val="tx2"/>
                          </a:solidFill>
                        </a:rPr>
                        <a:t>1</a:t>
                      </a:r>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2029036459"/>
                  </a:ext>
                </a:extLst>
              </a:tr>
              <a:tr h="317500">
                <a:tc>
                  <a:txBody>
                    <a:bodyPr/>
                    <a:lstStyle/>
                    <a:p>
                      <a:pPr algn="l"/>
                      <a:r>
                        <a:rPr lang="en-CA" sz="2400" b="0" smtClean="0">
                          <a:solidFill>
                            <a:schemeClr val="tx2"/>
                          </a:solidFill>
                        </a:rPr>
                        <a:t>3</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CA" sz="2400" b="0" smtClean="0">
                          <a:solidFill>
                            <a:schemeClr val="tx2"/>
                          </a:solidFill>
                        </a:rPr>
                        <a:t>2</a:t>
                      </a:r>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3908772533"/>
                  </a:ext>
                </a:extLst>
              </a:tr>
              <a:tr h="317500">
                <a:tc>
                  <a:txBody>
                    <a:bodyPr/>
                    <a:lstStyle/>
                    <a:p>
                      <a:pPr algn="l"/>
                      <a:r>
                        <a:rPr lang="en-CA" sz="2400" b="0" smtClean="0">
                          <a:solidFill>
                            <a:schemeClr val="tx2"/>
                          </a:solidFill>
                        </a:rPr>
                        <a:t>4</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CA" sz="2400" b="0" smtClean="0">
                          <a:solidFill>
                            <a:schemeClr val="tx2"/>
                          </a:solidFill>
                        </a:rPr>
                        <a:t>COMMAND MODU...</a:t>
                      </a:r>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1471708554"/>
                  </a:ext>
                </a:extLst>
              </a:tr>
              <a:tr h="317500">
                <a:tc>
                  <a:txBody>
                    <a:bodyPr/>
                    <a:lstStyle/>
                    <a:p>
                      <a:pPr algn="l"/>
                      <a:r>
                        <a:rPr lang="en-CA" sz="2400" b="0" smtClean="0">
                          <a:solidFill>
                            <a:schemeClr val="tx2"/>
                          </a:solidFill>
                        </a:rPr>
                        <a:t>5</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tc>
                  <a:txBody>
                    <a:bodyPr/>
                    <a:lstStyle/>
                    <a:p>
                      <a:pPr algn="l"/>
                      <a:r>
                        <a:rPr lang="en-CA" sz="2400" b="0" smtClean="0">
                          <a:solidFill>
                            <a:schemeClr val="tx2"/>
                          </a:solidFill>
                        </a:rPr>
                        <a:t>SPACE LINK</a:t>
                      </a:r>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rgbClr r="0" g="0" b="0">
                        <a:alpha val="1000"/>
                      </a:scrgbClr>
                    </a:solidFill>
                  </a:tcPr>
                </a:tc>
                <a:extLst>
                  <a:ext uri="{0D108BD9-81ED-4DB2-BD59-A6C34878D82A}">
                    <a16:rowId xmlns:a16="http://schemas.microsoft.com/office/drawing/2014/main" val="613335859"/>
                  </a:ext>
                </a:extLst>
              </a:tr>
              <a:tr h="317500">
                <a:tc>
                  <a:txBody>
                    <a:bodyPr/>
                    <a:lstStyle/>
                    <a:p>
                      <a:pPr algn="l"/>
                      <a:r>
                        <a:rPr lang="en-CA" sz="2400" b="0" smtClean="0">
                          <a:solidFill>
                            <a:schemeClr val="tx2"/>
                          </a:solidFill>
                        </a:rPr>
                        <a:t>6</a:t>
                      </a:r>
                      <a:endParaRPr lang="en-CA" sz="2400" b="0">
                        <a:solidFill>
                          <a:schemeClr val="tx2"/>
                        </a:solidFill>
                      </a:endParaRPr>
                    </a:p>
                  </a:txBody>
                  <a:tcPr>
                    <a:lnL w="12700" cmpd="sng">
                      <a:solidFill>
                        <a:schemeClr val="lt1"/>
                      </a:solidFill>
                    </a:lnL>
                    <a:lnR w="12700" cap="flat" cmpd="sng" algn="ctr">
                      <a:solidFill>
                        <a:schemeClr val="lt1"/>
                      </a:solidFill>
                      <a:prstDash val="solid"/>
                      <a:round/>
                      <a:headEnd type="none" w="med" len="med"/>
                      <a:tailEnd type="none" w="med" len="med"/>
                    </a:lnR>
                    <a:lnT w="12700" cmpd="sng">
                      <a:solidFill>
                        <a:schemeClr val="lt1"/>
                      </a:solidFill>
                    </a:lnT>
                    <a:lnB w="38100" cmpd="sng">
                      <a:solidFill>
                        <a:schemeClr val="lt1"/>
                      </a:solidFill>
                    </a:lnB>
                    <a:solidFill>
                      <a:scrgbClr r="0" g="0" b="0">
                        <a:alpha val="1000"/>
                      </a:scrgbClr>
                    </a:solidFill>
                  </a:tcPr>
                </a:tc>
                <a:tc>
                  <a:txBody>
                    <a:bodyPr/>
                    <a:lstStyle/>
                    <a:p>
                      <a:pPr algn="l"/>
                      <a:r>
                        <a:rPr lang="en-CA" sz="2400" b="0" smtClean="0">
                          <a:solidFill>
                            <a:schemeClr val="tx2"/>
                          </a:solidFill>
                        </a:rPr>
                        <a:t>Other</a:t>
                      </a:r>
                      <a:endParaRPr lang="en-CA" sz="2400" b="0">
                        <a:solidFill>
                          <a:schemeClr val="tx2"/>
                        </a:solidFill>
                      </a:endParaRP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solidFill>
                      <a:scrgbClr r="0" g="0" b="0">
                        <a:alpha val="1000"/>
                      </a:scrgbClr>
                    </a:solidFill>
                  </a:tcPr>
                </a:tc>
                <a:extLst>
                  <a:ext uri="{0D108BD9-81ED-4DB2-BD59-A6C34878D82A}">
                    <a16:rowId xmlns:a16="http://schemas.microsoft.com/office/drawing/2014/main" val="957750787"/>
                  </a:ext>
                </a:extLst>
              </a:tr>
            </a:tbl>
          </a:graphicData>
        </a:graphic>
      </p:graphicFrame>
      <p:graphicFrame>
        <p:nvGraphicFramePr>
          <p:cNvPr id="5" name="TPKeywords"/>
          <p:cNvGraphicFramePr>
            <a:graphicFrameLocks noGrp="1"/>
          </p:cNvGraphicFramePr>
          <p:nvPr>
            <p:extLst>
              <p:ext uri="{D42A27DB-BD31-4B8C-83A1-F6EECF244321}">
                <p14:modId xmlns:p14="http://schemas.microsoft.com/office/powerpoint/2010/main" val="1981035329"/>
              </p:ext>
            </p:extLst>
          </p:nvPr>
        </p:nvGraphicFramePr>
        <p:xfrm>
          <a:off x="127000" y="4914900"/>
          <a:ext cx="4445000" cy="914400"/>
        </p:xfrm>
        <a:graphic>
          <a:graphicData uri="http://schemas.openxmlformats.org/drawingml/2006/table">
            <a:tbl>
              <a:tblPr firstRow="1" bandRow="1">
                <a:tableStyleId>{5C22544A-7EE6-4342-B048-85BDC9FD1C3A}</a:tableStyleId>
              </a:tblPr>
              <a:tblGrid>
                <a:gridCol w="4445000">
                  <a:extLst>
                    <a:ext uri="{9D8B030D-6E8A-4147-A177-3AD203B41FA5}">
                      <a16:colId xmlns:a16="http://schemas.microsoft.com/office/drawing/2014/main" val="1442437259"/>
                    </a:ext>
                  </a:extLst>
                </a:gridCol>
              </a:tblGrid>
              <a:tr h="317500">
                <a:tc>
                  <a:txBody>
                    <a:bodyPr/>
                    <a:lstStyle/>
                    <a:p>
                      <a:pPr algn="l"/>
                      <a:endParaRPr lang="en-CA" sz="2400" b="1" dirty="0">
                        <a:solidFill>
                          <a:schemeClr val="tx2"/>
                        </a:solidFill>
                      </a:endParaRPr>
                    </a:p>
                  </a:txBody>
                  <a:tcPr>
                    <a:lnL w="12700" cmpd="sng">
                      <a:solidFill>
                        <a:schemeClr val="lt1"/>
                      </a:solidFill>
                    </a:lnL>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solidFill>
                      <a:schemeClr val="accent1">
                        <a:alpha val="1000"/>
                      </a:schemeClr>
                    </a:solidFill>
                  </a:tcPr>
                </a:tc>
                <a:extLst>
                  <a:ext uri="{0D108BD9-81ED-4DB2-BD59-A6C34878D82A}">
                    <a16:rowId xmlns:a16="http://schemas.microsoft.com/office/drawing/2014/main" val="4063222607"/>
                  </a:ext>
                </a:extLst>
              </a:tr>
              <a:tr h="317500">
                <a:tc>
                  <a:txBody>
                    <a:bodyPr/>
                    <a:lstStyle/>
                    <a:p>
                      <a:pPr algn="l"/>
                      <a:endParaRPr lang="en-CA" sz="2400" b="1">
                        <a:solidFill>
                          <a:schemeClr val="tx2"/>
                        </a:solidFill>
                      </a:endParaRP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solidFill>
                      <a:schemeClr val="accent1">
                        <a:alpha val="1000"/>
                      </a:schemeClr>
                    </a:solidFill>
                  </a:tcPr>
                </a:tc>
                <a:extLst>
                  <a:ext uri="{0D108BD9-81ED-4DB2-BD59-A6C34878D82A}">
                    <a16:rowId xmlns:a16="http://schemas.microsoft.com/office/drawing/2014/main" val="3572075921"/>
                  </a:ext>
                </a:extLst>
              </a:tr>
            </a:tbl>
          </a:graphicData>
        </a:graphic>
      </p:graphicFrame>
      <p:sp>
        <p:nvSpPr>
          <p:cNvPr id="6" name="TPPolling"/>
          <p:cNvSpPr/>
          <p:nvPr/>
        </p:nvSpPr>
        <p:spPr>
          <a:xfrm>
            <a:off x="0" y="0"/>
            <a:ext cx="12700" cy="12700"/>
          </a:xfrm>
          <a:prstGeom prst="rect">
            <a:avLst/>
          </a:prstGeom>
          <a:solidFill>
            <a:schemeClr val="accent1">
              <a:alpha val="10000"/>
            </a:scheme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297798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ltLang="en-US" smtClean="0"/>
              <a:t>Common Types of Inconsistencies</a:t>
            </a:r>
          </a:p>
        </p:txBody>
      </p:sp>
      <p:sp>
        <p:nvSpPr>
          <p:cNvPr id="21507" name="Rectangle 5"/>
          <p:cNvSpPr>
            <a:spLocks noGrp="1" noChangeArrowheads="1"/>
          </p:cNvSpPr>
          <p:nvPr>
            <p:ph idx="1"/>
          </p:nvPr>
        </p:nvSpPr>
        <p:spPr>
          <a:xfrm>
            <a:off x="457200" y="1325562"/>
            <a:ext cx="8229600" cy="5151438"/>
          </a:xfrm>
        </p:spPr>
        <p:txBody>
          <a:bodyPr>
            <a:normAutofit fontScale="92500"/>
          </a:bodyPr>
          <a:lstStyle/>
          <a:p>
            <a:r>
              <a:rPr lang="en-US" altLang="en-US" dirty="0" smtClean="0"/>
              <a:t>Direct inconsistencies</a:t>
            </a:r>
          </a:p>
          <a:p>
            <a:pPr lvl="1"/>
            <a:r>
              <a:rPr lang="en-US" altLang="en-US" dirty="0" smtClean="0"/>
              <a:t>E.g., “The system runs on two hosts” and “the system runs on three hosts.”</a:t>
            </a:r>
          </a:p>
          <a:p>
            <a:r>
              <a:rPr lang="en-US" altLang="en-US" dirty="0" smtClean="0"/>
              <a:t>Refinement inconsistencies</a:t>
            </a:r>
          </a:p>
          <a:p>
            <a:pPr lvl="1"/>
            <a:r>
              <a:rPr lang="en-US" altLang="en-US" dirty="0" smtClean="0"/>
              <a:t>High-level (more abstract) and low-level (more concrete) views of the same parts of a system conflict</a:t>
            </a:r>
          </a:p>
          <a:p>
            <a:r>
              <a:rPr lang="en-US" altLang="en-US" dirty="0" smtClean="0"/>
              <a:t>Static vs. dynamic aspect inconsistencies</a:t>
            </a:r>
          </a:p>
          <a:p>
            <a:pPr lvl="1"/>
            <a:r>
              <a:rPr lang="en-US" altLang="en-US" dirty="0" smtClean="0"/>
              <a:t>Dynamic aspects (e.g., behavioral specifications) conflict with static aspects (e.g., topologies)</a:t>
            </a:r>
          </a:p>
          <a:p>
            <a:pPr lvl="1"/>
            <a:r>
              <a:rPr lang="en-US" altLang="en-US" dirty="0" smtClean="0"/>
              <a:t>An component in a sequence diagram does not exist in the component diagram.</a:t>
            </a:r>
          </a:p>
        </p:txBody>
      </p:sp>
    </p:spTree>
    <p:extLst>
      <p:ext uri="{BB962C8B-B14F-4D97-AF65-F5344CB8AC3E}">
        <p14:creationId xmlns:p14="http://schemas.microsoft.com/office/powerpoint/2010/main" val="34498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Grp="1" noChangeArrowheads="1"/>
          </p:cNvSpPr>
          <p:nvPr>
            <p:ph type="title"/>
          </p:nvPr>
        </p:nvSpPr>
        <p:spPr/>
        <p:txBody>
          <a:bodyPr/>
          <a:lstStyle/>
          <a:p>
            <a:r>
              <a:rPr lang="en-US" altLang="en-US" smtClean="0"/>
              <a:t>Objectives</a:t>
            </a:r>
          </a:p>
        </p:txBody>
      </p:sp>
      <p:sp>
        <p:nvSpPr>
          <p:cNvPr id="4099" name="Rectangle 9"/>
          <p:cNvSpPr>
            <a:spLocks noGrp="1" noChangeArrowheads="1"/>
          </p:cNvSpPr>
          <p:nvPr>
            <p:ph idx="1"/>
          </p:nvPr>
        </p:nvSpPr>
        <p:spPr/>
        <p:txBody>
          <a:bodyPr/>
          <a:lstStyle/>
          <a:p>
            <a:r>
              <a:rPr lang="en-US" altLang="en-US" sz="2000" dirty="0" smtClean="0"/>
              <a:t>Concepts</a:t>
            </a:r>
          </a:p>
          <a:p>
            <a:pPr lvl="1"/>
            <a:r>
              <a:rPr lang="en-US" altLang="en-US" sz="2000" dirty="0" smtClean="0"/>
              <a:t>What is modeling?</a:t>
            </a:r>
          </a:p>
          <a:p>
            <a:pPr lvl="1"/>
            <a:r>
              <a:rPr lang="en-US" altLang="en-US" sz="2000" dirty="0" smtClean="0"/>
              <a:t>How do we choose what to model?</a:t>
            </a:r>
          </a:p>
          <a:p>
            <a:pPr lvl="1"/>
            <a:r>
              <a:rPr lang="en-US" altLang="en-US" sz="2000" dirty="0" smtClean="0"/>
              <a:t>What kinds of things do we model?</a:t>
            </a:r>
          </a:p>
          <a:p>
            <a:pPr lvl="1"/>
            <a:r>
              <a:rPr lang="en-US" altLang="en-US" sz="2000" dirty="0" smtClean="0"/>
              <a:t>How can we characterize models?</a:t>
            </a:r>
          </a:p>
          <a:p>
            <a:pPr lvl="1"/>
            <a:r>
              <a:rPr lang="en-US" altLang="en-US" sz="2000" dirty="0" smtClean="0"/>
              <a:t>How can we break up and organize models?</a:t>
            </a:r>
          </a:p>
          <a:p>
            <a:pPr lvl="1"/>
            <a:r>
              <a:rPr lang="en-US" altLang="en-US" sz="2000" dirty="0" smtClean="0"/>
              <a:t>How can we evaluate models and modeling notations?</a:t>
            </a:r>
          </a:p>
          <a:p>
            <a:r>
              <a:rPr lang="en-US" altLang="en-US" sz="2000" dirty="0" smtClean="0"/>
              <a:t>Examples</a:t>
            </a:r>
          </a:p>
          <a:p>
            <a:pPr lvl="1"/>
            <a:r>
              <a:rPr lang="en-US" altLang="en-US" sz="2000" dirty="0" smtClean="0"/>
              <a:t>Concrete examples of many notations used to model software architectures</a:t>
            </a:r>
          </a:p>
          <a:p>
            <a:pPr lvl="2"/>
            <a:r>
              <a:rPr lang="en-US" altLang="en-US" sz="2000" dirty="0" smtClean="0"/>
              <a:t>Introducing a Lunar Lander example as expressed in different modeling notations</a:t>
            </a:r>
          </a:p>
        </p:txBody>
      </p:sp>
    </p:spTree>
    <p:extLst>
      <p:ext uri="{BB962C8B-B14F-4D97-AF65-F5344CB8AC3E}">
        <p14:creationId xmlns:p14="http://schemas.microsoft.com/office/powerpoint/2010/main" val="3861418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1800" y="6238335"/>
            <a:ext cx="2362200" cy="543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530" name="Rectangle 2"/>
          <p:cNvSpPr>
            <a:spLocks noGrp="1" noChangeArrowheads="1"/>
          </p:cNvSpPr>
          <p:nvPr>
            <p:ph type="title"/>
          </p:nvPr>
        </p:nvSpPr>
        <p:spPr>
          <a:xfrm>
            <a:off x="675290" y="228600"/>
            <a:ext cx="8153400" cy="685800"/>
          </a:xfrm>
        </p:spPr>
        <p:txBody>
          <a:bodyPr>
            <a:normAutofit/>
          </a:bodyPr>
          <a:lstStyle/>
          <a:p>
            <a:r>
              <a:rPr lang="en-US" altLang="en-US" sz="3600" dirty="0" smtClean="0"/>
              <a:t>Common Types of Inconsistencies (cont’d)</a:t>
            </a:r>
          </a:p>
        </p:txBody>
      </p:sp>
      <p:sp>
        <p:nvSpPr>
          <p:cNvPr id="22531" name="Rectangle 3"/>
          <p:cNvSpPr>
            <a:spLocks noGrp="1" noChangeArrowheads="1"/>
          </p:cNvSpPr>
          <p:nvPr>
            <p:ph idx="1"/>
          </p:nvPr>
        </p:nvSpPr>
        <p:spPr>
          <a:xfrm>
            <a:off x="609600" y="1371600"/>
            <a:ext cx="8142890" cy="2286000"/>
          </a:xfrm>
        </p:spPr>
        <p:txBody>
          <a:bodyPr>
            <a:normAutofit fontScale="70000" lnSpcReduction="20000"/>
          </a:bodyPr>
          <a:lstStyle/>
          <a:p>
            <a:r>
              <a:rPr lang="en-US" altLang="en-US" dirty="0" smtClean="0"/>
              <a:t>Dynamic vs. dynamic aspect inconsistencies</a:t>
            </a:r>
          </a:p>
          <a:p>
            <a:pPr lvl="1"/>
            <a:r>
              <a:rPr lang="en-US" altLang="en-US" dirty="0" smtClean="0"/>
              <a:t>Different descriptions of dynamic aspects of a system conflict.</a:t>
            </a:r>
          </a:p>
          <a:p>
            <a:pPr lvl="1"/>
            <a:r>
              <a:rPr lang="en-US" altLang="en-US" dirty="0" smtClean="0"/>
              <a:t>An interaction in the sequence diagram Is not allowed in a state diagram.</a:t>
            </a:r>
          </a:p>
          <a:p>
            <a:pPr lvl="1"/>
            <a:r>
              <a:rPr lang="en-US" altLang="en-US" dirty="0" smtClean="0"/>
              <a:t>This example tries to combine state into the sequence diagram as a way to be compatible with the state diagram of the control panel.</a:t>
            </a:r>
          </a:p>
          <a:p>
            <a:pPr lvl="2"/>
            <a:r>
              <a:rPr lang="en-US" altLang="en-US" dirty="0" smtClean="0"/>
              <a:t>Note: This notation does </a:t>
            </a:r>
            <a:r>
              <a:rPr lang="en-US" altLang="en-US" dirty="0" err="1" smtClean="0"/>
              <a:t>nto</a:t>
            </a:r>
            <a:r>
              <a:rPr lang="en-US" altLang="en-US" dirty="0" smtClean="0"/>
              <a:t> conform to any standard so it is up to interpretation.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642163"/>
            <a:ext cx="3733800" cy="283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413563"/>
            <a:ext cx="3200400" cy="282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180681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Common Types of Inconsistencies (cont’d)</a:t>
            </a:r>
            <a:endParaRPr lang="en-CA" sz="3600" dirty="0"/>
          </a:p>
        </p:txBody>
      </p:sp>
      <p:sp>
        <p:nvSpPr>
          <p:cNvPr id="3" name="Content Placeholder 2"/>
          <p:cNvSpPr>
            <a:spLocks noGrp="1"/>
          </p:cNvSpPr>
          <p:nvPr>
            <p:ph idx="1"/>
          </p:nvPr>
        </p:nvSpPr>
        <p:spPr/>
        <p:txBody>
          <a:bodyPr/>
          <a:lstStyle/>
          <a:p>
            <a:r>
              <a:rPr lang="en-US" altLang="en-US" dirty="0"/>
              <a:t>Functional vs. non-functional inconsistencies</a:t>
            </a:r>
          </a:p>
          <a:p>
            <a:pPr lvl="1"/>
            <a:r>
              <a:rPr lang="en-US" altLang="en-US" dirty="0"/>
              <a:t>A non-functional requirement might state that the system has to be robust but the deployment shows that only 1 server is being utilized.</a:t>
            </a:r>
          </a:p>
          <a:p>
            <a:endParaRPr lang="en-CA" dirty="0"/>
          </a:p>
        </p:txBody>
      </p:sp>
    </p:spTree>
    <p:extLst>
      <p:ext uri="{BB962C8B-B14F-4D97-AF65-F5344CB8AC3E}">
        <p14:creationId xmlns:p14="http://schemas.microsoft.com/office/powerpoint/2010/main" val="3797572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Evaluating Modeling Approaches</a:t>
            </a:r>
            <a:endParaRPr lang="en-CA" dirty="0"/>
          </a:p>
        </p:txBody>
      </p:sp>
      <p:sp>
        <p:nvSpPr>
          <p:cNvPr id="5" name="Subtitle 4"/>
          <p:cNvSpPr>
            <a:spLocks noGrp="1"/>
          </p:cNvSpPr>
          <p:nvPr>
            <p:ph type="subTitle" idx="1"/>
          </p:nvPr>
        </p:nvSpPr>
        <p:spPr/>
        <p:txBody>
          <a:bodyPr/>
          <a:lstStyle/>
          <a:p>
            <a:endParaRPr lang="en-CA"/>
          </a:p>
        </p:txBody>
      </p:sp>
    </p:spTree>
    <p:extLst>
      <p:ext uri="{BB962C8B-B14F-4D97-AF65-F5344CB8AC3E}">
        <p14:creationId xmlns:p14="http://schemas.microsoft.com/office/powerpoint/2010/main" val="878709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Evaluating Modeling Approaches</a:t>
            </a:r>
          </a:p>
        </p:txBody>
      </p:sp>
      <p:sp>
        <p:nvSpPr>
          <p:cNvPr id="23555" name="Rectangle 3"/>
          <p:cNvSpPr>
            <a:spLocks noGrp="1" noChangeArrowheads="1"/>
          </p:cNvSpPr>
          <p:nvPr>
            <p:ph idx="1"/>
          </p:nvPr>
        </p:nvSpPr>
        <p:spPr/>
        <p:txBody>
          <a:bodyPr>
            <a:normAutofit lnSpcReduction="10000"/>
          </a:bodyPr>
          <a:lstStyle/>
          <a:p>
            <a:pPr>
              <a:lnSpc>
                <a:spcPct val="90000"/>
              </a:lnSpc>
            </a:pPr>
            <a:r>
              <a:rPr lang="en-US" altLang="en-US" dirty="0" smtClean="0"/>
              <a:t>Scope and purpose</a:t>
            </a:r>
          </a:p>
          <a:p>
            <a:pPr lvl="1">
              <a:lnSpc>
                <a:spcPct val="90000"/>
              </a:lnSpc>
            </a:pPr>
            <a:r>
              <a:rPr lang="en-US" altLang="en-US" dirty="0" smtClean="0"/>
              <a:t>What does the technique help you model? What does it </a:t>
            </a:r>
            <a:r>
              <a:rPr lang="en-US" altLang="en-US" i="1" dirty="0" smtClean="0"/>
              <a:t>not </a:t>
            </a:r>
            <a:r>
              <a:rPr lang="en-US" altLang="en-US" dirty="0" smtClean="0"/>
              <a:t>help you model?</a:t>
            </a:r>
          </a:p>
          <a:p>
            <a:pPr>
              <a:lnSpc>
                <a:spcPct val="90000"/>
              </a:lnSpc>
            </a:pPr>
            <a:r>
              <a:rPr lang="en-US" altLang="en-US" dirty="0" smtClean="0"/>
              <a:t>Basic elements</a:t>
            </a:r>
          </a:p>
          <a:p>
            <a:pPr lvl="1">
              <a:lnSpc>
                <a:spcPct val="90000"/>
              </a:lnSpc>
            </a:pPr>
            <a:r>
              <a:rPr lang="en-US" altLang="en-US" dirty="0" smtClean="0"/>
              <a:t>What are the basic elements (the ‘atoms’) that are modeled? How are they modeled?</a:t>
            </a:r>
          </a:p>
          <a:p>
            <a:pPr>
              <a:lnSpc>
                <a:spcPct val="90000"/>
              </a:lnSpc>
            </a:pPr>
            <a:r>
              <a:rPr lang="en-US" altLang="en-US" dirty="0" smtClean="0"/>
              <a:t>Style</a:t>
            </a:r>
          </a:p>
          <a:p>
            <a:pPr lvl="1">
              <a:lnSpc>
                <a:spcPct val="90000"/>
              </a:lnSpc>
            </a:pPr>
            <a:r>
              <a:rPr lang="en-US" altLang="en-US" dirty="0" smtClean="0"/>
              <a:t>To what extent does the approach help you model elements of the underlying architectural style? Is the technique bound to one particular style or family of styles?</a:t>
            </a:r>
          </a:p>
          <a:p>
            <a:pPr>
              <a:lnSpc>
                <a:spcPct val="90000"/>
              </a:lnSpc>
            </a:pPr>
            <a:endParaRPr lang="en-US" altLang="en-US" dirty="0" smtClean="0"/>
          </a:p>
          <a:p>
            <a:pPr>
              <a:lnSpc>
                <a:spcPct val="90000"/>
              </a:lnSpc>
            </a:pPr>
            <a:endParaRPr lang="en-US" altLang="en-US" dirty="0" smtClean="0"/>
          </a:p>
        </p:txBody>
      </p:sp>
    </p:spTree>
    <p:extLst>
      <p:ext uri="{BB962C8B-B14F-4D97-AF65-F5344CB8AC3E}">
        <p14:creationId xmlns:p14="http://schemas.microsoft.com/office/powerpoint/2010/main" val="3492243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altLang="en-US" dirty="0" smtClean="0"/>
              <a:t>Evaluating Modeling Approaches (cont’d)</a:t>
            </a:r>
          </a:p>
        </p:txBody>
      </p:sp>
      <p:sp>
        <p:nvSpPr>
          <p:cNvPr id="24579" name="Rectangle 3"/>
          <p:cNvSpPr>
            <a:spLocks noGrp="1" noChangeArrowheads="1"/>
          </p:cNvSpPr>
          <p:nvPr>
            <p:ph idx="1"/>
          </p:nvPr>
        </p:nvSpPr>
        <p:spPr/>
        <p:txBody>
          <a:bodyPr>
            <a:normAutofit fontScale="92500"/>
          </a:bodyPr>
          <a:lstStyle/>
          <a:p>
            <a:r>
              <a:rPr lang="en-US" altLang="en-US" smtClean="0"/>
              <a:t>Static and dynamic aspects</a:t>
            </a:r>
          </a:p>
          <a:p>
            <a:pPr lvl="1"/>
            <a:r>
              <a:rPr lang="en-US" altLang="en-US" smtClean="0"/>
              <a:t>What static and dynamic aspects of an architecture does the approach help you model?</a:t>
            </a:r>
          </a:p>
          <a:p>
            <a:r>
              <a:rPr lang="en-US" altLang="en-US" smtClean="0"/>
              <a:t>Dynamic modeling</a:t>
            </a:r>
          </a:p>
          <a:p>
            <a:pPr lvl="1"/>
            <a:r>
              <a:rPr lang="en-US" altLang="en-US" smtClean="0"/>
              <a:t>To what extent does the approach support models that change as the system executes?</a:t>
            </a:r>
          </a:p>
          <a:p>
            <a:r>
              <a:rPr lang="en-US" altLang="en-US" smtClean="0"/>
              <a:t>Non-functional aspects</a:t>
            </a:r>
          </a:p>
          <a:p>
            <a:pPr lvl="1"/>
            <a:r>
              <a:rPr lang="en-US" altLang="en-US" smtClean="0"/>
              <a:t>To what extent does the approach support (explicit) modeling of non-functional aspects of architecture?</a:t>
            </a:r>
          </a:p>
          <a:p>
            <a:endParaRPr lang="en-US" altLang="en-US" smtClean="0"/>
          </a:p>
        </p:txBody>
      </p:sp>
    </p:spTree>
    <p:extLst>
      <p:ext uri="{BB962C8B-B14F-4D97-AF65-F5344CB8AC3E}">
        <p14:creationId xmlns:p14="http://schemas.microsoft.com/office/powerpoint/2010/main" val="2958814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ltLang="en-US" smtClean="0"/>
              <a:t>Evaluating Modeling Approaches (cont’d)</a:t>
            </a:r>
          </a:p>
        </p:txBody>
      </p:sp>
      <p:sp>
        <p:nvSpPr>
          <p:cNvPr id="25603" name="Rectangle 3"/>
          <p:cNvSpPr>
            <a:spLocks noGrp="1" noChangeArrowheads="1"/>
          </p:cNvSpPr>
          <p:nvPr>
            <p:ph idx="1"/>
          </p:nvPr>
        </p:nvSpPr>
        <p:spPr>
          <a:xfrm>
            <a:off x="685800" y="1752600"/>
            <a:ext cx="7772400" cy="4419600"/>
          </a:xfrm>
        </p:spPr>
        <p:txBody>
          <a:bodyPr>
            <a:normAutofit lnSpcReduction="10000"/>
          </a:bodyPr>
          <a:lstStyle/>
          <a:p>
            <a:r>
              <a:rPr lang="en-US" altLang="en-US" smtClean="0"/>
              <a:t>Ambiguity</a:t>
            </a:r>
          </a:p>
          <a:p>
            <a:pPr lvl="1"/>
            <a:r>
              <a:rPr lang="en-US" altLang="en-US" smtClean="0"/>
              <a:t>How does the approach help you to avoid (or embrace) ambiguity?</a:t>
            </a:r>
          </a:p>
          <a:p>
            <a:r>
              <a:rPr lang="en-US" altLang="en-US" smtClean="0"/>
              <a:t>Accuracy</a:t>
            </a:r>
          </a:p>
          <a:p>
            <a:pPr lvl="1"/>
            <a:r>
              <a:rPr lang="en-US" altLang="en-US" smtClean="0"/>
              <a:t>How does the approach help you to assess the correctness of models?</a:t>
            </a:r>
          </a:p>
          <a:p>
            <a:r>
              <a:rPr lang="en-US" altLang="en-US" smtClean="0"/>
              <a:t>Precision</a:t>
            </a:r>
          </a:p>
          <a:p>
            <a:pPr lvl="1"/>
            <a:r>
              <a:rPr lang="en-US" altLang="en-US" smtClean="0"/>
              <a:t>At what level of detail can various aspects of the architecture be modeled?</a:t>
            </a:r>
          </a:p>
        </p:txBody>
      </p:sp>
    </p:spTree>
    <p:extLst>
      <p:ext uri="{BB962C8B-B14F-4D97-AF65-F5344CB8AC3E}">
        <p14:creationId xmlns:p14="http://schemas.microsoft.com/office/powerpoint/2010/main" val="1404613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en-US" smtClean="0"/>
              <a:t>Evaluating Modeling Approaches (cont’d)</a:t>
            </a:r>
          </a:p>
        </p:txBody>
      </p:sp>
      <p:sp>
        <p:nvSpPr>
          <p:cNvPr id="26627" name="Rectangle 3"/>
          <p:cNvSpPr>
            <a:spLocks noGrp="1" noChangeArrowheads="1"/>
          </p:cNvSpPr>
          <p:nvPr>
            <p:ph idx="1"/>
          </p:nvPr>
        </p:nvSpPr>
        <p:spPr>
          <a:xfrm>
            <a:off x="685800" y="1981200"/>
            <a:ext cx="7772400" cy="4191000"/>
          </a:xfrm>
        </p:spPr>
        <p:txBody>
          <a:bodyPr/>
          <a:lstStyle/>
          <a:p>
            <a:r>
              <a:rPr lang="en-US" altLang="en-US" smtClean="0"/>
              <a:t>Viewpoints</a:t>
            </a:r>
          </a:p>
          <a:p>
            <a:pPr lvl="1"/>
            <a:r>
              <a:rPr lang="en-US" altLang="en-US" smtClean="0"/>
              <a:t>Which viewpoints are supported by the approach?</a:t>
            </a:r>
          </a:p>
          <a:p>
            <a:r>
              <a:rPr lang="en-US" altLang="en-US" smtClean="0"/>
              <a:t>Viewpoint Consistency</a:t>
            </a:r>
          </a:p>
          <a:p>
            <a:pPr lvl="1"/>
            <a:r>
              <a:rPr lang="en-US" altLang="en-US" smtClean="0"/>
              <a:t>How does the approach help you assess or maintain consistency among different viewpoints?</a:t>
            </a:r>
          </a:p>
        </p:txBody>
      </p:sp>
    </p:spTree>
    <p:extLst>
      <p:ext uri="{BB962C8B-B14F-4D97-AF65-F5344CB8AC3E}">
        <p14:creationId xmlns:p14="http://schemas.microsoft.com/office/powerpoint/2010/main" val="2619385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Modeling Approaches</a:t>
            </a:r>
            <a:endParaRPr lang="en-CA" dirty="0"/>
          </a:p>
        </p:txBody>
      </p:sp>
      <p:sp>
        <p:nvSpPr>
          <p:cNvPr id="5" name="Subtitle 4"/>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849420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8229600" cy="533400"/>
          </a:xfrm>
        </p:spPr>
        <p:txBody>
          <a:bodyPr>
            <a:noAutofit/>
          </a:bodyPr>
          <a:lstStyle/>
          <a:p>
            <a:r>
              <a:rPr lang="en-US" altLang="en-US" sz="4000" dirty="0" smtClean="0"/>
              <a:t>Surveying Modeling Approaches</a:t>
            </a:r>
          </a:p>
        </p:txBody>
      </p:sp>
      <p:sp>
        <p:nvSpPr>
          <p:cNvPr id="27651" name="Rectangle 3"/>
          <p:cNvSpPr>
            <a:spLocks noGrp="1" noChangeArrowheads="1"/>
          </p:cNvSpPr>
          <p:nvPr>
            <p:ph idx="1"/>
          </p:nvPr>
        </p:nvSpPr>
        <p:spPr>
          <a:xfrm>
            <a:off x="685800" y="1447800"/>
            <a:ext cx="7772400" cy="5257800"/>
          </a:xfrm>
        </p:spPr>
        <p:txBody>
          <a:bodyPr/>
          <a:lstStyle/>
          <a:p>
            <a:pPr>
              <a:lnSpc>
                <a:spcPct val="80000"/>
              </a:lnSpc>
            </a:pPr>
            <a:r>
              <a:rPr lang="en-US" altLang="en-US" sz="2000" smtClean="0"/>
              <a:t>Generic approaches</a:t>
            </a:r>
          </a:p>
          <a:p>
            <a:pPr lvl="1">
              <a:lnSpc>
                <a:spcPct val="80000"/>
              </a:lnSpc>
            </a:pPr>
            <a:r>
              <a:rPr lang="en-US" altLang="en-US" sz="2000" smtClean="0"/>
              <a:t>Natural language</a:t>
            </a:r>
          </a:p>
          <a:p>
            <a:pPr lvl="1">
              <a:lnSpc>
                <a:spcPct val="80000"/>
              </a:lnSpc>
            </a:pPr>
            <a:r>
              <a:rPr lang="en-US" altLang="en-US" sz="2000" smtClean="0"/>
              <a:t>PowerPoint-style modeling</a:t>
            </a:r>
          </a:p>
          <a:p>
            <a:pPr lvl="1">
              <a:lnSpc>
                <a:spcPct val="80000"/>
              </a:lnSpc>
            </a:pPr>
            <a:r>
              <a:rPr lang="en-US" altLang="en-US" sz="2000" smtClean="0"/>
              <a:t>UML, the Unified Modeling Language</a:t>
            </a:r>
          </a:p>
          <a:p>
            <a:pPr>
              <a:lnSpc>
                <a:spcPct val="80000"/>
              </a:lnSpc>
            </a:pPr>
            <a:r>
              <a:rPr lang="en-US" altLang="en-US" sz="2000" smtClean="0"/>
              <a:t>Early architecture description languages</a:t>
            </a:r>
          </a:p>
          <a:p>
            <a:pPr lvl="1">
              <a:lnSpc>
                <a:spcPct val="80000"/>
              </a:lnSpc>
            </a:pPr>
            <a:r>
              <a:rPr lang="en-US" altLang="en-US" sz="2000" smtClean="0"/>
              <a:t>Darwin</a:t>
            </a:r>
          </a:p>
          <a:p>
            <a:pPr lvl="1">
              <a:lnSpc>
                <a:spcPct val="80000"/>
              </a:lnSpc>
            </a:pPr>
            <a:r>
              <a:rPr lang="en-US" altLang="en-US" sz="2000" smtClean="0"/>
              <a:t>Rapide</a:t>
            </a:r>
          </a:p>
          <a:p>
            <a:pPr lvl="1">
              <a:lnSpc>
                <a:spcPct val="80000"/>
              </a:lnSpc>
            </a:pPr>
            <a:r>
              <a:rPr lang="en-US" altLang="en-US" sz="2000" smtClean="0"/>
              <a:t>Wright</a:t>
            </a:r>
          </a:p>
          <a:p>
            <a:pPr>
              <a:lnSpc>
                <a:spcPct val="80000"/>
              </a:lnSpc>
            </a:pPr>
            <a:r>
              <a:rPr lang="en-US" altLang="en-US" sz="2000" smtClean="0"/>
              <a:t>Domain- and style-specific languages</a:t>
            </a:r>
          </a:p>
          <a:p>
            <a:pPr lvl="1">
              <a:lnSpc>
                <a:spcPct val="80000"/>
              </a:lnSpc>
            </a:pPr>
            <a:r>
              <a:rPr lang="en-US" altLang="en-US" sz="2000" smtClean="0"/>
              <a:t>Koala</a:t>
            </a:r>
          </a:p>
          <a:p>
            <a:pPr lvl="1">
              <a:lnSpc>
                <a:spcPct val="80000"/>
              </a:lnSpc>
            </a:pPr>
            <a:r>
              <a:rPr lang="en-US" altLang="en-US" sz="2000" smtClean="0"/>
              <a:t>Weaves</a:t>
            </a:r>
          </a:p>
          <a:p>
            <a:pPr lvl="1">
              <a:lnSpc>
                <a:spcPct val="80000"/>
              </a:lnSpc>
            </a:pPr>
            <a:r>
              <a:rPr lang="en-US" altLang="en-US" sz="2000" smtClean="0"/>
              <a:t>AADL</a:t>
            </a:r>
          </a:p>
          <a:p>
            <a:pPr>
              <a:lnSpc>
                <a:spcPct val="80000"/>
              </a:lnSpc>
            </a:pPr>
            <a:r>
              <a:rPr lang="en-US" altLang="en-US" sz="2000" smtClean="0"/>
              <a:t>Extensible architecture description languages</a:t>
            </a:r>
          </a:p>
          <a:p>
            <a:pPr lvl="1">
              <a:lnSpc>
                <a:spcPct val="80000"/>
              </a:lnSpc>
            </a:pPr>
            <a:r>
              <a:rPr lang="en-US" altLang="en-US" sz="2000" smtClean="0"/>
              <a:t>Acme</a:t>
            </a:r>
          </a:p>
          <a:p>
            <a:pPr lvl="1">
              <a:lnSpc>
                <a:spcPct val="80000"/>
              </a:lnSpc>
            </a:pPr>
            <a:r>
              <a:rPr lang="en-US" altLang="en-US" sz="2000" smtClean="0"/>
              <a:t>ADML</a:t>
            </a:r>
          </a:p>
          <a:p>
            <a:pPr lvl="1">
              <a:lnSpc>
                <a:spcPct val="80000"/>
              </a:lnSpc>
            </a:pPr>
            <a:r>
              <a:rPr lang="en-US" altLang="en-US" sz="2000" smtClean="0"/>
              <a:t>xADL</a:t>
            </a:r>
          </a:p>
        </p:txBody>
      </p:sp>
    </p:spTree>
    <p:extLst>
      <p:ext uri="{BB962C8B-B14F-4D97-AF65-F5344CB8AC3E}">
        <p14:creationId xmlns:p14="http://schemas.microsoft.com/office/powerpoint/2010/main" val="4202855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2800" dirty="0" smtClean="0"/>
              <a:t>Surveying </a:t>
            </a:r>
            <a:r>
              <a:rPr lang="en-US" altLang="en-US" sz="4000" dirty="0" smtClean="0"/>
              <a:t>Modeling</a:t>
            </a:r>
            <a:r>
              <a:rPr lang="en-US" altLang="en-US" sz="2800" dirty="0" smtClean="0"/>
              <a:t> Approaches (cont’d)</a:t>
            </a:r>
          </a:p>
        </p:txBody>
      </p:sp>
      <p:sp>
        <p:nvSpPr>
          <p:cNvPr id="28675" name="Rectangle 3"/>
          <p:cNvSpPr>
            <a:spLocks noGrp="1" noChangeArrowheads="1"/>
          </p:cNvSpPr>
          <p:nvPr>
            <p:ph idx="1"/>
          </p:nvPr>
        </p:nvSpPr>
        <p:spPr>
          <a:xfrm>
            <a:off x="685800" y="1676400"/>
            <a:ext cx="7772400" cy="4724400"/>
          </a:xfrm>
        </p:spPr>
        <p:txBody>
          <a:bodyPr/>
          <a:lstStyle/>
          <a:p>
            <a:pPr>
              <a:lnSpc>
                <a:spcPct val="80000"/>
              </a:lnSpc>
            </a:pPr>
            <a:r>
              <a:rPr lang="en-US" altLang="en-US" sz="1800" smtClean="0"/>
              <a:t>Generic approaches</a:t>
            </a:r>
          </a:p>
          <a:p>
            <a:pPr lvl="1">
              <a:lnSpc>
                <a:spcPct val="80000"/>
              </a:lnSpc>
            </a:pPr>
            <a:r>
              <a:rPr lang="en-US" altLang="en-US" sz="1800" smtClean="0"/>
              <a:t>Natural language</a:t>
            </a:r>
          </a:p>
          <a:p>
            <a:pPr lvl="1">
              <a:lnSpc>
                <a:spcPct val="80000"/>
              </a:lnSpc>
            </a:pPr>
            <a:r>
              <a:rPr lang="en-US" altLang="en-US" sz="1800" smtClean="0"/>
              <a:t>PowerPoint-style modeling</a:t>
            </a:r>
          </a:p>
          <a:p>
            <a:pPr lvl="1">
              <a:lnSpc>
                <a:spcPct val="80000"/>
              </a:lnSpc>
            </a:pPr>
            <a:r>
              <a:rPr lang="en-US" altLang="en-US" sz="1800" smtClean="0"/>
              <a:t>UML, the Unified Modeling Language</a:t>
            </a:r>
          </a:p>
          <a:p>
            <a:pPr>
              <a:lnSpc>
                <a:spcPct val="80000"/>
              </a:lnSpc>
            </a:pPr>
            <a:r>
              <a:rPr lang="en-US" altLang="en-US" sz="1800" smtClean="0">
                <a:solidFill>
                  <a:srgbClr val="969696"/>
                </a:solidFill>
              </a:rPr>
              <a:t>Early architecture description languages</a:t>
            </a:r>
          </a:p>
          <a:p>
            <a:pPr lvl="1">
              <a:lnSpc>
                <a:spcPct val="80000"/>
              </a:lnSpc>
            </a:pPr>
            <a:r>
              <a:rPr lang="en-US" altLang="en-US" sz="1800" smtClean="0">
                <a:solidFill>
                  <a:srgbClr val="969696"/>
                </a:solidFill>
              </a:rPr>
              <a:t>Darwin</a:t>
            </a:r>
          </a:p>
          <a:p>
            <a:pPr lvl="1">
              <a:lnSpc>
                <a:spcPct val="80000"/>
              </a:lnSpc>
            </a:pPr>
            <a:r>
              <a:rPr lang="en-US" altLang="en-US" sz="1800" smtClean="0">
                <a:solidFill>
                  <a:srgbClr val="969696"/>
                </a:solidFill>
              </a:rPr>
              <a:t>Rapide</a:t>
            </a:r>
          </a:p>
          <a:p>
            <a:pPr lvl="1">
              <a:lnSpc>
                <a:spcPct val="80000"/>
              </a:lnSpc>
            </a:pPr>
            <a:r>
              <a:rPr lang="en-US" altLang="en-US" sz="1800" smtClean="0">
                <a:solidFill>
                  <a:srgbClr val="969696"/>
                </a:solidFill>
              </a:rPr>
              <a:t>Wright</a:t>
            </a:r>
          </a:p>
          <a:p>
            <a:pPr>
              <a:lnSpc>
                <a:spcPct val="80000"/>
              </a:lnSpc>
            </a:pPr>
            <a:r>
              <a:rPr lang="en-US" altLang="en-US" sz="1800" smtClean="0">
                <a:solidFill>
                  <a:srgbClr val="969696"/>
                </a:solidFill>
              </a:rPr>
              <a:t>Domain- and style-specific languages</a:t>
            </a:r>
          </a:p>
          <a:p>
            <a:pPr lvl="1">
              <a:lnSpc>
                <a:spcPct val="80000"/>
              </a:lnSpc>
            </a:pPr>
            <a:r>
              <a:rPr lang="en-US" altLang="en-US" sz="1800" smtClean="0">
                <a:solidFill>
                  <a:srgbClr val="969696"/>
                </a:solidFill>
              </a:rPr>
              <a:t>Koala</a:t>
            </a:r>
          </a:p>
          <a:p>
            <a:pPr lvl="1">
              <a:lnSpc>
                <a:spcPct val="80000"/>
              </a:lnSpc>
            </a:pPr>
            <a:r>
              <a:rPr lang="en-US" altLang="en-US" sz="1800" smtClean="0">
                <a:solidFill>
                  <a:srgbClr val="969696"/>
                </a:solidFill>
              </a:rPr>
              <a:t>Weaves</a:t>
            </a:r>
          </a:p>
          <a:p>
            <a:pPr lvl="1">
              <a:lnSpc>
                <a:spcPct val="80000"/>
              </a:lnSpc>
            </a:pPr>
            <a:r>
              <a:rPr lang="en-US" altLang="en-US" sz="1800" smtClean="0">
                <a:solidFill>
                  <a:srgbClr val="969696"/>
                </a:solidFill>
              </a:rPr>
              <a:t>AADL</a:t>
            </a:r>
          </a:p>
          <a:p>
            <a:pPr>
              <a:lnSpc>
                <a:spcPct val="80000"/>
              </a:lnSpc>
            </a:pPr>
            <a:r>
              <a:rPr lang="en-US" altLang="en-US" sz="1800" smtClean="0">
                <a:solidFill>
                  <a:srgbClr val="969696"/>
                </a:solidFill>
              </a:rPr>
              <a:t>Extensible architecture description languages</a:t>
            </a:r>
          </a:p>
          <a:p>
            <a:pPr lvl="1">
              <a:lnSpc>
                <a:spcPct val="80000"/>
              </a:lnSpc>
            </a:pPr>
            <a:r>
              <a:rPr lang="en-US" altLang="en-US" sz="1800" smtClean="0">
                <a:solidFill>
                  <a:srgbClr val="969696"/>
                </a:solidFill>
              </a:rPr>
              <a:t>Acme</a:t>
            </a:r>
          </a:p>
          <a:p>
            <a:pPr lvl="1">
              <a:lnSpc>
                <a:spcPct val="80000"/>
              </a:lnSpc>
            </a:pPr>
            <a:r>
              <a:rPr lang="en-US" altLang="en-US" sz="1800" smtClean="0">
                <a:solidFill>
                  <a:srgbClr val="969696"/>
                </a:solidFill>
              </a:rPr>
              <a:t>ADML</a:t>
            </a:r>
          </a:p>
          <a:p>
            <a:pPr lvl="1">
              <a:lnSpc>
                <a:spcPct val="80000"/>
              </a:lnSpc>
            </a:pPr>
            <a:r>
              <a:rPr lang="en-US" altLang="en-US" sz="1800" smtClean="0">
                <a:solidFill>
                  <a:srgbClr val="969696"/>
                </a:solidFill>
              </a:rPr>
              <a:t>xADL</a:t>
            </a:r>
          </a:p>
        </p:txBody>
      </p:sp>
    </p:spTree>
    <p:extLst>
      <p:ext uri="{BB962C8B-B14F-4D97-AF65-F5344CB8AC3E}">
        <p14:creationId xmlns:p14="http://schemas.microsoft.com/office/powerpoint/2010/main" val="1544423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What is Architectural Modeling?</a:t>
            </a:r>
          </a:p>
        </p:txBody>
      </p:sp>
      <p:sp>
        <p:nvSpPr>
          <p:cNvPr id="5123" name="Rectangle 3"/>
          <p:cNvSpPr>
            <a:spLocks noGrp="1" noChangeArrowheads="1"/>
          </p:cNvSpPr>
          <p:nvPr>
            <p:ph idx="1"/>
          </p:nvPr>
        </p:nvSpPr>
        <p:spPr/>
        <p:txBody>
          <a:bodyPr/>
          <a:lstStyle/>
          <a:p>
            <a:r>
              <a:rPr lang="en-US" altLang="en-US" sz="2200" smtClean="0"/>
              <a:t>Recall that we have characterized architecture as </a:t>
            </a:r>
            <a:r>
              <a:rPr lang="en-US" altLang="en-US" sz="2200" i="1" smtClean="0"/>
              <a:t>the set of principal design decisions</a:t>
            </a:r>
            <a:r>
              <a:rPr lang="en-US" altLang="en-US" sz="2200" smtClean="0"/>
              <a:t> made about a system</a:t>
            </a:r>
          </a:p>
          <a:p>
            <a:r>
              <a:rPr lang="en-US" altLang="en-US" sz="2200" smtClean="0"/>
              <a:t>We can define models and modeling in those terms</a:t>
            </a:r>
          </a:p>
          <a:p>
            <a:pPr lvl="1"/>
            <a:r>
              <a:rPr lang="en-US" altLang="en-US" sz="2200" smtClean="0"/>
              <a:t>An architectural </a:t>
            </a:r>
            <a:r>
              <a:rPr lang="en-US" altLang="en-US" sz="2200" b="1" smtClean="0"/>
              <a:t>model</a:t>
            </a:r>
            <a:r>
              <a:rPr lang="en-US" altLang="en-US" sz="2200" smtClean="0"/>
              <a:t> is an artifact that captures some or all of the design decisions that comprise a system’s architecture</a:t>
            </a:r>
          </a:p>
          <a:p>
            <a:pPr lvl="1"/>
            <a:r>
              <a:rPr lang="en-US" altLang="en-US" sz="2200" smtClean="0"/>
              <a:t>Architectural </a:t>
            </a:r>
            <a:r>
              <a:rPr lang="en-US" altLang="en-US" sz="2200" b="1" smtClean="0"/>
              <a:t>modeling</a:t>
            </a:r>
            <a:r>
              <a:rPr lang="en-US" altLang="en-US" sz="2200" smtClean="0"/>
              <a:t> is the reification and documentation of those design decisions</a:t>
            </a:r>
          </a:p>
          <a:p>
            <a:r>
              <a:rPr lang="en-US" altLang="en-US" sz="2200" smtClean="0"/>
              <a:t>How we model is strongly influenced by the notations we choose:</a:t>
            </a:r>
          </a:p>
          <a:p>
            <a:pPr lvl="1"/>
            <a:r>
              <a:rPr lang="en-US" altLang="en-US" sz="2200" smtClean="0"/>
              <a:t>An architectural modeling </a:t>
            </a:r>
            <a:r>
              <a:rPr lang="en-US" altLang="en-US" sz="2200" b="1" smtClean="0"/>
              <a:t>notation</a:t>
            </a:r>
            <a:r>
              <a:rPr lang="en-US" altLang="en-US" sz="2200" smtClean="0"/>
              <a:t> is a language or means of capturing design decisions. </a:t>
            </a:r>
          </a:p>
          <a:p>
            <a:pPr lvl="1"/>
            <a:endParaRPr lang="en-US" altLang="en-US" sz="2200" smtClean="0"/>
          </a:p>
        </p:txBody>
      </p:sp>
    </p:spTree>
    <p:extLst>
      <p:ext uri="{BB962C8B-B14F-4D97-AF65-F5344CB8AC3E}">
        <p14:creationId xmlns:p14="http://schemas.microsoft.com/office/powerpoint/2010/main" val="4028334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Natural Language</a:t>
            </a:r>
          </a:p>
        </p:txBody>
      </p:sp>
      <p:sp>
        <p:nvSpPr>
          <p:cNvPr id="29699" name="Rectangle 3"/>
          <p:cNvSpPr>
            <a:spLocks noGrp="1" noChangeArrowheads="1"/>
          </p:cNvSpPr>
          <p:nvPr>
            <p:ph idx="1"/>
          </p:nvPr>
        </p:nvSpPr>
        <p:spPr/>
        <p:txBody>
          <a:bodyPr/>
          <a:lstStyle/>
          <a:p>
            <a:pPr>
              <a:lnSpc>
                <a:spcPct val="90000"/>
              </a:lnSpc>
            </a:pPr>
            <a:r>
              <a:rPr lang="en-US" altLang="en-US" smtClean="0"/>
              <a:t>Spoken/written languages such as English</a:t>
            </a:r>
          </a:p>
          <a:p>
            <a:pPr>
              <a:lnSpc>
                <a:spcPct val="90000"/>
              </a:lnSpc>
            </a:pPr>
            <a:r>
              <a:rPr lang="en-US" altLang="en-US" smtClean="0"/>
              <a:t>Advantages</a:t>
            </a:r>
          </a:p>
          <a:p>
            <a:pPr lvl="1">
              <a:lnSpc>
                <a:spcPct val="90000"/>
              </a:lnSpc>
            </a:pPr>
            <a:r>
              <a:rPr lang="en-US" altLang="en-US" sz="2000" smtClean="0"/>
              <a:t>Highly expressive</a:t>
            </a:r>
          </a:p>
          <a:p>
            <a:pPr lvl="1">
              <a:lnSpc>
                <a:spcPct val="90000"/>
              </a:lnSpc>
            </a:pPr>
            <a:r>
              <a:rPr lang="en-US" altLang="en-US" sz="2000" smtClean="0"/>
              <a:t>Accessible to all stakeholders</a:t>
            </a:r>
          </a:p>
          <a:p>
            <a:pPr lvl="1">
              <a:lnSpc>
                <a:spcPct val="90000"/>
              </a:lnSpc>
            </a:pPr>
            <a:r>
              <a:rPr lang="en-US" altLang="en-US" sz="2000" smtClean="0"/>
              <a:t>Good for capturing non-rigorous or informal architectural elements like rationale and non-functional requirements</a:t>
            </a:r>
          </a:p>
          <a:p>
            <a:pPr lvl="1">
              <a:lnSpc>
                <a:spcPct val="90000"/>
              </a:lnSpc>
            </a:pPr>
            <a:r>
              <a:rPr lang="en-US" altLang="en-US" sz="2000" smtClean="0"/>
              <a:t>Plentiful tools available (word processors and other text editors)</a:t>
            </a:r>
          </a:p>
          <a:p>
            <a:pPr>
              <a:lnSpc>
                <a:spcPct val="90000"/>
              </a:lnSpc>
            </a:pPr>
            <a:r>
              <a:rPr lang="en-US" altLang="en-US" smtClean="0"/>
              <a:t>Disadvantages</a:t>
            </a:r>
          </a:p>
          <a:p>
            <a:pPr lvl="1">
              <a:lnSpc>
                <a:spcPct val="90000"/>
              </a:lnSpc>
            </a:pPr>
            <a:r>
              <a:rPr lang="en-US" altLang="en-US" sz="2000" smtClean="0"/>
              <a:t>Ambiguous, non-rigorous, non-formal</a:t>
            </a:r>
          </a:p>
          <a:p>
            <a:pPr lvl="1">
              <a:lnSpc>
                <a:spcPct val="90000"/>
              </a:lnSpc>
            </a:pPr>
            <a:r>
              <a:rPr lang="en-US" altLang="en-US" sz="2000" smtClean="0"/>
              <a:t>Often verbose</a:t>
            </a:r>
          </a:p>
          <a:p>
            <a:pPr lvl="1">
              <a:lnSpc>
                <a:spcPct val="90000"/>
              </a:lnSpc>
            </a:pPr>
            <a:r>
              <a:rPr lang="en-US" altLang="en-US" sz="2000" smtClean="0"/>
              <a:t>Cannot be effectively processed or analyzed by machines/software</a:t>
            </a:r>
          </a:p>
          <a:p>
            <a:pPr>
              <a:lnSpc>
                <a:spcPct val="90000"/>
              </a:lnSpc>
            </a:pPr>
            <a:endParaRPr lang="en-US" altLang="en-US" sz="2000" smtClean="0"/>
          </a:p>
        </p:txBody>
      </p:sp>
    </p:spTree>
    <p:extLst>
      <p:ext uri="{BB962C8B-B14F-4D97-AF65-F5344CB8AC3E}">
        <p14:creationId xmlns:p14="http://schemas.microsoft.com/office/powerpoint/2010/main" val="3692518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67501" y="6096000"/>
            <a:ext cx="2476499"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723" name="Rectangle 2"/>
          <p:cNvSpPr>
            <a:spLocks noGrp="1" noChangeArrowheads="1"/>
          </p:cNvSpPr>
          <p:nvPr>
            <p:ph type="title" idx="4294967295"/>
          </p:nvPr>
        </p:nvSpPr>
        <p:spPr>
          <a:xfrm>
            <a:off x="609600" y="228600"/>
            <a:ext cx="7772400" cy="685800"/>
          </a:xfrm>
        </p:spPr>
        <p:txBody>
          <a:bodyPr>
            <a:normAutofit fontScale="90000"/>
          </a:bodyPr>
          <a:lstStyle/>
          <a:p>
            <a:r>
              <a:rPr lang="en-US" altLang="en-US" dirty="0" smtClean="0"/>
              <a:t>Natural Language Example</a:t>
            </a:r>
          </a:p>
        </p:txBody>
      </p:sp>
      <p:sp>
        <p:nvSpPr>
          <p:cNvPr id="30724" name="Text Box 5"/>
          <p:cNvSpPr txBox="1">
            <a:spLocks noChangeArrowheads="1"/>
          </p:cNvSpPr>
          <p:nvPr/>
        </p:nvSpPr>
        <p:spPr bwMode="auto">
          <a:xfrm>
            <a:off x="609600" y="1657350"/>
            <a:ext cx="80010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l"/>
            <a:r>
              <a:rPr lang="en-US" altLang="en-US" sz="1800" i="1" dirty="0">
                <a:latin typeface="Arial" panose="020B0604020202020204" pitchFamily="34" charset="0"/>
              </a:rPr>
              <a:t>“The Lunar Lander application consists of three components: a </a:t>
            </a:r>
            <a:r>
              <a:rPr lang="en-US" altLang="en-US" sz="1800" b="1" dirty="0">
                <a:latin typeface="Arial" panose="020B0604020202020204" pitchFamily="34" charset="0"/>
              </a:rPr>
              <a:t>data store</a:t>
            </a:r>
            <a:r>
              <a:rPr lang="en-US" altLang="en-US" sz="1800" i="1" dirty="0">
                <a:latin typeface="Arial" panose="020B0604020202020204" pitchFamily="34" charset="0"/>
              </a:rPr>
              <a:t> component, a </a:t>
            </a:r>
            <a:r>
              <a:rPr lang="en-US" altLang="en-US" sz="1800" b="1" dirty="0">
                <a:latin typeface="Arial" panose="020B0604020202020204" pitchFamily="34" charset="0"/>
              </a:rPr>
              <a:t>calculation</a:t>
            </a:r>
            <a:r>
              <a:rPr lang="en-US" altLang="en-US" sz="1800" i="1" dirty="0">
                <a:latin typeface="Arial" panose="020B0604020202020204" pitchFamily="34" charset="0"/>
              </a:rPr>
              <a:t> component, and a </a:t>
            </a:r>
            <a:r>
              <a:rPr lang="en-US" altLang="en-US" sz="1800" b="1" dirty="0">
                <a:latin typeface="Arial" panose="020B0604020202020204" pitchFamily="34" charset="0"/>
              </a:rPr>
              <a:t>user interface</a:t>
            </a:r>
            <a:r>
              <a:rPr lang="en-US" altLang="en-US" sz="1800" i="1" dirty="0">
                <a:latin typeface="Arial" panose="020B0604020202020204" pitchFamily="34" charset="0"/>
              </a:rPr>
              <a:t> component. </a:t>
            </a:r>
          </a:p>
          <a:p>
            <a:pPr algn="l"/>
            <a:endParaRPr lang="en-US" altLang="en-US" sz="900" i="1" dirty="0">
              <a:latin typeface="Arial" panose="020B0604020202020204" pitchFamily="34" charset="0"/>
            </a:endParaRPr>
          </a:p>
          <a:p>
            <a:pPr algn="l"/>
            <a:r>
              <a:rPr lang="en-US" altLang="en-US" sz="1800" i="1" dirty="0">
                <a:latin typeface="Arial" panose="020B0604020202020204" pitchFamily="34" charset="0"/>
              </a:rPr>
              <a:t>The job of the </a:t>
            </a:r>
            <a:r>
              <a:rPr lang="en-US" altLang="en-US" sz="1800" b="1" dirty="0">
                <a:latin typeface="Arial" panose="020B0604020202020204" pitchFamily="34" charset="0"/>
              </a:rPr>
              <a:t>data store</a:t>
            </a:r>
            <a:r>
              <a:rPr lang="en-US" altLang="en-US" sz="1800" i="1" dirty="0">
                <a:latin typeface="Arial" panose="020B0604020202020204" pitchFamily="34" charset="0"/>
              </a:rPr>
              <a:t> component is to store and allow other components access to the height, velocity, and fuel of the lander, as well as the current simulator time.</a:t>
            </a:r>
          </a:p>
          <a:p>
            <a:pPr algn="l"/>
            <a:endParaRPr lang="en-US" altLang="en-US" sz="900" i="1" dirty="0">
              <a:latin typeface="Arial" panose="020B0604020202020204" pitchFamily="34" charset="0"/>
            </a:endParaRPr>
          </a:p>
          <a:p>
            <a:pPr algn="l"/>
            <a:r>
              <a:rPr lang="en-US" altLang="en-US" sz="1800" i="1" dirty="0">
                <a:latin typeface="Arial" panose="020B0604020202020204" pitchFamily="34" charset="0"/>
              </a:rPr>
              <a:t>The job of the </a:t>
            </a:r>
            <a:r>
              <a:rPr lang="en-US" altLang="en-US" sz="1800" b="1" dirty="0">
                <a:latin typeface="Arial" panose="020B0604020202020204" pitchFamily="34" charset="0"/>
              </a:rPr>
              <a:t>calculation</a:t>
            </a:r>
            <a:r>
              <a:rPr lang="en-US" altLang="en-US" sz="1800" i="1" dirty="0">
                <a:latin typeface="Arial" panose="020B0604020202020204" pitchFamily="34" charset="0"/>
              </a:rPr>
              <a:t> component is to, upon receipt of a burn-rate quantity, retrieve current values of height, velocity, and fuel from the </a:t>
            </a:r>
            <a:r>
              <a:rPr lang="en-US" altLang="en-US" sz="1800" dirty="0">
                <a:latin typeface="Arial" panose="020B0604020202020204" pitchFamily="34" charset="0"/>
              </a:rPr>
              <a:t>data store</a:t>
            </a:r>
            <a:r>
              <a:rPr lang="en-US" altLang="en-US" sz="1800" i="1" dirty="0">
                <a:latin typeface="Arial" panose="020B0604020202020204" pitchFamily="34" charset="0"/>
              </a:rPr>
              <a:t> component, update them with respect to the input burn-rate, and store the new values back. It also retrieves, increments, and stores back the simulator time. It is also responsible for notifying the calling component of whether the simulator has terminated, and with what state (landed safely, crashed, and so on). </a:t>
            </a:r>
          </a:p>
          <a:p>
            <a:pPr algn="l"/>
            <a:endParaRPr lang="en-US" altLang="en-US" sz="900" i="1" dirty="0">
              <a:latin typeface="Arial" panose="020B0604020202020204" pitchFamily="34" charset="0"/>
            </a:endParaRPr>
          </a:p>
          <a:p>
            <a:pPr algn="l"/>
            <a:r>
              <a:rPr lang="en-US" altLang="en-US" sz="1800" i="1" dirty="0">
                <a:latin typeface="Arial" panose="020B0604020202020204" pitchFamily="34" charset="0"/>
              </a:rPr>
              <a:t>The job of the </a:t>
            </a:r>
            <a:r>
              <a:rPr lang="en-US" altLang="en-US" sz="1800" b="1" dirty="0">
                <a:latin typeface="Arial" panose="020B0604020202020204" pitchFamily="34" charset="0"/>
              </a:rPr>
              <a:t>user interface</a:t>
            </a:r>
            <a:r>
              <a:rPr lang="en-US" altLang="en-US" sz="1800" i="1" dirty="0">
                <a:latin typeface="Arial" panose="020B0604020202020204" pitchFamily="34" charset="0"/>
              </a:rPr>
              <a:t> component is to display the current status of the lander using information from both the </a:t>
            </a:r>
            <a:r>
              <a:rPr lang="en-US" altLang="en-US" sz="1800" dirty="0">
                <a:latin typeface="Arial" panose="020B0604020202020204" pitchFamily="34" charset="0"/>
              </a:rPr>
              <a:t>calculation</a:t>
            </a:r>
            <a:r>
              <a:rPr lang="en-US" altLang="en-US" sz="1800" i="1" dirty="0">
                <a:latin typeface="Arial" panose="020B0604020202020204" pitchFamily="34" charset="0"/>
              </a:rPr>
              <a:t> and the </a:t>
            </a:r>
            <a:r>
              <a:rPr lang="en-US" altLang="en-US" sz="1800" dirty="0">
                <a:latin typeface="Arial" panose="020B0604020202020204" pitchFamily="34" charset="0"/>
              </a:rPr>
              <a:t>data store</a:t>
            </a:r>
            <a:r>
              <a:rPr lang="en-US" altLang="en-US" sz="1800" i="1" dirty="0">
                <a:latin typeface="Arial" panose="020B0604020202020204" pitchFamily="34" charset="0"/>
              </a:rPr>
              <a:t> components. While the simulator is running, it retrieves the new burn-rate value from the user, and invokes the </a:t>
            </a:r>
            <a:r>
              <a:rPr lang="en-US" altLang="en-US" sz="1800" dirty="0">
                <a:latin typeface="Arial" panose="020B0604020202020204" pitchFamily="34" charset="0"/>
              </a:rPr>
              <a:t>calculation</a:t>
            </a:r>
            <a:r>
              <a:rPr lang="en-US" altLang="en-US" sz="1800" i="1" dirty="0">
                <a:latin typeface="Arial" panose="020B0604020202020204" pitchFamily="34" charset="0"/>
              </a:rPr>
              <a:t> component.”</a:t>
            </a:r>
            <a:r>
              <a:rPr lang="en-US" altLang="en-US" sz="1800" dirty="0">
                <a:latin typeface="Arial" panose="020B0604020202020204" pitchFamily="34" charset="0"/>
              </a:rPr>
              <a:t> </a:t>
            </a:r>
          </a:p>
        </p:txBody>
      </p:sp>
    </p:spTree>
    <p:extLst>
      <p:ext uri="{BB962C8B-B14F-4D97-AF65-F5344CB8AC3E}">
        <p14:creationId xmlns:p14="http://schemas.microsoft.com/office/powerpoint/2010/main" val="2021893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t>Related Alternatives</a:t>
            </a:r>
          </a:p>
        </p:txBody>
      </p:sp>
      <p:sp>
        <p:nvSpPr>
          <p:cNvPr id="31747" name="Rectangle 3"/>
          <p:cNvSpPr>
            <a:spLocks noGrp="1" noChangeArrowheads="1"/>
          </p:cNvSpPr>
          <p:nvPr>
            <p:ph idx="1"/>
          </p:nvPr>
        </p:nvSpPr>
        <p:spPr/>
        <p:txBody>
          <a:bodyPr/>
          <a:lstStyle/>
          <a:p>
            <a:r>
              <a:rPr lang="en-US" altLang="en-US" smtClean="0"/>
              <a:t>Ambiguity can be reduced and rigor can be increased through the use of techniques like ‘statement templates,’ e.g.:</a:t>
            </a:r>
          </a:p>
          <a:p>
            <a:pPr lvl="1"/>
            <a:r>
              <a:rPr lang="en-US" altLang="en-US" sz="2000" smtClean="0"/>
              <a:t>The </a:t>
            </a:r>
            <a:r>
              <a:rPr lang="en-US" altLang="en-US" sz="2000" u="sng" smtClean="0"/>
              <a:t>(name)</a:t>
            </a:r>
            <a:r>
              <a:rPr lang="en-US" altLang="en-US" sz="2000" smtClean="0"/>
              <a:t> interface on </a:t>
            </a:r>
            <a:r>
              <a:rPr lang="en-US" altLang="en-US" sz="2000" u="sng" smtClean="0"/>
              <a:t>(name)</a:t>
            </a:r>
            <a:r>
              <a:rPr lang="en-US" altLang="en-US" sz="2000" smtClean="0"/>
              <a:t> component takes </a:t>
            </a:r>
            <a:r>
              <a:rPr lang="en-US" altLang="en-US" sz="2000" u="sng" smtClean="0"/>
              <a:t>(list-of-elements)</a:t>
            </a:r>
            <a:r>
              <a:rPr lang="en-US" altLang="en-US" sz="2000" smtClean="0"/>
              <a:t> as input and produces </a:t>
            </a:r>
            <a:r>
              <a:rPr lang="en-US" altLang="en-US" sz="2000" u="sng" smtClean="0"/>
              <a:t>(list-of-elements)</a:t>
            </a:r>
            <a:r>
              <a:rPr lang="en-US" altLang="en-US" sz="2000" smtClean="0"/>
              <a:t> as output </a:t>
            </a:r>
            <a:r>
              <a:rPr lang="en-US" altLang="en-US" sz="2000" u="sng" smtClean="0"/>
              <a:t>(synchronously | asynchronously)</a:t>
            </a:r>
            <a:r>
              <a:rPr lang="en-US" altLang="en-US" sz="2000" smtClean="0"/>
              <a:t>.</a:t>
            </a:r>
          </a:p>
          <a:p>
            <a:pPr lvl="1"/>
            <a:r>
              <a:rPr lang="en-US" altLang="en-US" sz="2000" smtClean="0"/>
              <a:t>This can help to make rigorous data easier to read and interpret, but such information is generally better represented in a more compact format</a:t>
            </a:r>
          </a:p>
        </p:txBody>
      </p:sp>
    </p:spTree>
    <p:extLst>
      <p:ext uri="{BB962C8B-B14F-4D97-AF65-F5344CB8AC3E}">
        <p14:creationId xmlns:p14="http://schemas.microsoft.com/office/powerpoint/2010/main" val="2545489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t>Natural Language Evaluation</a:t>
            </a:r>
          </a:p>
        </p:txBody>
      </p:sp>
      <p:sp>
        <p:nvSpPr>
          <p:cNvPr id="32772" name="Rectangle 3"/>
          <p:cNvSpPr>
            <a:spLocks noChangeArrowheads="1"/>
          </p:cNvSpPr>
          <p:nvPr/>
        </p:nvSpPr>
        <p:spPr bwMode="auto">
          <a:xfrm>
            <a:off x="457200" y="1676400"/>
            <a:ext cx="3810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Scope and purpose</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Capture design decisions in prose form</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Basic elements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Any concepts required</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Style</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Can be described by using more general language</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Static &amp; Dynamic Aspects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Any aspect can be modeled </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Dynamic Models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No direct tie to implemented/ running system</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Non-Functional Aspects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Expressive vocabulary available (but no way to verify)</a:t>
            </a:r>
          </a:p>
        </p:txBody>
      </p:sp>
      <p:sp>
        <p:nvSpPr>
          <p:cNvPr id="32773" name="Rectangle 4"/>
          <p:cNvSpPr>
            <a:spLocks noChangeArrowheads="1"/>
          </p:cNvSpPr>
          <p:nvPr/>
        </p:nvSpPr>
        <p:spPr bwMode="auto">
          <a:xfrm>
            <a:off x="4267200" y="1676400"/>
            <a:ext cx="4724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Ambiguity</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Plain natural language tends to be ambiguous; statement templates and dictionaries help</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Accuracy</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Manual reviews and inspection</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Precision</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Can add text to describe any level of detail</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Viewpoints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Any viewpoint (but no specific support for any particular viewpoint)</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Viewpoint consistency</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Manual reviews and inspection</a:t>
            </a:r>
          </a:p>
        </p:txBody>
      </p:sp>
      <p:sp>
        <p:nvSpPr>
          <p:cNvPr id="32774" name="Line 5"/>
          <p:cNvSpPr>
            <a:spLocks noChangeShapeType="1"/>
          </p:cNvSpPr>
          <p:nvPr/>
        </p:nvSpPr>
        <p:spPr bwMode="auto">
          <a:xfrm>
            <a:off x="4267200" y="1600200"/>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3575932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In-class Exercises</a:t>
            </a:r>
            <a:endParaRPr lang="en-CA" dirty="0"/>
          </a:p>
        </p:txBody>
      </p:sp>
      <p:sp>
        <p:nvSpPr>
          <p:cNvPr id="3" name="Content Placeholder 2"/>
          <p:cNvSpPr>
            <a:spLocks noGrp="1"/>
          </p:cNvSpPr>
          <p:nvPr>
            <p:ph idx="1"/>
          </p:nvPr>
        </p:nvSpPr>
        <p:spPr/>
        <p:txBody>
          <a:bodyPr/>
          <a:lstStyle/>
          <a:p>
            <a:r>
              <a:rPr lang="en-US" dirty="0" smtClean="0"/>
              <a:t>Do in-class </a:t>
            </a:r>
            <a:r>
              <a:rPr lang="en-US" smtClean="0"/>
              <a:t>exercises 2a and 2b.</a:t>
            </a:r>
            <a:endParaRPr lang="en-CA" dirty="0"/>
          </a:p>
        </p:txBody>
      </p:sp>
    </p:spTree>
    <p:extLst>
      <p:ext uri="{BB962C8B-B14F-4D97-AF65-F5344CB8AC3E}">
        <p14:creationId xmlns:p14="http://schemas.microsoft.com/office/powerpoint/2010/main" val="12754070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Informal Graphical Modeling</a:t>
            </a:r>
          </a:p>
        </p:txBody>
      </p:sp>
      <p:sp>
        <p:nvSpPr>
          <p:cNvPr id="33795" name="Rectangle 3"/>
          <p:cNvSpPr>
            <a:spLocks noGrp="1" noChangeArrowheads="1"/>
          </p:cNvSpPr>
          <p:nvPr>
            <p:ph idx="1"/>
          </p:nvPr>
        </p:nvSpPr>
        <p:spPr>
          <a:xfrm>
            <a:off x="457200" y="1325562"/>
            <a:ext cx="8229600" cy="4999038"/>
          </a:xfrm>
        </p:spPr>
        <p:txBody>
          <a:bodyPr>
            <a:normAutofit lnSpcReduction="10000"/>
          </a:bodyPr>
          <a:lstStyle/>
          <a:p>
            <a:pPr>
              <a:lnSpc>
                <a:spcPct val="90000"/>
              </a:lnSpc>
            </a:pPr>
            <a:r>
              <a:rPr lang="en-US" altLang="en-US" dirty="0" smtClean="0"/>
              <a:t>General diagrams produced in tools like PowerPoint and </a:t>
            </a:r>
            <a:r>
              <a:rPr lang="en-US" altLang="en-US" dirty="0" smtClean="0"/>
              <a:t>Visio</a:t>
            </a:r>
          </a:p>
          <a:p>
            <a:pPr>
              <a:lnSpc>
                <a:spcPct val="90000"/>
              </a:lnSpc>
            </a:pPr>
            <a:r>
              <a:rPr lang="en-US" altLang="en-US" dirty="0" smtClean="0"/>
              <a:t>This is what I refer to as “Box and Line” drawings.</a:t>
            </a:r>
            <a:endParaRPr lang="en-US" altLang="en-US" dirty="0" smtClean="0"/>
          </a:p>
          <a:p>
            <a:pPr>
              <a:lnSpc>
                <a:spcPct val="90000"/>
              </a:lnSpc>
            </a:pPr>
            <a:r>
              <a:rPr lang="en-US" altLang="en-US" dirty="0" smtClean="0"/>
              <a:t>Advantages</a:t>
            </a:r>
          </a:p>
          <a:p>
            <a:pPr lvl="1">
              <a:lnSpc>
                <a:spcPct val="90000"/>
              </a:lnSpc>
            </a:pPr>
            <a:r>
              <a:rPr lang="en-US" altLang="en-US" sz="2000" dirty="0" smtClean="0"/>
              <a:t>Can be aesthetically pleasing</a:t>
            </a:r>
          </a:p>
          <a:p>
            <a:pPr lvl="1">
              <a:lnSpc>
                <a:spcPct val="90000"/>
              </a:lnSpc>
            </a:pPr>
            <a:r>
              <a:rPr lang="en-US" altLang="en-US" sz="2000" dirty="0" smtClean="0"/>
              <a:t>Size limitations (e.g., one slide, one page) generally constrain complexity of diagrams</a:t>
            </a:r>
          </a:p>
          <a:p>
            <a:pPr lvl="1">
              <a:lnSpc>
                <a:spcPct val="90000"/>
              </a:lnSpc>
            </a:pPr>
            <a:r>
              <a:rPr lang="en-US" altLang="en-US" sz="2000" dirty="0" smtClean="0"/>
              <a:t>Extremely flexible due to large symbolic vocabulary</a:t>
            </a:r>
          </a:p>
          <a:p>
            <a:pPr>
              <a:lnSpc>
                <a:spcPct val="90000"/>
              </a:lnSpc>
            </a:pPr>
            <a:r>
              <a:rPr lang="en-US" altLang="en-US" dirty="0" smtClean="0"/>
              <a:t>Disadvantages</a:t>
            </a:r>
          </a:p>
          <a:p>
            <a:pPr lvl="1">
              <a:lnSpc>
                <a:spcPct val="90000"/>
              </a:lnSpc>
            </a:pPr>
            <a:r>
              <a:rPr lang="en-US" altLang="en-US" sz="2000" dirty="0" smtClean="0"/>
              <a:t>Ambiguous, non-rigorous, non-formal</a:t>
            </a:r>
          </a:p>
          <a:p>
            <a:pPr lvl="2">
              <a:lnSpc>
                <a:spcPct val="90000"/>
              </a:lnSpc>
            </a:pPr>
            <a:r>
              <a:rPr lang="en-US" altLang="en-US" sz="2000" dirty="0" smtClean="0"/>
              <a:t>But often treated otherwise</a:t>
            </a:r>
          </a:p>
          <a:p>
            <a:pPr lvl="1">
              <a:lnSpc>
                <a:spcPct val="90000"/>
              </a:lnSpc>
            </a:pPr>
            <a:r>
              <a:rPr lang="en-US" altLang="en-US" sz="2000" dirty="0" smtClean="0"/>
              <a:t>Cannot be effectively processed or analyzed by machines/software</a:t>
            </a:r>
          </a:p>
        </p:txBody>
      </p:sp>
    </p:spTree>
    <p:extLst>
      <p:ext uri="{BB962C8B-B14F-4D97-AF65-F5344CB8AC3E}">
        <p14:creationId xmlns:p14="http://schemas.microsoft.com/office/powerpoint/2010/main" val="705871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67501" y="6096000"/>
            <a:ext cx="2476499"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818" name="Rectangle 4"/>
          <p:cNvSpPr>
            <a:spLocks noGrp="1" noChangeArrowheads="1"/>
          </p:cNvSpPr>
          <p:nvPr>
            <p:ph type="title"/>
          </p:nvPr>
        </p:nvSpPr>
        <p:spPr/>
        <p:txBody>
          <a:bodyPr/>
          <a:lstStyle/>
          <a:p>
            <a:r>
              <a:rPr lang="en-US" altLang="en-US" smtClean="0"/>
              <a:t>Informal Graphical Model Example</a:t>
            </a:r>
          </a:p>
        </p:txBody>
      </p:sp>
      <p:pic>
        <p:nvPicPr>
          <p:cNvPr id="34820" name="Picture 5" descr="lunarlander-p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600200"/>
            <a:ext cx="6553200"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1499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Related Alternatives</a:t>
            </a:r>
          </a:p>
        </p:txBody>
      </p:sp>
      <p:sp>
        <p:nvSpPr>
          <p:cNvPr id="35843" name="Rectangle 3"/>
          <p:cNvSpPr>
            <a:spLocks noGrp="1" noChangeArrowheads="1"/>
          </p:cNvSpPr>
          <p:nvPr>
            <p:ph idx="1"/>
          </p:nvPr>
        </p:nvSpPr>
        <p:spPr/>
        <p:txBody>
          <a:bodyPr>
            <a:normAutofit fontScale="92500"/>
          </a:bodyPr>
          <a:lstStyle/>
          <a:p>
            <a:r>
              <a:rPr lang="en-US" altLang="en-US" smtClean="0"/>
              <a:t>Some diagram editors (e.g., Microsoft Visio) can be extended with semantics through scripts and other additional programming</a:t>
            </a:r>
          </a:p>
          <a:p>
            <a:pPr lvl="1"/>
            <a:r>
              <a:rPr lang="en-US" altLang="en-US" smtClean="0"/>
              <a:t>Generally ends up somewhere in between a custom notation-specific editor and a generic diagram editor</a:t>
            </a:r>
          </a:p>
          <a:p>
            <a:pPr lvl="1"/>
            <a:r>
              <a:rPr lang="en-US" altLang="en-US" smtClean="0"/>
              <a:t>Limited by extensibility of the tool</a:t>
            </a:r>
          </a:p>
          <a:p>
            <a:r>
              <a:rPr lang="en-US" altLang="en-US" smtClean="0"/>
              <a:t>PowerPoint Design Editor (Goldman, Balzer) was an interesting project that attempted to integrate semantics into PowerPoint</a:t>
            </a:r>
          </a:p>
        </p:txBody>
      </p:sp>
    </p:spTree>
    <p:extLst>
      <p:ext uri="{BB962C8B-B14F-4D97-AF65-F5344CB8AC3E}">
        <p14:creationId xmlns:p14="http://schemas.microsoft.com/office/powerpoint/2010/main" val="6080977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685800"/>
          </a:xfrm>
        </p:spPr>
        <p:txBody>
          <a:bodyPr>
            <a:normAutofit fontScale="90000"/>
          </a:bodyPr>
          <a:lstStyle/>
          <a:p>
            <a:r>
              <a:rPr lang="en-US" altLang="en-US" dirty="0" smtClean="0"/>
              <a:t>Informal Graphical Evaluation</a:t>
            </a:r>
          </a:p>
        </p:txBody>
      </p:sp>
      <p:sp>
        <p:nvSpPr>
          <p:cNvPr id="36868" name="Rectangle 3"/>
          <p:cNvSpPr>
            <a:spLocks noChangeArrowheads="1"/>
          </p:cNvSpPr>
          <p:nvPr/>
        </p:nvSpPr>
        <p:spPr bwMode="auto">
          <a:xfrm>
            <a:off x="457200" y="1447800"/>
            <a:ext cx="3810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Scope and purpose</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Arbitrary diagrams consisting of symbols and text</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Basic elements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Geometric shapes, splines, clip-art, text segments</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Style</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In general, no support</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Static &amp; Dynamic Aspects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Any aspect can be modeled, but no semantics behind models </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Dynamic Models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Rare, although APIs to manipulate graphics exist</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Non-Functional Aspects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With natural language annotations</a:t>
            </a:r>
          </a:p>
        </p:txBody>
      </p:sp>
      <p:sp>
        <p:nvSpPr>
          <p:cNvPr id="36869" name="Rectangle 4"/>
          <p:cNvSpPr>
            <a:spLocks noChangeArrowheads="1"/>
          </p:cNvSpPr>
          <p:nvPr/>
        </p:nvSpPr>
        <p:spPr bwMode="auto">
          <a:xfrm>
            <a:off x="4267200" y="1447800"/>
            <a:ext cx="441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Ambiguity</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Can be reduced through use of rigorous symbolic vocabulary/dictionaries</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Accuracy</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Manual reviews and inspection</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Precision</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Up to modeler; generally canvas is limited in size (e.g., one ‘slide’)</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Viewpoints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Any viewpoint (but no specific support for any particular viewpoint)</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Viewpoint consistency</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Manual reviews and inspection</a:t>
            </a:r>
          </a:p>
        </p:txBody>
      </p:sp>
      <p:sp>
        <p:nvSpPr>
          <p:cNvPr id="36870" name="Line 5"/>
          <p:cNvSpPr>
            <a:spLocks noChangeShapeType="1"/>
          </p:cNvSpPr>
          <p:nvPr/>
        </p:nvSpPr>
        <p:spPr bwMode="auto">
          <a:xfrm>
            <a:off x="4267200" y="1371600"/>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692839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altLang="en-US" smtClean="0"/>
              <a:t>UML – the Unified Modeling Language</a:t>
            </a:r>
          </a:p>
        </p:txBody>
      </p:sp>
      <p:sp>
        <p:nvSpPr>
          <p:cNvPr id="37891" name="Rectangle 3"/>
          <p:cNvSpPr>
            <a:spLocks noGrp="1" noChangeArrowheads="1"/>
          </p:cNvSpPr>
          <p:nvPr>
            <p:ph idx="1"/>
          </p:nvPr>
        </p:nvSpPr>
        <p:spPr>
          <a:xfrm>
            <a:off x="304800" y="1295400"/>
            <a:ext cx="8458200" cy="4648200"/>
          </a:xfrm>
        </p:spPr>
        <p:txBody>
          <a:bodyPr>
            <a:noAutofit/>
          </a:bodyPr>
          <a:lstStyle/>
          <a:p>
            <a:r>
              <a:rPr lang="en-US" altLang="en-US" sz="2400" dirty="0" smtClean="0"/>
              <a:t>Thirteen loosely-interconnected notations called diagrams that capture static and dynamic aspects of software-intensive systems</a:t>
            </a:r>
          </a:p>
          <a:p>
            <a:r>
              <a:rPr lang="en-US" altLang="en-US" sz="2400" dirty="0" smtClean="0"/>
              <a:t>Advantages</a:t>
            </a:r>
          </a:p>
          <a:p>
            <a:pPr lvl="1"/>
            <a:r>
              <a:rPr lang="en-US" altLang="en-US" sz="2400" dirty="0" smtClean="0"/>
              <a:t>Support for a diverse array of viewpoints focused on many common software engineering concerns</a:t>
            </a:r>
          </a:p>
          <a:p>
            <a:pPr lvl="1"/>
            <a:r>
              <a:rPr lang="en-US" altLang="en-US" sz="2400" dirty="0" smtClean="0"/>
              <a:t>Ubiquity improves comprehensibility</a:t>
            </a:r>
          </a:p>
          <a:p>
            <a:pPr lvl="1"/>
            <a:r>
              <a:rPr lang="en-US" altLang="en-US" sz="2400" dirty="0" smtClean="0"/>
              <a:t>Extensive documentation and tool support from many vendors</a:t>
            </a:r>
          </a:p>
          <a:p>
            <a:r>
              <a:rPr lang="en-US" altLang="en-US" sz="2400" dirty="0" smtClean="0"/>
              <a:t>Disadvantages</a:t>
            </a:r>
          </a:p>
          <a:p>
            <a:pPr lvl="1"/>
            <a:r>
              <a:rPr lang="en-US" altLang="en-US" sz="2400" dirty="0" smtClean="0"/>
              <a:t>Needs customization through profiles to reduce ambiguity</a:t>
            </a:r>
          </a:p>
          <a:p>
            <a:pPr lvl="1"/>
            <a:r>
              <a:rPr lang="en-US" altLang="en-US" sz="2400" dirty="0" smtClean="0"/>
              <a:t>Difficult to assess consistency among views</a:t>
            </a:r>
          </a:p>
          <a:p>
            <a:pPr lvl="1"/>
            <a:r>
              <a:rPr lang="en-US" altLang="en-US" sz="2400" dirty="0" smtClean="0"/>
              <a:t>Difficult to capture foreign concepts or views</a:t>
            </a:r>
          </a:p>
        </p:txBody>
      </p:sp>
    </p:spTree>
    <p:extLst>
      <p:ext uri="{BB962C8B-B14F-4D97-AF65-F5344CB8AC3E}">
        <p14:creationId xmlns:p14="http://schemas.microsoft.com/office/powerpoint/2010/main" val="238006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76200"/>
            <a:ext cx="8229600" cy="914400"/>
          </a:xfrm>
        </p:spPr>
        <p:txBody>
          <a:bodyPr>
            <a:normAutofit fontScale="90000"/>
          </a:bodyPr>
          <a:lstStyle/>
          <a:p>
            <a:r>
              <a:rPr lang="en-US" altLang="en-US" dirty="0" smtClean="0"/>
              <a:t>How do We Choose What to Model?</a:t>
            </a:r>
          </a:p>
        </p:txBody>
      </p:sp>
      <p:sp>
        <p:nvSpPr>
          <p:cNvPr id="6147" name="Rectangle 3"/>
          <p:cNvSpPr>
            <a:spLocks noGrp="1" noChangeArrowheads="1"/>
          </p:cNvSpPr>
          <p:nvPr>
            <p:ph idx="1"/>
          </p:nvPr>
        </p:nvSpPr>
        <p:spPr>
          <a:xfrm>
            <a:off x="457200" y="2057400"/>
            <a:ext cx="8229600" cy="4191000"/>
          </a:xfrm>
        </p:spPr>
        <p:txBody>
          <a:bodyPr>
            <a:normAutofit fontScale="92500" lnSpcReduction="10000"/>
          </a:bodyPr>
          <a:lstStyle/>
          <a:p>
            <a:pPr marL="457200" indent="-457200"/>
            <a:r>
              <a:rPr lang="en-US" altLang="en-US" smtClean="0"/>
              <a:t>Architects and other stakeholders must make critical decisions:</a:t>
            </a:r>
          </a:p>
          <a:p>
            <a:pPr marL="914400" lvl="1" indent="-457200">
              <a:buFontTx/>
              <a:buAutoNum type="arabicPeriod"/>
            </a:pPr>
            <a:r>
              <a:rPr lang="en-US" altLang="en-US" smtClean="0"/>
              <a:t>What architectural decisions and concepts should be modeled,</a:t>
            </a:r>
          </a:p>
          <a:p>
            <a:pPr marL="914400" lvl="1" indent="-457200">
              <a:buFontTx/>
              <a:buAutoNum type="arabicPeriod"/>
            </a:pPr>
            <a:r>
              <a:rPr lang="en-US" altLang="en-US" smtClean="0"/>
              <a:t>At what level of detail, and</a:t>
            </a:r>
          </a:p>
          <a:p>
            <a:pPr marL="914400" lvl="1" indent="-457200">
              <a:buFontTx/>
              <a:buAutoNum type="arabicPeriod"/>
            </a:pPr>
            <a:r>
              <a:rPr lang="en-US" altLang="en-US" smtClean="0"/>
              <a:t>With how much rigor or formality</a:t>
            </a:r>
          </a:p>
          <a:p>
            <a:pPr marL="457200" indent="-457200">
              <a:buFontTx/>
              <a:buChar char="–"/>
            </a:pPr>
            <a:r>
              <a:rPr lang="en-US" altLang="en-US" smtClean="0"/>
              <a:t>These are cost/benefit decisions</a:t>
            </a:r>
          </a:p>
          <a:p>
            <a:pPr marL="914400" lvl="1" indent="-457200"/>
            <a:r>
              <a:rPr lang="en-US" altLang="en-US" smtClean="0"/>
              <a:t>The benefits of creating and maintaining an architectural model must exceed the cost of doing so</a:t>
            </a:r>
          </a:p>
          <a:p>
            <a:pPr marL="914400" lvl="1" indent="-457200"/>
            <a:endParaRPr lang="en-US" altLang="en-US" smtClean="0"/>
          </a:p>
        </p:txBody>
      </p:sp>
    </p:spTree>
    <p:extLst>
      <p:ext uri="{BB962C8B-B14F-4D97-AF65-F5344CB8AC3E}">
        <p14:creationId xmlns:p14="http://schemas.microsoft.com/office/powerpoint/2010/main" val="403764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Component Models</a:t>
            </a:r>
            <a:endParaRPr lang="en-CA" dirty="0"/>
          </a:p>
        </p:txBody>
      </p:sp>
      <p:sp>
        <p:nvSpPr>
          <p:cNvPr id="4" name="Subtitle 3"/>
          <p:cNvSpPr>
            <a:spLocks noGrp="1"/>
          </p:cNvSpPr>
          <p:nvPr>
            <p:ph type="subTitle" idx="1"/>
          </p:nvPr>
        </p:nvSpPr>
        <p:spPr/>
        <p:txBody>
          <a:bodyPr/>
          <a:lstStyle/>
          <a:p>
            <a:endParaRPr lang="en-CA"/>
          </a:p>
        </p:txBody>
      </p:sp>
    </p:spTree>
    <p:extLst>
      <p:ext uri="{BB962C8B-B14F-4D97-AF65-F5344CB8AC3E}">
        <p14:creationId xmlns:p14="http://schemas.microsoft.com/office/powerpoint/2010/main" val="1812570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Component Diagram</a:t>
            </a:r>
            <a:endParaRPr lang="en-CA" dirty="0"/>
          </a:p>
        </p:txBody>
      </p:sp>
      <p:sp>
        <p:nvSpPr>
          <p:cNvPr id="3" name="Content Placeholder 2"/>
          <p:cNvSpPr>
            <a:spLocks noGrp="1"/>
          </p:cNvSpPr>
          <p:nvPr>
            <p:ph idx="1"/>
          </p:nvPr>
        </p:nvSpPr>
        <p:spPr>
          <a:xfrm>
            <a:off x="457200" y="3048000"/>
            <a:ext cx="8229600" cy="2819400"/>
          </a:xfrm>
        </p:spPr>
        <p:txBody>
          <a:bodyPr>
            <a:noAutofit/>
          </a:bodyPr>
          <a:lstStyle/>
          <a:p>
            <a:r>
              <a:rPr lang="en-CA" sz="2000" dirty="0" smtClean="0"/>
              <a:t>The dashed arrow indicates that the Calculation component is dependent on the </a:t>
            </a:r>
            <a:r>
              <a:rPr lang="en-CA" sz="2000" dirty="0" err="1" smtClean="0"/>
              <a:t>DataStore</a:t>
            </a:r>
            <a:r>
              <a:rPr lang="en-CA" sz="2000" dirty="0" smtClean="0"/>
              <a:t> component. However, this could mean any number of things, including: </a:t>
            </a:r>
          </a:p>
          <a:p>
            <a:r>
              <a:rPr lang="en-CA" sz="2000" dirty="0" smtClean="0"/>
              <a:t>Some element of Calculation calls </a:t>
            </a:r>
            <a:r>
              <a:rPr lang="en-CA" sz="2000" dirty="0" err="1" smtClean="0"/>
              <a:t>DataStore</a:t>
            </a:r>
            <a:r>
              <a:rPr lang="en-CA" sz="2000" dirty="0" smtClean="0"/>
              <a:t>. </a:t>
            </a:r>
          </a:p>
          <a:p>
            <a:r>
              <a:rPr lang="en-CA" sz="2000" dirty="0" smtClean="0"/>
              <a:t>Instances of Calculation contain a pointer or reference to an instance of </a:t>
            </a:r>
            <a:r>
              <a:rPr lang="en-CA" sz="2000" dirty="0" err="1" smtClean="0"/>
              <a:t>DataStore</a:t>
            </a:r>
            <a:r>
              <a:rPr lang="en-CA" sz="2000" dirty="0" smtClean="0"/>
              <a:t>. </a:t>
            </a:r>
          </a:p>
          <a:p>
            <a:r>
              <a:rPr lang="en-CA" sz="2000" dirty="0" smtClean="0"/>
              <a:t>Calculation requires </a:t>
            </a:r>
            <a:r>
              <a:rPr lang="en-CA" sz="2000" dirty="0" err="1" smtClean="0"/>
              <a:t>DataStore</a:t>
            </a:r>
            <a:r>
              <a:rPr lang="en-CA" sz="2000" dirty="0" smtClean="0"/>
              <a:t> to compile. </a:t>
            </a:r>
          </a:p>
          <a:p>
            <a:r>
              <a:rPr lang="en-CA" sz="2000" dirty="0" smtClean="0"/>
              <a:t>Calculation’s implementation has a method that takes an instance of </a:t>
            </a:r>
            <a:r>
              <a:rPr lang="en-CA" sz="2000" dirty="0" err="1" smtClean="0"/>
              <a:t>DataStore’s</a:t>
            </a:r>
            <a:r>
              <a:rPr lang="en-CA" sz="2000" dirty="0" smtClean="0"/>
              <a:t> Implementation as a parameter. </a:t>
            </a:r>
          </a:p>
          <a:p>
            <a:r>
              <a:rPr lang="en-CA" sz="2000" dirty="0" smtClean="0"/>
              <a:t>Calculation can send messages to </a:t>
            </a:r>
            <a:r>
              <a:rPr lang="en-CA" sz="2000" dirty="0" err="1" smtClean="0"/>
              <a:t>DataStore</a:t>
            </a:r>
            <a:r>
              <a:rPr lang="en-CA" sz="2000" dirty="0" smtClean="0"/>
              <a:t>.</a:t>
            </a:r>
            <a:endParaRPr lang="en-CA" sz="1400" dirty="0" smtClean="0"/>
          </a:p>
          <a:p>
            <a:endParaRPr lang="en-CA" sz="1400" dirty="0"/>
          </a:p>
        </p:txBody>
      </p:sp>
      <p:pic>
        <p:nvPicPr>
          <p:cNvPr id="4" name="Picture 3" descr="fig_06_0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6523038" cy="126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3037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Stereotypes</a:t>
            </a:r>
            <a:endParaRPr lang="en-CA" dirty="0"/>
          </a:p>
        </p:txBody>
      </p:sp>
      <p:sp>
        <p:nvSpPr>
          <p:cNvPr id="3" name="Content Placeholder 2"/>
          <p:cNvSpPr>
            <a:spLocks noGrp="1"/>
          </p:cNvSpPr>
          <p:nvPr>
            <p:ph idx="1"/>
          </p:nvPr>
        </p:nvSpPr>
        <p:spPr>
          <a:xfrm>
            <a:off x="457200" y="1325563"/>
            <a:ext cx="8229600" cy="1036638"/>
          </a:xfrm>
        </p:spPr>
        <p:txBody>
          <a:bodyPr>
            <a:normAutofit lnSpcReduction="10000"/>
          </a:bodyPr>
          <a:lstStyle/>
          <a:p>
            <a:r>
              <a:rPr lang="en-US" dirty="0" smtClean="0"/>
              <a:t>Stereotypes or profiles in UML help minimize the semantic ambiguity by defining meaning.</a:t>
            </a:r>
            <a:endParaRPr lang="en-CA" dirty="0"/>
          </a:p>
        </p:txBody>
      </p:sp>
      <p:pic>
        <p:nvPicPr>
          <p:cNvPr id="4" name="Picture 3" descr="fig_06_08.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544764"/>
            <a:ext cx="5410200" cy="250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64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Component Interfaces</a:t>
            </a:r>
            <a:endParaRPr lang="en-CA" dirty="0"/>
          </a:p>
        </p:txBody>
      </p:sp>
      <p:sp>
        <p:nvSpPr>
          <p:cNvPr id="3" name="Content Placeholder 2"/>
          <p:cNvSpPr>
            <a:spLocks noGrp="1"/>
          </p:cNvSpPr>
          <p:nvPr>
            <p:ph idx="1"/>
          </p:nvPr>
        </p:nvSpPr>
        <p:spPr>
          <a:xfrm>
            <a:off x="457200" y="1325563"/>
            <a:ext cx="8229600" cy="1874838"/>
          </a:xfrm>
        </p:spPr>
        <p:txBody>
          <a:bodyPr/>
          <a:lstStyle/>
          <a:p>
            <a:r>
              <a:rPr lang="en-US" dirty="0" smtClean="0"/>
              <a:t>Ball and Socket Notation</a:t>
            </a:r>
          </a:p>
          <a:p>
            <a:pPr lvl="1"/>
            <a:r>
              <a:rPr lang="en-US" dirty="0" smtClean="0"/>
              <a:t>Ball is required</a:t>
            </a:r>
          </a:p>
          <a:p>
            <a:pPr lvl="1"/>
            <a:r>
              <a:rPr lang="en-US" dirty="0" smtClean="0"/>
              <a:t>Socket is provided</a:t>
            </a:r>
            <a:endParaRPr lang="en-CA" dirty="0"/>
          </a:p>
        </p:txBody>
      </p:sp>
      <p:pic>
        <p:nvPicPr>
          <p:cNvPr id="4" name="Picture 3"/>
          <p:cNvPicPr>
            <a:picLocks noChangeAspect="1"/>
          </p:cNvPicPr>
          <p:nvPr/>
        </p:nvPicPr>
        <p:blipFill>
          <a:blip r:embed="rId2"/>
          <a:stretch>
            <a:fillRect/>
          </a:stretch>
        </p:blipFill>
        <p:spPr>
          <a:xfrm>
            <a:off x="1600200" y="3394539"/>
            <a:ext cx="5623154" cy="1737166"/>
          </a:xfrm>
          <a:prstGeom prst="rect">
            <a:avLst/>
          </a:prstGeom>
        </p:spPr>
      </p:pic>
    </p:spTree>
    <p:extLst>
      <p:ext uri="{BB962C8B-B14F-4D97-AF65-F5344CB8AC3E}">
        <p14:creationId xmlns:p14="http://schemas.microsoft.com/office/powerpoint/2010/main" val="3319169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UML </a:t>
            </a:r>
            <a:r>
              <a:rPr lang="en-US" dirty="0" smtClean="0"/>
              <a:t>Component Interface Types</a:t>
            </a:r>
            <a:endParaRPr lang="en-CA" dirty="0"/>
          </a:p>
        </p:txBody>
      </p:sp>
      <p:sp>
        <p:nvSpPr>
          <p:cNvPr id="5" name="Content Placeholder 4"/>
          <p:cNvSpPr>
            <a:spLocks noGrp="1"/>
          </p:cNvSpPr>
          <p:nvPr>
            <p:ph idx="1"/>
          </p:nvPr>
        </p:nvSpPr>
        <p:spPr>
          <a:xfrm>
            <a:off x="5486400" y="1325562"/>
            <a:ext cx="3200400" cy="4525963"/>
          </a:xfrm>
        </p:spPr>
        <p:txBody>
          <a:bodyPr>
            <a:normAutofit fontScale="85000" lnSpcReduction="20000"/>
          </a:bodyPr>
          <a:lstStyle/>
          <a:p>
            <a:r>
              <a:rPr lang="en-US" dirty="0" smtClean="0"/>
              <a:t>Top Diagram: Dependency </a:t>
            </a:r>
            <a:r>
              <a:rPr lang="en-US" dirty="0"/>
              <a:t>between components exist on the definition </a:t>
            </a:r>
            <a:r>
              <a:rPr lang="en-US" dirty="0" smtClean="0"/>
              <a:t>level</a:t>
            </a:r>
          </a:p>
          <a:p>
            <a:r>
              <a:rPr lang="en-US" dirty="0" smtClean="0"/>
              <a:t>Bottom Diagram</a:t>
            </a:r>
            <a:r>
              <a:rPr lang="en-US" dirty="0"/>
              <a:t>: Assembly is </a:t>
            </a:r>
            <a:r>
              <a:rPr lang="en-US" dirty="0" smtClean="0"/>
              <a:t>a </a:t>
            </a:r>
            <a:r>
              <a:rPr lang="en-US" dirty="0"/>
              <a:t>relationship established in run-time between two instances of a </a:t>
            </a:r>
            <a:r>
              <a:rPr lang="en-US" dirty="0" smtClean="0"/>
              <a:t>classifier.</a:t>
            </a:r>
            <a:endParaRPr lang="en-CA"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28024"/>
            <a:ext cx="5468113" cy="4286848"/>
          </a:xfrm>
          <a:prstGeom prst="rect">
            <a:avLst/>
          </a:prstGeom>
        </p:spPr>
      </p:pic>
    </p:spTree>
    <p:extLst>
      <p:ext uri="{BB962C8B-B14F-4D97-AF65-F5344CB8AC3E}">
        <p14:creationId xmlns:p14="http://schemas.microsoft.com/office/powerpoint/2010/main" val="2136141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Component Ports</a:t>
            </a:r>
            <a:endParaRPr lang="en-CA" dirty="0"/>
          </a:p>
        </p:txBody>
      </p:sp>
      <p:sp>
        <p:nvSpPr>
          <p:cNvPr id="3" name="Content Placeholder 2"/>
          <p:cNvSpPr>
            <a:spLocks noGrp="1"/>
          </p:cNvSpPr>
          <p:nvPr>
            <p:ph idx="1"/>
          </p:nvPr>
        </p:nvSpPr>
        <p:spPr>
          <a:xfrm>
            <a:off x="457200" y="1325562"/>
            <a:ext cx="8229600" cy="3170238"/>
          </a:xfrm>
        </p:spPr>
        <p:txBody>
          <a:bodyPr>
            <a:normAutofit fontScale="92500" lnSpcReduction="20000"/>
          </a:bodyPr>
          <a:lstStyle/>
          <a:p>
            <a:r>
              <a:rPr lang="en-US" dirty="0" smtClean="0"/>
              <a:t>Ports describe </a:t>
            </a:r>
            <a:r>
              <a:rPr lang="en-US" dirty="0"/>
              <a:t>how a </a:t>
            </a:r>
            <a:r>
              <a:rPr lang="en-US" dirty="0" smtClean="0"/>
              <a:t>component interacts </a:t>
            </a:r>
            <a:r>
              <a:rPr lang="en-US" dirty="0"/>
              <a:t>with its environment, </a:t>
            </a:r>
            <a:r>
              <a:rPr lang="en-US" dirty="0" smtClean="0"/>
              <a:t>similar to interfaces, but </a:t>
            </a:r>
            <a:r>
              <a:rPr lang="en-US" dirty="0"/>
              <a:t>is different in that each port is a distinct interaction point </a:t>
            </a:r>
            <a:r>
              <a:rPr lang="en-US" dirty="0" smtClean="0"/>
              <a:t>of the component.</a:t>
            </a:r>
          </a:p>
          <a:p>
            <a:r>
              <a:rPr lang="en-US" dirty="0"/>
              <a:t>Each port can be associated with a number of interfaces, provided and/or required, in </a:t>
            </a:r>
            <a:r>
              <a:rPr lang="en-US" dirty="0" smtClean="0"/>
              <a:t>whatever collection </a:t>
            </a:r>
            <a:r>
              <a:rPr lang="en-US" dirty="0"/>
              <a:t>makes sense for the point of interaction.</a:t>
            </a:r>
            <a:endParaRPr lang="en-CA" dirty="0"/>
          </a:p>
        </p:txBody>
      </p:sp>
      <p:pic>
        <p:nvPicPr>
          <p:cNvPr id="4" name="Picture 3"/>
          <p:cNvPicPr>
            <a:picLocks noChangeAspect="1"/>
          </p:cNvPicPr>
          <p:nvPr/>
        </p:nvPicPr>
        <p:blipFill>
          <a:blip r:embed="rId2"/>
          <a:stretch>
            <a:fillRect/>
          </a:stretch>
        </p:blipFill>
        <p:spPr>
          <a:xfrm>
            <a:off x="2514600" y="4800600"/>
            <a:ext cx="2965652" cy="1518916"/>
          </a:xfrm>
          <a:prstGeom prst="rect">
            <a:avLst/>
          </a:prstGeom>
        </p:spPr>
      </p:pic>
    </p:spTree>
    <p:extLst>
      <p:ext uri="{BB962C8B-B14F-4D97-AF65-F5344CB8AC3E}">
        <p14:creationId xmlns:p14="http://schemas.microsoft.com/office/powerpoint/2010/main" val="2669124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t>
            </a:r>
            <a:r>
              <a:rPr lang="en-US" dirty="0" smtClean="0"/>
              <a:t>Component Example</a:t>
            </a:r>
            <a:endParaRPr lang="en-C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476" y="1295400"/>
            <a:ext cx="8661347" cy="4800600"/>
          </a:xfrm>
          <a:prstGeom prst="rect">
            <a:avLst/>
          </a:prstGeom>
        </p:spPr>
      </p:pic>
    </p:spTree>
    <p:extLst>
      <p:ext uri="{BB962C8B-B14F-4D97-AF65-F5344CB8AC3E}">
        <p14:creationId xmlns:p14="http://schemas.microsoft.com/office/powerpoint/2010/main" val="3190808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Connector Types in the UML Component Models</a:t>
            </a:r>
            <a:endParaRPr lang="en-CA" dirty="0"/>
          </a:p>
        </p:txBody>
      </p:sp>
      <p:sp>
        <p:nvSpPr>
          <p:cNvPr id="3" name="Content Placeholder 2"/>
          <p:cNvSpPr>
            <a:spLocks noGrp="1"/>
          </p:cNvSpPr>
          <p:nvPr>
            <p:ph idx="1"/>
          </p:nvPr>
        </p:nvSpPr>
        <p:spPr>
          <a:xfrm>
            <a:off x="457200" y="1325562"/>
            <a:ext cx="8229600" cy="3856037"/>
          </a:xfrm>
        </p:spPr>
        <p:txBody>
          <a:bodyPr>
            <a:normAutofit/>
          </a:bodyPr>
          <a:lstStyle/>
          <a:p>
            <a:r>
              <a:rPr lang="en-US" dirty="0" smtClean="0"/>
              <a:t>Connectors in the UML Component models mostly capture Interface specifications and not connector types as we have seen in Taylor’s notation.</a:t>
            </a:r>
          </a:p>
          <a:p>
            <a:r>
              <a:rPr lang="en-US" dirty="0" smtClean="0"/>
              <a:t>With the use of stereotypes it possible to specify connector types. </a:t>
            </a:r>
            <a:endParaRPr lang="en-CA" dirty="0"/>
          </a:p>
        </p:txBody>
      </p:sp>
    </p:spTree>
    <p:extLst>
      <p:ext uri="{BB962C8B-B14F-4D97-AF65-F5344CB8AC3E}">
        <p14:creationId xmlns:p14="http://schemas.microsoft.com/office/powerpoint/2010/main" val="6282205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of sale (POS) Example</a:t>
            </a:r>
            <a:endParaRPr lang="en-CA" dirty="0"/>
          </a:p>
        </p:txBody>
      </p:sp>
      <p:sp>
        <p:nvSpPr>
          <p:cNvPr id="3" name="Content Placeholder 2"/>
          <p:cNvSpPr>
            <a:spLocks noGrp="1"/>
          </p:cNvSpPr>
          <p:nvPr>
            <p:ph idx="1"/>
          </p:nvPr>
        </p:nvSpPr>
        <p:spPr>
          <a:xfrm>
            <a:off x="609600" y="1447800"/>
            <a:ext cx="8229600" cy="2209800"/>
          </a:xfrm>
        </p:spPr>
        <p:txBody>
          <a:bodyPr>
            <a:normAutofit fontScale="85000" lnSpcReduction="20000"/>
          </a:bodyPr>
          <a:lstStyle/>
          <a:p>
            <a:r>
              <a:rPr lang="en-US" dirty="0" smtClean="0"/>
              <a:t>In this POS Example components are represented as “active objects” and the links are labelled with protocol or behavior information.</a:t>
            </a:r>
          </a:p>
          <a:p>
            <a:r>
              <a:rPr lang="en-US" dirty="0" smtClean="0"/>
              <a:t>Even with this diagram it is necessary to define the semantics of the links and components with a textual description.</a:t>
            </a:r>
          </a:p>
          <a:p>
            <a:endParaRPr lang="en-CA" dirty="0"/>
          </a:p>
        </p:txBody>
      </p:sp>
      <p:pic>
        <p:nvPicPr>
          <p:cNvPr id="4" name="Picture 3"/>
          <p:cNvPicPr>
            <a:picLocks noChangeAspect="1"/>
          </p:cNvPicPr>
          <p:nvPr/>
        </p:nvPicPr>
        <p:blipFill>
          <a:blip r:embed="rId2"/>
          <a:stretch>
            <a:fillRect/>
          </a:stretch>
        </p:blipFill>
        <p:spPr>
          <a:xfrm>
            <a:off x="1524000" y="3657600"/>
            <a:ext cx="5105400" cy="3006091"/>
          </a:xfrm>
          <a:prstGeom prst="rect">
            <a:avLst/>
          </a:prstGeom>
        </p:spPr>
      </p:pic>
    </p:spTree>
    <p:extLst>
      <p:ext uri="{BB962C8B-B14F-4D97-AF65-F5344CB8AC3E}">
        <p14:creationId xmlns:p14="http://schemas.microsoft.com/office/powerpoint/2010/main" val="643822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Component Description</a:t>
            </a:r>
            <a:endParaRPr lang="en-CA" dirty="0"/>
          </a:p>
        </p:txBody>
      </p:sp>
      <p:sp>
        <p:nvSpPr>
          <p:cNvPr id="3" name="Content Placeholder 2"/>
          <p:cNvSpPr>
            <a:spLocks noGrp="1"/>
          </p:cNvSpPr>
          <p:nvPr>
            <p:ph idx="1"/>
          </p:nvPr>
        </p:nvSpPr>
        <p:spPr>
          <a:xfrm>
            <a:off x="457200" y="1325562"/>
            <a:ext cx="8229600" cy="5075238"/>
          </a:xfrm>
        </p:spPr>
        <p:txBody>
          <a:bodyPr>
            <a:normAutofit fontScale="77500" lnSpcReduction="20000"/>
          </a:bodyPr>
          <a:lstStyle/>
          <a:p>
            <a:r>
              <a:rPr lang="en-US" b="1" dirty="0"/>
              <a:t>Barcode </a:t>
            </a:r>
            <a:r>
              <a:rPr lang="en-US" b="1" dirty="0" smtClean="0"/>
              <a:t>Scanner:</a:t>
            </a:r>
            <a:r>
              <a:rPr lang="en-US" dirty="0" smtClean="0"/>
              <a:t> </a:t>
            </a:r>
            <a:r>
              <a:rPr lang="en-US" dirty="0"/>
              <a:t>Responsible for 1) Control and communication </a:t>
            </a:r>
            <a:r>
              <a:rPr lang="en-US" dirty="0" smtClean="0"/>
              <a:t>with bar </a:t>
            </a:r>
            <a:r>
              <a:rPr lang="en-US" dirty="0"/>
              <a:t>code scanner hardware and 2) </a:t>
            </a:r>
            <a:r>
              <a:rPr lang="en-US" dirty="0" smtClean="0"/>
              <a:t>notification </a:t>
            </a:r>
            <a:r>
              <a:rPr lang="en-US" dirty="0"/>
              <a:t>providing ID of </a:t>
            </a:r>
            <a:r>
              <a:rPr lang="en-US" dirty="0" smtClean="0"/>
              <a:t>scanned bar </a:t>
            </a:r>
            <a:r>
              <a:rPr lang="en-US" dirty="0"/>
              <a:t>code for items passing the scanner</a:t>
            </a:r>
            <a:r>
              <a:rPr lang="en-US" dirty="0" smtClean="0"/>
              <a:t>.</a:t>
            </a:r>
          </a:p>
          <a:p>
            <a:r>
              <a:rPr lang="en-US" b="1" dirty="0" smtClean="0"/>
              <a:t>Sales: </a:t>
            </a:r>
            <a:r>
              <a:rPr lang="en-US" dirty="0" smtClean="0"/>
              <a:t>Responsible </a:t>
            </a:r>
            <a:r>
              <a:rPr lang="en-US" dirty="0"/>
              <a:t>for 1) keeping track of items scanned; their price </a:t>
            </a:r>
            <a:r>
              <a:rPr lang="en-US" dirty="0" smtClean="0"/>
              <a:t>and quantity</a:t>
            </a:r>
            <a:r>
              <a:rPr lang="en-US" dirty="0"/>
              <a:t>; running total of scanned items and 2) initiation and end of </a:t>
            </a:r>
            <a:r>
              <a:rPr lang="en-US" dirty="0" smtClean="0"/>
              <a:t>sales handling</a:t>
            </a:r>
            <a:r>
              <a:rPr lang="en-US" dirty="0"/>
              <a:t>.</a:t>
            </a:r>
          </a:p>
          <a:p>
            <a:r>
              <a:rPr lang="en-US" b="1" dirty="0" smtClean="0"/>
              <a:t>Presentation: </a:t>
            </a:r>
            <a:r>
              <a:rPr lang="en-US" dirty="0" smtClean="0"/>
              <a:t>Responsible </a:t>
            </a:r>
            <a:r>
              <a:rPr lang="en-US" dirty="0"/>
              <a:t>for 1) displaying item names, quantity, </a:t>
            </a:r>
            <a:r>
              <a:rPr lang="en-US" dirty="0" smtClean="0"/>
              <a:t>subtotals and </a:t>
            </a:r>
            <a:r>
              <a:rPr lang="en-US" dirty="0"/>
              <a:t>grand total on a terminal 2) printing item, quantity, </a:t>
            </a:r>
            <a:r>
              <a:rPr lang="en-US" dirty="0" smtClean="0"/>
              <a:t>subtotals and </a:t>
            </a:r>
            <a:r>
              <a:rPr lang="en-US" dirty="0"/>
              <a:t>grand total on paper </a:t>
            </a:r>
            <a:r>
              <a:rPr lang="en-US" dirty="0" smtClean="0"/>
              <a:t>receipt </a:t>
            </a:r>
            <a:r>
              <a:rPr lang="en-US" dirty="0"/>
              <a:t>3) handle key board input for </a:t>
            </a:r>
            <a:r>
              <a:rPr lang="en-US" dirty="0" smtClean="0"/>
              <a:t>defining quantities </a:t>
            </a:r>
            <a:r>
              <a:rPr lang="en-US" dirty="0"/>
              <a:t>when only one of a set of items are scanned.</a:t>
            </a:r>
          </a:p>
          <a:p>
            <a:r>
              <a:rPr lang="en-US" b="1" dirty="0" smtClean="0"/>
              <a:t>Inventory:</a:t>
            </a:r>
            <a:r>
              <a:rPr lang="en-US" dirty="0" smtClean="0"/>
              <a:t> </a:t>
            </a:r>
            <a:r>
              <a:rPr lang="en-US" dirty="0"/>
              <a:t>Responsible for 1) keeping track of items in store 2) </a:t>
            </a:r>
            <a:r>
              <a:rPr lang="en-US" dirty="0" smtClean="0"/>
              <a:t>mapping between </a:t>
            </a:r>
            <a:r>
              <a:rPr lang="en-US" dirty="0"/>
              <a:t>bar code ID's and item name and unit price.</a:t>
            </a:r>
            <a:endParaRPr lang="en-CA" dirty="0"/>
          </a:p>
        </p:txBody>
      </p:sp>
    </p:spTree>
    <p:extLst>
      <p:ext uri="{BB962C8B-B14F-4D97-AF65-F5344CB8AC3E}">
        <p14:creationId xmlns:p14="http://schemas.microsoft.com/office/powerpoint/2010/main" val="415104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US" altLang="en-US" smtClean="0"/>
              <a:t>Stakeholder-Driven Modeling</a:t>
            </a:r>
          </a:p>
        </p:txBody>
      </p:sp>
      <p:sp>
        <p:nvSpPr>
          <p:cNvPr id="7171" name="Rectangle 7"/>
          <p:cNvSpPr>
            <a:spLocks noGrp="1" noChangeArrowheads="1"/>
          </p:cNvSpPr>
          <p:nvPr>
            <p:ph idx="1"/>
          </p:nvPr>
        </p:nvSpPr>
        <p:spPr>
          <a:xfrm>
            <a:off x="5056188" y="2122488"/>
            <a:ext cx="3630612" cy="3973512"/>
          </a:xfrm>
        </p:spPr>
        <p:txBody>
          <a:bodyPr/>
          <a:lstStyle/>
          <a:p>
            <a:r>
              <a:rPr lang="en-US" altLang="en-US" sz="2200" smtClean="0"/>
              <a:t>Stakeholders identify aspects of the system they are concerned about</a:t>
            </a:r>
          </a:p>
          <a:p>
            <a:r>
              <a:rPr lang="en-US" altLang="en-US" sz="2200" smtClean="0"/>
              <a:t>Stakeholders decide the relative importance of these concerns</a:t>
            </a:r>
          </a:p>
          <a:p>
            <a:r>
              <a:rPr lang="en-US" altLang="en-US" sz="2200" smtClean="0"/>
              <a:t>Modeling depth should roughly mirror the relative importance of concerns</a:t>
            </a:r>
          </a:p>
        </p:txBody>
      </p:sp>
      <p:pic>
        <p:nvPicPr>
          <p:cNvPr id="7173" name="Picture 5" descr="6-maierrecht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819275"/>
            <a:ext cx="45434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1840734" y="5876432"/>
            <a:ext cx="6840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en-US" sz="1800" i="1" dirty="0">
                <a:latin typeface="Arial" panose="020B0604020202020204" pitchFamily="34" charset="0"/>
              </a:rPr>
              <a:t>From Maier and </a:t>
            </a:r>
            <a:r>
              <a:rPr lang="en-US" altLang="en-US" sz="1800" i="1" dirty="0" err="1">
                <a:latin typeface="Arial" panose="020B0604020202020204" pitchFamily="34" charset="0"/>
              </a:rPr>
              <a:t>Rechtin</a:t>
            </a:r>
            <a:r>
              <a:rPr lang="en-US" altLang="en-US" sz="1800" i="1" dirty="0">
                <a:latin typeface="Arial" panose="020B0604020202020204" pitchFamily="34" charset="0"/>
              </a:rPr>
              <a:t>, “The Art of Systems Architecting” (2000)</a:t>
            </a:r>
          </a:p>
        </p:txBody>
      </p:sp>
    </p:spTree>
    <p:extLst>
      <p:ext uri="{BB962C8B-B14F-4D97-AF65-F5344CB8AC3E}">
        <p14:creationId xmlns:p14="http://schemas.microsoft.com/office/powerpoint/2010/main" val="33803974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 </a:t>
            </a:r>
            <a:r>
              <a:rPr lang="en-US" dirty="0" smtClean="0"/>
              <a:t>Connector </a:t>
            </a:r>
            <a:r>
              <a:rPr lang="en-US" dirty="0"/>
              <a:t>Description</a:t>
            </a:r>
            <a:endParaRPr lang="en-CA" dirty="0"/>
          </a:p>
        </p:txBody>
      </p:sp>
      <p:sp>
        <p:nvSpPr>
          <p:cNvPr id="3" name="Content Placeholder 2"/>
          <p:cNvSpPr>
            <a:spLocks noGrp="1"/>
          </p:cNvSpPr>
          <p:nvPr>
            <p:ph idx="1"/>
          </p:nvPr>
        </p:nvSpPr>
        <p:spPr/>
        <p:txBody>
          <a:bodyPr>
            <a:normAutofit fontScale="92500" lnSpcReduction="20000"/>
          </a:bodyPr>
          <a:lstStyle/>
          <a:p>
            <a:r>
              <a:rPr lang="en-US" b="1" dirty="0" smtClean="0"/>
              <a:t>MVC:</a:t>
            </a:r>
            <a:r>
              <a:rPr lang="en-US" dirty="0" smtClean="0"/>
              <a:t> </a:t>
            </a:r>
            <a:r>
              <a:rPr lang="en-US" dirty="0"/>
              <a:t>A standard MVC patterns is the protocol for this connector </a:t>
            </a:r>
            <a:r>
              <a:rPr lang="en-US" dirty="0" smtClean="0"/>
              <a:t>that connects </a:t>
            </a:r>
            <a:r>
              <a:rPr lang="en-US" dirty="0"/>
              <a:t>the Sales component serving the role of model and </a:t>
            </a:r>
            <a:r>
              <a:rPr lang="en-US" dirty="0" smtClean="0"/>
              <a:t>Presentation serving </a:t>
            </a:r>
            <a:r>
              <a:rPr lang="en-US" dirty="0"/>
              <a:t>as controller and view.</a:t>
            </a:r>
          </a:p>
          <a:p>
            <a:r>
              <a:rPr lang="en-US" b="1" dirty="0" smtClean="0"/>
              <a:t>JDBC:</a:t>
            </a:r>
            <a:r>
              <a:rPr lang="en-US" dirty="0" smtClean="0"/>
              <a:t> This </a:t>
            </a:r>
            <a:r>
              <a:rPr lang="en-US" dirty="0"/>
              <a:t>connector handles standard SQL queries over the JDBC </a:t>
            </a:r>
            <a:r>
              <a:rPr lang="en-US" dirty="0" smtClean="0"/>
              <a:t>protocol</a:t>
            </a:r>
            <a:r>
              <a:rPr lang="en-US" dirty="0"/>
              <a:t>.</a:t>
            </a:r>
          </a:p>
          <a:p>
            <a:r>
              <a:rPr lang="en-US" b="1" dirty="0" smtClean="0"/>
              <a:t>BSCP:</a:t>
            </a:r>
            <a:r>
              <a:rPr lang="en-US" dirty="0" smtClean="0"/>
              <a:t> This </a:t>
            </a:r>
            <a:r>
              <a:rPr lang="en-US" dirty="0"/>
              <a:t>connector </a:t>
            </a:r>
            <a:r>
              <a:rPr lang="en-US" dirty="0" smtClean="0"/>
              <a:t>defines a </a:t>
            </a:r>
            <a:r>
              <a:rPr lang="en-US" dirty="0"/>
              <a:t>protocol for connecting with a </a:t>
            </a:r>
            <a:r>
              <a:rPr lang="en-US" dirty="0" smtClean="0"/>
              <a:t>barcode scanner</a:t>
            </a:r>
            <a:r>
              <a:rPr lang="en-US" dirty="0"/>
              <a:t>. Data and control is exchanged using ASCII strings in a </a:t>
            </a:r>
            <a:r>
              <a:rPr lang="en-US" dirty="0" smtClean="0"/>
              <a:t>coded format </a:t>
            </a:r>
            <a:r>
              <a:rPr lang="en-US" dirty="0"/>
              <a:t>containing control words and data elements.</a:t>
            </a:r>
            <a:endParaRPr lang="en-CA" dirty="0"/>
          </a:p>
        </p:txBody>
      </p:sp>
    </p:spTree>
    <p:extLst>
      <p:ext uri="{BB962C8B-B14F-4D97-AF65-F5344CB8AC3E}">
        <p14:creationId xmlns:p14="http://schemas.microsoft.com/office/powerpoint/2010/main" val="2551499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Deployment Model</a:t>
            </a:r>
            <a:endParaRPr lang="en-CA" dirty="0"/>
          </a:p>
        </p:txBody>
      </p:sp>
      <p:sp>
        <p:nvSpPr>
          <p:cNvPr id="4" name="Subtitle 3"/>
          <p:cNvSpPr>
            <a:spLocks noGrp="1"/>
          </p:cNvSpPr>
          <p:nvPr>
            <p:ph type="subTitle" idx="1"/>
          </p:nvPr>
        </p:nvSpPr>
        <p:spPr/>
        <p:txBody>
          <a:bodyPr/>
          <a:lstStyle/>
          <a:p>
            <a:endParaRPr lang="en-CA"/>
          </a:p>
        </p:txBody>
      </p:sp>
    </p:spTree>
    <p:extLst>
      <p:ext uri="{BB962C8B-B14F-4D97-AF65-F5344CB8AC3E}">
        <p14:creationId xmlns:p14="http://schemas.microsoft.com/office/powerpoint/2010/main" val="2386038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UML Deployment </a:t>
            </a:r>
            <a:r>
              <a:rPr lang="en-US" dirty="0" smtClean="0"/>
              <a:t>Model </a:t>
            </a:r>
            <a:endParaRPr lang="en-CA" dirty="0"/>
          </a:p>
        </p:txBody>
      </p:sp>
      <p:sp>
        <p:nvSpPr>
          <p:cNvPr id="3" name="Content Placeholder 2"/>
          <p:cNvSpPr>
            <a:spLocks noGrp="1"/>
          </p:cNvSpPr>
          <p:nvPr>
            <p:ph idx="1"/>
          </p:nvPr>
        </p:nvSpPr>
        <p:spPr>
          <a:xfrm>
            <a:off x="457200" y="1325563"/>
            <a:ext cx="8229600" cy="1265238"/>
          </a:xfrm>
        </p:spPr>
        <p:txBody>
          <a:bodyPr>
            <a:normAutofit fontScale="77500" lnSpcReduction="20000"/>
          </a:bodyPr>
          <a:lstStyle/>
          <a:p>
            <a:r>
              <a:rPr lang="en-US" dirty="0" smtClean="0"/>
              <a:t>Captures the specification of the execution environment and the allocation of software components on resources of this execution environment.</a:t>
            </a:r>
            <a:endParaRPr lang="en-CA" dirty="0"/>
          </a:p>
        </p:txBody>
      </p:sp>
      <p:pic>
        <p:nvPicPr>
          <p:cNvPr id="4" name="Picture 3"/>
          <p:cNvPicPr>
            <a:picLocks noChangeAspect="1"/>
          </p:cNvPicPr>
          <p:nvPr/>
        </p:nvPicPr>
        <p:blipFill>
          <a:blip r:embed="rId2"/>
          <a:stretch>
            <a:fillRect/>
          </a:stretch>
        </p:blipFill>
        <p:spPr>
          <a:xfrm>
            <a:off x="1143000" y="2590801"/>
            <a:ext cx="6677025" cy="3670332"/>
          </a:xfrm>
          <a:prstGeom prst="rect">
            <a:avLst/>
          </a:prstGeom>
        </p:spPr>
      </p:pic>
    </p:spTree>
    <p:extLst>
      <p:ext uri="{BB962C8B-B14F-4D97-AF65-F5344CB8AC3E}">
        <p14:creationId xmlns:p14="http://schemas.microsoft.com/office/powerpoint/2010/main" val="3483678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 Deployment Example also specifying connector types</a:t>
            </a:r>
            <a:endParaRPr lang="en-CA" dirty="0"/>
          </a:p>
        </p:txBody>
      </p:sp>
      <p:sp>
        <p:nvSpPr>
          <p:cNvPr id="3" name="Content Placeholder 2"/>
          <p:cNvSpPr>
            <a:spLocks noGrp="1"/>
          </p:cNvSpPr>
          <p:nvPr>
            <p:ph idx="1"/>
          </p:nvPr>
        </p:nvSpPr>
        <p:spPr>
          <a:xfrm>
            <a:off x="4953000" y="1325562"/>
            <a:ext cx="3733800" cy="4846638"/>
          </a:xfrm>
        </p:spPr>
        <p:txBody>
          <a:bodyPr>
            <a:normAutofit fontScale="92500" lnSpcReduction="10000"/>
          </a:bodyPr>
          <a:lstStyle/>
          <a:p>
            <a:r>
              <a:rPr lang="en-US" dirty="0" smtClean="0"/>
              <a:t>Note how in this example stereotypes are used to specify the protocols between the deployment containers.</a:t>
            </a:r>
          </a:p>
          <a:p>
            <a:r>
              <a:rPr lang="en-US" dirty="0" smtClean="0"/>
              <a:t>So this is another way that the UML captures connector types.</a:t>
            </a:r>
            <a:endParaRPr lang="en-CA" dirty="0"/>
          </a:p>
        </p:txBody>
      </p:sp>
      <p:pic>
        <p:nvPicPr>
          <p:cNvPr id="4" name="Picture 3"/>
          <p:cNvPicPr>
            <a:picLocks noChangeAspect="1"/>
          </p:cNvPicPr>
          <p:nvPr/>
        </p:nvPicPr>
        <p:blipFill>
          <a:blip r:embed="rId2"/>
          <a:stretch>
            <a:fillRect/>
          </a:stretch>
        </p:blipFill>
        <p:spPr>
          <a:xfrm>
            <a:off x="152399" y="1600200"/>
            <a:ext cx="4589303" cy="4572000"/>
          </a:xfrm>
          <a:prstGeom prst="rect">
            <a:avLst/>
          </a:prstGeom>
        </p:spPr>
      </p:pic>
    </p:spTree>
    <p:extLst>
      <p:ext uri="{BB962C8B-B14F-4D97-AF65-F5344CB8AC3E}">
        <p14:creationId xmlns:p14="http://schemas.microsoft.com/office/powerpoint/2010/main" val="2803298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Sequence Diagrams</a:t>
            </a:r>
            <a:endParaRPr lang="en-CA" dirty="0"/>
          </a:p>
        </p:txBody>
      </p:sp>
      <p:sp>
        <p:nvSpPr>
          <p:cNvPr id="4" name="Subtitle 3"/>
          <p:cNvSpPr>
            <a:spLocks noGrp="1"/>
          </p:cNvSpPr>
          <p:nvPr>
            <p:ph type="subTitle" idx="1"/>
          </p:nvPr>
        </p:nvSpPr>
        <p:spPr/>
        <p:txBody>
          <a:bodyPr/>
          <a:lstStyle/>
          <a:p>
            <a:endParaRPr lang="en-CA"/>
          </a:p>
        </p:txBody>
      </p:sp>
    </p:spTree>
    <p:extLst>
      <p:ext uri="{BB962C8B-B14F-4D97-AF65-F5344CB8AC3E}">
        <p14:creationId xmlns:p14="http://schemas.microsoft.com/office/powerpoint/2010/main" val="3747314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Sequence Diagrams</a:t>
            </a:r>
            <a:endParaRPr lang="en-CA" dirty="0"/>
          </a:p>
        </p:txBody>
      </p:sp>
      <p:sp>
        <p:nvSpPr>
          <p:cNvPr id="3" name="Content Placeholder 2"/>
          <p:cNvSpPr>
            <a:spLocks noGrp="1"/>
          </p:cNvSpPr>
          <p:nvPr>
            <p:ph idx="1"/>
          </p:nvPr>
        </p:nvSpPr>
        <p:spPr/>
        <p:txBody>
          <a:bodyPr>
            <a:normAutofit fontScale="92500"/>
          </a:bodyPr>
          <a:lstStyle/>
          <a:p>
            <a:r>
              <a:rPr lang="en-US" dirty="0" smtClean="0"/>
              <a:t>You should be fairly familiar with the semantics of this diagram, the key points from an architectural perspective is that ….</a:t>
            </a:r>
          </a:p>
          <a:p>
            <a:pPr lvl="1"/>
            <a:r>
              <a:rPr lang="en-US" dirty="0" smtClean="0"/>
              <a:t> It will capture typical </a:t>
            </a:r>
            <a:r>
              <a:rPr lang="en-US" dirty="0"/>
              <a:t>use cases as well as </a:t>
            </a:r>
            <a:r>
              <a:rPr lang="en-US" dirty="0" smtClean="0"/>
              <a:t>critical failure scenarios.</a:t>
            </a:r>
          </a:p>
          <a:p>
            <a:pPr lvl="1"/>
            <a:r>
              <a:rPr lang="en-US" dirty="0" smtClean="0"/>
              <a:t>Captures interactions among the major components.</a:t>
            </a:r>
          </a:p>
          <a:p>
            <a:pPr lvl="1"/>
            <a:r>
              <a:rPr lang="en-US" dirty="0" smtClean="0"/>
              <a:t>In the architectural design we are interested in what </a:t>
            </a:r>
            <a:r>
              <a:rPr lang="en-US" dirty="0"/>
              <a:t>the software elements require (e.g., processing power, memory availability</a:t>
            </a:r>
            <a:r>
              <a:rPr lang="en-US" dirty="0" smtClean="0"/>
              <a:t>, network </a:t>
            </a:r>
            <a:r>
              <a:rPr lang="en-US" dirty="0"/>
              <a:t>bandwidth) and what the hardware elements provide.</a:t>
            </a:r>
            <a:endParaRPr lang="en-CA" dirty="0"/>
          </a:p>
        </p:txBody>
      </p:sp>
    </p:spTree>
    <p:extLst>
      <p:ext uri="{BB962C8B-B14F-4D97-AF65-F5344CB8AC3E}">
        <p14:creationId xmlns:p14="http://schemas.microsoft.com/office/powerpoint/2010/main" val="5716778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Example</a:t>
            </a:r>
            <a:endParaRPr lang="en-CA" dirty="0"/>
          </a:p>
        </p:txBody>
      </p:sp>
      <p:sp>
        <p:nvSpPr>
          <p:cNvPr id="3" name="Content Placeholder 2"/>
          <p:cNvSpPr>
            <a:spLocks noGrp="1"/>
          </p:cNvSpPr>
          <p:nvPr>
            <p:ph idx="1"/>
          </p:nvPr>
        </p:nvSpPr>
        <p:spPr>
          <a:xfrm>
            <a:off x="457200" y="1325562"/>
            <a:ext cx="8229600" cy="954651"/>
          </a:xfrm>
        </p:spPr>
        <p:txBody>
          <a:bodyPr>
            <a:normAutofit fontScale="62500" lnSpcReduction="20000"/>
          </a:bodyPr>
          <a:lstStyle/>
          <a:p>
            <a:r>
              <a:rPr lang="en-US" dirty="0" smtClean="0"/>
              <a:t>This </a:t>
            </a:r>
            <a:r>
              <a:rPr lang="en-US" dirty="0"/>
              <a:t>example focuses </a:t>
            </a:r>
            <a:r>
              <a:rPr lang="en-US" dirty="0" smtClean="0"/>
              <a:t>on </a:t>
            </a:r>
            <a:r>
              <a:rPr lang="en-US" dirty="0"/>
              <a:t>the event of a single item being scanned </a:t>
            </a:r>
            <a:r>
              <a:rPr lang="en-US" dirty="0" smtClean="0"/>
              <a:t>and Registered</a:t>
            </a:r>
          </a:p>
          <a:p>
            <a:r>
              <a:rPr lang="en-US" dirty="0" smtClean="0"/>
              <a:t>It uses objects rather than components.</a:t>
            </a:r>
            <a:endParaRPr lang="en-CA" dirty="0"/>
          </a:p>
        </p:txBody>
      </p:sp>
      <p:pic>
        <p:nvPicPr>
          <p:cNvPr id="4" name="Picture 3"/>
          <p:cNvPicPr>
            <a:picLocks noChangeAspect="1"/>
          </p:cNvPicPr>
          <p:nvPr/>
        </p:nvPicPr>
        <p:blipFill>
          <a:blip r:embed="rId2"/>
          <a:stretch>
            <a:fillRect/>
          </a:stretch>
        </p:blipFill>
        <p:spPr>
          <a:xfrm>
            <a:off x="656138" y="2362200"/>
            <a:ext cx="7831723" cy="3581400"/>
          </a:xfrm>
          <a:prstGeom prst="rect">
            <a:avLst/>
          </a:prstGeom>
        </p:spPr>
      </p:pic>
    </p:spTree>
    <p:extLst>
      <p:ext uri="{BB962C8B-B14F-4D97-AF65-F5344CB8AC3E}">
        <p14:creationId xmlns:p14="http://schemas.microsoft.com/office/powerpoint/2010/main" val="34674659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Lunar Lander Example</a:t>
            </a:r>
            <a:endParaRPr lang="en-CA" dirty="0"/>
          </a:p>
        </p:txBody>
      </p:sp>
      <p:sp>
        <p:nvSpPr>
          <p:cNvPr id="5" name="Subtitle 4"/>
          <p:cNvSpPr>
            <a:spLocks noGrp="1"/>
          </p:cNvSpPr>
          <p:nvPr>
            <p:ph type="subTitle" idx="1"/>
          </p:nvPr>
        </p:nvSpPr>
        <p:spPr/>
        <p:txBody>
          <a:bodyPr/>
          <a:lstStyle/>
          <a:p>
            <a:endParaRPr lang="en-CA"/>
          </a:p>
        </p:txBody>
      </p:sp>
    </p:spTree>
    <p:extLst>
      <p:ext uri="{BB962C8B-B14F-4D97-AF65-F5344CB8AC3E}">
        <p14:creationId xmlns:p14="http://schemas.microsoft.com/office/powerpoint/2010/main" val="799671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Lunar Lander Example</a:t>
            </a:r>
            <a:endParaRPr lang="en-CA" dirty="0"/>
          </a:p>
        </p:txBody>
      </p:sp>
      <p:sp>
        <p:nvSpPr>
          <p:cNvPr id="3" name="Content Placeholder 2"/>
          <p:cNvSpPr>
            <a:spLocks noGrp="1"/>
          </p:cNvSpPr>
          <p:nvPr>
            <p:ph idx="1"/>
          </p:nvPr>
        </p:nvSpPr>
        <p:spPr>
          <a:xfrm>
            <a:off x="4876800" y="1752600"/>
            <a:ext cx="3962400" cy="4084638"/>
          </a:xfrm>
        </p:spPr>
        <p:txBody>
          <a:bodyPr>
            <a:normAutofit/>
          </a:bodyPr>
          <a:lstStyle/>
          <a:p>
            <a:r>
              <a:rPr lang="en-US" dirty="0" smtClean="0"/>
              <a:t>Component diagram</a:t>
            </a:r>
          </a:p>
          <a:p>
            <a:pPr lvl="1"/>
            <a:r>
              <a:rPr lang="en-US" dirty="0" smtClean="0"/>
              <a:t>The diagram is trying to show that there is dependency between the modules through the need and provision of interfaces.</a:t>
            </a:r>
          </a:p>
        </p:txBody>
      </p:sp>
      <p:pic>
        <p:nvPicPr>
          <p:cNvPr id="4" name="Picture 3" descr="fig_06_0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839" y="1303338"/>
            <a:ext cx="3666961" cy="52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8814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Lunar Lander Example</a:t>
            </a:r>
            <a:endParaRPr lang="en-CA" dirty="0"/>
          </a:p>
        </p:txBody>
      </p:sp>
      <p:sp>
        <p:nvSpPr>
          <p:cNvPr id="3" name="Content Placeholder 2"/>
          <p:cNvSpPr>
            <a:spLocks noGrp="1"/>
          </p:cNvSpPr>
          <p:nvPr>
            <p:ph idx="1"/>
          </p:nvPr>
        </p:nvSpPr>
        <p:spPr>
          <a:xfrm>
            <a:off x="5105400" y="1752600"/>
            <a:ext cx="3733800" cy="4084638"/>
          </a:xfrm>
        </p:spPr>
        <p:txBody>
          <a:bodyPr>
            <a:normAutofit/>
          </a:bodyPr>
          <a:lstStyle/>
          <a:p>
            <a:r>
              <a:rPr lang="en-US" dirty="0" smtClean="0"/>
              <a:t>Sequence diagram</a:t>
            </a:r>
          </a:p>
          <a:p>
            <a:pPr lvl="1"/>
            <a:r>
              <a:rPr lang="en-US" dirty="0" smtClean="0"/>
              <a:t>The diagram captures the interaction between the components in the system.</a:t>
            </a:r>
          </a:p>
        </p:txBody>
      </p:sp>
      <p:pic>
        <p:nvPicPr>
          <p:cNvPr id="6" name="Picture 5" descr="fig_06_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219" y="1536266"/>
            <a:ext cx="4802981" cy="472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14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5300" y="152400"/>
            <a:ext cx="8153400" cy="685800"/>
          </a:xfrm>
        </p:spPr>
        <p:txBody>
          <a:bodyPr>
            <a:noAutofit/>
          </a:bodyPr>
          <a:lstStyle/>
          <a:p>
            <a:r>
              <a:rPr lang="en-US" altLang="en-US" sz="3600" dirty="0" smtClean="0"/>
              <a:t>The Lunar Lander Example – Taken from Taylor’s Book</a:t>
            </a:r>
          </a:p>
        </p:txBody>
      </p:sp>
      <p:sp>
        <p:nvSpPr>
          <p:cNvPr id="24579" name="Rectangle 3"/>
          <p:cNvSpPr>
            <a:spLocks noGrp="1" noChangeArrowheads="1"/>
          </p:cNvSpPr>
          <p:nvPr>
            <p:ph idx="1"/>
          </p:nvPr>
        </p:nvSpPr>
        <p:spPr>
          <a:xfrm>
            <a:off x="685800" y="1828800"/>
            <a:ext cx="7772400" cy="4876800"/>
          </a:xfrm>
        </p:spPr>
        <p:txBody>
          <a:bodyPr>
            <a:normAutofit lnSpcReduction="10000"/>
          </a:bodyPr>
          <a:lstStyle/>
          <a:p>
            <a:pPr>
              <a:lnSpc>
                <a:spcPct val="90000"/>
              </a:lnSpc>
            </a:pPr>
            <a:r>
              <a:rPr lang="en-US" altLang="en-US" smtClean="0"/>
              <a:t>A simple computer game that first appeared in the 1960’s</a:t>
            </a:r>
          </a:p>
          <a:p>
            <a:pPr>
              <a:lnSpc>
                <a:spcPct val="90000"/>
              </a:lnSpc>
            </a:pPr>
            <a:r>
              <a:rPr lang="en-US" altLang="en-US" smtClean="0"/>
              <a:t>Simple concept:</a:t>
            </a:r>
          </a:p>
          <a:p>
            <a:pPr lvl="1">
              <a:lnSpc>
                <a:spcPct val="90000"/>
              </a:lnSpc>
            </a:pPr>
            <a:r>
              <a:rPr lang="en-US" altLang="en-US" smtClean="0"/>
              <a:t>You (the pilot) control the descent rate of the Apollo-era Lunar Lander</a:t>
            </a:r>
          </a:p>
          <a:p>
            <a:pPr lvl="2">
              <a:lnSpc>
                <a:spcPct val="90000"/>
              </a:lnSpc>
            </a:pPr>
            <a:r>
              <a:rPr lang="en-US" altLang="en-US" smtClean="0"/>
              <a:t>Throttle setting controls descent engine</a:t>
            </a:r>
          </a:p>
          <a:p>
            <a:pPr lvl="2">
              <a:lnSpc>
                <a:spcPct val="90000"/>
              </a:lnSpc>
            </a:pPr>
            <a:r>
              <a:rPr lang="en-US" altLang="en-US" smtClean="0"/>
              <a:t>Limited fuel</a:t>
            </a:r>
          </a:p>
          <a:p>
            <a:pPr lvl="2">
              <a:lnSpc>
                <a:spcPct val="90000"/>
              </a:lnSpc>
            </a:pPr>
            <a:r>
              <a:rPr lang="en-US" altLang="en-US" smtClean="0"/>
              <a:t>Initial altitude and speed preset</a:t>
            </a:r>
          </a:p>
          <a:p>
            <a:pPr lvl="2">
              <a:lnSpc>
                <a:spcPct val="90000"/>
              </a:lnSpc>
            </a:pPr>
            <a:r>
              <a:rPr lang="en-US" altLang="en-US" smtClean="0"/>
              <a:t>If you land with a descent rate of &lt; 5 fps: you win  (whether there’s fuel left or not)</a:t>
            </a:r>
          </a:p>
          <a:p>
            <a:pPr lvl="1">
              <a:lnSpc>
                <a:spcPct val="90000"/>
              </a:lnSpc>
            </a:pPr>
            <a:r>
              <a:rPr lang="en-US" altLang="en-US" smtClean="0"/>
              <a:t>“Advanced” version:  joystick controls attitude &amp; horizontal motion</a:t>
            </a:r>
          </a:p>
        </p:txBody>
      </p:sp>
    </p:spTree>
    <p:extLst>
      <p:ext uri="{BB962C8B-B14F-4D97-AF65-F5344CB8AC3E}">
        <p14:creationId xmlns:p14="http://schemas.microsoft.com/office/powerpoint/2010/main" val="2348464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7501" y="6096000"/>
            <a:ext cx="2476499"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938" name="Rectangle 2"/>
          <p:cNvSpPr>
            <a:spLocks noGrp="1" noChangeArrowheads="1"/>
          </p:cNvSpPr>
          <p:nvPr>
            <p:ph type="title"/>
          </p:nvPr>
        </p:nvSpPr>
        <p:spPr/>
        <p:txBody>
          <a:bodyPr/>
          <a:lstStyle/>
          <a:p>
            <a:r>
              <a:rPr lang="en-US" altLang="en-US" smtClean="0"/>
              <a:t>UML Evaluation</a:t>
            </a:r>
          </a:p>
        </p:txBody>
      </p:sp>
      <p:sp>
        <p:nvSpPr>
          <p:cNvPr id="39940" name="Rectangle 3"/>
          <p:cNvSpPr>
            <a:spLocks noChangeArrowheads="1"/>
          </p:cNvSpPr>
          <p:nvPr/>
        </p:nvSpPr>
        <p:spPr bwMode="auto">
          <a:xfrm>
            <a:off x="380999" y="1447800"/>
            <a:ext cx="3886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Scope and purpose</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Diverse array of design decisions in 13 viewpoints</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Basic elements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Multitude – states, classes, objects, composite nodes…</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Style</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Through (OCL) constraints</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Static &amp; Dynamic Aspects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Some static diagrams (class, package), some dynamic (state, activity) </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Dynamic Models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Rare; depends on the environment</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Non-Functional Aspects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1800" dirty="0">
                <a:latin typeface="Tahoma" panose="020B0604030504040204" pitchFamily="34" charset="0"/>
              </a:rPr>
              <a:t>No direct support; natural-language annotations</a:t>
            </a:r>
          </a:p>
        </p:txBody>
      </p:sp>
      <p:sp>
        <p:nvSpPr>
          <p:cNvPr id="39941" name="Rectangle 4"/>
          <p:cNvSpPr>
            <a:spLocks noChangeArrowheads="1"/>
          </p:cNvSpPr>
          <p:nvPr/>
        </p:nvSpPr>
        <p:spPr bwMode="auto">
          <a:xfrm>
            <a:off x="4267200" y="1219200"/>
            <a:ext cx="434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Ambiguity</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Many symbols are interpreted differently depending on context; profiles reduce ambiguity</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Accuracy</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Well-formedness checks, automatic constraint checking, ersatz tool methods, manual</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Precision</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Up to modeler; wide flexibility</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Viewpoints</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Each diagram type represents a viewpoint; more can be added through overloading/profiles</a:t>
            </a:r>
          </a:p>
          <a:p>
            <a:pPr algn="l" eaLnBrk="1" hangingPunct="1">
              <a:lnSpc>
                <a:spcPct val="80000"/>
              </a:lnSpc>
              <a:spcBef>
                <a:spcPct val="20000"/>
              </a:spcBef>
              <a:buClr>
                <a:srgbClr val="0033CC"/>
              </a:buClr>
              <a:buSzPct val="75000"/>
              <a:buFont typeface="Wingdings" panose="05000000000000000000" pitchFamily="2" charset="2"/>
              <a:buChar char="l"/>
            </a:pPr>
            <a:r>
              <a:rPr lang="en-US" altLang="en-US" sz="2000" dirty="0">
                <a:latin typeface="Tahoma" panose="020B0604030504040204" pitchFamily="34" charset="0"/>
              </a:rPr>
              <a:t>Viewpoint consistency</a:t>
            </a:r>
          </a:p>
          <a:p>
            <a:pPr lvl="1" algn="l" eaLnBrk="1" hangingPunct="1">
              <a:lnSpc>
                <a:spcPct val="80000"/>
              </a:lnSpc>
              <a:spcBef>
                <a:spcPct val="20000"/>
              </a:spcBef>
              <a:buClr>
                <a:srgbClr val="8FBAC8"/>
              </a:buClr>
              <a:buSzPct val="70000"/>
              <a:buFont typeface="Monotype Sorts" panose="05010101010101010101" pitchFamily="2" charset="2"/>
              <a:buChar char="u"/>
            </a:pPr>
            <a:r>
              <a:rPr lang="en-US" altLang="en-US" sz="2000" dirty="0">
                <a:latin typeface="Tahoma" panose="020B0604030504040204" pitchFamily="34" charset="0"/>
              </a:rPr>
              <a:t>Constraint checking, </a:t>
            </a:r>
            <a:r>
              <a:rPr lang="en-US" altLang="en-US" sz="2000" dirty="0" smtClean="0">
                <a:latin typeface="Tahoma" panose="020B0604030504040204" pitchFamily="34" charset="0"/>
              </a:rPr>
              <a:t>manual</a:t>
            </a:r>
            <a:endParaRPr lang="en-US" altLang="en-US" sz="2000" dirty="0">
              <a:latin typeface="Tahoma" panose="020B0604030504040204" pitchFamily="34" charset="0"/>
            </a:endParaRPr>
          </a:p>
        </p:txBody>
      </p:sp>
      <p:sp>
        <p:nvSpPr>
          <p:cNvPr id="39942" name="Line 5"/>
          <p:cNvSpPr>
            <a:spLocks noChangeShapeType="1"/>
          </p:cNvSpPr>
          <p:nvPr/>
        </p:nvSpPr>
        <p:spPr bwMode="auto">
          <a:xfrm>
            <a:off x="4267200" y="1143000"/>
            <a:ext cx="0" cy="495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421506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CA" dirty="0"/>
          </a:p>
        </p:txBody>
      </p:sp>
      <p:sp>
        <p:nvSpPr>
          <p:cNvPr id="3" name="Content Placeholder 2"/>
          <p:cNvSpPr>
            <a:spLocks noGrp="1"/>
          </p:cNvSpPr>
          <p:nvPr>
            <p:ph idx="1"/>
          </p:nvPr>
        </p:nvSpPr>
        <p:spPr/>
        <p:txBody>
          <a:bodyPr/>
          <a:lstStyle/>
          <a:p>
            <a:r>
              <a:rPr lang="en-US" dirty="0" smtClean="0"/>
              <a:t>At this point a good exercise is to go back to the Cash Register requirements and construct a suitable UML component model.</a:t>
            </a:r>
          </a:p>
          <a:p>
            <a:pPr lvl="1"/>
            <a:r>
              <a:rPr lang="en-US" dirty="0" smtClean="0"/>
              <a:t>Start of with dependency connections rather than interfaces at this point.</a:t>
            </a:r>
            <a:endParaRPr lang="en-CA" dirty="0"/>
          </a:p>
        </p:txBody>
      </p:sp>
    </p:spTree>
    <p:extLst>
      <p:ext uri="{BB962C8B-B14F-4D97-AF65-F5344CB8AC3E}">
        <p14:creationId xmlns:p14="http://schemas.microsoft.com/office/powerpoint/2010/main" val="209942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What do We Model?</a:t>
            </a:r>
          </a:p>
        </p:txBody>
      </p:sp>
      <p:sp>
        <p:nvSpPr>
          <p:cNvPr id="54275" name="Rectangle 3"/>
          <p:cNvSpPr>
            <a:spLocks noGrp="1" noChangeArrowheads="1"/>
          </p:cNvSpPr>
          <p:nvPr>
            <p:ph idx="1"/>
          </p:nvPr>
        </p:nvSpPr>
        <p:spPr/>
        <p:txBody>
          <a:bodyPr/>
          <a:lstStyle/>
          <a:p>
            <a:r>
              <a:rPr lang="en-US" altLang="en-US" smtClean="0"/>
              <a:t>Basic architectural elements</a:t>
            </a:r>
          </a:p>
          <a:p>
            <a:pPr lvl="1"/>
            <a:r>
              <a:rPr lang="en-US" altLang="en-US" smtClean="0"/>
              <a:t>Components</a:t>
            </a:r>
          </a:p>
          <a:p>
            <a:pPr lvl="1"/>
            <a:r>
              <a:rPr lang="en-US" altLang="en-US" smtClean="0"/>
              <a:t>Connectors</a:t>
            </a:r>
          </a:p>
          <a:p>
            <a:pPr lvl="1"/>
            <a:r>
              <a:rPr lang="en-US" altLang="en-US" smtClean="0"/>
              <a:t>Interfaces</a:t>
            </a:r>
          </a:p>
          <a:p>
            <a:pPr lvl="1"/>
            <a:r>
              <a:rPr lang="en-US" altLang="en-US" smtClean="0"/>
              <a:t>Configurations</a:t>
            </a:r>
          </a:p>
          <a:p>
            <a:pPr lvl="1"/>
            <a:r>
              <a:rPr lang="en-US" altLang="en-US" smtClean="0"/>
              <a:t>Rationale – reasoning behind decisions</a:t>
            </a:r>
          </a:p>
        </p:txBody>
      </p:sp>
      <p:pic>
        <p:nvPicPr>
          <p:cNvPr id="8197" name="Picture 4" descr="pipeFilter_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953000"/>
            <a:ext cx="72786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1600200" y="2346325"/>
            <a:ext cx="5943600" cy="2606675"/>
            <a:chOff x="1008" y="1344"/>
            <a:chExt cx="3744" cy="1392"/>
          </a:xfrm>
        </p:grpSpPr>
        <p:sp>
          <p:nvSpPr>
            <p:cNvPr id="8216" name="Line 6"/>
            <p:cNvSpPr>
              <a:spLocks noChangeShapeType="1"/>
            </p:cNvSpPr>
            <p:nvPr/>
          </p:nvSpPr>
          <p:spPr bwMode="auto">
            <a:xfrm flipH="1">
              <a:off x="1008" y="1344"/>
              <a:ext cx="432" cy="13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17" name="Line 7"/>
            <p:cNvSpPr>
              <a:spLocks noChangeShapeType="1"/>
            </p:cNvSpPr>
            <p:nvPr/>
          </p:nvSpPr>
          <p:spPr bwMode="auto">
            <a:xfrm>
              <a:off x="1536" y="1344"/>
              <a:ext cx="1296" cy="13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18" name="Line 8"/>
            <p:cNvSpPr>
              <a:spLocks noChangeShapeType="1"/>
            </p:cNvSpPr>
            <p:nvPr/>
          </p:nvSpPr>
          <p:spPr bwMode="auto">
            <a:xfrm>
              <a:off x="1632" y="1344"/>
              <a:ext cx="3120" cy="13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3" name="Group 12"/>
          <p:cNvGrpSpPr>
            <a:grpSpLocks/>
          </p:cNvGrpSpPr>
          <p:nvPr/>
        </p:nvGrpSpPr>
        <p:grpSpPr bwMode="auto">
          <a:xfrm>
            <a:off x="2438400" y="2878137"/>
            <a:ext cx="3581400" cy="2227263"/>
            <a:chOff x="1536" y="1584"/>
            <a:chExt cx="2256" cy="1248"/>
          </a:xfrm>
        </p:grpSpPr>
        <p:sp>
          <p:nvSpPr>
            <p:cNvPr id="8214" name="Line 10"/>
            <p:cNvSpPr>
              <a:spLocks noChangeShapeType="1"/>
            </p:cNvSpPr>
            <p:nvPr/>
          </p:nvSpPr>
          <p:spPr bwMode="auto">
            <a:xfrm>
              <a:off x="1536" y="1584"/>
              <a:ext cx="336"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15" name="Line 11"/>
            <p:cNvSpPr>
              <a:spLocks noChangeShapeType="1"/>
            </p:cNvSpPr>
            <p:nvPr/>
          </p:nvSpPr>
          <p:spPr bwMode="auto">
            <a:xfrm>
              <a:off x="1680" y="1584"/>
              <a:ext cx="2112"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4" name="Group 21"/>
          <p:cNvGrpSpPr>
            <a:grpSpLocks/>
          </p:cNvGrpSpPr>
          <p:nvPr/>
        </p:nvGrpSpPr>
        <p:grpSpPr bwMode="auto">
          <a:xfrm>
            <a:off x="2133600" y="2989263"/>
            <a:ext cx="4800600" cy="2344737"/>
            <a:chOff x="1344" y="1584"/>
            <a:chExt cx="3024" cy="1392"/>
          </a:xfrm>
        </p:grpSpPr>
        <p:sp>
          <p:nvSpPr>
            <p:cNvPr id="8206" name="Line 13"/>
            <p:cNvSpPr>
              <a:spLocks noChangeShapeType="1"/>
            </p:cNvSpPr>
            <p:nvPr/>
          </p:nvSpPr>
          <p:spPr bwMode="auto">
            <a:xfrm flipH="1">
              <a:off x="1344" y="1824"/>
              <a:ext cx="96"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07" name="Line 14"/>
            <p:cNvSpPr>
              <a:spLocks noChangeShapeType="1"/>
            </p:cNvSpPr>
            <p:nvPr/>
          </p:nvSpPr>
          <p:spPr bwMode="auto">
            <a:xfrm>
              <a:off x="1488" y="1824"/>
              <a:ext cx="48"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08" name="Line 15"/>
            <p:cNvSpPr>
              <a:spLocks noChangeShapeType="1"/>
            </p:cNvSpPr>
            <p:nvPr/>
          </p:nvSpPr>
          <p:spPr bwMode="auto">
            <a:xfrm>
              <a:off x="1584" y="1824"/>
              <a:ext cx="672"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09" name="Line 16"/>
            <p:cNvSpPr>
              <a:spLocks noChangeShapeType="1"/>
            </p:cNvSpPr>
            <p:nvPr/>
          </p:nvSpPr>
          <p:spPr bwMode="auto">
            <a:xfrm>
              <a:off x="1680" y="1824"/>
              <a:ext cx="816"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10" name="Line 17"/>
            <p:cNvSpPr>
              <a:spLocks noChangeShapeType="1"/>
            </p:cNvSpPr>
            <p:nvPr/>
          </p:nvSpPr>
          <p:spPr bwMode="auto">
            <a:xfrm>
              <a:off x="1776" y="1824"/>
              <a:ext cx="144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11" name="Line 18"/>
            <p:cNvSpPr>
              <a:spLocks noChangeShapeType="1"/>
            </p:cNvSpPr>
            <p:nvPr/>
          </p:nvSpPr>
          <p:spPr bwMode="auto">
            <a:xfrm>
              <a:off x="1872" y="1776"/>
              <a:ext cx="1536" cy="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12" name="Line 19"/>
            <p:cNvSpPr>
              <a:spLocks noChangeShapeType="1"/>
            </p:cNvSpPr>
            <p:nvPr/>
          </p:nvSpPr>
          <p:spPr bwMode="auto">
            <a:xfrm>
              <a:off x="1920" y="1680"/>
              <a:ext cx="2208" cy="1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8213" name="Line 20"/>
            <p:cNvSpPr>
              <a:spLocks noChangeShapeType="1"/>
            </p:cNvSpPr>
            <p:nvPr/>
          </p:nvSpPr>
          <p:spPr bwMode="auto">
            <a:xfrm>
              <a:off x="1920" y="1584"/>
              <a:ext cx="2448" cy="13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nvGrpSpPr>
          <p:cNvPr id="5" name="Group 25"/>
          <p:cNvGrpSpPr>
            <a:grpSpLocks/>
          </p:cNvGrpSpPr>
          <p:nvPr/>
        </p:nvGrpSpPr>
        <p:grpSpPr bwMode="auto">
          <a:xfrm>
            <a:off x="609600" y="3962400"/>
            <a:ext cx="8001000" cy="2362200"/>
            <a:chOff x="384" y="2112"/>
            <a:chExt cx="5040" cy="1488"/>
          </a:xfrm>
        </p:grpSpPr>
        <p:sp>
          <p:nvSpPr>
            <p:cNvPr id="8203" name="Rectangle 22"/>
            <p:cNvSpPr>
              <a:spLocks noChangeArrowheads="1"/>
            </p:cNvSpPr>
            <p:nvPr/>
          </p:nvSpPr>
          <p:spPr bwMode="auto">
            <a:xfrm>
              <a:off x="384" y="2592"/>
              <a:ext cx="5040" cy="1008"/>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en-US"/>
            </a:p>
          </p:txBody>
        </p:sp>
        <p:sp>
          <p:nvSpPr>
            <p:cNvPr id="8204" name="Line 23"/>
            <p:cNvSpPr>
              <a:spLocks noChangeShapeType="1"/>
            </p:cNvSpPr>
            <p:nvPr/>
          </p:nvSpPr>
          <p:spPr bwMode="auto">
            <a:xfrm flipH="1">
              <a:off x="384" y="2112"/>
              <a:ext cx="62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8205" name="Line 24"/>
            <p:cNvSpPr>
              <a:spLocks noChangeShapeType="1"/>
            </p:cNvSpPr>
            <p:nvPr/>
          </p:nvSpPr>
          <p:spPr bwMode="auto">
            <a:xfrm>
              <a:off x="2256" y="2112"/>
              <a:ext cx="3168"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Tree>
    <p:extLst>
      <p:ext uri="{BB962C8B-B14F-4D97-AF65-F5344CB8AC3E}">
        <p14:creationId xmlns:p14="http://schemas.microsoft.com/office/powerpoint/2010/main" val="217297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7" dur="500"/>
                                        <p:tgtEl>
                                          <p:spTgt spid="5427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5" dur="500"/>
                                        <p:tgtEl>
                                          <p:spTgt spid="5427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23" dur="500"/>
                                        <p:tgtEl>
                                          <p:spTgt spid="54275">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31" dur="500"/>
                                        <p:tgtEl>
                                          <p:spTgt spid="54275">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39"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What do We Model? (cont’d)</a:t>
            </a:r>
          </a:p>
        </p:txBody>
      </p:sp>
      <p:sp>
        <p:nvSpPr>
          <p:cNvPr id="9219" name="Rectangle 3"/>
          <p:cNvSpPr>
            <a:spLocks noGrp="1" noChangeArrowheads="1"/>
          </p:cNvSpPr>
          <p:nvPr>
            <p:ph idx="1"/>
          </p:nvPr>
        </p:nvSpPr>
        <p:spPr>
          <a:xfrm>
            <a:off x="457200" y="1325562"/>
            <a:ext cx="8229600" cy="4922838"/>
          </a:xfrm>
        </p:spPr>
        <p:txBody>
          <a:bodyPr>
            <a:normAutofit fontScale="92500" lnSpcReduction="20000"/>
          </a:bodyPr>
          <a:lstStyle/>
          <a:p>
            <a:r>
              <a:rPr lang="en-US" altLang="en-US" dirty="0" smtClean="0"/>
              <a:t>Elements of the architectural style</a:t>
            </a:r>
          </a:p>
          <a:p>
            <a:pPr lvl="1"/>
            <a:r>
              <a:rPr lang="en-US" altLang="en-US" dirty="0" smtClean="0"/>
              <a:t>Inclusion of specific basic elements</a:t>
            </a:r>
          </a:p>
          <a:p>
            <a:pPr lvl="2"/>
            <a:r>
              <a:rPr lang="en-US" altLang="en-US" dirty="0" smtClean="0"/>
              <a:t>Components, connectors, interfaces</a:t>
            </a:r>
          </a:p>
          <a:p>
            <a:pPr lvl="1"/>
            <a:r>
              <a:rPr lang="en-US" altLang="en-US" dirty="0" smtClean="0"/>
              <a:t>Component, connector, and interface types</a:t>
            </a:r>
          </a:p>
          <a:p>
            <a:pPr lvl="1"/>
            <a:r>
              <a:rPr lang="en-US" altLang="en-US" dirty="0" smtClean="0"/>
              <a:t>Constraints on interactions</a:t>
            </a:r>
          </a:p>
          <a:p>
            <a:pPr lvl="2"/>
            <a:r>
              <a:rPr lang="en-US" altLang="en-US" dirty="0" smtClean="0"/>
              <a:t>Only components in a particular layer may call operators in another layer.</a:t>
            </a:r>
          </a:p>
          <a:p>
            <a:pPr lvl="2"/>
            <a:r>
              <a:rPr lang="en-US" altLang="en-US" dirty="0" smtClean="0"/>
              <a:t>Particular protocols like HTTP, FTP.</a:t>
            </a:r>
          </a:p>
          <a:p>
            <a:pPr lvl="1"/>
            <a:r>
              <a:rPr lang="en-US" altLang="en-US" dirty="0" smtClean="0"/>
              <a:t>Behavioral constraints</a:t>
            </a:r>
          </a:p>
          <a:p>
            <a:pPr lvl="2"/>
            <a:r>
              <a:rPr lang="en-US" altLang="en-US" dirty="0" smtClean="0"/>
              <a:t>Rules or specifications limiting behavior</a:t>
            </a:r>
          </a:p>
          <a:p>
            <a:pPr lvl="1"/>
            <a:r>
              <a:rPr lang="en-US" altLang="en-US" dirty="0" smtClean="0"/>
              <a:t>Concurrency constraints</a:t>
            </a:r>
          </a:p>
          <a:p>
            <a:pPr lvl="2"/>
            <a:r>
              <a:rPr lang="en-US" altLang="en-US" dirty="0" smtClean="0"/>
              <a:t>Which elements perform their functions concurrently and how do they synchronize.</a:t>
            </a:r>
          </a:p>
        </p:txBody>
      </p:sp>
    </p:spTree>
    <p:extLst>
      <p:ext uri="{BB962C8B-B14F-4D97-AF65-F5344CB8AC3E}">
        <p14:creationId xmlns:p14="http://schemas.microsoft.com/office/powerpoint/2010/main" val="1178099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762000"/>
          </a:xfrm>
        </p:spPr>
        <p:txBody>
          <a:bodyPr/>
          <a:lstStyle/>
          <a:p>
            <a:r>
              <a:rPr lang="en-US" altLang="en-US" smtClean="0"/>
              <a:t>What do We Model? </a:t>
            </a:r>
            <a:r>
              <a:rPr lang="en-US" altLang="en-US" dirty="0" smtClean="0"/>
              <a:t>(cont’d)</a:t>
            </a:r>
          </a:p>
        </p:txBody>
      </p:sp>
      <p:sp>
        <p:nvSpPr>
          <p:cNvPr id="10243" name="Rectangle 3"/>
          <p:cNvSpPr>
            <a:spLocks noGrp="1" noChangeArrowheads="1"/>
          </p:cNvSpPr>
          <p:nvPr>
            <p:ph idx="1"/>
          </p:nvPr>
        </p:nvSpPr>
        <p:spPr>
          <a:xfrm>
            <a:off x="685800" y="1600200"/>
            <a:ext cx="7772400" cy="4953000"/>
          </a:xfrm>
        </p:spPr>
        <p:txBody>
          <a:bodyPr>
            <a:normAutofit/>
          </a:bodyPr>
          <a:lstStyle/>
          <a:p>
            <a:pPr>
              <a:lnSpc>
                <a:spcPct val="90000"/>
              </a:lnSpc>
            </a:pPr>
            <a:r>
              <a:rPr lang="en-US" altLang="en-US" dirty="0" smtClean="0"/>
              <a:t>Static and Dynamic Aspects</a:t>
            </a:r>
          </a:p>
          <a:p>
            <a:pPr lvl="1">
              <a:lnSpc>
                <a:spcPct val="90000"/>
              </a:lnSpc>
            </a:pPr>
            <a:r>
              <a:rPr lang="en-US" altLang="en-US" dirty="0" smtClean="0"/>
              <a:t>Static aspects of a system </a:t>
            </a:r>
            <a:r>
              <a:rPr lang="en-US" altLang="en-US" i="1" dirty="0" smtClean="0"/>
              <a:t>do not</a:t>
            </a:r>
            <a:r>
              <a:rPr lang="en-US" altLang="en-US" dirty="0" smtClean="0"/>
              <a:t> change as a system runs</a:t>
            </a:r>
          </a:p>
          <a:p>
            <a:pPr lvl="2">
              <a:lnSpc>
                <a:spcPct val="90000"/>
              </a:lnSpc>
            </a:pPr>
            <a:r>
              <a:rPr lang="en-US" altLang="en-US" dirty="0" smtClean="0"/>
              <a:t>e.g., topologies, assignment of components/connectors to hosts, …</a:t>
            </a:r>
          </a:p>
          <a:p>
            <a:pPr lvl="1">
              <a:lnSpc>
                <a:spcPct val="90000"/>
              </a:lnSpc>
            </a:pPr>
            <a:r>
              <a:rPr lang="en-US" altLang="en-US" dirty="0" smtClean="0"/>
              <a:t>Dynamic aspects </a:t>
            </a:r>
            <a:r>
              <a:rPr lang="en-US" altLang="en-US" i="1" dirty="0" smtClean="0"/>
              <a:t>do</a:t>
            </a:r>
            <a:r>
              <a:rPr lang="en-US" altLang="en-US" dirty="0" smtClean="0"/>
              <a:t> change as a system runs</a:t>
            </a:r>
          </a:p>
          <a:p>
            <a:pPr lvl="2">
              <a:lnSpc>
                <a:spcPct val="90000"/>
              </a:lnSpc>
            </a:pPr>
            <a:r>
              <a:rPr lang="en-US" altLang="en-US" dirty="0" smtClean="0"/>
              <a:t>e.g., State of individual components or connectors, state of a data flow through a system, …</a:t>
            </a:r>
          </a:p>
          <a:p>
            <a:pPr lvl="1">
              <a:lnSpc>
                <a:spcPct val="90000"/>
              </a:lnSpc>
            </a:pPr>
            <a:r>
              <a:rPr lang="en-US" altLang="en-US" dirty="0" smtClean="0"/>
              <a:t>The static/dynamic interaction is often unclear</a:t>
            </a:r>
          </a:p>
          <a:p>
            <a:pPr lvl="2">
              <a:lnSpc>
                <a:spcPct val="90000"/>
              </a:lnSpc>
            </a:pPr>
            <a:r>
              <a:rPr lang="en-US" altLang="en-US" dirty="0" smtClean="0"/>
              <a:t>Consider a system whose topology is relatively stable but changes due to component failure. </a:t>
            </a:r>
          </a:p>
        </p:txBody>
      </p:sp>
    </p:spTree>
    <p:extLst>
      <p:ext uri="{BB962C8B-B14F-4D97-AF65-F5344CB8AC3E}">
        <p14:creationId xmlns:p14="http://schemas.microsoft.com/office/powerpoint/2010/main" val="34556290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4a87341a-3491-4d47-bb99-5d213d6f534a"/>
  <p:tag name="WASPOLLED" val="1874E75F9EFE41B9A7E6BBCE8DA91050"/>
  <p:tag name="TPVERSION" val="8"/>
  <p:tag name="TPFULLVERSION" val="8.2.0.30"/>
  <p:tag name="PPTVERSION" val="16"/>
  <p:tag name="TPOS" val="2"/>
  <p:tag name="TPLASTSAVEVERSION" val="6.2 PC"/>
</p:tagLst>
</file>

<file path=ppt/tags/tag2.xml><?xml version="1.0" encoding="utf-8"?>
<p:tagLst xmlns:a="http://schemas.openxmlformats.org/drawingml/2006/main" xmlns:r="http://schemas.openxmlformats.org/officeDocument/2006/relationships" xmlns:p="http://schemas.openxmlformats.org/presentationml/2006/main">
  <p:tag name="TYPE" val="ShortAnswerSlide"/>
  <p:tag name="TPQUESTIONXML" val="﻿&lt;?xml version=&quot;1.0&quot; encoding=&quot;utf-8&quot;?&gt;&#10;&lt;questionlist&gt;&#10;    &lt;properties&gt;&#10;        &lt;guid&gt;790E6AD840BD49B68F9AF456B00C2164&lt;/guid&gt;&#10;        &lt;description /&gt;&#10;        &lt;date&gt;9/24/2018 9:08:12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shortanswer&gt;&#10;            &lt;guid&gt;57065A2ED91547A7A852A60F6E85F82D&lt;/guid&gt;&#10;            &lt;repollguid&gt;88904C4F4F7B483EB1D4205CB1197AAE&lt;/repollguid&gt;&#10;            &lt;sourceid&gt;39DDD9B1452045DC8F0ABA6D20FC1CF3&lt;/sourceid&gt;&#10;            &lt;questiontext&gt;What is inconsistent in the prior two models?&lt;/questiontext&gt;&#10;            &lt;showresults&gt;True&lt;/showresults&gt;&#10;            &lt;responsegrid&gt;0&lt;/responsegrid&gt;&#10;            &lt;countdowntimer&gt;False&lt;/countdowntimer&gt;&#10;            &lt;countdowntime&gt;30&lt;/countdowntime&gt;&#10;            &lt;correctvalue&gt;1&lt;/correctvalue&gt;&#10;            &lt;incorrectvalue&gt;0&lt;/incorrectvalue&gt;&#10;            &lt;keywordvaluetype&gt;0&lt;/keywordvaluetype&gt;&#10;            &lt;metadata&gt;&#10;                &lt;entry&gt;&#10;                    &lt;key&gt;AUTOFORMATCHART&lt;/key&gt;&#10;                    &lt;value&gt;True&lt;/value&gt;&#10;                &lt;/entry&gt;&#10;                &lt;entry&gt;&#10;                    &lt;key&gt;AUTOOPENPOLL&lt;/key&gt;&#10;                    &lt;value&gt;True&lt;/value&gt;&#10;                &lt;/entry&gt;&#10;                &lt;entry&gt;&#10;                    &lt;key&gt;LIVECHARTING&lt;/key&gt;&#10;                    &lt;value&gt;False&lt;/value&gt;&#10;                &lt;/entry&gt;&#10;            &lt;/metadata&gt;&#10;        &lt;/shortanswer&gt;&#10;    &lt;/questions&gt;&#10;&lt;/questionlist&gt;"/>
  <p:tag name="RESULTS" val="What is inconsistent in the prior two models?[;crlf;]31[;]31[;]31[;]False[;]0[;][;crlf;]0[;]0[;]0[;]0[;crlf;]3[;]0[;]YES[;]YES[;][;crlf;]2[;]0[;]1[;]1[;][;crlf;]2[;]0[;]2[;]2[;][;crlf;]2[;]0[;]COMMAND MODULE COMPUTER[;]COMMAND MODULE COMPUTER[;][;crlf;]2[;]0[;]SPACE LINK[;]SPACE LINK[;][;crlf;]20[;]0[;]Other[;]Other[;]"/>
  <p:tag name="HASRESULTS" val="Tru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TYPE" val="0"/>
  <p:tag name="CHARTFORMAT" val="UEsDBBQABgAIAAAAIQDvhfRvbQUAAK0RAAAPAAAAY2hhcnQvY2hhcnQueG1s3Fhtb9s2EP4+YP/B0HfHliy/ok7h2M02zGmCJm23faMpSuZMkRpJOXaH/fcdXyTLbpAWdQoMy5dQx+Pp7rmHd2e9er3LWWtLpKKCT4Pwohu0CMcioTybBu8frtujoKU04gligpNpsCcqeH354w+v8ASvkdT3BcKkBUa4muBpsNa6mHQ6Cq9JjtSFKAiHvVTIHGl4lFknkegRjOesE3W7g441EngD6BsM5Ijy6rz8mvMiTSkmC4HLnHDtvJCEIQ0IqDUtVHAJwSVIk3DcjVtbxKZBN+gYIUM8cwLC2+/vnVCKkickmQvJAcaGfo4nM6aJ5GBqLriGt/k4869CKkdyUxZtLPICnFtRRvXeugsOgu35WkAcrXfkr5JKoqYBDuMKCFh+BkVOsRRKpPoCLHYcClU2jNlhZ9SJfD4g2DCeKL1nxAUUdiMTbad+r3XhGjG2QnhjsGko16qHfXPwFAxzCjN5g4rbrTyfQqssnAZMh0FL72CVbGC1yiIji4wMVskGVghjyARo+EUlgX0nqXV6laRX6QCqTgeQdot+JelXkkElGQStNaN8A5kw/4JWKtjPTlCtHIPsHTBooFKLB6oZWRBGNEk89k5rS8ljb2HUpNC/NXhmBb8fC2Y8m+2ORAWQsyBY061P6cCSuoMnB8MpE0KaN+g1xRtOVJPOoFnvK5qQj5D8Z3SbKoYjX1BvqhRM6JkkyFhnaC9KbVY54iViy/p5dyMSHwpJMuJA2j8l9ECMLnrHf9Gbds8fc1ANL8JBNx73RtHQLuI3bctlPHn0WF6Mx+Gg8Td059fV9qg7Gg/7URjGPVM9eu4qnDoPUB7iWiHZW8xNLTVRwtOCSmcOC+bMZ1BjCiiaXsxKBWWFJG5zi+R+Lpioak/oxIrYTNLkmAZCJsSb90VN78x7lZbvSGquOGTfSiiHtqB/Sd+SDMpPxRp/KFmumLLnirvz7+7lKzTh4poydm4jgADQhPFzzRwcMogYi0ZC0hQu0FJVZfyb25WDWQF0FsK1eFySjPDkV7L3RPI5hJ0PCPqz6UFVXkE2R/otyj35fUYUyO+JfFJ+R6SpeZ/ZvipXK0bu6afPTS0JAqIsKRSBo2NkZwAwbsOqVUo6Df6evxn0e8NZ2F4MruftOB302+PFOGwPoyiex+O4P7q6+ufQmqBknowJX2hNYbMt9f3VAQxx2J+YsJ/2FYgMLlpCV06DqCYuRjaKJu+9CNA28fEyr2+EFcFpf6lqI+7tX0xdI0XfNXXN+DJUfKSJ9pUp7Nc+oMJnG++hGUGSHdfQ7hffb6IwisM4iv2J042BK2rQreoTVhNeflzKAM6ZrSQHxRPTCiNwITNoC0mBoXYIc3zLKb9BO+Obwf2gmNjWeMRJtLsTnqUrFwzk7jrX0HDN3DmHPjENfiIwniEG06wo4TYAszckqW9Vjv4U8gGa3g0MXc44tB1nDDw53eMwC7tNDWegFtYOcODag3B75oKfPde8TEFrPU6DQQ9I8FRlMwD7WmRGRFVNDi5bdb7tXlUOzKjyB5E+UvPkUPNViq3YjGXcybD2HAPpbZoq4itR2PUU4+KmZJoutwygbKQWHKtJBFfwaTbV/jVI8gyboBdT71dF28bB59nl2/ET7IKfTd+ZVzXj/h+sqsvLM6yyW1dEPxLiM7ZyD+Z6ATc8JWDVnBjN+gNVt5z5ZuopmVBVXMEvuI2a+WKhCsT9TYUusgDuqVuYeaDsnHCwGs5eDPr/1LDztbVB716onK1Esq9NnTNEwWCm9L39leq+QJxnrHiJsdEWUjRJSPoOYlSfoMWMXJ2DOdJvwqh3hyQyCuaTwjSoPycYHcttA7ZdHL6yXP4LAAD//wMAUEsDBBQABgAIAAAAIQC/uqyqxgYAADYbAAAWAAAAY2hhcnQvbWVkaWEvaW1hZ2UxLmJtcOyY2VNTVxzH6T/Q58700bpUpU0IQh+qD636UHcWK0slcQPZusBYBWULYYtEBBsFTSAJssomEAjUhJhAQCABBGVRAqKyCQi4UO1M+733AnNluAxXsdMHfkPOnJz8zu/3+X3POfdy73d7HD63Ic0B7QZ8OLOfT2w+Q48y46c2NsRnzv5ZtVUF/q8KPCetjTS1Wp2dnX3lypX4+Hh0PjYyMvf39yOz0Wikp0Z2MMAwCIMD3DCIzkohzaemUqBYxKcMefEV46Cq1JsL9b2NvW/Hxsaqq6v1en1VVVVfXx8wAAN/gLFCYlIbociK3ymZCj74oKWnOHJQE2etzVl3TGsXPmUX8WKbtyolJaWgoECpVBYVFVEyIgiwl8OD0uYXmko9X7LG0GZq6Z2YmLBYLE2kLQh4SxVr+eNHq5KvSziw7ugtimfrCQV4bty4oVKpoqOjL5NWXl5uMBgWTF/0K3ji4uLgjEImRp4OmHJR79M7+U6hldywKW749Pd+WTKZDPVSuwIyQn8YUshFJ1ukh3oVXvrzTmsFGm7YJDdi+tvjiuTkZIpHp9MtmnTpQZDExsYCaWL0qTbhAOptTDm4/aQC9QJpu3/OPE9ISAhVb1ZWFngKLp0mefi3E53W8ivswqcJnmMZSUlJ4MnMzEQVS6dm+hVVX79+XZqcWCMmeBqSXXf6qUieyR0BOXK5nNIHYtIjVCtjLdJD8Cd4vNTkek1/41MskUjAA2bsH7o/275Bp4HyiF+f7OpwLI+oN4zgmdenp6eHHrNKGWOWEvvHkOj8xeFSav84+hQnJiaCBwWWlJTQ/dn2rfeajRJnq1JgSnJxOF5A8IRPzfNgpRbwQJ9mcj8bEp3WeBYTPJEvHb2LKB7oU1paypaB7t/f2Vwrce5TETyOJ4rsIgh9dgbO6rMYT8wsj8R5jQf4J+0iXzl4z+qDc1pWVkaPz7b/qMtce8G5Tymou+CCsLiYgGeX/zVq/4Cnu7ubHhPr1XTpIPQ0XnDmHcmxC5vkRb7a4l0iFovz8/M/nOdxt6UuyQX61BI8N0me57sDZOApLCxchEdB8fBRBU+QzT03wYsCz01cx8CTk5OTkZFB52fbB0/DRddZfXxKeZEvuWETewIIfRbl0Shimi8R+xl68viZJM9rjq8OV4+8vLzc3FwcebYMdP8nPRZceaA/6nU8WU7wnBsHT3p6OnikUumC9arMmOWpv+jCE2RR+nB8a6APeKAPjhg9Ptt+e50aPFgvnLL1R7UQn3tubAmeinSRmTxfpiRXHv864HnCGfAIhcK0tLTU1FTcMtgy0P3vmWZ5cH3D/ZEX9Zp7dmxvoIxJH3W6iDpf2HU8vsoO+0c4s9H3jlarxRQYOvT4bPud9RXYD9AHPOuP63lRM5zQUfAkJCTgFoDbXFdXFz2mWh5N+eP6wPNSkus1s9Gvke7zIf3uhkpSf0HNeacNJwz2ED901EdSZ7VazWYz2gXBG8rT4U+cR4kzz0tBrdcmf/MCt/f+aiqVkfGP6MQHNviY7IV/gccj5p17Fj14Q7kcynTJD+P6wPGUY7NhyqYAy6PBcbrbe/fvqNNxf0S9uKt+4VWx0c/8pW+ju4jx/xacR01qUEGsJ9ptgWXYbARPYOujoefvzUCf2FSR0XrZDTzahP1Gg7H+/jP80R2W6G/1L+GGjtpHvwHPwNDkEp7L/8msUdxNdbOqBLfi9+PeuvyJ8KTxtA0MrwxPSxV43MFTHbevt6OJFY+HqJZ7dnSL6M2mn+8ODE+xmsvk3FatJHiUAk3svgeseYwUz+ZfOgaGp5lSsBrXZ8d3pHmApzJmb087u8uIe7SBEzK8RfR286/3B0ZWhseYm3Dvmkevkq+O3oP/pVnV4i4yUjy2v3XWtbJ71GJKVJsr7pT99FBB8IyPsOPxIHiGHGL+tg16YLr7mCkFq3FT/vlOmSd4yoW7x0eesJrrLqzhnCF5gsHDbi5TIvB0kfqURu0eG2YX012ow3o5iN5+FfzQ1M5OWyaeystB968R+tyM3MWWxy1KyzkzOMczyJSC1XhVajC1XsURu54NsdsDbpF/fn36Cbl/uus7hljlZXLWXj3VJfPEeS8K/2GULU9EtW3wQ/uoF7ZBPab2ldFHJzulFTvpxE6q0zuYmJnGC24PXCzs/v1qK9rHo6+Y3NiOT48P4Y/trFX//0YBvMb5wETUWzW0eGkDI98MEQ3e3sDwvEwZHnxgeGJaOh0c8OyGFnMRbflhqYmYu8AwThkFMIdTRtIZllM+GOCM6fOR50JKmWJSIpB6EA0l0dKFr/66qsDHUOBfAAAA//8DAFBLAwQUAAAACABSf0pGhI+kftcCAAAhDgAAHgAAAGNoYXJ0L3RoZW1lL3RoZW1lT3ZlcnJpZGUxLnhtbO1X3WoUMRS+VvAdwtzbWWsVKd2W7vZP+0u7LfTy7Gx2J938DEmmde6kvRQEsYo3gndeiFpowZv6NKsVrdBXMLO1NanNUBZBhGVhmZzzfSfnJCf5yMjYQ0bRJpaKCF4Obg2UAoR5JBqEt8rBam3q5r0AKQ28AVRwXA4yrIKx0RvXR2BYx5jhRcOVpIGRicPVMJSDWOtkOAxVZNygBkSCufE1hWSgzVC2woaELROf0XCwVLobMiA8MCGvmZgRlSs5ESMOzEy32GySCJ96Q8v9C94UXPvwuZ/BhpBTBpQbuhYKmnCkswQ3ITKEKlBSlwTNkVasA5QAF8qYS4OlqdJt85//hrpfQ0F4HgWDFcKyR+pP+1meSEWSJLocPDCTBBbu5PDdyeE+Ojnc62wfdLY/dnZ2OtsffOwZ4C2bffzm6Y9Xj9D3/dfHu88LSMomfXn/+POnZwVobaOPXux9Pdg7evnk29tdH2dcQt3m1AjDCi3gLbQsGHDvVLgue6DVYiA2bZy3FHDIiT7KpI4dykIGFHzgCnYXeU0S3vCip9MNp4iVWKaa+NCzMXPQ80LQipD+YmfN1M4apbxVkItMbfAywKY3leqFtphME3OWCHjxMXZSX6KmU6CFOdYo94k2xj7uOiHEKZtEUijR1GidoAoQ/4LVSF1fzpwhzGxiBgVtAg5zDVUE9U40gTddOJiFpt7gmDorPQ2pBuavAhi14XOgY2/iK5mMnI1RWppkMBVosoGV8hIXZeaUMGuut4JumacZc+FSk7YHnucshA2fEO1qDCzx10F4bBPuq7bpdkBLQvtzEvbZOx2bTQNe3CVrBOsebpJVc+9f3ly5J5Xec4aFe+Yz2gR8Ns1IaGnPuRgRfjUxuiBDd/oy1LMMjUsC9Kri0wVfVXKqQjbI/6k4E5DyJczjvuD0BacvOH9LcLq3xz+QGUtVjOGU7z6SmC54U/12G4MZu8+60Z9QSwMEFAAGAAgAAAAhAPzwneC+AAAAMQEAABoAAABjaGFydC9fcmVscy9jaGFydC54bWwucmVsc4SPwQrCMBBE74L/EPZu03oQkSa9iNCTIPoBIdm2wTYJSRT79y6eLAged4d5M1M3r2lkT4zJeiegKkpg6LQ31vUCbtfTZg8sZeWMGr1DATMmaOR6VV9wVJlMabAhMaK4JGDIORw4T3rASaXCB3SkdD5OKtMZex6Uvqse+bYsdzx+M0AumKw1AmJrKmDXOVDyf7bvOqvx6PVjQpd/RPBMvfBMc6M1SGAVe8wCPu+lWBVUHLis+WKofAMAAP//AwBQSwMEFAAGAAgAAAAhAITsoQcTAQAAVAIAABMAAABbQ29udGVudF9UeXBlc10ueG1spJLNTsMwDMfvSLxDlCtq0nFACK3dgY8jcBgPYFK3jciXkmxsb4/brhKbNi5crMT23/7FznK1s4ZtMSbtXcUXouQMnfKNdl3FP9YvxT1nKYNrwHiHFd9j4qv6+mq53gdMjNQuVbzPOTxImVSPFpLwAR1FWh8tZLrGTgZQX9ChvC3LO6m8y+hykYcavF4+YQsbk9nzjtwTyacNnD1OeUOrims76Ae/PKuIaNKJBEIwWkGmt8mta064igOTIOWYk3od0g2BX+gwRI6Zfjc46N5omFE3yN4h5lewRC5VT+fJir+LnKH0basVNl5tLM1MNBG+aTnWiLHqjHu5baadoBztnLT4N8VRuZlBjn+i/gEAAP//AwBQSwMEFAAGAAgAAAAhABmqkvPRAAAAswEAAAsAAABfcmVscy8ucmVsc6yQy4oCMRBF9wP+Q6i9Xd0uRAbTbkRwK/oBNUl1d7DzIImif2+c2UyLMJtZFpc693DXm5sdxZVjMt5JaKoaBDvltXG9hNNxN1+BSJmcptE7lnDnBJt29rE+8Ei5PKXBhCQKxSUJQ87hEzGpgS2lygd2Jel8tJTLGXsMpM7UMy7qeonxNwPaCVPstYS41wsQx3sozX+zfdcZxVuvLpZdflOBxpbuAqTYc5agBooZLWtDP1FTfdkA+N6k+U+Tqeur0rdYVaZ7uuBk6vYBAAD//wMAUEsBAi0AFAAGAAgAAAAhAO+F9G9tBQAArREAAA8AAAAAAAAAAAAAAAAAAAAAAGNoYXJ0L2NoYXJ0LnhtbFBLAQItABQABgAIAAAAIQC/uqyqxgYAADYbAAAWAAAAAAAAAAAAAAAAAJoFAABjaGFydC9tZWRpYS9pbWFnZTEuYm1wUEsBAj8AFAAAAAgAUn9KRoSPpH7XAgAAIQ4AAB4AJAAAAAAAAAAgAAAAlAwAAGNoYXJ0L3RoZW1lL3RoZW1lT3ZlcnJpZGUxLnhtbAoAIAAAAAAAAQAYAFIRHFZ0RdABAIirysnnqAEAiKvKyeeoAVBLAQItABQABgAIAAAAIQD88J3gvgAAADEBAAAaAAAAAAAAAAAAAAAAAKcPAABjaGFydC9fcmVscy9jaGFydC54bWwucmVsc1BLAQItABQABgAIAAAAIQCE7KEHEwEAAFQCAAATAAAAAAAAAAAAAAAAAJ0QAABbQ29udGVudF9UeXBlc10ueG1sUEsBAi0AFAAGAAgAAAAhABmqkvPRAAAAswEAAAsAAAAAAAAAAAAAAAAA4REAAF9yZWxzLy5yZWxzUEsFBgAAAAAGAAYAswEAANsSAAAAAA=="/>
  <p:tag name="COLORTYPE" val="SCHEME"/>
  <p:tag name="LABELFORMAT" val="0"/>
  <p:tag name="NUMBERFORMAT" val="0"/>
  <p:tag name="DEFINEDCOLORS" val="3,6,10,45,32,50,13,4,9,55,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18897</TotalTime>
  <Words>3079</Words>
  <Application>Microsoft Office PowerPoint</Application>
  <PresentationFormat>On-screen Show (4:3)</PresentationFormat>
  <Paragraphs>388</Paragraphs>
  <Slides>61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ＭＳ Ｐゴシック</vt:lpstr>
      <vt:lpstr>Arial</vt:lpstr>
      <vt:lpstr>Arial Black</vt:lpstr>
      <vt:lpstr>Calibri</vt:lpstr>
      <vt:lpstr>Monotype Sorts</vt:lpstr>
      <vt:lpstr>Tahoma</vt:lpstr>
      <vt:lpstr>Times</vt:lpstr>
      <vt:lpstr>Times New Roman</vt:lpstr>
      <vt:lpstr>Wingdings</vt:lpstr>
      <vt:lpstr>Office Theme</vt:lpstr>
      <vt:lpstr>Software Architecture Modeling</vt:lpstr>
      <vt:lpstr>Objectives</vt:lpstr>
      <vt:lpstr>What is Architectural Modeling?</vt:lpstr>
      <vt:lpstr>How do We Choose What to Model?</vt:lpstr>
      <vt:lpstr>Stakeholder-Driven Modeling</vt:lpstr>
      <vt:lpstr>The Lunar Lander Example – Taken from Taylor’s Book</vt:lpstr>
      <vt:lpstr>What do We Model?</vt:lpstr>
      <vt:lpstr>What do We Model? (cont’d)</vt:lpstr>
      <vt:lpstr>What do We Model? (cont’d)</vt:lpstr>
      <vt:lpstr>What do We Model? (cont’d)</vt:lpstr>
      <vt:lpstr>Views and Viewpoints</vt:lpstr>
      <vt:lpstr>Views and Viewpoints</vt:lpstr>
      <vt:lpstr>Views and Viewpoints Example</vt:lpstr>
      <vt:lpstr>Commonly-Used Viewpoints</vt:lpstr>
      <vt:lpstr>Commonly-Used Viewpoints (cont’d)</vt:lpstr>
      <vt:lpstr>Consistency Among Views</vt:lpstr>
      <vt:lpstr>Example of View Inconsistency</vt:lpstr>
      <vt:lpstr>What is inconsistent in the prior two models?</vt:lpstr>
      <vt:lpstr>Common Types of Inconsistencies</vt:lpstr>
      <vt:lpstr>Common Types of Inconsistencies (cont’d)</vt:lpstr>
      <vt:lpstr>Common Types of Inconsistencies (cont’d)</vt:lpstr>
      <vt:lpstr>Evaluating Modeling Approaches</vt:lpstr>
      <vt:lpstr>Evaluating Modeling Approaches</vt:lpstr>
      <vt:lpstr>Evaluating Modeling Approaches (cont’d)</vt:lpstr>
      <vt:lpstr>Evaluating Modeling Approaches (cont’d)</vt:lpstr>
      <vt:lpstr>Evaluating Modeling Approaches (cont’d)</vt:lpstr>
      <vt:lpstr>Modeling Approaches</vt:lpstr>
      <vt:lpstr>Surveying Modeling Approaches</vt:lpstr>
      <vt:lpstr>Surveying Modeling Approaches (cont’d)</vt:lpstr>
      <vt:lpstr>Natural Language</vt:lpstr>
      <vt:lpstr>Natural Language Example</vt:lpstr>
      <vt:lpstr>Related Alternatives</vt:lpstr>
      <vt:lpstr>Natural Language Evaluation</vt:lpstr>
      <vt:lpstr>In-class Exercises</vt:lpstr>
      <vt:lpstr>Informal Graphical Modeling</vt:lpstr>
      <vt:lpstr>Informal Graphical Model Example</vt:lpstr>
      <vt:lpstr>Related Alternatives</vt:lpstr>
      <vt:lpstr>Informal Graphical Evaluation</vt:lpstr>
      <vt:lpstr>UML – the Unified Modeling Language</vt:lpstr>
      <vt:lpstr>UML Component Models</vt:lpstr>
      <vt:lpstr>UML Component Diagram</vt:lpstr>
      <vt:lpstr>UML Stereotypes</vt:lpstr>
      <vt:lpstr>UML Component Interfaces</vt:lpstr>
      <vt:lpstr>UML Component Interface Types</vt:lpstr>
      <vt:lpstr>UML Component Ports</vt:lpstr>
      <vt:lpstr>UML Component Example</vt:lpstr>
      <vt:lpstr>Specifying Connector Types in the UML Component Models</vt:lpstr>
      <vt:lpstr>Point of sale (POS) Example</vt:lpstr>
      <vt:lpstr>POS Component Description</vt:lpstr>
      <vt:lpstr>POS Connector Description</vt:lpstr>
      <vt:lpstr>UML Deployment Model</vt:lpstr>
      <vt:lpstr>The UML Deployment Model </vt:lpstr>
      <vt:lpstr>POS Deployment Example also specifying connector types</vt:lpstr>
      <vt:lpstr>UML Sequence Diagrams</vt:lpstr>
      <vt:lpstr>UML Sequence Diagrams</vt:lpstr>
      <vt:lpstr>POS Example</vt:lpstr>
      <vt:lpstr>Lunar Lander Example</vt:lpstr>
      <vt:lpstr>UML Lunar Lander Example</vt:lpstr>
      <vt:lpstr>UML Lunar Lander Example</vt:lpstr>
      <vt:lpstr>UML Evaluation</vt:lpstr>
      <vt:lpstr>Class Exercise</vt:lpstr>
    </vt:vector>
  </TitlesOfParts>
  <Company>Villanova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Systems</dc:title>
  <dc:creator>John Lewis</dc:creator>
  <cp:lastModifiedBy>Ramiro Liscano</cp:lastModifiedBy>
  <cp:revision>490</cp:revision>
  <cp:lastPrinted>1999-08-24T14:44:27Z</cp:lastPrinted>
  <dcterms:created xsi:type="dcterms:W3CDTF">1999-08-16T14:47:17Z</dcterms:created>
  <dcterms:modified xsi:type="dcterms:W3CDTF">2018-09-26T02:05:34Z</dcterms:modified>
</cp:coreProperties>
</file>