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59"/>
  </p:notesMasterIdLst>
  <p:handoutMasterIdLst>
    <p:handoutMasterId r:id="rId60"/>
  </p:handoutMasterIdLst>
  <p:sldIdLst>
    <p:sldId id="386" r:id="rId2"/>
    <p:sldId id="414" r:id="rId3"/>
    <p:sldId id="415" r:id="rId4"/>
    <p:sldId id="387" r:id="rId5"/>
    <p:sldId id="388" r:id="rId6"/>
    <p:sldId id="389" r:id="rId7"/>
    <p:sldId id="390" r:id="rId8"/>
    <p:sldId id="391" r:id="rId9"/>
    <p:sldId id="392" r:id="rId10"/>
    <p:sldId id="393" r:id="rId11"/>
    <p:sldId id="394" r:id="rId12"/>
    <p:sldId id="413" r:id="rId13"/>
    <p:sldId id="395" r:id="rId14"/>
    <p:sldId id="396" r:id="rId15"/>
    <p:sldId id="397" r:id="rId16"/>
    <p:sldId id="398" r:id="rId17"/>
    <p:sldId id="399" r:id="rId18"/>
    <p:sldId id="400" r:id="rId19"/>
    <p:sldId id="401" r:id="rId20"/>
    <p:sldId id="402" r:id="rId21"/>
    <p:sldId id="416" r:id="rId22"/>
    <p:sldId id="417" r:id="rId23"/>
    <p:sldId id="418" r:id="rId24"/>
    <p:sldId id="419" r:id="rId25"/>
    <p:sldId id="420" r:id="rId26"/>
    <p:sldId id="421" r:id="rId27"/>
    <p:sldId id="441" r:id="rId28"/>
    <p:sldId id="422" r:id="rId29"/>
    <p:sldId id="423" r:id="rId30"/>
    <p:sldId id="447" r:id="rId31"/>
    <p:sldId id="448" r:id="rId32"/>
    <p:sldId id="424" r:id="rId33"/>
    <p:sldId id="425" r:id="rId34"/>
    <p:sldId id="426" r:id="rId35"/>
    <p:sldId id="442" r:id="rId36"/>
    <p:sldId id="427" r:id="rId37"/>
    <p:sldId id="449" r:id="rId38"/>
    <p:sldId id="428" r:id="rId39"/>
    <p:sldId id="451" r:id="rId40"/>
    <p:sldId id="450" r:id="rId41"/>
    <p:sldId id="429" r:id="rId42"/>
    <p:sldId id="452" r:id="rId43"/>
    <p:sldId id="443" r:id="rId44"/>
    <p:sldId id="446" r:id="rId45"/>
    <p:sldId id="444" r:id="rId46"/>
    <p:sldId id="435" r:id="rId47"/>
    <p:sldId id="436" r:id="rId48"/>
    <p:sldId id="437" r:id="rId49"/>
    <p:sldId id="438" r:id="rId50"/>
    <p:sldId id="439" r:id="rId51"/>
    <p:sldId id="440" r:id="rId52"/>
    <p:sldId id="445" r:id="rId53"/>
    <p:sldId id="430" r:id="rId54"/>
    <p:sldId id="433" r:id="rId55"/>
    <p:sldId id="434" r:id="rId56"/>
    <p:sldId id="411" r:id="rId57"/>
    <p:sldId id="412" r:id="rId58"/>
  </p:sldIdLst>
  <p:sldSz cx="9144000" cy="6858000" type="screen4x3"/>
  <p:notesSz cx="7315200" cy="9601200"/>
  <p:custDataLst>
    <p:tags r:id="rId61"/>
  </p:custDataLst>
  <p:defaultTextStyle>
    <a:defPPr>
      <a:defRPr lang="en-US"/>
    </a:defPPr>
    <a:lvl1pPr algn="ctr" rtl="0" fontAlgn="base">
      <a:spcBef>
        <a:spcPct val="0"/>
      </a:spcBef>
      <a:spcAft>
        <a:spcPct val="0"/>
      </a:spcAft>
      <a:defRPr sz="2800" kern="1200">
        <a:solidFill>
          <a:schemeClr val="tx1"/>
        </a:solidFill>
        <a:latin typeface="Times New Roman" pitchFamily="18" charset="0"/>
        <a:ea typeface="+mn-ea"/>
        <a:cs typeface="+mn-cs"/>
      </a:defRPr>
    </a:lvl1pPr>
    <a:lvl2pPr marL="457200" algn="ctr" rtl="0" fontAlgn="base">
      <a:spcBef>
        <a:spcPct val="0"/>
      </a:spcBef>
      <a:spcAft>
        <a:spcPct val="0"/>
      </a:spcAft>
      <a:defRPr sz="2800" kern="1200">
        <a:solidFill>
          <a:schemeClr val="tx1"/>
        </a:solidFill>
        <a:latin typeface="Times New Roman" pitchFamily="18" charset="0"/>
        <a:ea typeface="+mn-ea"/>
        <a:cs typeface="+mn-cs"/>
      </a:defRPr>
    </a:lvl2pPr>
    <a:lvl3pPr marL="914400" algn="ctr" rtl="0" fontAlgn="base">
      <a:spcBef>
        <a:spcPct val="0"/>
      </a:spcBef>
      <a:spcAft>
        <a:spcPct val="0"/>
      </a:spcAft>
      <a:defRPr sz="2800" kern="1200">
        <a:solidFill>
          <a:schemeClr val="tx1"/>
        </a:solidFill>
        <a:latin typeface="Times New Roman" pitchFamily="18" charset="0"/>
        <a:ea typeface="+mn-ea"/>
        <a:cs typeface="+mn-cs"/>
      </a:defRPr>
    </a:lvl3pPr>
    <a:lvl4pPr marL="1371600" algn="ctr" rtl="0" fontAlgn="base">
      <a:spcBef>
        <a:spcPct val="0"/>
      </a:spcBef>
      <a:spcAft>
        <a:spcPct val="0"/>
      </a:spcAft>
      <a:defRPr sz="2800" kern="1200">
        <a:solidFill>
          <a:schemeClr val="tx1"/>
        </a:solidFill>
        <a:latin typeface="Times New Roman" pitchFamily="18" charset="0"/>
        <a:ea typeface="+mn-ea"/>
        <a:cs typeface="+mn-cs"/>
      </a:defRPr>
    </a:lvl4pPr>
    <a:lvl5pPr marL="1828800" algn="ctr"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2" autoAdjust="0"/>
    <p:restoredTop sz="96604" autoAdjust="0"/>
  </p:normalViewPr>
  <p:slideViewPr>
    <p:cSldViewPr>
      <p:cViewPr varScale="1">
        <p:scale>
          <a:sx n="65" d="100"/>
          <a:sy n="65" d="100"/>
        </p:scale>
        <p:origin x="396" y="5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1"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53252" name="Rectangle 4"/>
          <p:cNvSpPr>
            <a:spLocks noGrp="1" noChangeArrowheads="1"/>
          </p:cNvSpPr>
          <p:nvPr>
            <p:ph type="ftr" sz="quarter" idx="2"/>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3" name="Rectangle 5"/>
          <p:cNvSpPr>
            <a:spLocks noGrp="1" noChangeArrowheads="1"/>
          </p:cNvSpPr>
          <p:nvPr>
            <p:ph type="sldNum" sz="quarter" idx="3"/>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9FDE9E18-CCCD-4A9D-88B0-2F195B9245B9}" type="slidenum">
              <a:rPr lang="en-US"/>
              <a:pPr>
                <a:defRPr/>
              </a:pPr>
              <a:t>‹#›</a:t>
            </a:fld>
            <a:endParaRPr lang="en-US" dirty="0"/>
          </a:p>
        </p:txBody>
      </p:sp>
    </p:spTree>
    <p:extLst>
      <p:ext uri="{BB962C8B-B14F-4D97-AF65-F5344CB8AC3E}">
        <p14:creationId xmlns:p14="http://schemas.microsoft.com/office/powerpoint/2010/main" val="36664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67" name="Rectangle 3"/>
          <p:cNvSpPr>
            <a:spLocks noGrp="1" noChangeArrowheads="1"/>
          </p:cNvSpPr>
          <p:nvPr>
            <p:ph type="dt"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CB4E4C2-344C-486F-AF73-B59BAD5B1CAF}" type="slidenum">
              <a:rPr lang="en-US"/>
              <a:pPr>
                <a:defRPr/>
              </a:pPr>
              <a:t>‹#›</a:t>
            </a:fld>
            <a:endParaRPr lang="en-US" dirty="0"/>
          </a:p>
        </p:txBody>
      </p:sp>
    </p:spTree>
    <p:extLst>
      <p:ext uri="{BB962C8B-B14F-4D97-AF65-F5344CB8AC3E}">
        <p14:creationId xmlns:p14="http://schemas.microsoft.com/office/powerpoint/2010/main" val="354526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8E178617-24C1-4BBB-BA2E-BFC21B14D3A4}" type="slidenum">
              <a:rPr lang="en-US" altLang="en-US" sz="1200">
                <a:latin typeface="Arial" panose="020B0604020202020204" pitchFamily="34" charset="0"/>
              </a:rPr>
              <a:pPr/>
              <a:t>4</a:t>
            </a:fld>
            <a:endParaRPr lang="en-US" altLang="en-US" sz="1200">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8901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125319CD-E346-426A-960B-6DC2EF5CC23A}" type="slidenum">
              <a:rPr lang="en-US" altLang="en-US" sz="1200">
                <a:latin typeface="Arial" panose="020B0604020202020204" pitchFamily="34" charset="0"/>
              </a:rPr>
              <a:pPr/>
              <a:t>13</a:t>
            </a:fld>
            <a:endParaRPr lang="en-US" altLang="en-US" sz="1200">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96148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0138C99A-AFC1-4FC9-B523-E785B6102C84}" type="slidenum">
              <a:rPr lang="en-US" altLang="en-US" sz="1200">
                <a:latin typeface="Arial" panose="020B0604020202020204" pitchFamily="34" charset="0"/>
              </a:rPr>
              <a:pPr/>
              <a:t>14</a:t>
            </a:fld>
            <a:endParaRPr lang="en-US" altLang="en-US" sz="1200">
              <a:latin typeface="Arial" panose="020B0604020202020204" pitchFamily="34" charset="0"/>
            </a:endParaRPr>
          </a:p>
        </p:txBody>
      </p:sp>
      <p:sp>
        <p:nvSpPr>
          <p:cNvPr id="40963" name="Rectangle 2"/>
          <p:cNvSpPr>
            <a:spLocks noGrp="1" noRot="1" noChangeAspect="1" noChangeArrowheads="1" noTextEdit="1"/>
          </p:cNvSpPr>
          <p:nvPr>
            <p:ph type="sldImg"/>
          </p:nvPr>
        </p:nvSpPr>
        <p:spPr>
          <a:xfrm>
            <a:off x="1146175" y="687388"/>
            <a:ext cx="4567238" cy="3425825"/>
          </a:xfrm>
          <a:ln/>
        </p:spPr>
      </p:sp>
      <p:sp>
        <p:nvSpPr>
          <p:cNvPr id="4096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9425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165DBFD6-2B3B-4072-ACC4-4D4585BB84F9}" type="slidenum">
              <a:rPr lang="en-US" altLang="en-US" sz="1200">
                <a:latin typeface="Arial" panose="020B0604020202020204" pitchFamily="34" charset="0"/>
              </a:rPr>
              <a:pPr/>
              <a:t>15</a:t>
            </a:fld>
            <a:endParaRPr lang="en-US" altLang="en-US" sz="1200">
              <a:latin typeface="Arial" panose="020B0604020202020204" pitchFamily="34" charset="0"/>
            </a:endParaRPr>
          </a:p>
        </p:txBody>
      </p:sp>
      <p:sp>
        <p:nvSpPr>
          <p:cNvPr id="41987" name="Rectangle 2"/>
          <p:cNvSpPr>
            <a:spLocks noGrp="1" noRot="1" noChangeAspect="1" noChangeArrowheads="1" noTextEdit="1"/>
          </p:cNvSpPr>
          <p:nvPr>
            <p:ph type="sldImg"/>
          </p:nvPr>
        </p:nvSpPr>
        <p:spPr>
          <a:xfrm>
            <a:off x="1146175" y="687388"/>
            <a:ext cx="4567238" cy="3425825"/>
          </a:xfrm>
          <a:ln/>
        </p:spPr>
      </p:sp>
      <p:sp>
        <p:nvSpPr>
          <p:cNvPr id="4198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5119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E1C56201-99A5-49A5-B9FE-AE94D64871DA}" type="slidenum">
              <a:rPr lang="en-US" altLang="en-US" sz="1200">
                <a:latin typeface="Arial" panose="020B0604020202020204" pitchFamily="34" charset="0"/>
              </a:rPr>
              <a:pPr/>
              <a:t>16</a:t>
            </a:fld>
            <a:endParaRPr lang="en-US" altLang="en-US" sz="1200">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1146175" y="687388"/>
            <a:ext cx="4567238" cy="3425825"/>
          </a:xfrm>
          <a:ln/>
        </p:spPr>
      </p:sp>
      <p:sp>
        <p:nvSpPr>
          <p:cNvPr id="4301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32958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62438BEB-56EC-4FA7-B409-CC518E8D8D44}" type="slidenum">
              <a:rPr lang="en-US" altLang="en-US" sz="1200">
                <a:latin typeface="Arial" panose="020B0604020202020204" pitchFamily="34" charset="0"/>
              </a:rPr>
              <a:pPr/>
              <a:t>17</a:t>
            </a:fld>
            <a:endParaRPr lang="en-US" altLang="en-US"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xfrm>
            <a:off x="1146175" y="687388"/>
            <a:ext cx="4567238" cy="3425825"/>
          </a:xfrm>
          <a:ln/>
        </p:spPr>
      </p:sp>
      <p:sp>
        <p:nvSpPr>
          <p:cNvPr id="4403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6427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836E6241-BF66-4040-8626-0872EA75C328}" type="slidenum">
              <a:rPr lang="en-US" altLang="en-US" sz="1200">
                <a:latin typeface="Arial" panose="020B0604020202020204" pitchFamily="34" charset="0"/>
              </a:rPr>
              <a:pPr/>
              <a:t>18</a:t>
            </a:fld>
            <a:endParaRPr lang="en-US" altLang="en-US" sz="1200">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1146175" y="687388"/>
            <a:ext cx="4567238" cy="3425825"/>
          </a:xfrm>
          <a:ln/>
        </p:spPr>
      </p:sp>
      <p:sp>
        <p:nvSpPr>
          <p:cNvPr id="4506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1443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7C6F3D4B-0BAB-4BC2-BC74-4BE0E3586D4C}" type="slidenum">
              <a:rPr lang="en-US" altLang="en-US" sz="1200">
                <a:latin typeface="Arial" panose="020B0604020202020204" pitchFamily="34" charset="0"/>
              </a:rPr>
              <a:pPr/>
              <a:t>19</a:t>
            </a:fld>
            <a:endParaRPr lang="en-US" altLang="en-US" sz="1200">
              <a:latin typeface="Arial" panose="020B0604020202020204" pitchFamily="34" charset="0"/>
            </a:endParaRPr>
          </a:p>
        </p:txBody>
      </p:sp>
      <p:sp>
        <p:nvSpPr>
          <p:cNvPr id="46083" name="Rectangle 2"/>
          <p:cNvSpPr>
            <a:spLocks noGrp="1" noRot="1" noChangeAspect="1" noChangeArrowheads="1" noTextEdit="1"/>
          </p:cNvSpPr>
          <p:nvPr>
            <p:ph type="sldImg"/>
          </p:nvPr>
        </p:nvSpPr>
        <p:spPr>
          <a:xfrm>
            <a:off x="1146175" y="687388"/>
            <a:ext cx="4567238" cy="3425825"/>
          </a:xfrm>
          <a:ln/>
        </p:spPr>
      </p:sp>
      <p:sp>
        <p:nvSpPr>
          <p:cNvPr id="4608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4139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0201769F-7081-4A01-AFAD-4C6D2EDD51BD}" type="slidenum">
              <a:rPr lang="en-US" altLang="en-US" sz="1200">
                <a:latin typeface="Arial" panose="020B0604020202020204" pitchFamily="34" charset="0"/>
              </a:rPr>
              <a:pPr/>
              <a:t>20</a:t>
            </a:fld>
            <a:endParaRPr lang="en-US" altLang="en-US" sz="1200">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1052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7BB166B6-E656-488A-A99F-BE46A9A4438C}" type="slidenum">
              <a:rPr lang="en-US" altLang="en-US" sz="1200">
                <a:latin typeface="Arial" panose="020B0604020202020204" pitchFamily="34" charset="0"/>
              </a:rPr>
              <a:pPr/>
              <a:t>56</a:t>
            </a:fld>
            <a:endParaRPr lang="en-US" altLang="en-US" sz="1200">
              <a:latin typeface="Arial" panose="020B0604020202020204" pitchFamily="34" charset="0"/>
            </a:endParaRPr>
          </a:p>
        </p:txBody>
      </p:sp>
      <p:sp>
        <p:nvSpPr>
          <p:cNvPr id="56323" name="Rectangle 2"/>
          <p:cNvSpPr>
            <a:spLocks noGrp="1" noRot="1" noChangeAspect="1" noChangeArrowheads="1" noTextEdit="1"/>
          </p:cNvSpPr>
          <p:nvPr>
            <p:ph type="sldImg"/>
          </p:nvPr>
        </p:nvSpPr>
        <p:spPr>
          <a:xfrm>
            <a:off x="1146175" y="687388"/>
            <a:ext cx="4567238" cy="3425825"/>
          </a:xfrm>
          <a:ln/>
        </p:spPr>
      </p:sp>
      <p:sp>
        <p:nvSpPr>
          <p:cNvPr id="563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62228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8FA5130E-BBCD-439D-A331-063E8F7AFD3E}" type="slidenum">
              <a:rPr lang="en-US" altLang="en-US" sz="1200">
                <a:latin typeface="Arial" panose="020B0604020202020204" pitchFamily="34" charset="0"/>
              </a:rPr>
              <a:pPr/>
              <a:t>57</a:t>
            </a:fld>
            <a:endParaRPr lang="en-US" altLang="en-US"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xfrm>
            <a:off x="1146175" y="687388"/>
            <a:ext cx="4567238" cy="3425825"/>
          </a:xfrm>
          <a:ln/>
        </p:spPr>
      </p:sp>
      <p:sp>
        <p:nvSpPr>
          <p:cNvPr id="573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8502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4486A4D0-0788-4079-A65B-E8B62DABF88D}" type="slidenum">
              <a:rPr lang="en-US" altLang="en-US" sz="1200">
                <a:latin typeface="Arial" panose="020B0604020202020204" pitchFamily="34" charset="0"/>
              </a:rPr>
              <a:pPr/>
              <a:t>5</a:t>
            </a:fld>
            <a:endParaRPr lang="en-US" altLang="en-US" sz="1200">
              <a:latin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6545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08EF2309-2127-4257-8AAE-EC9C0D639AEB}" type="slidenum">
              <a:rPr lang="en-US" altLang="en-US" sz="1200">
                <a:latin typeface="Arial" panose="020B0604020202020204" pitchFamily="34" charset="0"/>
              </a:rPr>
              <a:pPr/>
              <a:t>6</a:t>
            </a:fld>
            <a:endParaRPr lang="en-US"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xfrm>
            <a:off x="1146175" y="687388"/>
            <a:ext cx="4567238" cy="3425825"/>
          </a:xfrm>
          <a:ln/>
        </p:spPr>
      </p:sp>
      <p:sp>
        <p:nvSpPr>
          <p:cNvPr id="3379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90139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DDB68AF1-ACA5-4661-A3A0-0FA7A718557A}" type="slidenum">
              <a:rPr lang="en-US" altLang="en-US" sz="1200">
                <a:latin typeface="Arial" panose="020B0604020202020204" pitchFamily="34" charset="0"/>
              </a:rPr>
              <a:pPr/>
              <a:t>7</a:t>
            </a:fld>
            <a:endParaRPr lang="en-US" altLang="en-US" sz="1200">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1146175" y="687388"/>
            <a:ext cx="4567238" cy="3425825"/>
          </a:xfrm>
          <a:ln/>
        </p:spPr>
      </p:sp>
      <p:sp>
        <p:nvSpPr>
          <p:cNvPr id="3482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7078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5880800C-099B-4FD7-9C29-1137487B8CFC}" type="slidenum">
              <a:rPr lang="en-US" altLang="en-US" sz="1200">
                <a:latin typeface="Arial" panose="020B0604020202020204" pitchFamily="34" charset="0"/>
              </a:rPr>
              <a:pPr/>
              <a:t>8</a:t>
            </a:fld>
            <a:endParaRPr lang="en-US"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xfrm>
            <a:off x="1146175" y="687388"/>
            <a:ext cx="4567238" cy="3425825"/>
          </a:xfrm>
          <a:ln/>
        </p:spPr>
      </p:sp>
      <p:sp>
        <p:nvSpPr>
          <p:cNvPr id="3584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2341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60C16322-77BE-4A77-BF83-921DCA89006C}" type="slidenum">
              <a:rPr lang="en-US" altLang="en-US" sz="1200">
                <a:latin typeface="Arial" panose="020B0604020202020204" pitchFamily="34" charset="0"/>
              </a:rPr>
              <a:pPr/>
              <a:t>9</a:t>
            </a:fld>
            <a:endParaRPr lang="en-US" altLang="en-US" sz="1200">
              <a:latin typeface="Arial" panose="020B0604020202020204" pitchFamily="34" charset="0"/>
            </a:endParaRPr>
          </a:p>
        </p:txBody>
      </p:sp>
      <p:sp>
        <p:nvSpPr>
          <p:cNvPr id="36867" name="Rectangle 2"/>
          <p:cNvSpPr>
            <a:spLocks noGrp="1" noRot="1" noChangeAspect="1" noChangeArrowheads="1" noTextEdit="1"/>
          </p:cNvSpPr>
          <p:nvPr>
            <p:ph type="sldImg"/>
          </p:nvPr>
        </p:nvSpPr>
        <p:spPr>
          <a:xfrm>
            <a:off x="1146175" y="687388"/>
            <a:ext cx="4567238" cy="3425825"/>
          </a:xfrm>
          <a:ln/>
        </p:spPr>
      </p:sp>
      <p:sp>
        <p:nvSpPr>
          <p:cNvPr id="3686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5213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4D03CC3C-E6C9-47F7-A5E9-B3C14DC8255B}" type="slidenum">
              <a:rPr lang="en-US" altLang="en-US" sz="1200">
                <a:latin typeface="Arial" panose="020B0604020202020204" pitchFamily="34" charset="0"/>
              </a:rPr>
              <a:pPr/>
              <a:t>10</a:t>
            </a:fld>
            <a:endParaRPr lang="en-US" altLang="en-US" sz="1200">
              <a:latin typeface="Arial" panose="020B0604020202020204" pitchFamily="34" charset="0"/>
            </a:endParaRPr>
          </a:p>
        </p:txBody>
      </p:sp>
      <p:sp>
        <p:nvSpPr>
          <p:cNvPr id="37891" name="Rectangle 2"/>
          <p:cNvSpPr>
            <a:spLocks noGrp="1" noRot="1" noChangeAspect="1" noChangeArrowheads="1" noTextEdit="1"/>
          </p:cNvSpPr>
          <p:nvPr>
            <p:ph type="sldImg"/>
          </p:nvPr>
        </p:nvSpPr>
        <p:spPr>
          <a:xfrm>
            <a:off x="1146175" y="687388"/>
            <a:ext cx="4567238" cy="3425825"/>
          </a:xfrm>
          <a:ln/>
        </p:spPr>
      </p:sp>
      <p:sp>
        <p:nvSpPr>
          <p:cNvPr id="3789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59718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E5A61159-C89C-4580-8D19-85E494B10155}" type="slidenum">
              <a:rPr lang="en-US" altLang="en-US" sz="1200">
                <a:latin typeface="Arial" panose="020B0604020202020204" pitchFamily="34" charset="0"/>
              </a:rPr>
              <a:pPr/>
              <a:t>11</a:t>
            </a:fld>
            <a:endParaRPr lang="en-US" altLang="en-US" sz="1200">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9085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E5A61159-C89C-4580-8D19-85E494B10155}" type="slidenum">
              <a:rPr lang="en-US" altLang="en-US" sz="1200">
                <a:latin typeface="Arial" panose="020B0604020202020204" pitchFamily="34" charset="0"/>
              </a:rPr>
              <a:pPr/>
              <a:t>12</a:t>
            </a:fld>
            <a:endParaRPr lang="en-US" altLang="en-US" sz="1200">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1869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6878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4235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14064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5" name="Footer Placeholder 4"/>
          <p:cNvSpPr>
            <a:spLocks noGrp="1"/>
          </p:cNvSpPr>
          <p:nvPr>
            <p:ph type="ftr" sz="quarter" idx="11"/>
          </p:nvPr>
        </p:nvSpPr>
        <p:spPr/>
        <p:txBody>
          <a:bodyPr/>
          <a:lstStyle/>
          <a:p>
            <a:pPr>
              <a:defRPr/>
            </a:pPr>
            <a:r>
              <a:rPr lang="en-CA"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2480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2556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814730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574744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9546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8" name="Footer Placeholder 7"/>
          <p:cNvSpPr>
            <a:spLocks noGrp="1"/>
          </p:cNvSpPr>
          <p:nvPr>
            <p:ph type="ftr" sz="quarter" idx="11"/>
          </p:nvPr>
        </p:nvSpPr>
        <p:spPr/>
        <p:txBody>
          <a:bodyPr/>
          <a:lstStyle/>
          <a:p>
            <a:pPr>
              <a:defRPr/>
            </a:pPr>
            <a:r>
              <a:rPr lang="en-CA" dirty="0" smtClean="0"/>
              <a:t>ENGR 4790  Distributed Systems</a:t>
            </a:r>
            <a:endParaRPr lang="en-CA" dirty="0"/>
          </a:p>
        </p:txBody>
      </p:sp>
      <p:sp>
        <p:nvSpPr>
          <p:cNvPr id="9" name="Slide Number Placeholder 8"/>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845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4" name="Footer Placeholder 3"/>
          <p:cNvSpPr>
            <a:spLocks noGrp="1"/>
          </p:cNvSpPr>
          <p:nvPr>
            <p:ph type="ftr" sz="quarter" idx="11"/>
          </p:nvPr>
        </p:nvSpPr>
        <p:spPr/>
        <p:txBody>
          <a:bodyPr/>
          <a:lstStyle/>
          <a:p>
            <a:pPr>
              <a:defRPr/>
            </a:pPr>
            <a:r>
              <a:rPr lang="en-CA" dirty="0" smtClean="0"/>
              <a:t>ENGR 4790  Distributed Systems</a:t>
            </a:r>
            <a:endParaRPr lang="en-CA" dirty="0"/>
          </a:p>
        </p:txBody>
      </p:sp>
      <p:sp>
        <p:nvSpPr>
          <p:cNvPr id="5" name="Slide Number Placeholder 4"/>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21135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3" name="Footer Placeholder 2"/>
          <p:cNvSpPr>
            <a:spLocks noGrp="1"/>
          </p:cNvSpPr>
          <p:nvPr>
            <p:ph type="ftr" sz="quarter" idx="11"/>
          </p:nvPr>
        </p:nvSpPr>
        <p:spPr/>
        <p:txBody>
          <a:bodyPr/>
          <a:lstStyle/>
          <a:p>
            <a:pPr>
              <a:defRPr/>
            </a:pPr>
            <a:r>
              <a:rPr lang="en-CA" dirty="0" smtClean="0"/>
              <a:t>ENGR 4790  Distributed Systems</a:t>
            </a:r>
            <a:endParaRPr lang="en-CA" dirty="0"/>
          </a:p>
        </p:txBody>
      </p:sp>
      <p:sp>
        <p:nvSpPr>
          <p:cNvPr id="4" name="Slide Number Placeholder 3"/>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733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008313" cy="943949"/>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15550"/>
            <a:ext cx="3008313" cy="38106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7160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10/3/2018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40280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5875"/>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74C2-D18D-4A8A-B0E7-6ABC07CE5C73}" type="datetimeFigureOut">
              <a:rPr lang="en-US" smtClean="0"/>
              <a:t>10/3/2018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CA" dirty="0" smtClean="0"/>
              <a:t>ENGR 4790 Distributed Systems</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11AE-F47D-454C-B870-CDDCFC8FD8A9}" type="slidenum">
              <a:rPr lang="en-US" smtClean="0"/>
              <a:t>‹#›</a:t>
            </a:fld>
            <a:endParaRPr lang="en-US" dirty="0"/>
          </a:p>
        </p:txBody>
      </p:sp>
    </p:spTree>
    <p:extLst>
      <p:ext uri="{BB962C8B-B14F-4D97-AF65-F5344CB8AC3E}">
        <p14:creationId xmlns:p14="http://schemas.microsoft.com/office/powerpoint/2010/main" val="37863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image" Target="../media/image4.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cs.oracle.com/cd/E19316-01/820-6424/aeraq/index.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Software Architecture Connectors</a:t>
            </a:r>
            <a:endParaRPr lang="en-CA" dirty="0"/>
          </a:p>
        </p:txBody>
      </p:sp>
      <p:sp>
        <p:nvSpPr>
          <p:cNvPr id="5" name="Subtitle 4"/>
          <p:cNvSpPr>
            <a:spLocks noGrp="1"/>
          </p:cNvSpPr>
          <p:nvPr>
            <p:ph type="subTitle" idx="1"/>
          </p:nvPr>
        </p:nvSpPr>
        <p:spPr>
          <a:xfrm>
            <a:off x="1371600" y="3810000"/>
            <a:ext cx="6400800" cy="1752600"/>
          </a:xfrm>
        </p:spPr>
        <p:txBody>
          <a:bodyPr>
            <a:normAutofit/>
          </a:bodyPr>
          <a:lstStyle/>
          <a:p>
            <a:r>
              <a:rPr lang="en-US" dirty="0"/>
              <a:t>An architectural modeling notation is a language or means of capturing </a:t>
            </a:r>
          </a:p>
          <a:p>
            <a:r>
              <a:rPr lang="en-US" dirty="0"/>
              <a:t>design decisions.</a:t>
            </a:r>
          </a:p>
          <a:p>
            <a:endParaRPr lang="en-CA" dirty="0"/>
          </a:p>
        </p:txBody>
      </p:sp>
      <p:sp>
        <p:nvSpPr>
          <p:cNvPr id="2" name="TextBox 1"/>
          <p:cNvSpPr txBox="1"/>
          <p:nvPr/>
        </p:nvSpPr>
        <p:spPr>
          <a:xfrm>
            <a:off x="228600" y="6172200"/>
            <a:ext cx="6400800" cy="646331"/>
          </a:xfrm>
          <a:prstGeom prst="rect">
            <a:avLst/>
          </a:prstGeom>
          <a:noFill/>
        </p:spPr>
        <p:txBody>
          <a:bodyPr wrap="square" rtlCol="0">
            <a:spAutoFit/>
          </a:bodyPr>
          <a:lstStyle/>
          <a:p>
            <a:pPr algn="l"/>
            <a:r>
              <a:rPr lang="en-US" sz="1200" dirty="0"/>
              <a:t>Notes Adapted from:</a:t>
            </a:r>
          </a:p>
          <a:p>
            <a:pPr algn="l"/>
            <a:r>
              <a:rPr lang="en-US" sz="1200" dirty="0"/>
              <a:t>Software Architecture: Foundations, Theory, and Practice, Taylor et al.</a:t>
            </a:r>
          </a:p>
          <a:p>
            <a:pPr algn="l"/>
            <a:r>
              <a:rPr lang="en-US" sz="1200" dirty="0"/>
              <a:t>Modeling and Simulating Software Architectures: The Palladio Approach, </a:t>
            </a:r>
            <a:r>
              <a:rPr lang="en-US" sz="1200" dirty="0" err="1"/>
              <a:t>Reussner</a:t>
            </a:r>
            <a:r>
              <a:rPr lang="en-US" sz="1200" dirty="0"/>
              <a:t> et al.</a:t>
            </a:r>
            <a:endParaRPr lang="en-CA" sz="1200" dirty="0"/>
          </a:p>
        </p:txBody>
      </p:sp>
    </p:spTree>
    <p:extLst>
      <p:ext uri="{BB962C8B-B14F-4D97-AF65-F5344CB8AC3E}">
        <p14:creationId xmlns:p14="http://schemas.microsoft.com/office/powerpoint/2010/main" val="657527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altLang="en-US" smtClean="0"/>
              <a:t>Benefits of First-Class Connectors</a:t>
            </a:r>
          </a:p>
        </p:txBody>
      </p:sp>
      <p:sp>
        <p:nvSpPr>
          <p:cNvPr id="11267" name="Rectangle 5"/>
          <p:cNvSpPr>
            <a:spLocks noGrp="1" noChangeArrowheads="1"/>
          </p:cNvSpPr>
          <p:nvPr>
            <p:ph idx="1"/>
          </p:nvPr>
        </p:nvSpPr>
        <p:spPr/>
        <p:txBody>
          <a:bodyPr>
            <a:normAutofit lnSpcReduction="10000"/>
          </a:bodyPr>
          <a:lstStyle/>
          <a:p>
            <a:r>
              <a:rPr lang="en-US" altLang="en-US" smtClean="0"/>
              <a:t>Separate computation from interaction</a:t>
            </a:r>
          </a:p>
          <a:p>
            <a:r>
              <a:rPr lang="en-US" altLang="en-US" smtClean="0"/>
              <a:t>Minimize component interdependencies</a:t>
            </a:r>
          </a:p>
          <a:p>
            <a:r>
              <a:rPr lang="en-US" altLang="en-US" smtClean="0"/>
              <a:t>Support software evolution</a:t>
            </a:r>
          </a:p>
          <a:p>
            <a:pPr lvl="1"/>
            <a:r>
              <a:rPr lang="en-US" altLang="en-US" smtClean="0"/>
              <a:t>At component-, connector-, &amp; system-level</a:t>
            </a:r>
          </a:p>
          <a:p>
            <a:r>
              <a:rPr lang="en-US" altLang="en-US" smtClean="0"/>
              <a:t>Potential for supporting dynamism</a:t>
            </a:r>
          </a:p>
          <a:p>
            <a:r>
              <a:rPr lang="en-US" altLang="en-US" smtClean="0"/>
              <a:t>Facilitate heterogeneity</a:t>
            </a:r>
          </a:p>
          <a:p>
            <a:r>
              <a:rPr lang="en-US" altLang="en-US" smtClean="0"/>
              <a:t>Become points of distribution</a:t>
            </a:r>
          </a:p>
          <a:p>
            <a:r>
              <a:rPr lang="en-US" altLang="en-US" smtClean="0"/>
              <a:t>Aid system analysis &amp; testing</a:t>
            </a:r>
          </a:p>
        </p:txBody>
      </p:sp>
    </p:spTree>
    <p:extLst>
      <p:ext uri="{BB962C8B-B14F-4D97-AF65-F5344CB8AC3E}">
        <p14:creationId xmlns:p14="http://schemas.microsoft.com/office/powerpoint/2010/main" val="887835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An Example of Explicit Connectors</a:t>
            </a:r>
          </a:p>
        </p:txBody>
      </p:sp>
      <p:sp>
        <p:nvSpPr>
          <p:cNvPr id="2" name="Content Placeholder 1"/>
          <p:cNvSpPr>
            <a:spLocks noGrp="1"/>
          </p:cNvSpPr>
          <p:nvPr>
            <p:ph idx="1"/>
          </p:nvPr>
        </p:nvSpPr>
        <p:spPr>
          <a:xfrm>
            <a:off x="457200" y="2819400"/>
            <a:ext cx="8229600" cy="3032125"/>
          </a:xfrm>
        </p:spPr>
        <p:txBody>
          <a:bodyPr>
            <a:normAutofit lnSpcReduction="10000"/>
          </a:bodyPr>
          <a:lstStyle/>
          <a:p>
            <a:r>
              <a:rPr lang="en-US" dirty="0" smtClean="0"/>
              <a:t>Components A and B communicate via a Unix pipe</a:t>
            </a:r>
          </a:p>
          <a:p>
            <a:r>
              <a:rPr lang="en-US" dirty="0" smtClean="0"/>
              <a:t>Pipes overall behavior</a:t>
            </a:r>
          </a:p>
          <a:p>
            <a:pPr lvl="1"/>
            <a:r>
              <a:rPr lang="en-US" dirty="0" smtClean="0"/>
              <a:t>Some statement by the designer</a:t>
            </a:r>
          </a:p>
          <a:p>
            <a:r>
              <a:rPr lang="en-US" dirty="0" smtClean="0"/>
              <a:t>What is still missing is some properties of the connection.</a:t>
            </a:r>
            <a:endParaRPr lang="en-CA" dirty="0"/>
          </a:p>
        </p:txBody>
      </p:sp>
      <p:pic>
        <p:nvPicPr>
          <p:cNvPr id="12292" name="Picture 4" descr="Fig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35941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p:cNvSpPr txBox="1">
            <a:spLocks noChangeArrowheads="1"/>
          </p:cNvSpPr>
          <p:nvPr/>
        </p:nvSpPr>
        <p:spPr bwMode="auto">
          <a:xfrm>
            <a:off x="228600" y="6324600"/>
            <a:ext cx="64770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413102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An Example of Explicit Connectors</a:t>
            </a:r>
          </a:p>
        </p:txBody>
      </p:sp>
      <p:sp>
        <p:nvSpPr>
          <p:cNvPr id="2" name="Content Placeholder 1"/>
          <p:cNvSpPr>
            <a:spLocks noGrp="1"/>
          </p:cNvSpPr>
          <p:nvPr>
            <p:ph idx="1"/>
          </p:nvPr>
        </p:nvSpPr>
        <p:spPr>
          <a:xfrm>
            <a:off x="457200" y="2819400"/>
            <a:ext cx="8229600" cy="3032125"/>
          </a:xfrm>
        </p:spPr>
        <p:txBody>
          <a:bodyPr>
            <a:normAutofit lnSpcReduction="10000"/>
          </a:bodyPr>
          <a:lstStyle/>
          <a:p>
            <a:r>
              <a:rPr lang="en-US" dirty="0" smtClean="0"/>
              <a:t>This Pipe Properties</a:t>
            </a:r>
          </a:p>
          <a:p>
            <a:pPr lvl="1"/>
            <a:r>
              <a:rPr lang="en-US" dirty="0"/>
              <a:t> </a:t>
            </a:r>
            <a:r>
              <a:rPr lang="en-US" dirty="0" smtClean="0"/>
              <a:t>Unformatted </a:t>
            </a:r>
            <a:r>
              <a:rPr lang="en-US" dirty="0"/>
              <a:t>streams of data</a:t>
            </a:r>
          </a:p>
          <a:p>
            <a:pPr lvl="1"/>
            <a:r>
              <a:rPr lang="en-US" dirty="0"/>
              <a:t> </a:t>
            </a:r>
            <a:r>
              <a:rPr lang="en-US" dirty="0" smtClean="0"/>
              <a:t>Single interaction channel</a:t>
            </a:r>
          </a:p>
          <a:p>
            <a:pPr lvl="1"/>
            <a:r>
              <a:rPr lang="en-US" dirty="0" smtClean="0"/>
              <a:t>Unidirectional data transfer </a:t>
            </a:r>
          </a:p>
          <a:p>
            <a:pPr lvl="1"/>
            <a:r>
              <a:rPr lang="en-US" dirty="0" smtClean="0"/>
              <a:t>Does </a:t>
            </a:r>
            <a:r>
              <a:rPr lang="en-US" dirty="0"/>
              <a:t>not buffer the </a:t>
            </a:r>
            <a:r>
              <a:rPr lang="en-US" dirty="0" smtClean="0"/>
              <a:t>data</a:t>
            </a:r>
          </a:p>
          <a:p>
            <a:pPr lvl="1"/>
            <a:r>
              <a:rPr lang="en-US" dirty="0" smtClean="0"/>
              <a:t>Attempts </a:t>
            </a:r>
            <a:r>
              <a:rPr lang="en-US" dirty="0"/>
              <a:t>to deliver the data at most once</a:t>
            </a:r>
          </a:p>
          <a:p>
            <a:pPr lvl="1"/>
            <a:endParaRPr lang="en-CA" dirty="0"/>
          </a:p>
        </p:txBody>
      </p:sp>
      <p:pic>
        <p:nvPicPr>
          <p:cNvPr id="12292" name="Picture 4" descr="Fig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35941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p:cNvSpPr txBox="1">
            <a:spLocks noChangeArrowheads="1"/>
          </p:cNvSpPr>
          <p:nvPr/>
        </p:nvSpPr>
        <p:spPr bwMode="auto">
          <a:xfrm>
            <a:off x="228600" y="6324600"/>
            <a:ext cx="64770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dirty="0">
                <a:latin typeface="Helvetica" panose="020B0604020202020204" pitchFamily="34" charset="0"/>
              </a:rPr>
              <a:t>Software Architecture: Foundations, Theory, and Practice</a:t>
            </a:r>
            <a:r>
              <a:rPr lang="en-US" altLang="en-US" sz="800" dirty="0">
                <a:latin typeface="Helvetica" panose="020B0604020202020204" pitchFamily="34" charset="0"/>
              </a:rPr>
              <a:t>; Richard N. Taylor, </a:t>
            </a:r>
            <a:r>
              <a:rPr lang="en-US" altLang="en-US" sz="800" dirty="0" err="1">
                <a:latin typeface="Helvetica" panose="020B0604020202020204" pitchFamily="34" charset="0"/>
              </a:rPr>
              <a:t>Nenad</a:t>
            </a:r>
            <a:r>
              <a:rPr lang="en-US" altLang="en-US" sz="800" dirty="0">
                <a:latin typeface="Helvetica" panose="020B0604020202020204" pitchFamily="34" charset="0"/>
              </a:rPr>
              <a:t> </a:t>
            </a:r>
            <a:r>
              <a:rPr lang="en-US" altLang="en-US" sz="800" dirty="0" err="1">
                <a:latin typeface="Helvetica" panose="020B0604020202020204" pitchFamily="34" charset="0"/>
              </a:rPr>
              <a:t>Medvidovic</a:t>
            </a:r>
            <a:r>
              <a:rPr lang="en-US" altLang="en-US" sz="800" dirty="0">
                <a:latin typeface="Helvetica" panose="020B0604020202020204" pitchFamily="34" charset="0"/>
              </a:rPr>
              <a:t>, and Eric M. </a:t>
            </a:r>
            <a:r>
              <a:rPr lang="en-US" altLang="en-US" sz="800" dirty="0" err="1">
                <a:latin typeface="Helvetica" panose="020B0604020202020204" pitchFamily="34" charset="0"/>
              </a:rPr>
              <a:t>Dashofy</a:t>
            </a:r>
            <a:r>
              <a:rPr lang="en-US" altLang="en-US" sz="800" dirty="0">
                <a:latin typeface="Helvetica" panose="020B0604020202020204" pitchFamily="34" charset="0"/>
              </a:rPr>
              <a:t>; </a:t>
            </a:r>
            <a:r>
              <a:rPr lang="en-US" altLang="en-US" sz="800" dirty="0">
                <a:latin typeface="Arial" panose="020B0604020202020204" pitchFamily="34" charset="0"/>
              </a:rPr>
              <a:t>© 2008 John Wiley &amp; Sons, Inc. Reprinted with permission.</a:t>
            </a:r>
            <a:r>
              <a:rPr lang="en-US" altLang="en-US" sz="900" dirty="0">
                <a:latin typeface="Helvetica" panose="020B0604020202020204" pitchFamily="34" charset="0"/>
              </a:rPr>
              <a:t> </a:t>
            </a:r>
          </a:p>
        </p:txBody>
      </p:sp>
    </p:spTree>
    <p:extLst>
      <p:ext uri="{BB962C8B-B14F-4D97-AF65-F5344CB8AC3E}">
        <p14:creationId xmlns:p14="http://schemas.microsoft.com/office/powerpoint/2010/main" val="3290721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r>
              <a:rPr lang="en-US" altLang="en-US" sz="3600" dirty="0" smtClean="0"/>
              <a:t>An Example of Explicit Connectors (cont’d)</a:t>
            </a:r>
          </a:p>
        </p:txBody>
      </p:sp>
      <p:graphicFrame>
        <p:nvGraphicFramePr>
          <p:cNvPr id="1026" name="Object 0"/>
          <p:cNvGraphicFramePr>
            <a:graphicFrameLocks noGrp="1" noChangeAspect="1"/>
          </p:cNvGraphicFramePr>
          <p:nvPr>
            <p:ph idx="4294967295"/>
            <p:extLst>
              <p:ext uri="{D42A27DB-BD31-4B8C-83A1-F6EECF244321}">
                <p14:modId xmlns:p14="http://schemas.microsoft.com/office/powerpoint/2010/main" val="2878097893"/>
              </p:ext>
            </p:extLst>
          </p:nvPr>
        </p:nvGraphicFramePr>
        <p:xfrm>
          <a:off x="3479800" y="3954463"/>
          <a:ext cx="5664200" cy="2224639"/>
        </p:xfrm>
        <a:graphic>
          <a:graphicData uri="http://schemas.openxmlformats.org/presentationml/2006/ole">
            <mc:AlternateContent xmlns:mc="http://schemas.openxmlformats.org/markup-compatibility/2006">
              <mc:Choice xmlns:v="urn:schemas-microsoft-com:vml" Requires="v">
                <p:oleObj spid="_x0000_s1065" name="Document" r:id="rId4" imgW="5664820" imgH="2009744" progId="Word.Document.8">
                  <p:embed/>
                </p:oleObj>
              </mc:Choice>
              <mc:Fallback>
                <p:oleObj name="Document" r:id="rId4" imgW="5664820" imgH="2009744" progId="Word.Document.8">
                  <p:embed/>
                  <p:pic>
                    <p:nvPicPr>
                      <p:cNvPr id="1026"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9800" y="3954463"/>
                        <a:ext cx="5664200" cy="2224639"/>
                      </a:xfrm>
                      <a:prstGeom prst="rect">
                        <a:avLst/>
                      </a:prstGeom>
                      <a:noFill/>
                      <a:ln>
                        <a:noFill/>
                      </a:ln>
                      <a:effectLst/>
                      <a:extLst/>
                    </p:spPr>
                  </p:pic>
                </p:oleObj>
              </mc:Fallback>
            </mc:AlternateContent>
          </a:graphicData>
        </a:graphic>
      </p:graphicFrame>
      <p:pic>
        <p:nvPicPr>
          <p:cNvPr id="1029" name="Picture 3" descr="Fig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075" y="1631964"/>
            <a:ext cx="35941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4"/>
          <p:cNvSpPr>
            <a:spLocks noChangeShapeType="1"/>
          </p:cNvSpPr>
          <p:nvPr/>
        </p:nvSpPr>
        <p:spPr bwMode="auto">
          <a:xfrm>
            <a:off x="2819399" y="2500299"/>
            <a:ext cx="3248025" cy="1741501"/>
          </a:xfrm>
          <a:prstGeom prst="line">
            <a:avLst/>
          </a:prstGeom>
          <a:noFill/>
          <a:ln w="76200" cap="rnd">
            <a:solidFill>
              <a:schemeClr val="tx1"/>
            </a:solidFill>
            <a:prstDash val="sysDot"/>
            <a:round/>
            <a:headEnd/>
            <a:tailEnd type="arrow" w="med" len="med"/>
          </a:ln>
          <a:extLst>
            <a:ext uri="{909E8E84-426E-40DD-AFC4-6F175D3DCCD1}">
              <a14:hiddenFill xmlns:a14="http://schemas.microsoft.com/office/drawing/2010/main">
                <a:noFill/>
              </a14:hiddenFill>
            </a:ext>
          </a:extLst>
        </p:spPr>
        <p:txBody>
          <a:bodyPr/>
          <a:lstStyle/>
          <a:p>
            <a:endParaRPr lang="en-CA"/>
          </a:p>
        </p:txBody>
      </p:sp>
      <p:sp>
        <p:nvSpPr>
          <p:cNvPr id="119818" name="Text Box 10"/>
          <p:cNvSpPr txBox="1">
            <a:spLocks noChangeArrowheads="1"/>
          </p:cNvSpPr>
          <p:nvPr/>
        </p:nvSpPr>
        <p:spPr bwMode="auto">
          <a:xfrm>
            <a:off x="3906838" y="2765425"/>
            <a:ext cx="733425" cy="1189038"/>
          </a:xfrm>
          <a:prstGeom prst="rect">
            <a:avLst/>
          </a:prstGeom>
          <a:solidFill>
            <a:schemeClr val="bg1"/>
          </a:solidFill>
          <a:ln w="9525">
            <a:noFill/>
            <a:miter lim="800000"/>
            <a:headEnd/>
            <a:tailEnd/>
          </a:ln>
          <a:effectLst/>
        </p:spPr>
        <p:txBody>
          <a:bodyPr wrap="none">
            <a:spAutoFit/>
          </a:bodyPr>
          <a:lstStyle/>
          <a:p>
            <a:pPr>
              <a:defRPr/>
            </a:pPr>
            <a:r>
              <a:rPr lang="en-US" sz="7200" b="1" dirty="0">
                <a:effectLst>
                  <a:outerShdw blurRad="38100" dist="38100" dir="2700000" algn="tl">
                    <a:srgbClr val="C0C0C0"/>
                  </a:outerShdw>
                </a:effectLst>
                <a:latin typeface="Goudy" pitchFamily="1" charset="0"/>
                <a:ea typeface="Arial Unicode MS" pitchFamily="34" charset="-128"/>
                <a:cs typeface="Arial Unicode MS" pitchFamily="34" charset="-128"/>
              </a:rPr>
              <a:t>?</a:t>
            </a:r>
          </a:p>
        </p:txBody>
      </p:sp>
      <p:sp>
        <p:nvSpPr>
          <p:cNvPr id="1032" name="Text Box 11"/>
          <p:cNvSpPr txBox="1">
            <a:spLocks noChangeArrowheads="1"/>
          </p:cNvSpPr>
          <p:nvPr/>
        </p:nvSpPr>
        <p:spPr bwMode="auto">
          <a:xfrm>
            <a:off x="304800" y="6466439"/>
            <a:ext cx="62484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dirty="0">
                <a:latin typeface="Helvetica" panose="020B0604020202020204" pitchFamily="34" charset="0"/>
              </a:rPr>
              <a:t>Software Architecture: Foundations, Theory, and Practice</a:t>
            </a:r>
            <a:r>
              <a:rPr lang="en-US" altLang="en-US" sz="800" dirty="0">
                <a:latin typeface="Helvetica" panose="020B0604020202020204" pitchFamily="34" charset="0"/>
              </a:rPr>
              <a:t>; Richard N. Taylor, </a:t>
            </a:r>
            <a:r>
              <a:rPr lang="en-US" altLang="en-US" sz="800" dirty="0" err="1">
                <a:latin typeface="Helvetica" panose="020B0604020202020204" pitchFamily="34" charset="0"/>
              </a:rPr>
              <a:t>Nenad</a:t>
            </a:r>
            <a:r>
              <a:rPr lang="en-US" altLang="en-US" sz="800" dirty="0">
                <a:latin typeface="Helvetica" panose="020B0604020202020204" pitchFamily="34" charset="0"/>
              </a:rPr>
              <a:t> </a:t>
            </a:r>
            <a:r>
              <a:rPr lang="en-US" altLang="en-US" sz="800" dirty="0" err="1">
                <a:latin typeface="Helvetica" panose="020B0604020202020204" pitchFamily="34" charset="0"/>
              </a:rPr>
              <a:t>Medvidovic</a:t>
            </a:r>
            <a:r>
              <a:rPr lang="en-US" altLang="en-US" sz="800" dirty="0">
                <a:latin typeface="Helvetica" panose="020B0604020202020204" pitchFamily="34" charset="0"/>
              </a:rPr>
              <a:t>, and Eric M. </a:t>
            </a:r>
            <a:r>
              <a:rPr lang="en-US" altLang="en-US" sz="800" dirty="0" err="1">
                <a:latin typeface="Helvetica" panose="020B0604020202020204" pitchFamily="34" charset="0"/>
              </a:rPr>
              <a:t>Dashofy</a:t>
            </a:r>
            <a:r>
              <a:rPr lang="en-US" altLang="en-US" sz="800" dirty="0">
                <a:latin typeface="Helvetica" panose="020B0604020202020204" pitchFamily="34" charset="0"/>
              </a:rPr>
              <a:t>; </a:t>
            </a:r>
            <a:r>
              <a:rPr lang="en-US" altLang="en-US" sz="800" dirty="0">
                <a:latin typeface="Arial" panose="020B0604020202020204" pitchFamily="34" charset="0"/>
              </a:rPr>
              <a:t>© 2008 John Wiley &amp; Sons, Inc. Reprinted with permission.</a:t>
            </a:r>
            <a:r>
              <a:rPr lang="en-US" altLang="en-US" sz="900" dirty="0">
                <a:latin typeface="Helvetica" panose="020B0604020202020204" pitchFamily="34" charset="0"/>
              </a:rPr>
              <a:t> </a:t>
            </a:r>
          </a:p>
        </p:txBody>
      </p:sp>
      <p:sp>
        <p:nvSpPr>
          <p:cNvPr id="2" name="TextBox 1"/>
          <p:cNvSpPr txBox="1"/>
          <p:nvPr/>
        </p:nvSpPr>
        <p:spPr>
          <a:xfrm>
            <a:off x="176957" y="3078988"/>
            <a:ext cx="3200400" cy="2677656"/>
          </a:xfrm>
          <a:prstGeom prst="rect">
            <a:avLst/>
          </a:prstGeom>
          <a:noFill/>
          <a:ln>
            <a:solidFill>
              <a:schemeClr val="tx1"/>
            </a:solidFill>
          </a:ln>
        </p:spPr>
        <p:txBody>
          <a:bodyPr wrap="square" rtlCol="0">
            <a:spAutoFit/>
          </a:bodyPr>
          <a:lstStyle/>
          <a:p>
            <a:pPr marL="457200" indent="-457200" algn="l">
              <a:buFont typeface="Arial" panose="020B0604020202020204" pitchFamily="34" charset="0"/>
              <a:buChar char="•"/>
            </a:pPr>
            <a:r>
              <a:rPr lang="en-US" sz="2400" dirty="0" smtClean="0">
                <a:latin typeface="+mn-lt"/>
              </a:rPr>
              <a:t>Say we wanted to:</a:t>
            </a:r>
          </a:p>
          <a:p>
            <a:pPr marL="914400" lvl="1" indent="-457200" algn="l">
              <a:buFont typeface="Arial" panose="020B0604020202020204" pitchFamily="34" charset="0"/>
              <a:buChar char="•"/>
            </a:pPr>
            <a:r>
              <a:rPr lang="en-US" sz="2400" dirty="0" smtClean="0">
                <a:latin typeface="+mn-lt"/>
              </a:rPr>
              <a:t>to </a:t>
            </a:r>
            <a:r>
              <a:rPr lang="en-US" sz="2400" dirty="0">
                <a:latin typeface="+mn-lt"/>
              </a:rPr>
              <a:t>ensure the delivery of data: If the recipient </a:t>
            </a:r>
            <a:r>
              <a:rPr lang="en-US" sz="2400" dirty="0" smtClean="0">
                <a:latin typeface="+mn-lt"/>
              </a:rPr>
              <a:t>is not available.</a:t>
            </a:r>
            <a:endParaRPr lang="en-US" sz="2400" dirty="0">
              <a:latin typeface="+mn-lt"/>
            </a:endParaRPr>
          </a:p>
          <a:p>
            <a:pPr marL="457200" indent="-457200" algn="l">
              <a:buFont typeface="Arial" panose="020B0604020202020204" pitchFamily="34" charset="0"/>
              <a:buChar char="•"/>
            </a:pPr>
            <a:r>
              <a:rPr lang="en-US" sz="2400" dirty="0" smtClean="0">
                <a:latin typeface="+mn-lt"/>
              </a:rPr>
              <a:t>Is this possible with pipes?</a:t>
            </a:r>
            <a:endParaRPr lang="en-US" sz="2400" dirty="0">
              <a:latin typeface="+mn-lt"/>
            </a:endParaRPr>
          </a:p>
        </p:txBody>
      </p:sp>
      <p:sp>
        <p:nvSpPr>
          <p:cNvPr id="10" name="TextBox 9"/>
          <p:cNvSpPr txBox="1"/>
          <p:nvPr/>
        </p:nvSpPr>
        <p:spPr>
          <a:xfrm>
            <a:off x="4640263" y="1374785"/>
            <a:ext cx="4196340" cy="2246769"/>
          </a:xfrm>
          <a:prstGeom prst="rect">
            <a:avLst/>
          </a:prstGeom>
          <a:noFill/>
          <a:ln>
            <a:solidFill>
              <a:schemeClr val="tx1"/>
            </a:solidFill>
          </a:ln>
        </p:spPr>
        <p:txBody>
          <a:bodyPr wrap="square" rtlCol="0">
            <a:spAutoFit/>
          </a:bodyPr>
          <a:lstStyle/>
          <a:p>
            <a:pPr marL="457200" indent="-457200" algn="l">
              <a:buFont typeface="Arial" panose="020B0604020202020204" pitchFamily="34" charset="0"/>
              <a:buChar char="•"/>
            </a:pPr>
            <a:r>
              <a:rPr lang="en-US" sz="2000" dirty="0" smtClean="0">
                <a:latin typeface="+mn-lt"/>
              </a:rPr>
              <a:t>Say we wanted to:</a:t>
            </a:r>
          </a:p>
          <a:p>
            <a:pPr marL="914400" lvl="1" indent="-457200" algn="l">
              <a:buFont typeface="Arial" panose="020B0604020202020204" pitchFamily="34" charset="0"/>
              <a:buChar char="•"/>
            </a:pPr>
            <a:r>
              <a:rPr lang="en-US" sz="2000" dirty="0">
                <a:latin typeface="+mn-lt"/>
              </a:rPr>
              <a:t>change the nature of the data from an unformatted byte </a:t>
            </a:r>
            <a:r>
              <a:rPr lang="en-US" sz="2000" dirty="0" smtClean="0">
                <a:latin typeface="+mn-lt"/>
              </a:rPr>
              <a:t>stream </a:t>
            </a:r>
            <a:r>
              <a:rPr lang="en-US" sz="2000" dirty="0">
                <a:latin typeface="+mn-lt"/>
              </a:rPr>
              <a:t>to discrete, typed </a:t>
            </a:r>
            <a:r>
              <a:rPr lang="en-US" sz="2000" dirty="0" smtClean="0">
                <a:latin typeface="+mn-lt"/>
              </a:rPr>
              <a:t>packets.</a:t>
            </a:r>
            <a:endParaRPr lang="en-US" sz="2000" dirty="0">
              <a:latin typeface="+mn-lt"/>
            </a:endParaRPr>
          </a:p>
          <a:p>
            <a:pPr marL="914400" lvl="1" indent="-457200" algn="l">
              <a:buFont typeface="Arial" panose="020B0604020202020204" pitchFamily="34" charset="0"/>
              <a:buChar char="•"/>
            </a:pPr>
            <a:r>
              <a:rPr lang="en-US" sz="2000" dirty="0" smtClean="0">
                <a:latin typeface="+mn-lt"/>
              </a:rPr>
              <a:t>In this case we want to use an event bus connector</a:t>
            </a:r>
            <a:endParaRPr lang="en-US" sz="2000" dirty="0">
              <a:latin typeface="+mn-lt"/>
            </a:endParaRPr>
          </a:p>
        </p:txBody>
      </p:sp>
    </p:spTree>
    <p:extLst>
      <p:ext uri="{BB962C8B-B14F-4D97-AF65-F5344CB8AC3E}">
        <p14:creationId xmlns:p14="http://schemas.microsoft.com/office/powerpoint/2010/main" val="2776875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altLang="en-US" smtClean="0"/>
              <a:t>Software Connector Roles</a:t>
            </a:r>
          </a:p>
        </p:txBody>
      </p:sp>
      <p:sp>
        <p:nvSpPr>
          <p:cNvPr id="13315" name="Rectangle 5"/>
          <p:cNvSpPr>
            <a:spLocks noGrp="1" noChangeArrowheads="1"/>
          </p:cNvSpPr>
          <p:nvPr>
            <p:ph idx="1"/>
          </p:nvPr>
        </p:nvSpPr>
        <p:spPr>
          <a:xfrm>
            <a:off x="457200" y="1325562"/>
            <a:ext cx="8229600" cy="4922838"/>
          </a:xfrm>
        </p:spPr>
        <p:txBody>
          <a:bodyPr>
            <a:normAutofit fontScale="85000" lnSpcReduction="20000"/>
          </a:bodyPr>
          <a:lstStyle/>
          <a:p>
            <a:r>
              <a:rPr lang="en-US" altLang="en-US" dirty="0" smtClean="0"/>
              <a:t>Locus of interaction among set of components</a:t>
            </a:r>
          </a:p>
          <a:p>
            <a:r>
              <a:rPr lang="en-US" altLang="en-US" dirty="0" smtClean="0"/>
              <a:t>Protocol specification (sometimes implicit) that defines its properties</a:t>
            </a:r>
          </a:p>
          <a:p>
            <a:pPr lvl="1"/>
            <a:r>
              <a:rPr lang="en-US" altLang="en-US" dirty="0" smtClean="0"/>
              <a:t>Types of interfaces it is able to mediate</a:t>
            </a:r>
          </a:p>
          <a:p>
            <a:pPr lvl="1"/>
            <a:r>
              <a:rPr lang="en-US" altLang="en-US" dirty="0" smtClean="0"/>
              <a:t>Assurances about interaction properties</a:t>
            </a:r>
          </a:p>
          <a:p>
            <a:pPr lvl="1"/>
            <a:r>
              <a:rPr lang="en-US" altLang="en-US" dirty="0" smtClean="0"/>
              <a:t>Rules about interaction ordering</a:t>
            </a:r>
          </a:p>
          <a:p>
            <a:pPr lvl="1"/>
            <a:r>
              <a:rPr lang="en-US" altLang="en-US" dirty="0" smtClean="0"/>
              <a:t>Interaction commitments (e.g., performance)</a:t>
            </a:r>
          </a:p>
          <a:p>
            <a:r>
              <a:rPr lang="en-US" altLang="en-US" dirty="0" smtClean="0"/>
              <a:t>Roles that Connectors can take on</a:t>
            </a:r>
          </a:p>
          <a:p>
            <a:pPr lvl="1"/>
            <a:r>
              <a:rPr lang="en-US" altLang="en-US" dirty="0" smtClean="0"/>
              <a:t>Communication</a:t>
            </a:r>
          </a:p>
          <a:p>
            <a:pPr lvl="1"/>
            <a:r>
              <a:rPr lang="en-US" altLang="en-US" dirty="0" smtClean="0"/>
              <a:t>Coordination</a:t>
            </a:r>
          </a:p>
          <a:p>
            <a:pPr lvl="1"/>
            <a:r>
              <a:rPr lang="en-US" altLang="en-US" dirty="0" smtClean="0"/>
              <a:t>Conversion</a:t>
            </a:r>
          </a:p>
          <a:p>
            <a:pPr lvl="1"/>
            <a:r>
              <a:rPr lang="en-US" altLang="en-US" dirty="0" smtClean="0"/>
              <a:t>Facilitation</a:t>
            </a:r>
          </a:p>
        </p:txBody>
      </p:sp>
    </p:spTree>
    <p:extLst>
      <p:ext uri="{BB962C8B-B14F-4D97-AF65-F5344CB8AC3E}">
        <p14:creationId xmlns:p14="http://schemas.microsoft.com/office/powerpoint/2010/main" val="4168213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US" altLang="en-US" smtClean="0"/>
              <a:t>Connectors as Communicators</a:t>
            </a:r>
          </a:p>
        </p:txBody>
      </p:sp>
      <p:sp>
        <p:nvSpPr>
          <p:cNvPr id="14339" name="Rectangle 5"/>
          <p:cNvSpPr>
            <a:spLocks noGrp="1" noChangeArrowheads="1"/>
          </p:cNvSpPr>
          <p:nvPr>
            <p:ph idx="1"/>
          </p:nvPr>
        </p:nvSpPr>
        <p:spPr/>
        <p:txBody>
          <a:bodyPr>
            <a:normAutofit fontScale="85000" lnSpcReduction="10000"/>
          </a:bodyPr>
          <a:lstStyle/>
          <a:p>
            <a:r>
              <a:rPr lang="en-US" altLang="en-US" smtClean="0"/>
              <a:t>Main role associated with connectors</a:t>
            </a:r>
          </a:p>
          <a:p>
            <a:r>
              <a:rPr lang="en-US" altLang="en-US" smtClean="0"/>
              <a:t>Supports</a:t>
            </a:r>
          </a:p>
          <a:p>
            <a:pPr lvl="1"/>
            <a:r>
              <a:rPr lang="en-US" altLang="en-US" smtClean="0"/>
              <a:t>Different communication mechanisms</a:t>
            </a:r>
          </a:p>
          <a:p>
            <a:pPr lvl="2"/>
            <a:r>
              <a:rPr lang="en-US" altLang="en-US" smtClean="0"/>
              <a:t>e.g. procedure call, RPC, shared data access, message passing</a:t>
            </a:r>
          </a:p>
          <a:p>
            <a:pPr lvl="1"/>
            <a:r>
              <a:rPr lang="en-US" altLang="en-US" smtClean="0"/>
              <a:t>Constraints on communication structure/direction</a:t>
            </a:r>
          </a:p>
          <a:p>
            <a:pPr lvl="2"/>
            <a:r>
              <a:rPr lang="en-US" altLang="en-US" smtClean="0"/>
              <a:t>e.g. pipes</a:t>
            </a:r>
          </a:p>
          <a:p>
            <a:pPr lvl="1"/>
            <a:r>
              <a:rPr lang="en-US" altLang="en-US" smtClean="0"/>
              <a:t>Constraints on quality of service</a:t>
            </a:r>
          </a:p>
          <a:p>
            <a:pPr lvl="2"/>
            <a:r>
              <a:rPr lang="en-US" altLang="en-US" smtClean="0"/>
              <a:t>e.g. persistence</a:t>
            </a:r>
          </a:p>
          <a:p>
            <a:r>
              <a:rPr lang="en-US" altLang="en-US" smtClean="0"/>
              <a:t>Separates communication from computation</a:t>
            </a:r>
          </a:p>
          <a:p>
            <a:r>
              <a:rPr lang="en-US" altLang="en-US" smtClean="0"/>
              <a:t>May influence non-functional system characteristics</a:t>
            </a:r>
          </a:p>
          <a:p>
            <a:pPr lvl="1"/>
            <a:r>
              <a:rPr lang="en-US" altLang="en-US" smtClean="0"/>
              <a:t>e.g. performance, scalability, security</a:t>
            </a:r>
          </a:p>
        </p:txBody>
      </p:sp>
    </p:spTree>
    <p:extLst>
      <p:ext uri="{BB962C8B-B14F-4D97-AF65-F5344CB8AC3E}">
        <p14:creationId xmlns:p14="http://schemas.microsoft.com/office/powerpoint/2010/main" val="30320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altLang="en-US" smtClean="0"/>
              <a:t>Connectors as Coordinators</a:t>
            </a:r>
          </a:p>
        </p:txBody>
      </p:sp>
      <p:sp>
        <p:nvSpPr>
          <p:cNvPr id="15363" name="Rectangle 5"/>
          <p:cNvSpPr>
            <a:spLocks noGrp="1" noChangeArrowheads="1"/>
          </p:cNvSpPr>
          <p:nvPr>
            <p:ph idx="1"/>
          </p:nvPr>
        </p:nvSpPr>
        <p:spPr/>
        <p:txBody>
          <a:bodyPr/>
          <a:lstStyle/>
          <a:p>
            <a:r>
              <a:rPr lang="en-US" altLang="en-US" smtClean="0"/>
              <a:t>Determine computation control</a:t>
            </a:r>
          </a:p>
          <a:p>
            <a:r>
              <a:rPr lang="en-US" altLang="en-US" smtClean="0"/>
              <a:t>Control delivery of data</a:t>
            </a:r>
          </a:p>
          <a:p>
            <a:r>
              <a:rPr lang="en-US" altLang="en-US" smtClean="0"/>
              <a:t>Separates control from computation</a:t>
            </a:r>
          </a:p>
          <a:p>
            <a:r>
              <a:rPr lang="en-US" altLang="en-US" smtClean="0"/>
              <a:t>Orthogonal to communication, conversion, and facilitation</a:t>
            </a:r>
          </a:p>
          <a:p>
            <a:pPr lvl="1"/>
            <a:r>
              <a:rPr lang="en-US" altLang="en-US" smtClean="0"/>
              <a:t>Elements of control are in communication, conversion and facilitation</a:t>
            </a:r>
          </a:p>
        </p:txBody>
      </p:sp>
    </p:spTree>
    <p:extLst>
      <p:ext uri="{BB962C8B-B14F-4D97-AF65-F5344CB8AC3E}">
        <p14:creationId xmlns:p14="http://schemas.microsoft.com/office/powerpoint/2010/main" val="3206780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altLang="en-US" smtClean="0"/>
              <a:t>Connectors as Converters</a:t>
            </a:r>
          </a:p>
        </p:txBody>
      </p:sp>
      <p:sp>
        <p:nvSpPr>
          <p:cNvPr id="16387" name="Rectangle 5"/>
          <p:cNvSpPr>
            <a:spLocks noGrp="1" noChangeArrowheads="1"/>
          </p:cNvSpPr>
          <p:nvPr>
            <p:ph idx="1"/>
          </p:nvPr>
        </p:nvSpPr>
        <p:spPr/>
        <p:txBody>
          <a:bodyPr>
            <a:normAutofit fontScale="92500" lnSpcReduction="20000"/>
          </a:bodyPr>
          <a:lstStyle/>
          <a:p>
            <a:r>
              <a:rPr lang="en-US" altLang="en-US" smtClean="0"/>
              <a:t>Enable interaction of independently developed, mismatched components</a:t>
            </a:r>
          </a:p>
          <a:p>
            <a:r>
              <a:rPr lang="en-US" altLang="en-US" smtClean="0"/>
              <a:t>Mismatches based on interaction</a:t>
            </a:r>
          </a:p>
          <a:p>
            <a:pPr lvl="1"/>
            <a:r>
              <a:rPr lang="en-US" altLang="en-US" smtClean="0"/>
              <a:t>Type</a:t>
            </a:r>
          </a:p>
          <a:p>
            <a:pPr lvl="1"/>
            <a:r>
              <a:rPr lang="en-US" altLang="en-US" smtClean="0"/>
              <a:t>Number</a:t>
            </a:r>
          </a:p>
          <a:p>
            <a:pPr lvl="1"/>
            <a:r>
              <a:rPr lang="en-US" altLang="en-US" smtClean="0"/>
              <a:t>Frequency</a:t>
            </a:r>
          </a:p>
          <a:p>
            <a:pPr lvl="1"/>
            <a:r>
              <a:rPr lang="en-US" altLang="en-US" smtClean="0"/>
              <a:t>Order</a:t>
            </a:r>
          </a:p>
          <a:p>
            <a:r>
              <a:rPr lang="en-US" altLang="en-US" smtClean="0"/>
              <a:t>Examples of converters</a:t>
            </a:r>
          </a:p>
          <a:p>
            <a:pPr lvl="1"/>
            <a:r>
              <a:rPr lang="en-US" altLang="en-US" smtClean="0"/>
              <a:t>Adaptors</a:t>
            </a:r>
          </a:p>
          <a:p>
            <a:pPr lvl="1"/>
            <a:r>
              <a:rPr lang="en-US" altLang="en-US" smtClean="0"/>
              <a:t>Wrappers</a:t>
            </a:r>
          </a:p>
        </p:txBody>
      </p:sp>
    </p:spTree>
    <p:extLst>
      <p:ext uri="{BB962C8B-B14F-4D97-AF65-F5344CB8AC3E}">
        <p14:creationId xmlns:p14="http://schemas.microsoft.com/office/powerpoint/2010/main" val="3063164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altLang="en-US" smtClean="0"/>
              <a:t>Connectors as Facilitators</a:t>
            </a:r>
          </a:p>
        </p:txBody>
      </p:sp>
      <p:sp>
        <p:nvSpPr>
          <p:cNvPr id="17411" name="Rectangle 5"/>
          <p:cNvSpPr>
            <a:spLocks noGrp="1" noChangeArrowheads="1"/>
          </p:cNvSpPr>
          <p:nvPr>
            <p:ph idx="1"/>
          </p:nvPr>
        </p:nvSpPr>
        <p:spPr/>
        <p:txBody>
          <a:bodyPr>
            <a:normAutofit lnSpcReduction="10000"/>
          </a:bodyPr>
          <a:lstStyle/>
          <a:p>
            <a:r>
              <a:rPr lang="en-US" altLang="en-US" smtClean="0"/>
              <a:t>Enable interaction of components intended to interoperate</a:t>
            </a:r>
          </a:p>
          <a:p>
            <a:pPr lvl="1"/>
            <a:r>
              <a:rPr lang="en-US" altLang="en-US" smtClean="0"/>
              <a:t>Mediate and streamline interaction</a:t>
            </a:r>
          </a:p>
          <a:p>
            <a:r>
              <a:rPr lang="en-US" altLang="en-US" smtClean="0"/>
              <a:t>Govern access to shared information</a:t>
            </a:r>
          </a:p>
          <a:p>
            <a:r>
              <a:rPr lang="en-US" altLang="en-US" smtClean="0"/>
              <a:t>Ensure proper performance profiles</a:t>
            </a:r>
          </a:p>
          <a:p>
            <a:pPr lvl="1"/>
            <a:r>
              <a:rPr lang="en-US" altLang="en-US" smtClean="0"/>
              <a:t>e.g., load balancing</a:t>
            </a:r>
          </a:p>
          <a:p>
            <a:r>
              <a:rPr lang="en-US" altLang="en-US" smtClean="0"/>
              <a:t>Provide synchronization mechanisms</a:t>
            </a:r>
          </a:p>
          <a:p>
            <a:pPr lvl="1"/>
            <a:r>
              <a:rPr lang="en-US" altLang="en-US" smtClean="0"/>
              <a:t>Critical sections</a:t>
            </a:r>
          </a:p>
          <a:p>
            <a:pPr lvl="1"/>
            <a:r>
              <a:rPr lang="en-US" altLang="en-US" smtClean="0"/>
              <a:t>Monitors</a:t>
            </a:r>
          </a:p>
        </p:txBody>
      </p:sp>
    </p:spTree>
    <p:extLst>
      <p:ext uri="{BB962C8B-B14F-4D97-AF65-F5344CB8AC3E}">
        <p14:creationId xmlns:p14="http://schemas.microsoft.com/office/powerpoint/2010/main" val="3538386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altLang="en-US" smtClean="0"/>
              <a:t>Connector Types</a:t>
            </a:r>
          </a:p>
        </p:txBody>
      </p:sp>
      <p:sp>
        <p:nvSpPr>
          <p:cNvPr id="18435" name="Rectangle 5"/>
          <p:cNvSpPr>
            <a:spLocks noGrp="1" noChangeArrowheads="1"/>
          </p:cNvSpPr>
          <p:nvPr>
            <p:ph idx="1"/>
          </p:nvPr>
        </p:nvSpPr>
        <p:spPr/>
        <p:txBody>
          <a:bodyPr>
            <a:normAutofit lnSpcReduction="10000"/>
          </a:bodyPr>
          <a:lstStyle/>
          <a:p>
            <a:r>
              <a:rPr lang="en-US" altLang="en-US" smtClean="0"/>
              <a:t>Procedure call</a:t>
            </a:r>
          </a:p>
          <a:p>
            <a:r>
              <a:rPr lang="en-US" altLang="en-US" smtClean="0"/>
              <a:t>Data access</a:t>
            </a:r>
          </a:p>
          <a:p>
            <a:r>
              <a:rPr lang="en-US" altLang="en-US" smtClean="0"/>
              <a:t>Event</a:t>
            </a:r>
          </a:p>
          <a:p>
            <a:r>
              <a:rPr lang="en-US" altLang="en-US" smtClean="0"/>
              <a:t>Stream</a:t>
            </a:r>
          </a:p>
          <a:p>
            <a:r>
              <a:rPr lang="en-US" altLang="en-US" smtClean="0"/>
              <a:t>Linkage</a:t>
            </a:r>
          </a:p>
          <a:p>
            <a:r>
              <a:rPr lang="en-US" altLang="en-US" smtClean="0"/>
              <a:t>Distributor</a:t>
            </a:r>
          </a:p>
          <a:p>
            <a:r>
              <a:rPr lang="en-US" altLang="en-US" smtClean="0"/>
              <a:t>Arbitrator</a:t>
            </a:r>
          </a:p>
          <a:p>
            <a:r>
              <a:rPr lang="en-US" altLang="en-US" smtClean="0"/>
              <a:t>Adaptor</a:t>
            </a:r>
          </a:p>
        </p:txBody>
      </p:sp>
    </p:spTree>
    <p:extLst>
      <p:ext uri="{BB962C8B-B14F-4D97-AF65-F5344CB8AC3E}">
        <p14:creationId xmlns:p14="http://schemas.microsoft.com/office/powerpoint/2010/main" val="1837463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457200" y="228600"/>
            <a:ext cx="8229600" cy="715963"/>
          </a:xfrm>
        </p:spPr>
        <p:txBody>
          <a:bodyPr/>
          <a:lstStyle/>
          <a:p>
            <a:pPr eaLnBrk="1" hangingPunct="1"/>
            <a:r>
              <a:rPr lang="en-US" altLang="en-US" sz="3200" b="1" smtClean="0"/>
              <a:t>Component Design and Separation of Concern</a:t>
            </a:r>
          </a:p>
        </p:txBody>
      </p:sp>
      <p:sp>
        <p:nvSpPr>
          <p:cNvPr id="2051" name="Content Placeholder 4"/>
          <p:cNvSpPr>
            <a:spLocks noGrp="1"/>
          </p:cNvSpPr>
          <p:nvPr>
            <p:ph idx="1"/>
          </p:nvPr>
        </p:nvSpPr>
        <p:spPr>
          <a:xfrm>
            <a:off x="228600" y="1447800"/>
            <a:ext cx="8686800" cy="4495800"/>
          </a:xfrm>
        </p:spPr>
        <p:txBody>
          <a:bodyPr>
            <a:normAutofit lnSpcReduction="10000"/>
          </a:bodyPr>
          <a:lstStyle/>
          <a:p>
            <a:pPr eaLnBrk="1" hangingPunct="1">
              <a:lnSpc>
                <a:spcPct val="80000"/>
              </a:lnSpc>
            </a:pPr>
            <a:r>
              <a:rPr lang="en-US" altLang="en-US" sz="2800" b="1" dirty="0" smtClean="0"/>
              <a:t>Designing involve:</a:t>
            </a:r>
          </a:p>
          <a:p>
            <a:pPr lvl="1" eaLnBrk="1" hangingPunct="1">
              <a:lnSpc>
                <a:spcPct val="80000"/>
              </a:lnSpc>
            </a:pPr>
            <a:r>
              <a:rPr lang="en-US" altLang="en-US" sz="2400" b="1" dirty="0" smtClean="0"/>
              <a:t>Coming up with “application” functional components &amp;</a:t>
            </a:r>
          </a:p>
          <a:p>
            <a:pPr lvl="1" eaLnBrk="1" hangingPunct="1">
              <a:lnSpc>
                <a:spcPct val="80000"/>
              </a:lnSpc>
            </a:pPr>
            <a:r>
              <a:rPr lang="en-US" altLang="en-US" sz="2400" b="1" dirty="0" smtClean="0"/>
              <a:t>Integrating these functional components:</a:t>
            </a:r>
          </a:p>
          <a:p>
            <a:pPr lvl="2" eaLnBrk="1" hangingPunct="1">
              <a:lnSpc>
                <a:spcPct val="80000"/>
              </a:lnSpc>
            </a:pPr>
            <a:r>
              <a:rPr lang="en-US" altLang="en-US" sz="2000" b="1" dirty="0" smtClean="0"/>
              <a:t>Inter-changing control</a:t>
            </a:r>
          </a:p>
          <a:p>
            <a:pPr lvl="2" eaLnBrk="1" hangingPunct="1">
              <a:lnSpc>
                <a:spcPct val="80000"/>
              </a:lnSpc>
            </a:pPr>
            <a:r>
              <a:rPr lang="en-US" altLang="en-US" sz="2000" b="1" dirty="0" smtClean="0"/>
              <a:t>Inter-changing data</a:t>
            </a:r>
          </a:p>
          <a:p>
            <a:pPr eaLnBrk="1" hangingPunct="1">
              <a:lnSpc>
                <a:spcPct val="80000"/>
              </a:lnSpc>
            </a:pPr>
            <a:endParaRPr lang="en-US" altLang="en-US" sz="2500" b="1" dirty="0" smtClean="0"/>
          </a:p>
          <a:p>
            <a:pPr eaLnBrk="1" hangingPunct="1">
              <a:lnSpc>
                <a:spcPct val="80000"/>
              </a:lnSpc>
            </a:pPr>
            <a:r>
              <a:rPr lang="en-US" altLang="en-US" sz="2500" b="1" dirty="0" smtClean="0"/>
              <a:t>However, when </a:t>
            </a:r>
            <a:r>
              <a:rPr lang="en-US" altLang="en-US" sz="2500" b="1" i="1" dirty="0" smtClean="0">
                <a:solidFill>
                  <a:srgbClr val="0070C0"/>
                </a:solidFill>
              </a:rPr>
              <a:t>components </a:t>
            </a:r>
            <a:r>
              <a:rPr lang="en-US" altLang="en-US" sz="2500" b="1" dirty="0" smtClean="0">
                <a:solidFill>
                  <a:srgbClr val="0070C0"/>
                </a:solidFill>
              </a:rPr>
              <a:t>may </a:t>
            </a:r>
            <a:r>
              <a:rPr lang="en-US" altLang="en-US" sz="2500" b="1" u="sng" dirty="0" smtClean="0">
                <a:solidFill>
                  <a:srgbClr val="0070C0"/>
                </a:solidFill>
              </a:rPr>
              <a:t>NOT</a:t>
            </a:r>
            <a:r>
              <a:rPr lang="en-US" altLang="en-US" sz="2500" b="1" dirty="0" smtClean="0">
                <a:solidFill>
                  <a:srgbClr val="0070C0"/>
                </a:solidFill>
              </a:rPr>
              <a:t> be </a:t>
            </a:r>
            <a:r>
              <a:rPr lang="en-US" altLang="en-US" sz="2500" b="1" dirty="0" smtClean="0"/>
              <a:t>designed </a:t>
            </a:r>
          </a:p>
          <a:p>
            <a:pPr lvl="1" eaLnBrk="1" hangingPunct="1">
              <a:lnSpc>
                <a:spcPct val="80000"/>
              </a:lnSpc>
            </a:pPr>
            <a:r>
              <a:rPr lang="en-US" altLang="en-US" sz="2200" b="1" dirty="0" smtClean="0"/>
              <a:t>a) by the same person, and/or</a:t>
            </a:r>
          </a:p>
          <a:p>
            <a:pPr lvl="1" eaLnBrk="1" hangingPunct="1">
              <a:lnSpc>
                <a:spcPct val="80000"/>
              </a:lnSpc>
            </a:pPr>
            <a:r>
              <a:rPr lang="en-US" altLang="en-US" sz="2200" b="1" dirty="0" smtClean="0"/>
              <a:t>b) at the same time period, and/or</a:t>
            </a:r>
          </a:p>
          <a:p>
            <a:pPr lvl="1" eaLnBrk="1" hangingPunct="1">
              <a:lnSpc>
                <a:spcPct val="80000"/>
              </a:lnSpc>
            </a:pPr>
            <a:r>
              <a:rPr lang="en-US" altLang="en-US" sz="2200" b="1" dirty="0" smtClean="0"/>
              <a:t>c) for the same platform and environment, and/or </a:t>
            </a:r>
          </a:p>
          <a:p>
            <a:pPr lvl="1" eaLnBrk="1" hangingPunct="1">
              <a:lnSpc>
                <a:spcPct val="80000"/>
              </a:lnSpc>
            </a:pPr>
            <a:r>
              <a:rPr lang="en-US" altLang="en-US" sz="2200" b="1" dirty="0" smtClean="0"/>
              <a:t>d) assuming the same implementation tools, </a:t>
            </a:r>
          </a:p>
          <a:p>
            <a:pPr lvl="1" eaLnBrk="1" hangingPunct="1">
              <a:lnSpc>
                <a:spcPct val="80000"/>
              </a:lnSpc>
            </a:pPr>
            <a:r>
              <a:rPr lang="en-US" altLang="en-US" sz="2200" b="1" dirty="0" smtClean="0"/>
              <a:t>e) etc., </a:t>
            </a:r>
          </a:p>
          <a:p>
            <a:pPr lvl="1" eaLnBrk="1" hangingPunct="1">
              <a:lnSpc>
                <a:spcPct val="80000"/>
              </a:lnSpc>
              <a:buFont typeface="Arial" panose="020B0604020202020204" pitchFamily="34" charset="0"/>
              <a:buNone/>
            </a:pPr>
            <a:r>
              <a:rPr lang="en-US" altLang="en-US" sz="2200" b="1" dirty="0" smtClean="0">
                <a:solidFill>
                  <a:srgbClr val="0070C0"/>
                </a:solidFill>
              </a:rPr>
              <a:t>then there is a good chance that they can not be integrated </a:t>
            </a:r>
          </a:p>
          <a:p>
            <a:pPr eaLnBrk="1" hangingPunct="1">
              <a:lnSpc>
                <a:spcPct val="80000"/>
              </a:lnSpc>
            </a:pPr>
            <a:endParaRPr lang="en-US" altLang="en-US" sz="2200" b="1" dirty="0" smtClean="0"/>
          </a:p>
        </p:txBody>
      </p:sp>
      <p:sp>
        <p:nvSpPr>
          <p:cNvPr id="2052" name="TextBox 5"/>
          <p:cNvSpPr txBox="1">
            <a:spLocks noChangeArrowheads="1"/>
          </p:cNvSpPr>
          <p:nvPr/>
        </p:nvSpPr>
        <p:spPr bwMode="auto">
          <a:xfrm>
            <a:off x="90627" y="5775070"/>
            <a:ext cx="76469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spcBef>
                <a:spcPct val="0"/>
              </a:spcBef>
              <a:buFontTx/>
              <a:buNone/>
            </a:pPr>
            <a:r>
              <a:rPr lang="en-US" altLang="en-US" sz="1800" b="1" dirty="0">
                <a:solidFill>
                  <a:srgbClr val="C00000"/>
                </a:solidFill>
              </a:rPr>
              <a:t>Mismatch may be more than just the “call mechanism”; it may involve  a set of</a:t>
            </a:r>
          </a:p>
          <a:p>
            <a:pPr algn="l" eaLnBrk="1" hangingPunct="1">
              <a:spcBef>
                <a:spcPct val="0"/>
              </a:spcBef>
              <a:buFontTx/>
              <a:buNone/>
            </a:pPr>
            <a:r>
              <a:rPr lang="en-US" altLang="en-US" sz="1800" b="1" dirty="0">
                <a:solidFill>
                  <a:srgbClr val="C00000"/>
                </a:solidFill>
              </a:rPr>
              <a:t> “interactions” such as a  sequence of exchanges to recover an error.</a:t>
            </a:r>
          </a:p>
        </p:txBody>
      </p:sp>
      <p:sp>
        <p:nvSpPr>
          <p:cNvPr id="2053" name="TextBox 6"/>
          <p:cNvSpPr txBox="1">
            <a:spLocks noChangeArrowheads="1"/>
          </p:cNvSpPr>
          <p:nvPr/>
        </p:nvSpPr>
        <p:spPr bwMode="auto">
          <a:xfrm>
            <a:off x="7875588" y="3276600"/>
            <a:ext cx="1214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2060"/>
                </a:solidFill>
              </a:rPr>
              <a:t>Separation</a:t>
            </a:r>
          </a:p>
          <a:p>
            <a:pPr eaLnBrk="1" hangingPunct="1">
              <a:spcBef>
                <a:spcPct val="0"/>
              </a:spcBef>
              <a:buFontTx/>
              <a:buNone/>
            </a:pPr>
            <a:r>
              <a:rPr lang="en-US" altLang="en-US" sz="1800">
                <a:solidFill>
                  <a:srgbClr val="002060"/>
                </a:solidFill>
              </a:rPr>
              <a:t>of concern</a:t>
            </a:r>
          </a:p>
        </p:txBody>
      </p:sp>
      <p:sp>
        <p:nvSpPr>
          <p:cNvPr id="8" name="Left Arrow 7"/>
          <p:cNvSpPr/>
          <p:nvPr/>
        </p:nvSpPr>
        <p:spPr>
          <a:xfrm rot="2222387">
            <a:off x="7007226" y="2854325"/>
            <a:ext cx="971550" cy="390525"/>
          </a:xfrm>
          <a:prstGeom prst="leftArrow">
            <a:avLst>
              <a:gd name="adj1" fmla="val 27013"/>
              <a:gd name="adj2" fmla="val 448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Left Arrow 8"/>
          <p:cNvSpPr/>
          <p:nvPr/>
        </p:nvSpPr>
        <p:spPr>
          <a:xfrm rot="20864898">
            <a:off x="6915151" y="3756025"/>
            <a:ext cx="971550" cy="388938"/>
          </a:xfrm>
          <a:prstGeom prst="leftArrow">
            <a:avLst>
              <a:gd name="adj1" fmla="val 27013"/>
              <a:gd name="adj2" fmla="val 448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919722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altLang="en-US" smtClean="0"/>
              <a:t>A Framework for Classifying Connectors</a:t>
            </a:r>
          </a:p>
        </p:txBody>
      </p:sp>
      <p:sp>
        <p:nvSpPr>
          <p:cNvPr id="2" name="Content Placeholder 1"/>
          <p:cNvSpPr>
            <a:spLocks noGrp="1"/>
          </p:cNvSpPr>
          <p:nvPr>
            <p:ph idx="1"/>
          </p:nvPr>
        </p:nvSpPr>
        <p:spPr>
          <a:xfrm>
            <a:off x="5334000" y="1325561"/>
            <a:ext cx="3352800" cy="4938989"/>
          </a:xfrm>
        </p:spPr>
        <p:txBody>
          <a:bodyPr>
            <a:normAutofit fontScale="77500" lnSpcReduction="20000"/>
          </a:bodyPr>
          <a:lstStyle/>
          <a:p>
            <a:r>
              <a:rPr lang="en-US" dirty="0" smtClean="0"/>
              <a:t>Category: Communication, Coordination</a:t>
            </a:r>
            <a:r>
              <a:rPr lang="en-CA" dirty="0" smtClean="0"/>
              <a:t>, Conversion, Facilitation</a:t>
            </a:r>
          </a:p>
          <a:p>
            <a:r>
              <a:rPr lang="en-US" dirty="0" smtClean="0"/>
              <a:t>Types are overall arching style of interaction.</a:t>
            </a:r>
          </a:p>
          <a:p>
            <a:r>
              <a:rPr lang="en-US" dirty="0" smtClean="0"/>
              <a:t>Dimension are parameters of the connection</a:t>
            </a:r>
          </a:p>
          <a:p>
            <a:r>
              <a:rPr lang="en-US" dirty="0" smtClean="0"/>
              <a:t>Species are particular instantiations or examples of connections.</a:t>
            </a:r>
          </a:p>
        </p:txBody>
      </p:sp>
      <p:pic>
        <p:nvPicPr>
          <p:cNvPr id="19460" name="Picture 4" descr="Fig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44888"/>
            <a:ext cx="4799013"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5"/>
          <p:cNvSpPr txBox="1">
            <a:spLocks noChangeArrowheads="1"/>
          </p:cNvSpPr>
          <p:nvPr/>
        </p:nvSpPr>
        <p:spPr bwMode="auto">
          <a:xfrm>
            <a:off x="304800" y="6466439"/>
            <a:ext cx="609441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dirty="0">
                <a:latin typeface="Helvetica" panose="020B0604020202020204" pitchFamily="34" charset="0"/>
              </a:rPr>
              <a:t>Software Architecture: Foundations, Theory, and Practice</a:t>
            </a:r>
            <a:r>
              <a:rPr lang="en-US" altLang="en-US" sz="800" dirty="0">
                <a:latin typeface="Helvetica" panose="020B0604020202020204" pitchFamily="34" charset="0"/>
              </a:rPr>
              <a:t>; Richard N. Taylor, </a:t>
            </a:r>
            <a:r>
              <a:rPr lang="en-US" altLang="en-US" sz="800" dirty="0" err="1">
                <a:latin typeface="Helvetica" panose="020B0604020202020204" pitchFamily="34" charset="0"/>
              </a:rPr>
              <a:t>Nenad</a:t>
            </a:r>
            <a:r>
              <a:rPr lang="en-US" altLang="en-US" sz="800" dirty="0">
                <a:latin typeface="Helvetica" panose="020B0604020202020204" pitchFamily="34" charset="0"/>
              </a:rPr>
              <a:t> </a:t>
            </a:r>
            <a:r>
              <a:rPr lang="en-US" altLang="en-US" sz="800" dirty="0" err="1">
                <a:latin typeface="Helvetica" panose="020B0604020202020204" pitchFamily="34" charset="0"/>
              </a:rPr>
              <a:t>Medvidovic</a:t>
            </a:r>
            <a:r>
              <a:rPr lang="en-US" altLang="en-US" sz="800" dirty="0">
                <a:latin typeface="Helvetica" panose="020B0604020202020204" pitchFamily="34" charset="0"/>
              </a:rPr>
              <a:t>, and Eric M. </a:t>
            </a:r>
            <a:r>
              <a:rPr lang="en-US" altLang="en-US" sz="800" dirty="0" err="1">
                <a:latin typeface="Helvetica" panose="020B0604020202020204" pitchFamily="34" charset="0"/>
              </a:rPr>
              <a:t>Dashofy</a:t>
            </a:r>
            <a:r>
              <a:rPr lang="en-US" altLang="en-US" sz="800" dirty="0">
                <a:latin typeface="Helvetica" panose="020B0604020202020204" pitchFamily="34" charset="0"/>
              </a:rPr>
              <a:t>; </a:t>
            </a:r>
            <a:r>
              <a:rPr lang="en-US" altLang="en-US" sz="800" dirty="0">
                <a:latin typeface="Arial" panose="020B0604020202020204" pitchFamily="34" charset="0"/>
              </a:rPr>
              <a:t>© 2008 John Wiley &amp; Sons, Inc. Reprinted with permission.</a:t>
            </a:r>
            <a:r>
              <a:rPr lang="en-US" altLang="en-US" sz="900" dirty="0">
                <a:latin typeface="Helvetica" panose="020B0604020202020204" pitchFamily="34" charset="0"/>
              </a:rPr>
              <a:t> </a:t>
            </a:r>
          </a:p>
        </p:txBody>
      </p:sp>
    </p:spTree>
    <p:extLst>
      <p:ext uri="{BB962C8B-B14F-4D97-AF65-F5344CB8AC3E}">
        <p14:creationId xmlns:p14="http://schemas.microsoft.com/office/powerpoint/2010/main" val="186797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218" name="Rectangle 2"/>
          <p:cNvSpPr>
            <a:spLocks noGrp="1"/>
          </p:cNvSpPr>
          <p:nvPr>
            <p:ph type="title"/>
          </p:nvPr>
        </p:nvSpPr>
        <p:spPr>
          <a:xfrm>
            <a:off x="457200" y="228600"/>
            <a:ext cx="8229600" cy="533400"/>
          </a:xfrm>
        </p:spPr>
        <p:txBody>
          <a:bodyPr>
            <a:noAutofit/>
          </a:bodyPr>
          <a:lstStyle/>
          <a:p>
            <a:pPr eaLnBrk="1" hangingPunct="1"/>
            <a:r>
              <a:rPr lang="en-US" altLang="en-US" b="1" dirty="0" smtClean="0"/>
              <a:t>Procedure Call Connectors</a:t>
            </a:r>
          </a:p>
        </p:txBody>
      </p:sp>
      <p:sp>
        <p:nvSpPr>
          <p:cNvPr id="9219" name="Rectangle 4"/>
          <p:cNvSpPr>
            <a:spLocks noGrp="1"/>
          </p:cNvSpPr>
          <p:nvPr>
            <p:ph type="body" idx="1"/>
          </p:nvPr>
        </p:nvSpPr>
        <p:spPr>
          <a:xfrm>
            <a:off x="0" y="1184517"/>
            <a:ext cx="8763000" cy="1711083"/>
          </a:xfrm>
        </p:spPr>
        <p:txBody>
          <a:bodyPr>
            <a:normAutofit fontScale="92500" lnSpcReduction="10000"/>
          </a:bodyPr>
          <a:lstStyle/>
          <a:p>
            <a:pPr eaLnBrk="1" hangingPunct="1"/>
            <a:r>
              <a:rPr lang="en-US" altLang="en-US" sz="2000" b="1" dirty="0" smtClean="0"/>
              <a:t>Procedure Call Connectors model:</a:t>
            </a:r>
          </a:p>
          <a:p>
            <a:pPr lvl="1" eaLnBrk="1" hangingPunct="1"/>
            <a:r>
              <a:rPr lang="en-US" altLang="en-US" sz="1800" b="1" dirty="0" smtClean="0">
                <a:solidFill>
                  <a:schemeClr val="folHlink"/>
                </a:solidFill>
              </a:rPr>
              <a:t>Coordination Service</a:t>
            </a:r>
            <a:r>
              <a:rPr lang="en-US" altLang="en-US" sz="1800" b="1" dirty="0" smtClean="0"/>
              <a:t>: Control among components (invocation techniques</a:t>
            </a:r>
            <a:r>
              <a:rPr lang="en-US" altLang="en-US" sz="1800" b="1" dirty="0" smtClean="0"/>
              <a:t>)</a:t>
            </a:r>
          </a:p>
          <a:p>
            <a:pPr lvl="2"/>
            <a:r>
              <a:rPr lang="en-US" altLang="en-US" sz="1400" b="1" dirty="0"/>
              <a:t>control is with the calling routine and then control shifts to be with the called routine. </a:t>
            </a:r>
            <a:endParaRPr lang="en-US" altLang="en-US" sz="1400" b="1" dirty="0" smtClean="0"/>
          </a:p>
          <a:p>
            <a:pPr lvl="1" eaLnBrk="1" hangingPunct="1"/>
            <a:r>
              <a:rPr lang="en-US" altLang="en-US" sz="1800" b="1" dirty="0" smtClean="0">
                <a:solidFill>
                  <a:schemeClr val="folHlink"/>
                </a:solidFill>
              </a:rPr>
              <a:t>Communications Service</a:t>
            </a:r>
            <a:r>
              <a:rPr lang="en-US" altLang="en-US" sz="1800" b="1" dirty="0" smtClean="0"/>
              <a:t>: Transfer of data (via parameters)</a:t>
            </a:r>
          </a:p>
          <a:p>
            <a:pPr lvl="1" eaLnBrk="1" hangingPunct="1"/>
            <a:r>
              <a:rPr lang="en-US" altLang="en-US" sz="1800" b="1" dirty="0" smtClean="0">
                <a:solidFill>
                  <a:schemeClr val="folHlink"/>
                </a:solidFill>
              </a:rPr>
              <a:t>Facilitation Service</a:t>
            </a:r>
            <a:r>
              <a:rPr lang="en-US" altLang="en-US" sz="1800" b="1" dirty="0" smtClean="0"/>
              <a:t>: Facilitate remote procedure call as a </a:t>
            </a:r>
            <a:r>
              <a:rPr lang="en-US" altLang="en-US" sz="1800" b="1" dirty="0" smtClean="0">
                <a:solidFill>
                  <a:schemeClr val="folHlink"/>
                </a:solidFill>
              </a:rPr>
              <a:t>“composite” </a:t>
            </a:r>
            <a:r>
              <a:rPr lang="en-US" altLang="en-US" sz="1800" b="1" dirty="0" smtClean="0">
                <a:solidFill>
                  <a:schemeClr val="folHlink"/>
                </a:solidFill>
              </a:rPr>
              <a:t>connector</a:t>
            </a:r>
          </a:p>
          <a:p>
            <a:pPr lvl="2"/>
            <a:r>
              <a:rPr lang="en-US" altLang="en-US" sz="1400" b="1" dirty="0" smtClean="0"/>
              <a:t>It is a core connector for the RPC</a:t>
            </a:r>
            <a:endParaRPr lang="en-US" altLang="en-US" sz="1400" b="1" dirty="0"/>
          </a:p>
        </p:txBody>
      </p:sp>
      <p:pic>
        <p:nvPicPr>
          <p:cNvPr id="37" name="Picture 36" descr="fig_05_04.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895600"/>
            <a:ext cx="5680747" cy="378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54800" y="2895600"/>
            <a:ext cx="2133600" cy="3170099"/>
          </a:xfrm>
          <a:prstGeom prst="rect">
            <a:avLst/>
          </a:prstGeom>
          <a:noFill/>
        </p:spPr>
        <p:txBody>
          <a:bodyPr wrap="square" rtlCol="0">
            <a:spAutoFit/>
          </a:bodyPr>
          <a:lstStyle/>
          <a:p>
            <a:pPr algn="l"/>
            <a:r>
              <a:rPr lang="en-US" sz="2000" dirty="0" smtClean="0">
                <a:latin typeface="+mn-lt"/>
              </a:rPr>
              <a:t>An example is the Java Method Call:</a:t>
            </a:r>
          </a:p>
          <a:p>
            <a:pPr marL="457200" indent="-457200" algn="l">
              <a:buFont typeface="Arial" panose="020B0604020202020204" pitchFamily="34" charset="0"/>
              <a:buChar char="•"/>
            </a:pPr>
            <a:r>
              <a:rPr lang="en-US" sz="2000" dirty="0" smtClean="0">
                <a:latin typeface="+mn-lt"/>
              </a:rPr>
              <a:t>Passes by Value</a:t>
            </a:r>
          </a:p>
          <a:p>
            <a:pPr marL="457200" indent="-457200" algn="l">
              <a:buFont typeface="Arial" panose="020B0604020202020204" pitchFamily="34" charset="0"/>
              <a:buChar char="•"/>
            </a:pPr>
            <a:r>
              <a:rPr lang="en-US" sz="2000" dirty="0" smtClean="0">
                <a:latin typeface="+mn-lt"/>
              </a:rPr>
              <a:t>Return value</a:t>
            </a:r>
          </a:p>
          <a:p>
            <a:pPr marL="457200" indent="-457200" algn="l">
              <a:buFont typeface="Arial" panose="020B0604020202020204" pitchFamily="34" charset="0"/>
              <a:buChar char="•"/>
            </a:pPr>
            <a:r>
              <a:rPr lang="en-US" sz="2000" dirty="0" smtClean="0">
                <a:latin typeface="+mn-lt"/>
              </a:rPr>
              <a:t>Method call</a:t>
            </a:r>
          </a:p>
          <a:p>
            <a:pPr marL="457200" indent="-457200" algn="l">
              <a:buFont typeface="Arial" panose="020B0604020202020204" pitchFamily="34" charset="0"/>
              <a:buChar char="•"/>
            </a:pPr>
            <a:r>
              <a:rPr lang="en-US" sz="2000" dirty="0" smtClean="0">
                <a:latin typeface="+mn-lt"/>
              </a:rPr>
              <a:t>Fan out/in is 1:1</a:t>
            </a:r>
          </a:p>
          <a:p>
            <a:pPr marL="457200" indent="-457200" algn="l">
              <a:buFont typeface="Arial" panose="020B0604020202020204" pitchFamily="34" charset="0"/>
              <a:buChar char="•"/>
            </a:pPr>
            <a:r>
              <a:rPr lang="en-US" sz="2000" dirty="0" smtClean="0">
                <a:latin typeface="+mn-lt"/>
              </a:rPr>
              <a:t>Synchronous calls</a:t>
            </a:r>
            <a:endParaRPr lang="en-CA" sz="2000" dirty="0">
              <a:latin typeface="+mn-lt"/>
            </a:endParaRPr>
          </a:p>
        </p:txBody>
      </p:sp>
    </p:spTree>
    <p:extLst>
      <p:ext uri="{BB962C8B-B14F-4D97-AF65-F5344CB8AC3E}">
        <p14:creationId xmlns:p14="http://schemas.microsoft.com/office/powerpoint/2010/main" val="284692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42" name="Rectangle 2"/>
          <p:cNvSpPr>
            <a:spLocks noGrp="1"/>
          </p:cNvSpPr>
          <p:nvPr>
            <p:ph type="title"/>
          </p:nvPr>
        </p:nvSpPr>
        <p:spPr/>
        <p:txBody>
          <a:bodyPr>
            <a:normAutofit/>
          </a:bodyPr>
          <a:lstStyle/>
          <a:p>
            <a:pPr eaLnBrk="1" hangingPunct="1"/>
            <a:r>
              <a:rPr lang="en-US" altLang="en-US" sz="4800" b="1" dirty="0" smtClean="0"/>
              <a:t>Event Connectors</a:t>
            </a:r>
          </a:p>
        </p:txBody>
      </p:sp>
      <p:sp>
        <p:nvSpPr>
          <p:cNvPr id="10243" name="Rectangle 3"/>
          <p:cNvSpPr>
            <a:spLocks noGrp="1"/>
          </p:cNvSpPr>
          <p:nvPr>
            <p:ph type="body" idx="1"/>
          </p:nvPr>
        </p:nvSpPr>
        <p:spPr>
          <a:xfrm>
            <a:off x="457200" y="1325563"/>
            <a:ext cx="8229600" cy="2484437"/>
          </a:xfrm>
        </p:spPr>
        <p:txBody>
          <a:bodyPr/>
          <a:lstStyle/>
          <a:p>
            <a:pPr eaLnBrk="1" hangingPunct="1">
              <a:lnSpc>
                <a:spcPct val="90000"/>
              </a:lnSpc>
            </a:pPr>
            <a:r>
              <a:rPr lang="en-US" altLang="en-US" sz="2800" b="1" dirty="0" smtClean="0"/>
              <a:t>Event Connectors model:</a:t>
            </a:r>
          </a:p>
          <a:p>
            <a:pPr lvl="1" eaLnBrk="1" hangingPunct="1">
              <a:lnSpc>
                <a:spcPct val="90000"/>
              </a:lnSpc>
            </a:pPr>
            <a:r>
              <a:rPr lang="en-US" altLang="en-US" sz="2400" b="1" dirty="0" smtClean="0">
                <a:solidFill>
                  <a:schemeClr val="folHlink"/>
                </a:solidFill>
              </a:rPr>
              <a:t>Coordination services</a:t>
            </a:r>
            <a:r>
              <a:rPr lang="en-US" altLang="en-US" sz="2400" b="1" dirty="0" smtClean="0"/>
              <a:t>: Regulate the flow of control among components (an event precipitates the flow of control to a component)</a:t>
            </a:r>
          </a:p>
          <a:p>
            <a:pPr lvl="1" eaLnBrk="1" hangingPunct="1">
              <a:lnSpc>
                <a:spcPct val="90000"/>
              </a:lnSpc>
            </a:pPr>
            <a:r>
              <a:rPr lang="en-US" altLang="en-US" sz="2400" b="1" dirty="0" smtClean="0">
                <a:solidFill>
                  <a:schemeClr val="folHlink"/>
                </a:solidFill>
              </a:rPr>
              <a:t>Communication services</a:t>
            </a:r>
            <a:r>
              <a:rPr lang="en-US" altLang="en-US" sz="2400" b="1" dirty="0" smtClean="0"/>
              <a:t>: transfers data about the event to those components who are interested</a:t>
            </a:r>
          </a:p>
        </p:txBody>
      </p:sp>
      <p:pic>
        <p:nvPicPr>
          <p:cNvPr id="4" name="Picture 3" descr="fig_05_05.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657600"/>
            <a:ext cx="5257800" cy="303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1199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266" name="Rectangle 2"/>
          <p:cNvSpPr>
            <a:spLocks noGrp="1"/>
          </p:cNvSpPr>
          <p:nvPr>
            <p:ph type="title"/>
          </p:nvPr>
        </p:nvSpPr>
        <p:spPr>
          <a:xfrm>
            <a:off x="457200" y="274638"/>
            <a:ext cx="8229600" cy="792162"/>
          </a:xfrm>
        </p:spPr>
        <p:txBody>
          <a:bodyPr>
            <a:normAutofit/>
          </a:bodyPr>
          <a:lstStyle/>
          <a:p>
            <a:pPr eaLnBrk="1" hangingPunct="1"/>
            <a:r>
              <a:rPr lang="en-US" altLang="en-US" sz="4000" b="1" dirty="0" smtClean="0"/>
              <a:t>Data Access Connectors</a:t>
            </a:r>
          </a:p>
        </p:txBody>
      </p:sp>
      <p:sp>
        <p:nvSpPr>
          <p:cNvPr id="11267" name="Rectangle 3"/>
          <p:cNvSpPr>
            <a:spLocks noGrp="1"/>
          </p:cNvSpPr>
          <p:nvPr>
            <p:ph type="body" idx="1"/>
          </p:nvPr>
        </p:nvSpPr>
        <p:spPr>
          <a:xfrm>
            <a:off x="457200" y="1295401"/>
            <a:ext cx="8229600" cy="2209799"/>
          </a:xfrm>
        </p:spPr>
        <p:txBody>
          <a:bodyPr>
            <a:normAutofit fontScale="92500"/>
          </a:bodyPr>
          <a:lstStyle/>
          <a:p>
            <a:pPr eaLnBrk="1" hangingPunct="1"/>
            <a:r>
              <a:rPr lang="en-US" altLang="en-US" sz="2800" b="1" dirty="0" smtClean="0"/>
              <a:t>Data Access Connectors model:</a:t>
            </a:r>
          </a:p>
          <a:p>
            <a:pPr lvl="1" eaLnBrk="1" hangingPunct="1"/>
            <a:r>
              <a:rPr lang="en-US" altLang="en-US" sz="2400" b="1" dirty="0" smtClean="0">
                <a:solidFill>
                  <a:schemeClr val="folHlink"/>
                </a:solidFill>
              </a:rPr>
              <a:t>Communication services</a:t>
            </a:r>
            <a:r>
              <a:rPr lang="en-US" altLang="en-US" sz="2400" b="1" dirty="0" smtClean="0"/>
              <a:t>: connections to data stores, including preparation for connection and clean up after access.</a:t>
            </a:r>
          </a:p>
          <a:p>
            <a:pPr lvl="1" eaLnBrk="1" hangingPunct="1"/>
            <a:r>
              <a:rPr lang="en-US" altLang="en-US" sz="2400" b="1" dirty="0" smtClean="0">
                <a:solidFill>
                  <a:schemeClr val="folHlink"/>
                </a:solidFill>
              </a:rPr>
              <a:t>Conversion services</a:t>
            </a:r>
            <a:r>
              <a:rPr lang="en-US" altLang="en-US" sz="2400" b="1" dirty="0" smtClean="0"/>
              <a:t>: performs any conversion of data formats and facilitates any access and query mechanisms.</a:t>
            </a:r>
          </a:p>
          <a:p>
            <a:pPr lvl="1" eaLnBrk="1" hangingPunct="1"/>
            <a:endParaRPr lang="en-US" altLang="en-US" sz="2400" b="1" dirty="0" smtClean="0"/>
          </a:p>
          <a:p>
            <a:pPr lvl="1" eaLnBrk="1" hangingPunct="1"/>
            <a:endParaRPr lang="en-US" altLang="en-US" sz="2400" b="1" dirty="0" smtClean="0"/>
          </a:p>
        </p:txBody>
      </p:sp>
      <p:pic>
        <p:nvPicPr>
          <p:cNvPr id="4" name="Picture 3" descr="fig_05_0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5913437" cy="315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527800" y="3325951"/>
            <a:ext cx="2133600" cy="2554545"/>
          </a:xfrm>
          <a:prstGeom prst="rect">
            <a:avLst/>
          </a:prstGeom>
          <a:noFill/>
        </p:spPr>
        <p:txBody>
          <a:bodyPr wrap="square" rtlCol="0">
            <a:spAutoFit/>
          </a:bodyPr>
          <a:lstStyle/>
          <a:p>
            <a:pPr marL="457200" indent="-457200" algn="l">
              <a:buFont typeface="Arial" panose="020B0604020202020204" pitchFamily="34" charset="0"/>
              <a:buChar char="•"/>
            </a:pPr>
            <a:r>
              <a:rPr lang="en-US" sz="2000" dirty="0" smtClean="0">
                <a:latin typeface="+mn-lt"/>
              </a:rPr>
              <a:t>Can provide translation</a:t>
            </a:r>
          </a:p>
          <a:p>
            <a:pPr marL="457200" indent="-457200" algn="l">
              <a:buFont typeface="Arial" panose="020B0604020202020204" pitchFamily="34" charset="0"/>
              <a:buChar char="•"/>
            </a:pPr>
            <a:r>
              <a:rPr lang="en-US" sz="2000" dirty="0" smtClean="0">
                <a:latin typeface="+mn-lt"/>
              </a:rPr>
              <a:t>Can be persistent or transient</a:t>
            </a:r>
          </a:p>
          <a:p>
            <a:pPr marL="457200" indent="-457200" algn="l">
              <a:buFont typeface="Arial" panose="020B0604020202020204" pitchFamily="34" charset="0"/>
              <a:buChar char="•"/>
            </a:pPr>
            <a:r>
              <a:rPr lang="en-US" sz="2000" dirty="0" smtClean="0">
                <a:latin typeface="+mn-lt"/>
              </a:rPr>
              <a:t>Who uses or defines the connector?</a:t>
            </a:r>
            <a:endParaRPr lang="en-CA" sz="2000" dirty="0">
              <a:latin typeface="+mn-lt"/>
            </a:endParaRPr>
          </a:p>
        </p:txBody>
      </p:sp>
    </p:spTree>
    <p:extLst>
      <p:ext uri="{BB962C8B-B14F-4D97-AF65-F5344CB8AC3E}">
        <p14:creationId xmlns:p14="http://schemas.microsoft.com/office/powerpoint/2010/main" val="449214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90" name="Rectangle 2"/>
          <p:cNvSpPr>
            <a:spLocks noGrp="1"/>
          </p:cNvSpPr>
          <p:nvPr>
            <p:ph type="title"/>
          </p:nvPr>
        </p:nvSpPr>
        <p:spPr>
          <a:xfrm>
            <a:off x="457200" y="281008"/>
            <a:ext cx="8229600" cy="533400"/>
          </a:xfrm>
        </p:spPr>
        <p:txBody>
          <a:bodyPr>
            <a:noAutofit/>
          </a:bodyPr>
          <a:lstStyle/>
          <a:p>
            <a:pPr eaLnBrk="1" hangingPunct="1"/>
            <a:r>
              <a:rPr lang="en-US" altLang="en-US" b="1" dirty="0" smtClean="0"/>
              <a:t>Linkage Connectors</a:t>
            </a:r>
          </a:p>
        </p:txBody>
      </p:sp>
      <p:sp>
        <p:nvSpPr>
          <p:cNvPr id="12291" name="Rectangle 3"/>
          <p:cNvSpPr>
            <a:spLocks noGrp="1"/>
          </p:cNvSpPr>
          <p:nvPr>
            <p:ph type="body" idx="1"/>
          </p:nvPr>
        </p:nvSpPr>
        <p:spPr>
          <a:xfrm>
            <a:off x="457200" y="1224906"/>
            <a:ext cx="8229600" cy="2508894"/>
          </a:xfrm>
        </p:spPr>
        <p:txBody>
          <a:bodyPr>
            <a:normAutofit/>
          </a:bodyPr>
          <a:lstStyle/>
          <a:p>
            <a:pPr eaLnBrk="1" hangingPunct="1">
              <a:lnSpc>
                <a:spcPct val="90000"/>
              </a:lnSpc>
            </a:pPr>
            <a:r>
              <a:rPr lang="en-US" altLang="en-US" sz="2400" b="1" dirty="0" smtClean="0"/>
              <a:t>Linkage connectors model:</a:t>
            </a:r>
            <a:endParaRPr lang="en-US" altLang="en-US" sz="2400" b="1" dirty="0" smtClean="0">
              <a:solidFill>
                <a:schemeClr val="folHlink"/>
              </a:solidFill>
            </a:endParaRPr>
          </a:p>
          <a:p>
            <a:pPr lvl="1" eaLnBrk="1" hangingPunct="1">
              <a:lnSpc>
                <a:spcPct val="90000"/>
              </a:lnSpc>
            </a:pPr>
            <a:r>
              <a:rPr lang="en-US" altLang="en-US" sz="2000" b="1" dirty="0" smtClean="0">
                <a:solidFill>
                  <a:srgbClr val="B02087"/>
                </a:solidFill>
              </a:rPr>
              <a:t>Facilitation services:  </a:t>
            </a:r>
            <a:r>
              <a:rPr lang="en-US" altLang="en-US" sz="2000" b="1" dirty="0" smtClean="0"/>
              <a:t>provides the “duct or channel ” to facilitate communications and coordination of information and enforces the interaction semantics </a:t>
            </a:r>
            <a:endParaRPr lang="en-US" altLang="en-US" sz="2000" b="1" dirty="0" smtClean="0"/>
          </a:p>
          <a:p>
            <a:pPr lvl="1" eaLnBrk="1" hangingPunct="1">
              <a:lnSpc>
                <a:spcPct val="90000"/>
              </a:lnSpc>
            </a:pPr>
            <a:r>
              <a:rPr lang="en-US" altLang="en-US" sz="2000" b="1" dirty="0" smtClean="0"/>
              <a:t>They describe the structure of the system</a:t>
            </a:r>
            <a:r>
              <a:rPr lang="en-US" altLang="en-US" sz="2400" b="1" dirty="0" smtClean="0"/>
              <a:t> </a:t>
            </a:r>
          </a:p>
          <a:p>
            <a:pPr lvl="2">
              <a:lnSpc>
                <a:spcPct val="90000"/>
              </a:lnSpc>
            </a:pPr>
            <a:r>
              <a:rPr lang="en-US" altLang="en-US" sz="2000" b="1" dirty="0" smtClean="0">
                <a:solidFill>
                  <a:schemeClr val="folHlink"/>
                </a:solidFill>
              </a:rPr>
              <a:t>Think about link editors such as make files.</a:t>
            </a:r>
            <a:endParaRPr lang="en-US" altLang="en-US" sz="2000" b="1" dirty="0" smtClean="0">
              <a:solidFill>
                <a:schemeClr val="folHlink"/>
              </a:solidFill>
            </a:endParaRPr>
          </a:p>
        </p:txBody>
      </p:sp>
      <p:pic>
        <p:nvPicPr>
          <p:cNvPr id="38" name="Picture 37" descr="fig_05_0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6557960" cy="234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527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314" name="Title 1"/>
          <p:cNvSpPr>
            <a:spLocks noGrp="1"/>
          </p:cNvSpPr>
          <p:nvPr>
            <p:ph type="title"/>
          </p:nvPr>
        </p:nvSpPr>
        <p:spPr>
          <a:xfrm>
            <a:off x="457200" y="152400"/>
            <a:ext cx="8229600" cy="868362"/>
          </a:xfrm>
        </p:spPr>
        <p:txBody>
          <a:bodyPr>
            <a:normAutofit/>
          </a:bodyPr>
          <a:lstStyle/>
          <a:p>
            <a:pPr eaLnBrk="1" hangingPunct="1"/>
            <a:r>
              <a:rPr lang="en-US" altLang="en-US" b="1" dirty="0" smtClean="0"/>
              <a:t>Stream Connectors</a:t>
            </a:r>
          </a:p>
        </p:txBody>
      </p:sp>
      <p:sp>
        <p:nvSpPr>
          <p:cNvPr id="13315" name="Content Placeholder 2"/>
          <p:cNvSpPr>
            <a:spLocks noGrp="1"/>
          </p:cNvSpPr>
          <p:nvPr>
            <p:ph idx="1"/>
          </p:nvPr>
        </p:nvSpPr>
        <p:spPr>
          <a:xfrm>
            <a:off x="457200" y="1371601"/>
            <a:ext cx="8229600" cy="1524000"/>
          </a:xfrm>
        </p:spPr>
        <p:txBody>
          <a:bodyPr>
            <a:normAutofit fontScale="85000" lnSpcReduction="10000"/>
          </a:bodyPr>
          <a:lstStyle/>
          <a:p>
            <a:pPr eaLnBrk="1" hangingPunct="1"/>
            <a:r>
              <a:rPr lang="en-US" altLang="en-US" sz="2800" b="1" dirty="0" smtClean="0"/>
              <a:t>Stream connectors model:</a:t>
            </a:r>
          </a:p>
          <a:p>
            <a:pPr lvl="1" eaLnBrk="1" hangingPunct="1"/>
            <a:r>
              <a:rPr lang="en-US" altLang="en-US" sz="2400" b="1" dirty="0" smtClean="0">
                <a:solidFill>
                  <a:srgbClr val="AE2CAE"/>
                </a:solidFill>
              </a:rPr>
              <a:t>Communication services</a:t>
            </a:r>
            <a:r>
              <a:rPr lang="en-US" altLang="en-US" sz="2400" b="1" dirty="0" smtClean="0"/>
              <a:t>: provide the transfer of large amounts of information (data) ; this service combined with data connector can form a composite connector of database and file storage access.</a:t>
            </a:r>
          </a:p>
          <a:p>
            <a:pPr lvl="1" eaLnBrk="1" hangingPunct="1"/>
            <a:endParaRPr lang="en-US" altLang="en-US" sz="2400" b="1" dirty="0" smtClean="0"/>
          </a:p>
        </p:txBody>
      </p:sp>
      <p:pic>
        <p:nvPicPr>
          <p:cNvPr id="4" name="Picture 3" descr="fig_05_08.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864006"/>
            <a:ext cx="5684837" cy="3759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553200" y="3124200"/>
            <a:ext cx="2133600" cy="2246769"/>
          </a:xfrm>
          <a:prstGeom prst="rect">
            <a:avLst/>
          </a:prstGeom>
          <a:noFill/>
        </p:spPr>
        <p:txBody>
          <a:bodyPr wrap="square" rtlCol="0">
            <a:spAutoFit/>
          </a:bodyPr>
          <a:lstStyle/>
          <a:p>
            <a:pPr marL="457200" indent="-457200" algn="l">
              <a:buFont typeface="Arial" panose="020B0604020202020204" pitchFamily="34" charset="0"/>
              <a:buChar char="•"/>
            </a:pPr>
            <a:r>
              <a:rPr lang="en-US" sz="2000" dirty="0" smtClean="0">
                <a:latin typeface="+mn-lt"/>
              </a:rPr>
              <a:t>For Example Pipes</a:t>
            </a:r>
          </a:p>
          <a:p>
            <a:pPr marL="457200" indent="-457200" algn="l">
              <a:buFont typeface="Arial" panose="020B0604020202020204" pitchFamily="34" charset="0"/>
              <a:buChar char="•"/>
            </a:pPr>
            <a:r>
              <a:rPr lang="en-US" sz="2000" dirty="0" smtClean="0">
                <a:latin typeface="+mn-lt"/>
              </a:rPr>
              <a:t>Can it buffer information, i.e. it is unbounded.</a:t>
            </a:r>
          </a:p>
          <a:p>
            <a:pPr marL="457200" indent="-457200" algn="l">
              <a:buFont typeface="Arial" panose="020B0604020202020204" pitchFamily="34" charset="0"/>
              <a:buChar char="•"/>
            </a:pPr>
            <a:endParaRPr lang="en-CA" sz="2000" dirty="0">
              <a:latin typeface="+mn-lt"/>
            </a:endParaRPr>
          </a:p>
        </p:txBody>
      </p:sp>
    </p:spTree>
    <p:extLst>
      <p:ext uri="{BB962C8B-B14F-4D97-AF65-F5344CB8AC3E}">
        <p14:creationId xmlns:p14="http://schemas.microsoft.com/office/powerpoint/2010/main" val="4022557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altLang="en-US" b="1" dirty="0" smtClean="0"/>
              <a:t>Arbitrator Connector</a:t>
            </a:r>
          </a:p>
        </p:txBody>
      </p:sp>
      <p:sp>
        <p:nvSpPr>
          <p:cNvPr id="14339" name="Content Placeholder 2"/>
          <p:cNvSpPr>
            <a:spLocks noGrp="1"/>
          </p:cNvSpPr>
          <p:nvPr>
            <p:ph idx="1"/>
          </p:nvPr>
        </p:nvSpPr>
        <p:spPr>
          <a:xfrm>
            <a:off x="457200" y="1325562"/>
            <a:ext cx="8229600" cy="5227638"/>
          </a:xfrm>
        </p:spPr>
        <p:txBody>
          <a:bodyPr>
            <a:normAutofit/>
          </a:bodyPr>
          <a:lstStyle/>
          <a:p>
            <a:r>
              <a:rPr lang="en-US" altLang="en-US" sz="2800" b="1" dirty="0" smtClean="0"/>
              <a:t>Arbitrator connectors model:</a:t>
            </a:r>
          </a:p>
          <a:p>
            <a:pPr lvl="1"/>
            <a:r>
              <a:rPr lang="en-US" altLang="en-US" sz="2400" b="1" dirty="0" smtClean="0">
                <a:solidFill>
                  <a:srgbClr val="AE2CAE"/>
                </a:solidFill>
              </a:rPr>
              <a:t>Facilitation services</a:t>
            </a:r>
            <a:r>
              <a:rPr lang="en-US" altLang="en-US" sz="2400" b="1" dirty="0" smtClean="0"/>
              <a:t>: resolves any conflict among components and thus assist and mediate the services among components</a:t>
            </a:r>
          </a:p>
          <a:p>
            <a:pPr lvl="1"/>
            <a:r>
              <a:rPr lang="en-US" altLang="en-US" sz="2400" b="1" dirty="0" smtClean="0">
                <a:solidFill>
                  <a:srgbClr val="AE2CAE"/>
                </a:solidFill>
              </a:rPr>
              <a:t>Coordination services</a:t>
            </a:r>
            <a:r>
              <a:rPr lang="en-US" altLang="en-US" sz="2400" b="1" dirty="0" smtClean="0"/>
              <a:t>: directing and redirecting the control flow among </a:t>
            </a:r>
            <a:r>
              <a:rPr lang="en-US" altLang="en-US" sz="2400" b="1" dirty="0" smtClean="0"/>
              <a:t>components</a:t>
            </a:r>
          </a:p>
          <a:p>
            <a:pPr lvl="2"/>
            <a:r>
              <a:rPr lang="en-US" altLang="en-US" sz="2000" b="1" dirty="0" smtClean="0"/>
              <a:t>Can be used for negotiation</a:t>
            </a:r>
          </a:p>
          <a:p>
            <a:pPr lvl="1"/>
            <a:r>
              <a:rPr lang="en-US" altLang="en-US" sz="2400" b="1" dirty="0" smtClean="0"/>
              <a:t>Examples</a:t>
            </a:r>
          </a:p>
          <a:p>
            <a:pPr lvl="2"/>
            <a:r>
              <a:rPr lang="en-US" altLang="en-US" sz="2000" b="1" dirty="0" smtClean="0"/>
              <a:t>Load balancing</a:t>
            </a:r>
          </a:p>
          <a:p>
            <a:pPr lvl="2"/>
            <a:r>
              <a:rPr lang="en-US" altLang="en-US" sz="2000" b="1" dirty="0" smtClean="0"/>
              <a:t>Fault handling</a:t>
            </a:r>
          </a:p>
          <a:p>
            <a:pPr lvl="2"/>
            <a:r>
              <a:rPr lang="en-US" altLang="en-US" sz="2000" b="1" dirty="0" smtClean="0"/>
              <a:t>Concurrent processes</a:t>
            </a:r>
          </a:p>
          <a:p>
            <a:pPr lvl="2"/>
            <a:r>
              <a:rPr lang="en-US" altLang="en-US" sz="2000" b="1" dirty="0" smtClean="0"/>
              <a:t>Transactional processes</a:t>
            </a:r>
            <a:endParaRPr lang="en-US" altLang="en-US" sz="2000" b="1" dirty="0" smtClean="0"/>
          </a:p>
          <a:p>
            <a:pPr marL="0" indent="0">
              <a:buNone/>
            </a:pPr>
            <a:endParaRPr lang="en-US" altLang="en-US" sz="2800" b="1" dirty="0" smtClean="0"/>
          </a:p>
        </p:txBody>
      </p:sp>
    </p:spTree>
    <p:extLst>
      <p:ext uri="{BB962C8B-B14F-4D97-AF65-F5344CB8AC3E}">
        <p14:creationId xmlns:p14="http://schemas.microsoft.com/office/powerpoint/2010/main" val="2352264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338" name="Title 1"/>
          <p:cNvSpPr>
            <a:spLocks noGrp="1"/>
          </p:cNvSpPr>
          <p:nvPr>
            <p:ph type="title"/>
          </p:nvPr>
        </p:nvSpPr>
        <p:spPr/>
        <p:txBody>
          <a:bodyPr>
            <a:normAutofit/>
          </a:bodyPr>
          <a:lstStyle/>
          <a:p>
            <a:r>
              <a:rPr lang="en-US" altLang="en-US" b="1" dirty="0" smtClean="0"/>
              <a:t>Arbitrator Connector</a:t>
            </a:r>
          </a:p>
        </p:txBody>
      </p:sp>
      <p:pic>
        <p:nvPicPr>
          <p:cNvPr id="4" name="Picture 3" descr="fig_05_0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63444"/>
            <a:ext cx="7315200"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029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362" name="Title 1"/>
          <p:cNvSpPr>
            <a:spLocks noGrp="1"/>
          </p:cNvSpPr>
          <p:nvPr>
            <p:ph type="title"/>
          </p:nvPr>
        </p:nvSpPr>
        <p:spPr>
          <a:xfrm>
            <a:off x="457200" y="152400"/>
            <a:ext cx="8229600" cy="792163"/>
          </a:xfrm>
        </p:spPr>
        <p:txBody>
          <a:bodyPr>
            <a:normAutofit/>
          </a:bodyPr>
          <a:lstStyle/>
          <a:p>
            <a:r>
              <a:rPr lang="en-US" altLang="en-US" sz="4000" b="1" dirty="0" smtClean="0"/>
              <a:t>Adaptor Connector</a:t>
            </a:r>
          </a:p>
        </p:txBody>
      </p:sp>
      <p:sp>
        <p:nvSpPr>
          <p:cNvPr id="15363" name="Content Placeholder 2"/>
          <p:cNvSpPr>
            <a:spLocks noGrp="1"/>
          </p:cNvSpPr>
          <p:nvPr>
            <p:ph idx="1"/>
          </p:nvPr>
        </p:nvSpPr>
        <p:spPr>
          <a:xfrm>
            <a:off x="304800" y="1370555"/>
            <a:ext cx="8382000" cy="2058445"/>
          </a:xfrm>
        </p:spPr>
        <p:txBody>
          <a:bodyPr>
            <a:normAutofit lnSpcReduction="10000"/>
          </a:bodyPr>
          <a:lstStyle/>
          <a:p>
            <a:r>
              <a:rPr lang="en-US" altLang="en-US" sz="2400" b="1" dirty="0" smtClean="0"/>
              <a:t>Adaptor connectors model:</a:t>
            </a:r>
          </a:p>
          <a:p>
            <a:pPr lvl="1"/>
            <a:r>
              <a:rPr lang="en-US" altLang="en-US" sz="2000" b="1" dirty="0" smtClean="0">
                <a:solidFill>
                  <a:srgbClr val="AE2CAE"/>
                </a:solidFill>
              </a:rPr>
              <a:t>Conversion services: </a:t>
            </a:r>
            <a:r>
              <a:rPr lang="en-US" altLang="en-US" sz="2000" b="1" dirty="0" smtClean="0"/>
              <a:t>provide facilities to support interactions among components which were not initially designed to interoperate (e.g. different operating environment, different languages, </a:t>
            </a:r>
            <a:r>
              <a:rPr lang="en-US" altLang="en-US" sz="2000" b="1" dirty="0" smtClean="0"/>
              <a:t>different protocols, different policies, etc.).</a:t>
            </a:r>
          </a:p>
          <a:p>
            <a:pPr lvl="1"/>
            <a:r>
              <a:rPr lang="en-US" altLang="en-US" sz="2000" b="1" dirty="0" smtClean="0"/>
              <a:t>An example of computation engine that can do this is XSLT</a:t>
            </a:r>
            <a:endParaRPr lang="en-US" altLang="en-US" sz="2000" b="1" dirty="0" smtClean="0"/>
          </a:p>
        </p:txBody>
      </p:sp>
      <p:pic>
        <p:nvPicPr>
          <p:cNvPr id="26" name="Picture 25" descr="fig_05_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162" y="3886200"/>
            <a:ext cx="740727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643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386" name="Title 1"/>
          <p:cNvSpPr>
            <a:spLocks noGrp="1"/>
          </p:cNvSpPr>
          <p:nvPr>
            <p:ph type="title"/>
          </p:nvPr>
        </p:nvSpPr>
        <p:spPr>
          <a:xfrm>
            <a:off x="457200" y="274638"/>
            <a:ext cx="8229600" cy="563562"/>
          </a:xfrm>
        </p:spPr>
        <p:txBody>
          <a:bodyPr>
            <a:noAutofit/>
          </a:bodyPr>
          <a:lstStyle/>
          <a:p>
            <a:r>
              <a:rPr lang="en-US" altLang="en-US" sz="3600" b="1" dirty="0" smtClean="0"/>
              <a:t>Distributor Connector</a:t>
            </a:r>
          </a:p>
        </p:txBody>
      </p:sp>
      <p:sp>
        <p:nvSpPr>
          <p:cNvPr id="16387" name="Content Placeholder 2"/>
          <p:cNvSpPr>
            <a:spLocks noGrp="1"/>
          </p:cNvSpPr>
          <p:nvPr>
            <p:ph idx="1"/>
          </p:nvPr>
        </p:nvSpPr>
        <p:spPr>
          <a:xfrm>
            <a:off x="421511" y="1295400"/>
            <a:ext cx="8686800" cy="2133600"/>
          </a:xfrm>
        </p:spPr>
        <p:txBody>
          <a:bodyPr>
            <a:normAutofit fontScale="85000" lnSpcReduction="10000"/>
          </a:bodyPr>
          <a:lstStyle/>
          <a:p>
            <a:r>
              <a:rPr lang="en-US" altLang="en-US" sz="2800" b="1" dirty="0" smtClean="0"/>
              <a:t>Distributor connectors model:</a:t>
            </a:r>
          </a:p>
          <a:p>
            <a:pPr lvl="1"/>
            <a:r>
              <a:rPr lang="en-US" altLang="en-US" sz="2400" b="1" dirty="0" smtClean="0">
                <a:solidFill>
                  <a:srgbClr val="AE2CAE"/>
                </a:solidFill>
              </a:rPr>
              <a:t>Facilitation services: </a:t>
            </a:r>
            <a:r>
              <a:rPr lang="en-US" altLang="en-US" sz="2400" b="1" dirty="0" smtClean="0"/>
              <a:t>identifies interaction paths and routing of communications and coordination information among the components. (This service is provided in conjunction with other connectors; thus distributor connector is usually composed with other connectors </a:t>
            </a:r>
            <a:r>
              <a:rPr lang="en-US" altLang="en-US" sz="2400" b="1" dirty="0" smtClean="0"/>
              <a:t>.)</a:t>
            </a:r>
          </a:p>
          <a:p>
            <a:pPr lvl="1"/>
            <a:r>
              <a:rPr lang="en-US" altLang="en-US" sz="2400" b="1" dirty="0" smtClean="0"/>
              <a:t>Primary example is Domain Name Services (DNS)</a:t>
            </a:r>
            <a:endParaRPr lang="en-US" altLang="en-US" sz="2400" b="1" dirty="0" smtClean="0"/>
          </a:p>
        </p:txBody>
      </p:sp>
      <p:pic>
        <p:nvPicPr>
          <p:cNvPr id="4" name="Picture 3" descr="fig_05_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40151"/>
            <a:ext cx="7407275"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8097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533400" y="191466"/>
            <a:ext cx="8229600" cy="914400"/>
          </a:xfrm>
        </p:spPr>
        <p:txBody>
          <a:bodyPr>
            <a:normAutofit/>
          </a:bodyPr>
          <a:lstStyle/>
          <a:p>
            <a:pPr eaLnBrk="1" hangingPunct="1"/>
            <a:r>
              <a:rPr lang="en-US" altLang="en-US" sz="3600" b="1" dirty="0" smtClean="0"/>
              <a:t>Components, Interfaces &amp; Mismatches</a:t>
            </a:r>
          </a:p>
        </p:txBody>
      </p:sp>
      <p:sp>
        <p:nvSpPr>
          <p:cNvPr id="5" name="Rounded Rectangle 4"/>
          <p:cNvSpPr/>
          <p:nvPr/>
        </p:nvSpPr>
        <p:spPr>
          <a:xfrm>
            <a:off x="1295400" y="3124200"/>
            <a:ext cx="1524000" cy="914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Component</a:t>
            </a:r>
          </a:p>
          <a:p>
            <a:pPr algn="ctr" fontAlgn="auto">
              <a:spcBef>
                <a:spcPts val="0"/>
              </a:spcBef>
              <a:spcAft>
                <a:spcPts val="0"/>
              </a:spcAft>
              <a:defRPr/>
            </a:pPr>
            <a:r>
              <a:rPr lang="en-US" sz="1600" b="1" dirty="0">
                <a:solidFill>
                  <a:schemeClr val="tx1"/>
                </a:solidFill>
              </a:rPr>
              <a:t>A</a:t>
            </a:r>
          </a:p>
        </p:txBody>
      </p:sp>
      <p:sp>
        <p:nvSpPr>
          <p:cNvPr id="6" name="Rectangle 5"/>
          <p:cNvSpPr/>
          <p:nvPr/>
        </p:nvSpPr>
        <p:spPr>
          <a:xfrm>
            <a:off x="6019800" y="2209800"/>
            <a:ext cx="1676400"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rgbClr val="C00000"/>
                </a:solidFill>
              </a:rPr>
              <a:t>Component</a:t>
            </a:r>
          </a:p>
          <a:p>
            <a:pPr algn="ctr" fontAlgn="auto">
              <a:spcBef>
                <a:spcPts val="0"/>
              </a:spcBef>
              <a:spcAft>
                <a:spcPts val="0"/>
              </a:spcAft>
              <a:defRPr/>
            </a:pPr>
            <a:r>
              <a:rPr lang="en-US" sz="1600" b="1" dirty="0">
                <a:solidFill>
                  <a:srgbClr val="C00000"/>
                </a:solidFill>
              </a:rPr>
              <a:t>B</a:t>
            </a:r>
          </a:p>
        </p:txBody>
      </p:sp>
      <p:sp>
        <p:nvSpPr>
          <p:cNvPr id="3077" name="TextBox 7"/>
          <p:cNvSpPr txBox="1">
            <a:spLocks noChangeArrowheads="1"/>
          </p:cNvSpPr>
          <p:nvPr/>
        </p:nvSpPr>
        <p:spPr bwMode="auto">
          <a:xfrm>
            <a:off x="609600" y="4419600"/>
            <a:ext cx="373221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002060"/>
                </a:solidFill>
              </a:rPr>
              <a:t>-Asks users to input id and password;</a:t>
            </a:r>
          </a:p>
          <a:p>
            <a:pPr eaLnBrk="1" hangingPunct="1">
              <a:spcBef>
                <a:spcPct val="0"/>
              </a:spcBef>
              <a:buFontTx/>
              <a:buNone/>
            </a:pPr>
            <a:r>
              <a:rPr lang="en-US" altLang="en-US" sz="1600" b="1">
                <a:solidFill>
                  <a:srgbClr val="002060"/>
                </a:solidFill>
              </a:rPr>
              <a:t>-Reads the user id and password;</a:t>
            </a:r>
          </a:p>
          <a:p>
            <a:pPr eaLnBrk="1" hangingPunct="1">
              <a:spcBef>
                <a:spcPct val="0"/>
              </a:spcBef>
              <a:buFontTx/>
              <a:buNone/>
            </a:pPr>
            <a:r>
              <a:rPr lang="en-US" altLang="en-US" sz="1600" b="1">
                <a:solidFill>
                  <a:srgbClr val="002060"/>
                </a:solidFill>
              </a:rPr>
              <a:t>-Sends the id and password to be verified;</a:t>
            </a:r>
          </a:p>
          <a:p>
            <a:pPr eaLnBrk="1" hangingPunct="1">
              <a:spcBef>
                <a:spcPct val="0"/>
              </a:spcBef>
              <a:buFontTx/>
              <a:buNone/>
            </a:pPr>
            <a:r>
              <a:rPr lang="en-US" altLang="en-US" sz="1600" b="1">
                <a:solidFill>
                  <a:srgbClr val="002060"/>
                </a:solidFill>
              </a:rPr>
              <a:t>-Expects a yes or no return code</a:t>
            </a:r>
          </a:p>
          <a:p>
            <a:pPr eaLnBrk="1" hangingPunct="1">
              <a:spcBef>
                <a:spcPct val="0"/>
              </a:spcBef>
              <a:buFontTx/>
              <a:buNone/>
            </a:pPr>
            <a:endParaRPr lang="en-US" altLang="en-US" sz="1600" b="1">
              <a:solidFill>
                <a:srgbClr val="002060"/>
              </a:solidFill>
            </a:endParaRPr>
          </a:p>
          <a:p>
            <a:pPr eaLnBrk="1" hangingPunct="1">
              <a:spcBef>
                <a:spcPct val="0"/>
              </a:spcBef>
              <a:buFontTx/>
              <a:buNone/>
            </a:pPr>
            <a:r>
              <a:rPr lang="en-US" altLang="en-US" sz="1600" b="1">
                <a:solidFill>
                  <a:srgbClr val="002060"/>
                </a:solidFill>
              </a:rPr>
              <a:t>-Works with MS internet explorer and </a:t>
            </a:r>
          </a:p>
          <a:p>
            <a:pPr eaLnBrk="1" hangingPunct="1">
              <a:spcBef>
                <a:spcPct val="0"/>
              </a:spcBef>
              <a:buFontTx/>
              <a:buNone/>
            </a:pPr>
            <a:r>
              <a:rPr lang="en-US" altLang="en-US" sz="1600" b="1">
                <a:solidFill>
                  <a:srgbClr val="002060"/>
                </a:solidFill>
              </a:rPr>
              <a:t> Mozilla Firefox</a:t>
            </a:r>
          </a:p>
          <a:p>
            <a:pPr eaLnBrk="1" hangingPunct="1">
              <a:spcBef>
                <a:spcPct val="0"/>
              </a:spcBef>
              <a:buFontTx/>
              <a:buNone/>
            </a:pPr>
            <a:endParaRPr lang="en-US" altLang="en-US" sz="1600" b="1">
              <a:solidFill>
                <a:srgbClr val="002060"/>
              </a:solidFill>
            </a:endParaRPr>
          </a:p>
        </p:txBody>
      </p:sp>
      <p:sp>
        <p:nvSpPr>
          <p:cNvPr id="3078" name="TextBox 8"/>
          <p:cNvSpPr txBox="1">
            <a:spLocks noChangeArrowheads="1"/>
          </p:cNvSpPr>
          <p:nvPr/>
        </p:nvSpPr>
        <p:spPr bwMode="auto">
          <a:xfrm>
            <a:off x="4800600" y="3657600"/>
            <a:ext cx="404177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C00000"/>
                </a:solidFill>
              </a:rPr>
              <a:t>-Accepts id and password;</a:t>
            </a:r>
          </a:p>
          <a:p>
            <a:pPr eaLnBrk="1" hangingPunct="1">
              <a:spcBef>
                <a:spcPct val="0"/>
              </a:spcBef>
              <a:buFontTx/>
              <a:buNone/>
            </a:pPr>
            <a:r>
              <a:rPr lang="en-US" altLang="en-US" sz="1600" b="1">
                <a:solidFill>
                  <a:srgbClr val="C00000"/>
                </a:solidFill>
              </a:rPr>
              <a:t>-Verifies id and password;</a:t>
            </a:r>
          </a:p>
          <a:p>
            <a:pPr eaLnBrk="1" hangingPunct="1">
              <a:spcBef>
                <a:spcPct val="0"/>
              </a:spcBef>
              <a:buFontTx/>
              <a:buNone/>
            </a:pPr>
            <a:r>
              <a:rPr lang="en-US" altLang="en-US" sz="1600" b="1">
                <a:solidFill>
                  <a:srgbClr val="C00000"/>
                </a:solidFill>
              </a:rPr>
              <a:t>-Counts the number of times id-password</a:t>
            </a:r>
          </a:p>
          <a:p>
            <a:pPr eaLnBrk="1" hangingPunct="1">
              <a:spcBef>
                <a:spcPct val="0"/>
              </a:spcBef>
              <a:buFontTx/>
              <a:buNone/>
            </a:pPr>
            <a:r>
              <a:rPr lang="en-US" altLang="en-US" sz="1600" b="1">
                <a:solidFill>
                  <a:srgbClr val="C00000"/>
                </a:solidFill>
              </a:rPr>
              <a:t>check is being asked for the same user;</a:t>
            </a:r>
          </a:p>
          <a:p>
            <a:pPr eaLnBrk="1" hangingPunct="1">
              <a:spcBef>
                <a:spcPct val="0"/>
              </a:spcBef>
              <a:buFontTx/>
              <a:buNone/>
            </a:pPr>
            <a:r>
              <a:rPr lang="en-US" altLang="en-US" sz="1600" b="1">
                <a:solidFill>
                  <a:srgbClr val="C00000"/>
                </a:solidFill>
              </a:rPr>
              <a:t>-Returns two parameters (verification success</a:t>
            </a:r>
          </a:p>
          <a:p>
            <a:pPr eaLnBrk="1" hangingPunct="1">
              <a:spcBef>
                <a:spcPct val="0"/>
              </a:spcBef>
              <a:buFontTx/>
              <a:buNone/>
            </a:pPr>
            <a:r>
              <a:rPr lang="en-US" altLang="en-US" sz="1600" b="1">
                <a:solidFill>
                  <a:srgbClr val="C00000"/>
                </a:solidFill>
              </a:rPr>
              <a:t> or failure and number of times the same</a:t>
            </a:r>
          </a:p>
          <a:p>
            <a:pPr eaLnBrk="1" hangingPunct="1">
              <a:spcBef>
                <a:spcPct val="0"/>
              </a:spcBef>
              <a:buFontTx/>
              <a:buNone/>
            </a:pPr>
            <a:r>
              <a:rPr lang="en-US" altLang="en-US" sz="1600" b="1">
                <a:solidFill>
                  <a:srgbClr val="C00000"/>
                </a:solidFill>
              </a:rPr>
              <a:t> user asked for “logging in”)</a:t>
            </a:r>
          </a:p>
          <a:p>
            <a:pPr eaLnBrk="1" hangingPunct="1">
              <a:spcBef>
                <a:spcPct val="0"/>
              </a:spcBef>
              <a:buFontTx/>
              <a:buNone/>
            </a:pPr>
            <a:endParaRPr lang="en-US" altLang="en-US" sz="1600" b="1">
              <a:solidFill>
                <a:srgbClr val="C00000"/>
              </a:solidFill>
            </a:endParaRPr>
          </a:p>
          <a:p>
            <a:pPr eaLnBrk="1" hangingPunct="1">
              <a:spcBef>
                <a:spcPct val="0"/>
              </a:spcBef>
              <a:buFontTx/>
              <a:buNone/>
            </a:pPr>
            <a:r>
              <a:rPr lang="en-US" altLang="en-US" sz="1600" b="1">
                <a:solidFill>
                  <a:srgbClr val="C00000"/>
                </a:solidFill>
              </a:rPr>
              <a:t>-May run on UNIX, MS Window, or  Mac OS X</a:t>
            </a:r>
          </a:p>
          <a:p>
            <a:pPr eaLnBrk="1" hangingPunct="1">
              <a:spcBef>
                <a:spcPct val="0"/>
              </a:spcBef>
              <a:buFontTx/>
              <a:buNone/>
            </a:pPr>
            <a:r>
              <a:rPr lang="en-US" altLang="en-US" sz="1600" b="1">
                <a:solidFill>
                  <a:srgbClr val="C00000"/>
                </a:solidFill>
              </a:rPr>
              <a:t>-No DB specified</a:t>
            </a:r>
          </a:p>
        </p:txBody>
      </p:sp>
      <p:sp>
        <p:nvSpPr>
          <p:cNvPr id="10" name="Left-Right Arrow 9"/>
          <p:cNvSpPr/>
          <p:nvPr/>
        </p:nvSpPr>
        <p:spPr>
          <a:xfrm rot="20824329">
            <a:off x="2965450" y="2740025"/>
            <a:ext cx="2911475" cy="4841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80" name="TextBox 12"/>
          <p:cNvSpPr txBox="1">
            <a:spLocks noChangeArrowheads="1"/>
          </p:cNvSpPr>
          <p:nvPr/>
        </p:nvSpPr>
        <p:spPr bwMode="auto">
          <a:xfrm rot="20832539">
            <a:off x="3082925" y="1709738"/>
            <a:ext cx="25177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rPr>
              <a:t>May need a </a:t>
            </a:r>
            <a:r>
              <a:rPr lang="en-US" altLang="en-US" sz="1800" b="1" u="sng">
                <a:solidFill>
                  <a:srgbClr val="00B050"/>
                </a:solidFill>
              </a:rPr>
              <a:t>“connector”</a:t>
            </a:r>
          </a:p>
          <a:p>
            <a:pPr eaLnBrk="1" hangingPunct="1">
              <a:spcBef>
                <a:spcPct val="0"/>
              </a:spcBef>
              <a:buFontTx/>
              <a:buNone/>
            </a:pPr>
            <a:r>
              <a:rPr lang="en-US" altLang="en-US" sz="1800" b="1">
                <a:solidFill>
                  <a:srgbClr val="00B050"/>
                </a:solidFill>
              </a:rPr>
              <a:t>to integrate these two</a:t>
            </a:r>
          </a:p>
          <a:p>
            <a:pPr eaLnBrk="1" hangingPunct="1">
              <a:spcBef>
                <a:spcPct val="0"/>
              </a:spcBef>
              <a:buFontTx/>
              <a:buNone/>
            </a:pPr>
            <a:r>
              <a:rPr lang="en-US" altLang="en-US" sz="1800" b="1">
                <a:solidFill>
                  <a:srgbClr val="00B050"/>
                </a:solidFill>
              </a:rPr>
              <a:t>components</a:t>
            </a:r>
          </a:p>
        </p:txBody>
      </p:sp>
    </p:spTree>
    <p:extLst>
      <p:ext uri="{BB962C8B-B14F-4D97-AF65-F5344CB8AC3E}">
        <p14:creationId xmlns:p14="http://schemas.microsoft.com/office/powerpoint/2010/main" val="1485170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Connector Types</a:t>
            </a:r>
            <a:endParaRPr lang="en-CA" dirty="0"/>
          </a:p>
        </p:txBody>
      </p:sp>
      <p:sp>
        <p:nvSpPr>
          <p:cNvPr id="3" name="Content Placeholder 2"/>
          <p:cNvSpPr>
            <a:spLocks noGrp="1"/>
          </p:cNvSpPr>
          <p:nvPr>
            <p:ph idx="1"/>
          </p:nvPr>
        </p:nvSpPr>
        <p:spPr/>
        <p:txBody>
          <a:bodyPr>
            <a:normAutofit fontScale="92500" lnSpcReduction="20000"/>
          </a:bodyPr>
          <a:lstStyle/>
          <a:p>
            <a:r>
              <a:rPr lang="en-US" dirty="0"/>
              <a:t>So there’s a variety of different kinds of connector types, and these, these different types provide different categories of services.</a:t>
            </a:r>
          </a:p>
          <a:p>
            <a:endParaRPr lang="en-US" dirty="0"/>
          </a:p>
          <a:p>
            <a:r>
              <a:rPr lang="en-US" dirty="0"/>
              <a:t>Many of them are familiar, but some of them may be a little bit, new to you.</a:t>
            </a:r>
          </a:p>
          <a:p>
            <a:endParaRPr lang="en-US" dirty="0"/>
          </a:p>
          <a:p>
            <a:r>
              <a:rPr lang="en-US" dirty="0"/>
              <a:t>The point as with, earlier lessons is to be aware of what’s out there in case you need it in designing your systems.</a:t>
            </a:r>
          </a:p>
          <a:p>
            <a:endParaRPr lang="en-US" dirty="0"/>
          </a:p>
        </p:txBody>
      </p:sp>
    </p:spTree>
    <p:extLst>
      <p:ext uri="{BB962C8B-B14F-4D97-AF65-F5344CB8AC3E}">
        <p14:creationId xmlns:p14="http://schemas.microsoft.com/office/powerpoint/2010/main" val="4106797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Exercise</a:t>
            </a:r>
            <a:endParaRPr lang="en-CA" dirty="0"/>
          </a:p>
        </p:txBody>
      </p:sp>
      <p:sp>
        <p:nvSpPr>
          <p:cNvPr id="3" name="Content Placeholder 2"/>
          <p:cNvSpPr>
            <a:spLocks noGrp="1"/>
          </p:cNvSpPr>
          <p:nvPr>
            <p:ph idx="1"/>
          </p:nvPr>
        </p:nvSpPr>
        <p:spPr>
          <a:xfrm>
            <a:off x="457200" y="1325563"/>
            <a:ext cx="8229600" cy="1646238"/>
          </a:xfrm>
        </p:spPr>
        <p:txBody>
          <a:bodyPr/>
          <a:lstStyle/>
          <a:p>
            <a:r>
              <a:rPr lang="en-US" dirty="0" smtClean="0"/>
              <a:t>For the different mechanisms on the left what is a suitable connector type that describes that mechanism:</a:t>
            </a:r>
            <a:endParaRPr lang="en-CA" dirty="0"/>
          </a:p>
        </p:txBody>
      </p:sp>
      <p:sp>
        <p:nvSpPr>
          <p:cNvPr id="5" name="TextBox 4"/>
          <p:cNvSpPr txBox="1"/>
          <p:nvPr/>
        </p:nvSpPr>
        <p:spPr>
          <a:xfrm>
            <a:off x="990600" y="3581400"/>
            <a:ext cx="2133600" cy="1631216"/>
          </a:xfrm>
          <a:prstGeom prst="rect">
            <a:avLst/>
          </a:prstGeom>
          <a:noFill/>
        </p:spPr>
        <p:txBody>
          <a:bodyPr wrap="square" rtlCol="0">
            <a:spAutoFit/>
          </a:bodyPr>
          <a:lstStyle/>
          <a:p>
            <a:pPr marL="457200" indent="-457200" algn="l">
              <a:buFont typeface="+mj-lt"/>
              <a:buAutoNum type="alphaUcPeriod"/>
            </a:pPr>
            <a:r>
              <a:rPr lang="en-US" sz="2000" dirty="0" smtClean="0">
                <a:latin typeface="+mn-lt"/>
              </a:rPr>
              <a:t>RPC</a:t>
            </a:r>
          </a:p>
          <a:p>
            <a:pPr marL="457200" indent="-457200" algn="l">
              <a:buFont typeface="+mj-lt"/>
              <a:buAutoNum type="alphaUcPeriod"/>
            </a:pPr>
            <a:r>
              <a:rPr lang="en-US" sz="2000" dirty="0" smtClean="0">
                <a:latin typeface="+mn-lt"/>
              </a:rPr>
              <a:t>Schedulers</a:t>
            </a:r>
          </a:p>
          <a:p>
            <a:pPr marL="457200" indent="-457200" algn="l">
              <a:buFont typeface="+mj-lt"/>
              <a:buAutoNum type="alphaUcPeriod"/>
            </a:pPr>
            <a:r>
              <a:rPr lang="en-US" sz="2000" dirty="0" smtClean="0">
                <a:latin typeface="+mn-lt"/>
              </a:rPr>
              <a:t>Buffers</a:t>
            </a:r>
          </a:p>
          <a:p>
            <a:pPr marL="457200" indent="-457200" algn="l">
              <a:buFont typeface="+mj-lt"/>
              <a:buAutoNum type="alphaUcPeriod"/>
            </a:pPr>
            <a:r>
              <a:rPr lang="en-US" sz="2000" dirty="0" smtClean="0">
                <a:latin typeface="+mn-lt"/>
              </a:rPr>
              <a:t>SQL</a:t>
            </a:r>
          </a:p>
          <a:p>
            <a:pPr marL="457200" indent="-457200" algn="l">
              <a:buFont typeface="+mj-lt"/>
              <a:buAutoNum type="alphaUcPeriod"/>
            </a:pPr>
            <a:endParaRPr lang="en-CA" sz="2000" dirty="0">
              <a:latin typeface="+mn-lt"/>
            </a:endParaRPr>
          </a:p>
        </p:txBody>
      </p:sp>
      <p:sp>
        <p:nvSpPr>
          <p:cNvPr id="6" name="TextBox 5"/>
          <p:cNvSpPr txBox="1"/>
          <p:nvPr/>
        </p:nvSpPr>
        <p:spPr>
          <a:xfrm>
            <a:off x="5029200" y="3201734"/>
            <a:ext cx="3352800" cy="3477875"/>
          </a:xfrm>
          <a:prstGeom prst="rect">
            <a:avLst/>
          </a:prstGeom>
          <a:noFill/>
        </p:spPr>
        <p:txBody>
          <a:bodyPr wrap="square" rtlCol="0">
            <a:spAutoFit/>
          </a:bodyPr>
          <a:lstStyle/>
          <a:p>
            <a:pPr marL="457200" indent="-457200" algn="l">
              <a:buFont typeface="+mj-lt"/>
              <a:buAutoNum type="arabicPeriod"/>
            </a:pPr>
            <a:r>
              <a:rPr lang="en-US" sz="2000" dirty="0" smtClean="0">
                <a:latin typeface="+mn-lt"/>
              </a:rPr>
              <a:t>Procedure Calls</a:t>
            </a:r>
          </a:p>
          <a:p>
            <a:pPr marL="457200" indent="-457200" algn="l">
              <a:buFont typeface="+mj-lt"/>
              <a:buAutoNum type="arabicPeriod"/>
            </a:pPr>
            <a:r>
              <a:rPr lang="en-US" sz="2000" dirty="0" smtClean="0">
                <a:latin typeface="+mn-lt"/>
              </a:rPr>
              <a:t>Event</a:t>
            </a:r>
          </a:p>
          <a:p>
            <a:pPr marL="457200" indent="-457200" algn="l">
              <a:buFont typeface="+mj-lt"/>
              <a:buAutoNum type="arabicPeriod"/>
            </a:pPr>
            <a:r>
              <a:rPr lang="en-US" sz="2000" dirty="0" smtClean="0">
                <a:latin typeface="+mn-lt"/>
              </a:rPr>
              <a:t>Data Access</a:t>
            </a:r>
          </a:p>
          <a:p>
            <a:pPr marL="457200" indent="-457200" algn="l">
              <a:buFont typeface="+mj-lt"/>
              <a:buAutoNum type="arabicPeriod"/>
            </a:pPr>
            <a:r>
              <a:rPr lang="en-US" sz="2000" dirty="0" smtClean="0">
                <a:latin typeface="+mn-lt"/>
              </a:rPr>
              <a:t>Linkage</a:t>
            </a:r>
          </a:p>
          <a:p>
            <a:pPr marL="457200" indent="-457200" algn="l">
              <a:buFont typeface="+mj-lt"/>
              <a:buAutoNum type="arabicPeriod"/>
            </a:pPr>
            <a:r>
              <a:rPr lang="en-US" sz="2000" dirty="0" smtClean="0">
                <a:latin typeface="+mn-lt"/>
              </a:rPr>
              <a:t>Stream</a:t>
            </a:r>
          </a:p>
          <a:p>
            <a:pPr marL="457200" indent="-457200" algn="l">
              <a:buFont typeface="+mj-lt"/>
              <a:buAutoNum type="arabicPeriod"/>
            </a:pPr>
            <a:r>
              <a:rPr lang="en-US" sz="2000" dirty="0" smtClean="0">
                <a:latin typeface="+mn-lt"/>
              </a:rPr>
              <a:t>Arbitrator</a:t>
            </a:r>
          </a:p>
          <a:p>
            <a:pPr marL="457200" indent="-457200" algn="l">
              <a:buFont typeface="+mj-lt"/>
              <a:buAutoNum type="arabicPeriod"/>
            </a:pPr>
            <a:r>
              <a:rPr lang="en-US" sz="2000" dirty="0" smtClean="0">
                <a:latin typeface="+mn-lt"/>
              </a:rPr>
              <a:t>Adaptor</a:t>
            </a:r>
          </a:p>
          <a:p>
            <a:pPr marL="457200" indent="-457200" algn="l">
              <a:buFont typeface="+mj-lt"/>
              <a:buAutoNum type="arabicPeriod"/>
            </a:pPr>
            <a:r>
              <a:rPr lang="en-US" sz="2000" dirty="0" smtClean="0">
                <a:latin typeface="+mn-lt"/>
              </a:rPr>
              <a:t>Distributor</a:t>
            </a:r>
          </a:p>
          <a:p>
            <a:pPr marL="457200" indent="-457200" algn="l">
              <a:buFont typeface="+mj-lt"/>
              <a:buAutoNum type="arabicPeriod"/>
            </a:pPr>
            <a:endParaRPr lang="en-US" sz="2000" dirty="0" smtClean="0">
              <a:latin typeface="+mn-lt"/>
            </a:endParaRPr>
          </a:p>
          <a:p>
            <a:pPr marL="457200" indent="-457200" algn="l">
              <a:buFont typeface="+mj-lt"/>
              <a:buAutoNum type="arabicPeriod"/>
            </a:pPr>
            <a:endParaRPr lang="en-US" sz="2000" dirty="0" smtClean="0">
              <a:latin typeface="+mn-lt"/>
            </a:endParaRPr>
          </a:p>
          <a:p>
            <a:pPr marL="457200" indent="-457200" algn="l">
              <a:buFont typeface="+mj-lt"/>
              <a:buAutoNum type="arabicPeriod"/>
            </a:pPr>
            <a:endParaRPr lang="en-CA" sz="2000" dirty="0">
              <a:latin typeface="+mn-lt"/>
            </a:endParaRPr>
          </a:p>
        </p:txBody>
      </p:sp>
    </p:spTree>
    <p:extLst>
      <p:ext uri="{BB962C8B-B14F-4D97-AF65-F5344CB8AC3E}">
        <p14:creationId xmlns:p14="http://schemas.microsoft.com/office/powerpoint/2010/main" val="427857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200" b="1" u="sng" smtClean="0"/>
              <a:t>Composite Connectors</a:t>
            </a:r>
            <a:r>
              <a:rPr lang="en-US" altLang="en-US" sz="3200" b="1" smtClean="0"/>
              <a:t>: Distribution Connectors</a:t>
            </a:r>
          </a:p>
        </p:txBody>
      </p:sp>
      <p:sp>
        <p:nvSpPr>
          <p:cNvPr id="17411" name="Content Placeholder 2"/>
          <p:cNvSpPr>
            <a:spLocks noGrp="1"/>
          </p:cNvSpPr>
          <p:nvPr>
            <p:ph idx="1"/>
          </p:nvPr>
        </p:nvSpPr>
        <p:spPr>
          <a:xfrm>
            <a:off x="457200" y="1447800"/>
            <a:ext cx="8382000" cy="5029200"/>
          </a:xfrm>
        </p:spPr>
        <p:txBody>
          <a:bodyPr/>
          <a:lstStyle/>
          <a:p>
            <a:r>
              <a:rPr lang="en-US" altLang="en-US" sz="2800" b="1" smtClean="0">
                <a:solidFill>
                  <a:srgbClr val="C00000"/>
                </a:solidFill>
              </a:rPr>
              <a:t>Distribution connectors </a:t>
            </a:r>
            <a:r>
              <a:rPr lang="en-US" altLang="en-US" sz="2800" b="1" smtClean="0"/>
              <a:t>are composite connectors that is made up of the earlier mentioned connector types. They involve the following functionalities:</a:t>
            </a:r>
          </a:p>
          <a:p>
            <a:pPr lvl="1"/>
            <a:r>
              <a:rPr lang="en-US" altLang="en-US" sz="2400" b="1" smtClean="0"/>
              <a:t>Data access</a:t>
            </a:r>
          </a:p>
          <a:p>
            <a:pPr lvl="1"/>
            <a:r>
              <a:rPr lang="en-US" altLang="en-US" sz="2400" b="1" smtClean="0"/>
              <a:t>Stream based data access and packaging of data</a:t>
            </a:r>
          </a:p>
          <a:p>
            <a:pPr lvl="1"/>
            <a:r>
              <a:rPr lang="en-US" altLang="en-US" sz="2400" b="1" smtClean="0"/>
              <a:t>Distribution of data to end users</a:t>
            </a:r>
          </a:p>
          <a:p>
            <a:r>
              <a:rPr lang="en-US" altLang="en-US" sz="2800" b="1" smtClean="0"/>
              <a:t>4 widely used distribution connectors today:</a:t>
            </a:r>
          </a:p>
          <a:p>
            <a:pPr lvl="1"/>
            <a:r>
              <a:rPr lang="en-US" altLang="en-US" sz="2400" b="1" smtClean="0">
                <a:solidFill>
                  <a:srgbClr val="C00000"/>
                </a:solidFill>
              </a:rPr>
              <a:t>Event-based</a:t>
            </a:r>
          </a:p>
          <a:p>
            <a:pPr lvl="1"/>
            <a:r>
              <a:rPr lang="en-US" altLang="en-US" sz="2400" b="1" smtClean="0">
                <a:solidFill>
                  <a:srgbClr val="C00000"/>
                </a:solidFill>
              </a:rPr>
              <a:t>Grid-based</a:t>
            </a:r>
          </a:p>
          <a:p>
            <a:pPr lvl="1"/>
            <a:r>
              <a:rPr lang="en-US" altLang="en-US" sz="2400" b="1" smtClean="0">
                <a:solidFill>
                  <a:srgbClr val="C00000"/>
                </a:solidFill>
              </a:rPr>
              <a:t>Client server based</a:t>
            </a:r>
          </a:p>
          <a:p>
            <a:pPr lvl="1"/>
            <a:r>
              <a:rPr lang="en-US" altLang="en-US" sz="2400" b="1" smtClean="0">
                <a:solidFill>
                  <a:srgbClr val="C00000"/>
                </a:solidFill>
              </a:rPr>
              <a:t>Peer-to-peer based</a:t>
            </a:r>
          </a:p>
        </p:txBody>
      </p:sp>
    </p:spTree>
    <p:extLst>
      <p:ext uri="{BB962C8B-B14F-4D97-AF65-F5344CB8AC3E}">
        <p14:creationId xmlns:p14="http://schemas.microsoft.com/office/powerpoint/2010/main" val="1306274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434" name="Title 1"/>
          <p:cNvSpPr>
            <a:spLocks noGrp="1"/>
          </p:cNvSpPr>
          <p:nvPr>
            <p:ph type="title"/>
          </p:nvPr>
        </p:nvSpPr>
        <p:spPr>
          <a:xfrm>
            <a:off x="343322" y="77406"/>
            <a:ext cx="8229600" cy="944563"/>
          </a:xfrm>
        </p:spPr>
        <p:txBody>
          <a:bodyPr/>
          <a:lstStyle/>
          <a:p>
            <a:r>
              <a:rPr lang="en-US" altLang="en-US" sz="3200" b="1" smtClean="0"/>
              <a:t>Composite Data Distribution Connector</a:t>
            </a:r>
          </a:p>
        </p:txBody>
      </p:sp>
      <p:sp>
        <p:nvSpPr>
          <p:cNvPr id="18435" name="Content Placeholder 2"/>
          <p:cNvSpPr>
            <a:spLocks noGrp="1"/>
          </p:cNvSpPr>
          <p:nvPr>
            <p:ph idx="1"/>
          </p:nvPr>
        </p:nvSpPr>
        <p:spPr>
          <a:xfrm>
            <a:off x="349109" y="1201738"/>
            <a:ext cx="8229600" cy="1143000"/>
          </a:xfrm>
        </p:spPr>
        <p:txBody>
          <a:bodyPr>
            <a:normAutofit lnSpcReduction="10000"/>
          </a:bodyPr>
          <a:lstStyle/>
          <a:p>
            <a:r>
              <a:rPr lang="en-US" altLang="en-US" sz="2400" b="1" dirty="0" smtClean="0">
                <a:solidFill>
                  <a:srgbClr val="C00000"/>
                </a:solidFill>
              </a:rPr>
              <a:t>Distribution Connectors </a:t>
            </a:r>
            <a:r>
              <a:rPr lang="en-US" altLang="en-US" sz="2400" b="1" dirty="0" smtClean="0"/>
              <a:t>involve different combinations of 6 connector types: </a:t>
            </a:r>
            <a:r>
              <a:rPr lang="en-US" altLang="en-US" sz="2400" b="1" u="sng" dirty="0" smtClean="0">
                <a:solidFill>
                  <a:srgbClr val="B02087"/>
                </a:solidFill>
              </a:rPr>
              <a:t>procedure call</a:t>
            </a:r>
            <a:r>
              <a:rPr lang="en-US" altLang="en-US" sz="2400" b="1" dirty="0" smtClean="0"/>
              <a:t>, </a:t>
            </a:r>
            <a:r>
              <a:rPr lang="en-US" altLang="en-US" sz="2400" b="1" u="sng" dirty="0" smtClean="0">
                <a:solidFill>
                  <a:srgbClr val="B02087"/>
                </a:solidFill>
              </a:rPr>
              <a:t>event</a:t>
            </a:r>
            <a:r>
              <a:rPr lang="en-US" altLang="en-US" sz="2400" b="1" dirty="0" smtClean="0"/>
              <a:t>, </a:t>
            </a:r>
            <a:r>
              <a:rPr lang="en-US" altLang="en-US" sz="2400" b="1" u="sng" dirty="0" smtClean="0">
                <a:solidFill>
                  <a:srgbClr val="B02087"/>
                </a:solidFill>
              </a:rPr>
              <a:t>arbitrator</a:t>
            </a:r>
            <a:r>
              <a:rPr lang="en-US" altLang="en-US" sz="2400" b="1" dirty="0" smtClean="0"/>
              <a:t>, </a:t>
            </a:r>
            <a:r>
              <a:rPr lang="en-US" altLang="en-US" sz="2400" b="1" u="sng" dirty="0" smtClean="0">
                <a:solidFill>
                  <a:srgbClr val="B02087"/>
                </a:solidFill>
              </a:rPr>
              <a:t>data- access</a:t>
            </a:r>
            <a:r>
              <a:rPr lang="en-US" altLang="en-US" sz="2400" b="1" dirty="0" smtClean="0"/>
              <a:t>, </a:t>
            </a:r>
            <a:r>
              <a:rPr lang="en-US" altLang="en-US" sz="2400" b="1" u="sng" dirty="0" smtClean="0">
                <a:solidFill>
                  <a:srgbClr val="B02087"/>
                </a:solidFill>
              </a:rPr>
              <a:t>stream</a:t>
            </a:r>
            <a:r>
              <a:rPr lang="en-US" altLang="en-US" sz="2400" b="1" dirty="0" smtClean="0"/>
              <a:t> &amp; </a:t>
            </a:r>
            <a:r>
              <a:rPr lang="en-US" altLang="en-US" sz="2400" b="1" u="sng" dirty="0" smtClean="0">
                <a:solidFill>
                  <a:srgbClr val="B02087"/>
                </a:solidFill>
              </a:rPr>
              <a:t>distributor</a:t>
            </a:r>
          </a:p>
        </p:txBody>
      </p:sp>
      <p:sp>
        <p:nvSpPr>
          <p:cNvPr id="4" name="Rounded Rectangle 3"/>
          <p:cNvSpPr/>
          <p:nvPr/>
        </p:nvSpPr>
        <p:spPr>
          <a:xfrm>
            <a:off x="304800" y="2590800"/>
            <a:ext cx="1143000" cy="609600"/>
          </a:xfrm>
          <a:prstGeom prst="roundRect">
            <a:avLst/>
          </a:prstGeom>
          <a:solidFill>
            <a:srgbClr val="AE2C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FF00"/>
                </a:solidFill>
              </a:rPr>
              <a:t>Procedure</a:t>
            </a:r>
          </a:p>
          <a:p>
            <a:pPr algn="ctr">
              <a:defRPr/>
            </a:pPr>
            <a:r>
              <a:rPr lang="en-US" sz="1400" dirty="0">
                <a:solidFill>
                  <a:srgbClr val="FFFF00"/>
                </a:solidFill>
              </a:rPr>
              <a:t>call</a:t>
            </a:r>
          </a:p>
        </p:txBody>
      </p:sp>
      <p:sp>
        <p:nvSpPr>
          <p:cNvPr id="5" name="Rounded Rectangle 4"/>
          <p:cNvSpPr/>
          <p:nvPr/>
        </p:nvSpPr>
        <p:spPr>
          <a:xfrm>
            <a:off x="1524000" y="2590800"/>
            <a:ext cx="1143000" cy="609600"/>
          </a:xfrm>
          <a:prstGeom prst="roundRect">
            <a:avLst/>
          </a:prstGeom>
          <a:solidFill>
            <a:srgbClr val="AE2C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FF00"/>
                </a:solidFill>
              </a:rPr>
              <a:t>Event</a:t>
            </a:r>
          </a:p>
        </p:txBody>
      </p:sp>
      <p:sp>
        <p:nvSpPr>
          <p:cNvPr id="6" name="Rounded Rectangle 5"/>
          <p:cNvSpPr/>
          <p:nvPr/>
        </p:nvSpPr>
        <p:spPr>
          <a:xfrm>
            <a:off x="2895600" y="2590800"/>
            <a:ext cx="1143000" cy="609600"/>
          </a:xfrm>
          <a:prstGeom prst="roundRect">
            <a:avLst/>
          </a:prstGeom>
          <a:solidFill>
            <a:srgbClr val="AE2C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FF00"/>
                </a:solidFill>
              </a:rPr>
              <a:t>Arbitrator</a:t>
            </a:r>
          </a:p>
        </p:txBody>
      </p:sp>
      <p:sp>
        <p:nvSpPr>
          <p:cNvPr id="7" name="Rounded Rectangle 6"/>
          <p:cNvSpPr/>
          <p:nvPr/>
        </p:nvSpPr>
        <p:spPr>
          <a:xfrm>
            <a:off x="1447800" y="5257800"/>
            <a:ext cx="1143000" cy="609600"/>
          </a:xfrm>
          <a:prstGeom prst="roundRect">
            <a:avLst/>
          </a:prstGeom>
          <a:solidFill>
            <a:srgbClr val="AE2C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FF00"/>
                </a:solidFill>
              </a:rPr>
              <a:t>Data</a:t>
            </a:r>
          </a:p>
          <a:p>
            <a:pPr algn="ctr">
              <a:defRPr/>
            </a:pPr>
            <a:r>
              <a:rPr lang="en-US" sz="1400" dirty="0">
                <a:solidFill>
                  <a:srgbClr val="FFFF00"/>
                </a:solidFill>
              </a:rPr>
              <a:t>access</a:t>
            </a:r>
          </a:p>
        </p:txBody>
      </p:sp>
      <p:sp>
        <p:nvSpPr>
          <p:cNvPr id="8" name="Rounded Rectangle 7"/>
          <p:cNvSpPr/>
          <p:nvPr/>
        </p:nvSpPr>
        <p:spPr>
          <a:xfrm>
            <a:off x="4038600" y="5257800"/>
            <a:ext cx="1143000" cy="609600"/>
          </a:xfrm>
          <a:prstGeom prst="roundRect">
            <a:avLst/>
          </a:prstGeom>
          <a:solidFill>
            <a:srgbClr val="AE2C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FF00"/>
                </a:solidFill>
              </a:rPr>
              <a:t>Stream</a:t>
            </a:r>
          </a:p>
        </p:txBody>
      </p:sp>
      <p:sp>
        <p:nvSpPr>
          <p:cNvPr id="9" name="Rounded Rectangle 8"/>
          <p:cNvSpPr/>
          <p:nvPr/>
        </p:nvSpPr>
        <p:spPr>
          <a:xfrm>
            <a:off x="7239000" y="5257800"/>
            <a:ext cx="1143000" cy="609600"/>
          </a:xfrm>
          <a:prstGeom prst="roundRect">
            <a:avLst/>
          </a:prstGeom>
          <a:solidFill>
            <a:srgbClr val="AE2C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FF00"/>
                </a:solidFill>
              </a:rPr>
              <a:t>Distributor</a:t>
            </a:r>
          </a:p>
        </p:txBody>
      </p:sp>
      <p:sp>
        <p:nvSpPr>
          <p:cNvPr id="10" name="Oval 9"/>
          <p:cNvSpPr/>
          <p:nvPr/>
        </p:nvSpPr>
        <p:spPr>
          <a:xfrm>
            <a:off x="914400" y="3810000"/>
            <a:ext cx="2133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chemeClr val="tx1"/>
                </a:solidFill>
              </a:rPr>
              <a:t>“Invocation”</a:t>
            </a:r>
          </a:p>
          <a:p>
            <a:pPr algn="ctr">
              <a:defRPr/>
            </a:pPr>
            <a:r>
              <a:rPr lang="en-US" sz="1600" b="1" i="1" dirty="0">
                <a:solidFill>
                  <a:schemeClr val="tx1"/>
                </a:solidFill>
              </a:rPr>
              <a:t>of some entity</a:t>
            </a:r>
          </a:p>
        </p:txBody>
      </p:sp>
      <p:cxnSp>
        <p:nvCxnSpPr>
          <p:cNvPr id="12" name="Straight Arrow Connector 11"/>
          <p:cNvCxnSpPr/>
          <p:nvPr/>
        </p:nvCxnSpPr>
        <p:spPr>
          <a:xfrm rot="16200000" flipH="1">
            <a:off x="1066800" y="3200400"/>
            <a:ext cx="609600" cy="609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0"/>
          </p:cNvCxnSpPr>
          <p:nvPr/>
        </p:nvCxnSpPr>
        <p:spPr>
          <a:xfrm rot="5400000">
            <a:off x="1714500" y="3467100"/>
            <a:ext cx="609600" cy="762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2667000" y="3124200"/>
            <a:ext cx="838200" cy="6858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562894" y="4837906"/>
            <a:ext cx="685800" cy="1588"/>
          </a:xfrm>
          <a:prstGeom prst="straightConnector1">
            <a:avLst/>
          </a:prstGeom>
          <a:ln w="25400">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9" idx="1"/>
          </p:cNvCxnSpPr>
          <p:nvPr/>
        </p:nvCxnSpPr>
        <p:spPr>
          <a:xfrm>
            <a:off x="5181600" y="5562600"/>
            <a:ext cx="2057400" cy="1588"/>
          </a:xfrm>
          <a:prstGeom prst="straightConnector1">
            <a:avLst/>
          </a:prstGeom>
          <a:ln w="25400">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8" idx="1"/>
          </p:cNvCxnSpPr>
          <p:nvPr/>
        </p:nvCxnSpPr>
        <p:spPr>
          <a:xfrm>
            <a:off x="2590800" y="5562600"/>
            <a:ext cx="1447800" cy="1588"/>
          </a:xfrm>
          <a:prstGeom prst="straightConnector1">
            <a:avLst/>
          </a:prstGeom>
          <a:ln w="25400">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8449" name="TextBox 37"/>
          <p:cNvSpPr txBox="1">
            <a:spLocks noChangeArrowheads="1"/>
          </p:cNvSpPr>
          <p:nvPr/>
        </p:nvSpPr>
        <p:spPr bwMode="auto">
          <a:xfrm>
            <a:off x="1905000" y="4724400"/>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i="1">
                <a:solidFill>
                  <a:srgbClr val="006600"/>
                </a:solidFill>
                <a:latin typeface="Arial" panose="020B0604020202020204" pitchFamily="34" charset="0"/>
              </a:rPr>
              <a:t>performs</a:t>
            </a:r>
          </a:p>
        </p:txBody>
      </p:sp>
      <p:sp>
        <p:nvSpPr>
          <p:cNvPr id="18450" name="TextBox 38"/>
          <p:cNvSpPr txBox="1">
            <a:spLocks noChangeArrowheads="1"/>
          </p:cNvSpPr>
          <p:nvPr/>
        </p:nvSpPr>
        <p:spPr bwMode="auto">
          <a:xfrm>
            <a:off x="5410200" y="5105400"/>
            <a:ext cx="1584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i="1">
                <a:solidFill>
                  <a:srgbClr val="006600"/>
                </a:solidFill>
                <a:latin typeface="Arial" panose="020B0604020202020204" pitchFamily="34" charset="0"/>
              </a:rPr>
              <a:t>to be distributed</a:t>
            </a:r>
          </a:p>
          <a:p>
            <a:pPr eaLnBrk="1" hangingPunct="1">
              <a:spcBef>
                <a:spcPct val="0"/>
              </a:spcBef>
              <a:buFontTx/>
              <a:buNone/>
            </a:pPr>
            <a:r>
              <a:rPr lang="en-US" altLang="en-US" sz="1400" b="1" i="1">
                <a:solidFill>
                  <a:srgbClr val="006600"/>
                </a:solidFill>
                <a:latin typeface="Arial" panose="020B0604020202020204" pitchFamily="34" charset="0"/>
              </a:rPr>
              <a:t>by</a:t>
            </a:r>
          </a:p>
        </p:txBody>
      </p:sp>
      <p:sp>
        <p:nvSpPr>
          <p:cNvPr id="18451" name="TextBox 39"/>
          <p:cNvSpPr txBox="1">
            <a:spLocks noChangeArrowheads="1"/>
          </p:cNvSpPr>
          <p:nvPr/>
        </p:nvSpPr>
        <p:spPr bwMode="auto">
          <a:xfrm>
            <a:off x="2819400" y="5105400"/>
            <a:ext cx="998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i="1">
                <a:solidFill>
                  <a:srgbClr val="006600"/>
                </a:solidFill>
                <a:latin typeface="Arial" panose="020B0604020202020204" pitchFamily="34" charset="0"/>
              </a:rPr>
              <a:t>packages</a:t>
            </a:r>
          </a:p>
          <a:p>
            <a:pPr eaLnBrk="1" hangingPunct="1">
              <a:spcBef>
                <a:spcPct val="0"/>
              </a:spcBef>
              <a:buFontTx/>
              <a:buNone/>
            </a:pPr>
            <a:r>
              <a:rPr lang="en-US" altLang="en-US" sz="1400" b="1" i="1">
                <a:solidFill>
                  <a:srgbClr val="006600"/>
                </a:solidFill>
                <a:latin typeface="Arial" panose="020B0604020202020204" pitchFamily="34" charset="0"/>
              </a:rPr>
              <a:t>data info</a:t>
            </a:r>
          </a:p>
        </p:txBody>
      </p:sp>
      <p:sp>
        <p:nvSpPr>
          <p:cNvPr id="18452" name="TextBox 41"/>
          <p:cNvSpPr txBox="1">
            <a:spLocks noChangeArrowheads="1"/>
          </p:cNvSpPr>
          <p:nvPr/>
        </p:nvSpPr>
        <p:spPr bwMode="auto">
          <a:xfrm>
            <a:off x="3048000" y="3429000"/>
            <a:ext cx="790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i="1">
                <a:solidFill>
                  <a:srgbClr val="006600"/>
                </a:solidFill>
                <a:latin typeface="Arial" panose="020B0604020202020204" pitchFamily="34" charset="0"/>
              </a:rPr>
              <a:t>evokes</a:t>
            </a:r>
          </a:p>
        </p:txBody>
      </p:sp>
      <p:sp>
        <p:nvSpPr>
          <p:cNvPr id="18453" name="TextBox 42"/>
          <p:cNvSpPr txBox="1">
            <a:spLocks noChangeArrowheads="1"/>
          </p:cNvSpPr>
          <p:nvPr/>
        </p:nvSpPr>
        <p:spPr bwMode="auto">
          <a:xfrm>
            <a:off x="1981200" y="3352800"/>
            <a:ext cx="790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i="1">
                <a:solidFill>
                  <a:srgbClr val="006600"/>
                </a:solidFill>
                <a:latin typeface="Arial" panose="020B0604020202020204" pitchFamily="34" charset="0"/>
              </a:rPr>
              <a:t>evokes</a:t>
            </a:r>
          </a:p>
        </p:txBody>
      </p:sp>
      <p:sp>
        <p:nvSpPr>
          <p:cNvPr id="18454" name="TextBox 43"/>
          <p:cNvSpPr txBox="1">
            <a:spLocks noChangeArrowheads="1"/>
          </p:cNvSpPr>
          <p:nvPr/>
        </p:nvSpPr>
        <p:spPr bwMode="auto">
          <a:xfrm>
            <a:off x="609600" y="3352800"/>
            <a:ext cx="790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i="1">
                <a:solidFill>
                  <a:srgbClr val="006600"/>
                </a:solidFill>
                <a:latin typeface="Arial" panose="020B0604020202020204" pitchFamily="34" charset="0"/>
              </a:rPr>
              <a:t>evokes</a:t>
            </a:r>
          </a:p>
        </p:txBody>
      </p:sp>
      <p:sp>
        <p:nvSpPr>
          <p:cNvPr id="18455" name="Freeform 24"/>
          <p:cNvSpPr>
            <a:spLocks/>
          </p:cNvSpPr>
          <p:nvPr/>
        </p:nvSpPr>
        <p:spPr bwMode="auto">
          <a:xfrm>
            <a:off x="1171575" y="5795963"/>
            <a:ext cx="7367588" cy="542925"/>
          </a:xfrm>
          <a:custGeom>
            <a:avLst/>
            <a:gdLst>
              <a:gd name="T0" fmla="*/ 39688 w 4641"/>
              <a:gd name="T1" fmla="*/ 0 h 342"/>
              <a:gd name="T2" fmla="*/ 39688 w 4641"/>
              <a:gd name="T3" fmla="*/ 173038 h 342"/>
              <a:gd name="T4" fmla="*/ 200025 w 4641"/>
              <a:gd name="T5" fmla="*/ 222250 h 342"/>
              <a:gd name="T6" fmla="*/ 509588 w 4641"/>
              <a:gd name="T7" fmla="*/ 246063 h 342"/>
              <a:gd name="T8" fmla="*/ 1101725 w 4641"/>
              <a:gd name="T9" fmla="*/ 295275 h 342"/>
              <a:gd name="T10" fmla="*/ 1992313 w 4641"/>
              <a:gd name="T11" fmla="*/ 320675 h 342"/>
              <a:gd name="T12" fmla="*/ 2646363 w 4641"/>
              <a:gd name="T13" fmla="*/ 346075 h 342"/>
              <a:gd name="T14" fmla="*/ 2992438 w 4641"/>
              <a:gd name="T15" fmla="*/ 481013 h 342"/>
              <a:gd name="T16" fmla="*/ 3090863 w 4641"/>
              <a:gd name="T17" fmla="*/ 542925 h 342"/>
              <a:gd name="T18" fmla="*/ 3263900 w 4641"/>
              <a:gd name="T19" fmla="*/ 481013 h 342"/>
              <a:gd name="T20" fmla="*/ 5500688 w 4641"/>
              <a:gd name="T21" fmla="*/ 468313 h 342"/>
              <a:gd name="T22" fmla="*/ 6477000 w 4641"/>
              <a:gd name="T23" fmla="*/ 444500 h 342"/>
              <a:gd name="T24" fmla="*/ 6810375 w 4641"/>
              <a:gd name="T25" fmla="*/ 357188 h 342"/>
              <a:gd name="T26" fmla="*/ 7058025 w 4641"/>
              <a:gd name="T27" fmla="*/ 271463 h 342"/>
              <a:gd name="T28" fmla="*/ 7329488 w 4641"/>
              <a:gd name="T29" fmla="*/ 61913 h 342"/>
              <a:gd name="T30" fmla="*/ 7367588 w 4641"/>
              <a:gd name="T31" fmla="*/ 0 h 3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41" h="342">
                <a:moveTo>
                  <a:pt x="25" y="0"/>
                </a:moveTo>
                <a:cubicBezTo>
                  <a:pt x="12" y="37"/>
                  <a:pt x="0" y="63"/>
                  <a:pt x="25" y="109"/>
                </a:cubicBezTo>
                <a:cubicBezTo>
                  <a:pt x="30" y="118"/>
                  <a:pt x="108" y="136"/>
                  <a:pt x="126" y="140"/>
                </a:cubicBezTo>
                <a:cubicBezTo>
                  <a:pt x="203" y="159"/>
                  <a:pt x="183" y="148"/>
                  <a:pt x="321" y="155"/>
                </a:cubicBezTo>
                <a:cubicBezTo>
                  <a:pt x="445" y="168"/>
                  <a:pt x="569" y="182"/>
                  <a:pt x="694" y="186"/>
                </a:cubicBezTo>
                <a:cubicBezTo>
                  <a:pt x="881" y="192"/>
                  <a:pt x="1255" y="202"/>
                  <a:pt x="1255" y="202"/>
                </a:cubicBezTo>
                <a:cubicBezTo>
                  <a:pt x="1456" y="225"/>
                  <a:pt x="1214" y="199"/>
                  <a:pt x="1667" y="218"/>
                </a:cubicBezTo>
                <a:cubicBezTo>
                  <a:pt x="1745" y="221"/>
                  <a:pt x="1816" y="279"/>
                  <a:pt x="1885" y="303"/>
                </a:cubicBezTo>
                <a:cubicBezTo>
                  <a:pt x="1904" y="332"/>
                  <a:pt x="1915" y="331"/>
                  <a:pt x="1947" y="342"/>
                </a:cubicBezTo>
                <a:cubicBezTo>
                  <a:pt x="1971" y="308"/>
                  <a:pt x="2014" y="303"/>
                  <a:pt x="2056" y="303"/>
                </a:cubicBezTo>
                <a:cubicBezTo>
                  <a:pt x="2526" y="298"/>
                  <a:pt x="2995" y="298"/>
                  <a:pt x="3465" y="295"/>
                </a:cubicBezTo>
                <a:cubicBezTo>
                  <a:pt x="3696" y="254"/>
                  <a:pt x="3444" y="297"/>
                  <a:pt x="4080" y="280"/>
                </a:cubicBezTo>
                <a:cubicBezTo>
                  <a:pt x="4152" y="278"/>
                  <a:pt x="4225" y="252"/>
                  <a:pt x="4290" y="225"/>
                </a:cubicBezTo>
                <a:cubicBezTo>
                  <a:pt x="4341" y="204"/>
                  <a:pt x="4397" y="197"/>
                  <a:pt x="4446" y="171"/>
                </a:cubicBezTo>
                <a:cubicBezTo>
                  <a:pt x="4511" y="137"/>
                  <a:pt x="4550" y="71"/>
                  <a:pt x="4617" y="39"/>
                </a:cubicBezTo>
                <a:cubicBezTo>
                  <a:pt x="4627" y="8"/>
                  <a:pt x="4619" y="21"/>
                  <a:pt x="4641" y="0"/>
                </a:cubicBezTo>
              </a:path>
            </a:pathLst>
          </a:custGeom>
          <a:noFill/>
          <a:ln w="2540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56" name="Text Box 25"/>
          <p:cNvSpPr txBox="1">
            <a:spLocks noChangeArrowheads="1"/>
          </p:cNvSpPr>
          <p:nvPr/>
        </p:nvSpPr>
        <p:spPr bwMode="auto">
          <a:xfrm>
            <a:off x="2971800" y="6248400"/>
            <a:ext cx="3887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Use “common” set of connector types</a:t>
            </a:r>
          </a:p>
        </p:txBody>
      </p:sp>
    </p:spTree>
    <p:extLst>
      <p:ext uri="{BB962C8B-B14F-4D97-AF65-F5344CB8AC3E}">
        <p14:creationId xmlns:p14="http://schemas.microsoft.com/office/powerpoint/2010/main" val="452907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229600" cy="792163"/>
          </a:xfrm>
        </p:spPr>
        <p:txBody>
          <a:bodyPr>
            <a:normAutofit/>
          </a:bodyPr>
          <a:lstStyle/>
          <a:p>
            <a:r>
              <a:rPr lang="en-US" altLang="en-US" sz="4000" b="1" dirty="0" smtClean="0"/>
              <a:t>Event-based Distribution Connector</a:t>
            </a:r>
          </a:p>
        </p:txBody>
      </p:sp>
      <p:sp>
        <p:nvSpPr>
          <p:cNvPr id="19459" name="Content Placeholder 2"/>
          <p:cNvSpPr>
            <a:spLocks noGrp="1"/>
          </p:cNvSpPr>
          <p:nvPr>
            <p:ph idx="1"/>
          </p:nvPr>
        </p:nvSpPr>
        <p:spPr>
          <a:xfrm>
            <a:off x="457200" y="1447800"/>
            <a:ext cx="8229600" cy="4953000"/>
          </a:xfrm>
        </p:spPr>
        <p:txBody>
          <a:bodyPr>
            <a:normAutofit lnSpcReduction="10000"/>
          </a:bodyPr>
          <a:lstStyle/>
          <a:p>
            <a:r>
              <a:rPr lang="en-US" altLang="en-US" sz="2400" b="1" u="sng" dirty="0" smtClean="0"/>
              <a:t>Event-based</a:t>
            </a:r>
            <a:r>
              <a:rPr lang="en-US" altLang="en-US" sz="2400" b="1" dirty="0" smtClean="0"/>
              <a:t> utilizes 4 of the 6 connectors:</a:t>
            </a:r>
          </a:p>
          <a:p>
            <a:pPr lvl="1"/>
            <a:r>
              <a:rPr lang="en-US" altLang="en-US" sz="2000" b="1" dirty="0" smtClean="0">
                <a:solidFill>
                  <a:srgbClr val="C00000"/>
                </a:solidFill>
              </a:rPr>
              <a:t>Event</a:t>
            </a:r>
          </a:p>
          <a:p>
            <a:pPr lvl="1"/>
            <a:r>
              <a:rPr lang="en-US" altLang="en-US" sz="2000" b="1" dirty="0" smtClean="0"/>
              <a:t>Data access</a:t>
            </a:r>
          </a:p>
          <a:p>
            <a:pPr lvl="1"/>
            <a:r>
              <a:rPr lang="en-US" altLang="en-US" sz="2000" b="1" dirty="0" smtClean="0"/>
              <a:t>Stream </a:t>
            </a:r>
          </a:p>
          <a:p>
            <a:pPr lvl="1"/>
            <a:r>
              <a:rPr lang="en-US" altLang="en-US" sz="2000" b="1" dirty="0" smtClean="0"/>
              <a:t>Distributor</a:t>
            </a:r>
          </a:p>
          <a:p>
            <a:r>
              <a:rPr lang="en-US" altLang="en-US" sz="2400" b="1" dirty="0" smtClean="0"/>
              <a:t>These connectors send and receive data via asynchronous notification called </a:t>
            </a:r>
            <a:r>
              <a:rPr lang="en-US" altLang="en-US" sz="2400" b="1" dirty="0" smtClean="0">
                <a:solidFill>
                  <a:srgbClr val="C00000"/>
                </a:solidFill>
              </a:rPr>
              <a:t>events </a:t>
            </a:r>
          </a:p>
          <a:p>
            <a:r>
              <a:rPr lang="en-US" altLang="en-US" sz="2400" b="1" dirty="0" smtClean="0"/>
              <a:t>An example is a middle ware that performs publish-subscribe architectural style and involves some producer of information alerting subscribers ---</a:t>
            </a:r>
            <a:r>
              <a:rPr lang="en-US" altLang="en-US" sz="2400" b="1" dirty="0" smtClean="0">
                <a:solidFill>
                  <a:srgbClr val="C00000"/>
                </a:solidFill>
              </a:rPr>
              <a:t>events, which then kicks- off the </a:t>
            </a:r>
            <a:r>
              <a:rPr lang="en-US" altLang="en-US" sz="2400" b="1" u="sng" dirty="0" smtClean="0">
                <a:solidFill>
                  <a:srgbClr val="C00000"/>
                </a:solidFill>
              </a:rPr>
              <a:t>accessing of various data</a:t>
            </a:r>
            <a:r>
              <a:rPr lang="en-US" altLang="en-US" sz="2400" b="1" dirty="0" smtClean="0">
                <a:solidFill>
                  <a:srgbClr val="C00000"/>
                </a:solidFill>
              </a:rPr>
              <a:t>. The accessed </a:t>
            </a:r>
            <a:r>
              <a:rPr lang="en-US" altLang="en-US" sz="2400" b="1" u="sng" dirty="0" smtClean="0">
                <a:solidFill>
                  <a:srgbClr val="C00000"/>
                </a:solidFill>
              </a:rPr>
              <a:t>data is then</a:t>
            </a:r>
            <a:r>
              <a:rPr lang="en-US" altLang="en-US" sz="2400" b="1" dirty="0" smtClean="0">
                <a:solidFill>
                  <a:srgbClr val="C00000"/>
                </a:solidFill>
              </a:rPr>
              <a:t> </a:t>
            </a:r>
            <a:r>
              <a:rPr lang="en-US" altLang="en-US" sz="2400" b="1" u="sng" dirty="0" smtClean="0">
                <a:solidFill>
                  <a:srgbClr val="C00000"/>
                </a:solidFill>
              </a:rPr>
              <a:t>packaged</a:t>
            </a:r>
            <a:r>
              <a:rPr lang="en-US" altLang="en-US" sz="2400" b="1" dirty="0" smtClean="0">
                <a:solidFill>
                  <a:srgbClr val="C00000"/>
                </a:solidFill>
              </a:rPr>
              <a:t> and </a:t>
            </a:r>
            <a:r>
              <a:rPr lang="en-US" altLang="en-US" sz="2400" b="1" u="sng" dirty="0" smtClean="0">
                <a:solidFill>
                  <a:srgbClr val="C00000"/>
                </a:solidFill>
              </a:rPr>
              <a:t>streamlined </a:t>
            </a:r>
            <a:r>
              <a:rPr lang="en-US" altLang="en-US" sz="2400" b="1" dirty="0" smtClean="0">
                <a:solidFill>
                  <a:srgbClr val="C00000"/>
                </a:solidFill>
              </a:rPr>
              <a:t>for distribution by the distributor to the subscribers.</a:t>
            </a:r>
          </a:p>
        </p:txBody>
      </p:sp>
    </p:spTree>
    <p:extLst>
      <p:ext uri="{BB962C8B-B14F-4D97-AF65-F5344CB8AC3E}">
        <p14:creationId xmlns:p14="http://schemas.microsoft.com/office/powerpoint/2010/main" val="759674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PChart" descr="True got 0.5, False got 0.5, "/>
          <p:cNvSpPr/>
          <p:nvPr>
            <p:custDataLst>
              <p:tags r:id="rId2"/>
            </p:custDataLst>
          </p:nvPr>
        </p:nvSpPr>
        <p:spPr>
          <a:xfrm>
            <a:off x="4508500" y="1346200"/>
            <a:ext cx="4572000" cy="5143500"/>
          </a:xfrm>
          <a:prstGeom prst="rect">
            <a:avLst/>
          </a:prstGeom>
          <a:blipFill>
            <a:blip r:embed="rId5"/>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PQuestion" title="Question Text Shape"/>
          <p:cNvSpPr>
            <a:spLocks noGrp="1"/>
          </p:cNvSpPr>
          <p:nvPr>
            <p:ph type="title"/>
          </p:nvPr>
        </p:nvSpPr>
        <p:spPr/>
        <p:txBody>
          <a:bodyPr>
            <a:normAutofit fontScale="90000"/>
          </a:bodyPr>
          <a:lstStyle/>
          <a:p>
            <a:r>
              <a:rPr lang="en-CA" dirty="0" smtClean="0"/>
              <a:t>Event Streaming Connector is an Event-based Distribution Connector?</a:t>
            </a:r>
            <a:endParaRPr lang="en-CA" dirty="0"/>
          </a:p>
        </p:txBody>
      </p:sp>
      <p:sp>
        <p:nvSpPr>
          <p:cNvPr id="3" name="TPAnswers" title="Answer Text Block"/>
          <p:cNvSpPr>
            <a:spLocks noGrp="1"/>
          </p:cNvSpPr>
          <p:nvPr>
            <p:ph type="body" idx="1"/>
            <p:custDataLst>
              <p:tags r:id="rId3"/>
            </p:custDataLst>
          </p:nvPr>
        </p:nvSpPr>
        <p:spPr>
          <a:xfrm>
            <a:off x="457200" y="1341437"/>
            <a:ext cx="4114800" cy="4525963"/>
          </a:xfrm>
        </p:spPr>
        <p:txBody>
          <a:bodyPr/>
          <a:lstStyle/>
          <a:p>
            <a:pPr marL="514350" indent="-514350">
              <a:buFont typeface="Arial" pitchFamily="34" charset="0"/>
              <a:buAutoNum type="alphaUcPeriod"/>
            </a:pPr>
            <a:r>
              <a:rPr lang="en-CA" dirty="0" smtClean="0"/>
              <a:t>True</a:t>
            </a:r>
          </a:p>
          <a:p>
            <a:pPr marL="514350" indent="-514350">
              <a:buFont typeface="Arial" pitchFamily="34" charset="0"/>
              <a:buAutoNum type="alphaUcPeriod"/>
            </a:pPr>
            <a:r>
              <a:rPr lang="en-CA" dirty="0" smtClean="0"/>
              <a:t>False</a:t>
            </a:r>
            <a:endParaRPr lang="en-CA" dirty="0"/>
          </a:p>
        </p:txBody>
      </p:sp>
      <p:sp>
        <p:nvSpPr>
          <p:cNvPr id="4" name="TPPolling"/>
          <p:cNvSpPr/>
          <p:nvPr/>
        </p:nvSpPr>
        <p:spPr>
          <a:xfrm>
            <a:off x="0" y="0"/>
            <a:ext cx="12700" cy="12700"/>
          </a:xfrm>
          <a:prstGeom prst="rect">
            <a:avLst/>
          </a:prstGeom>
          <a:solidFill>
            <a:schemeClr val="accent1">
              <a:alpha val="10000"/>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249182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229600" cy="792163"/>
          </a:xfrm>
        </p:spPr>
        <p:txBody>
          <a:bodyPr>
            <a:normAutofit/>
          </a:bodyPr>
          <a:lstStyle/>
          <a:p>
            <a:r>
              <a:rPr lang="en-US" altLang="en-US" sz="3600" b="1" smtClean="0"/>
              <a:t>Grid-based Distribution Connector</a:t>
            </a:r>
          </a:p>
        </p:txBody>
      </p:sp>
      <p:sp>
        <p:nvSpPr>
          <p:cNvPr id="20483" name="Content Placeholder 2"/>
          <p:cNvSpPr>
            <a:spLocks noGrp="1"/>
          </p:cNvSpPr>
          <p:nvPr>
            <p:ph idx="1"/>
          </p:nvPr>
        </p:nvSpPr>
        <p:spPr>
          <a:xfrm>
            <a:off x="342900" y="1184738"/>
            <a:ext cx="8458200" cy="5715000"/>
          </a:xfrm>
        </p:spPr>
        <p:txBody>
          <a:bodyPr>
            <a:normAutofit lnSpcReduction="10000"/>
          </a:bodyPr>
          <a:lstStyle/>
          <a:p>
            <a:r>
              <a:rPr lang="en-US" altLang="en-US" sz="2400" b="1" u="sng" dirty="0" smtClean="0"/>
              <a:t>Grid-based</a:t>
            </a:r>
            <a:r>
              <a:rPr lang="en-US" altLang="en-US" sz="2400" b="1" dirty="0" smtClean="0"/>
              <a:t> utilizes 4 of the 6 connectors:</a:t>
            </a:r>
          </a:p>
          <a:p>
            <a:pPr lvl="1"/>
            <a:r>
              <a:rPr lang="en-US" altLang="en-US" sz="2000" b="1" dirty="0" smtClean="0">
                <a:solidFill>
                  <a:srgbClr val="C00000"/>
                </a:solidFill>
              </a:rPr>
              <a:t>Procedure call</a:t>
            </a:r>
          </a:p>
          <a:p>
            <a:pPr lvl="1"/>
            <a:r>
              <a:rPr lang="en-US" altLang="en-US" sz="2000" b="1" dirty="0" smtClean="0"/>
              <a:t>Data access</a:t>
            </a:r>
          </a:p>
          <a:p>
            <a:pPr lvl="1"/>
            <a:r>
              <a:rPr lang="en-US" altLang="en-US" sz="2000" b="1" dirty="0" smtClean="0"/>
              <a:t>Stream </a:t>
            </a:r>
          </a:p>
          <a:p>
            <a:pPr lvl="1"/>
            <a:r>
              <a:rPr lang="en-US" altLang="en-US" sz="2000" b="1" dirty="0" smtClean="0"/>
              <a:t>Distributor</a:t>
            </a:r>
          </a:p>
          <a:p>
            <a:r>
              <a:rPr lang="en-US" altLang="en-US" sz="2400" b="1" dirty="0" smtClean="0"/>
              <a:t>These connectors move and deliver large amounts of data among software components arranged in a network (</a:t>
            </a:r>
            <a:r>
              <a:rPr lang="en-US" altLang="en-US" sz="2400" b="1" dirty="0" smtClean="0">
                <a:solidFill>
                  <a:srgbClr val="C00000"/>
                </a:solidFill>
              </a:rPr>
              <a:t>grid</a:t>
            </a:r>
            <a:r>
              <a:rPr lang="en-US" altLang="en-US" sz="2400" b="1" dirty="0" smtClean="0"/>
              <a:t>) of shared computing and data resources.</a:t>
            </a:r>
          </a:p>
          <a:p>
            <a:r>
              <a:rPr lang="en-US" altLang="en-US" sz="2400" b="1" dirty="0" smtClean="0">
                <a:solidFill>
                  <a:srgbClr val="C00000"/>
                </a:solidFill>
              </a:rPr>
              <a:t>This middle-ware is invoked via a named, synchronous procedure call. User authentication and security functionalities are provided, data-provider &amp; functionality source and destinations are provided, parameters are passed by values with “keyword equals value”, actual data is packaged and streamlined, etc. in the grid-network with location &amp; directory services to help distribution.</a:t>
            </a:r>
          </a:p>
        </p:txBody>
      </p:sp>
    </p:spTree>
    <p:extLst>
      <p:ext uri="{BB962C8B-B14F-4D97-AF65-F5344CB8AC3E}">
        <p14:creationId xmlns:p14="http://schemas.microsoft.com/office/powerpoint/2010/main" val="1082696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GRID Architecture</a:t>
            </a:r>
            <a:endParaRPr lang="en-CA" dirty="0"/>
          </a:p>
        </p:txBody>
      </p:sp>
      <p:sp>
        <p:nvSpPr>
          <p:cNvPr id="3" name="Content Placeholder 2"/>
          <p:cNvSpPr>
            <a:spLocks noGrp="1"/>
          </p:cNvSpPr>
          <p:nvPr>
            <p:ph idx="1"/>
          </p:nvPr>
        </p:nvSpPr>
        <p:spPr>
          <a:xfrm>
            <a:off x="457200" y="1325563"/>
            <a:ext cx="8229600" cy="1036638"/>
          </a:xfrm>
        </p:spPr>
        <p:txBody>
          <a:bodyPr/>
          <a:lstStyle/>
          <a:p>
            <a:r>
              <a:rPr lang="en-US" dirty="0" smtClean="0"/>
              <a:t>This is GRID-based job scheduler</a:t>
            </a:r>
            <a:endParaRPr lang="en-CA" dirty="0"/>
          </a:p>
        </p:txBody>
      </p:sp>
      <p:grpSp>
        <p:nvGrpSpPr>
          <p:cNvPr id="5" name="Group 4"/>
          <p:cNvGrpSpPr/>
          <p:nvPr/>
        </p:nvGrpSpPr>
        <p:grpSpPr>
          <a:xfrm>
            <a:off x="609600" y="1981200"/>
            <a:ext cx="5867400" cy="4419600"/>
            <a:chOff x="1066800" y="2438400"/>
            <a:chExt cx="5867400" cy="4419600"/>
          </a:xfrm>
        </p:grpSpPr>
        <p:sp>
          <p:nvSpPr>
            <p:cNvPr id="4" name="Rectangle 3"/>
            <p:cNvSpPr/>
            <p:nvPr/>
          </p:nvSpPr>
          <p:spPr>
            <a:xfrm>
              <a:off x="1066800" y="2514600"/>
              <a:ext cx="5867400" cy="434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50" name="Picture 2" descr="Image result for globus GRID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5524500" cy="42957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31920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792163"/>
          </a:xfrm>
        </p:spPr>
        <p:txBody>
          <a:bodyPr/>
          <a:lstStyle/>
          <a:p>
            <a:r>
              <a:rPr lang="en-US" altLang="en-US" sz="3200" b="1" smtClean="0"/>
              <a:t>Client Server-based Distribution Connector</a:t>
            </a:r>
          </a:p>
        </p:txBody>
      </p:sp>
      <p:sp>
        <p:nvSpPr>
          <p:cNvPr id="21507" name="Content Placeholder 2"/>
          <p:cNvSpPr>
            <a:spLocks noGrp="1"/>
          </p:cNvSpPr>
          <p:nvPr>
            <p:ph idx="1"/>
          </p:nvPr>
        </p:nvSpPr>
        <p:spPr>
          <a:xfrm>
            <a:off x="457200" y="1295400"/>
            <a:ext cx="8458200" cy="5334000"/>
          </a:xfrm>
        </p:spPr>
        <p:txBody>
          <a:bodyPr/>
          <a:lstStyle/>
          <a:p>
            <a:r>
              <a:rPr lang="en-US" altLang="en-US" sz="2400" b="1" u="sng" dirty="0" smtClean="0"/>
              <a:t>Client server-based</a:t>
            </a:r>
            <a:r>
              <a:rPr lang="en-US" altLang="en-US" sz="2400" b="1" dirty="0" smtClean="0"/>
              <a:t> utilizes the same 4 connectors as Grid :</a:t>
            </a:r>
          </a:p>
          <a:p>
            <a:pPr lvl="1"/>
            <a:r>
              <a:rPr lang="en-US" altLang="en-US" sz="2000" b="1" dirty="0" smtClean="0">
                <a:solidFill>
                  <a:srgbClr val="C00000"/>
                </a:solidFill>
              </a:rPr>
              <a:t>Procedure call</a:t>
            </a:r>
          </a:p>
          <a:p>
            <a:pPr lvl="1"/>
            <a:r>
              <a:rPr lang="en-US" altLang="en-US" sz="2000" b="1" dirty="0" smtClean="0"/>
              <a:t>Data access</a:t>
            </a:r>
          </a:p>
          <a:p>
            <a:pPr lvl="1"/>
            <a:r>
              <a:rPr lang="en-US" altLang="en-US" sz="2000" b="1" dirty="0" smtClean="0"/>
              <a:t>Stream </a:t>
            </a:r>
          </a:p>
          <a:p>
            <a:pPr lvl="1"/>
            <a:r>
              <a:rPr lang="en-US" altLang="en-US" sz="2000" b="1" dirty="0" smtClean="0"/>
              <a:t>Distributor</a:t>
            </a:r>
          </a:p>
          <a:p>
            <a:r>
              <a:rPr lang="en-US" altLang="en-US" sz="2400" b="1" dirty="0" smtClean="0"/>
              <a:t>These connectors allow seamless distribution of data between client and server system using Remote Procedure Call (RPC).</a:t>
            </a:r>
          </a:p>
          <a:p>
            <a:r>
              <a:rPr lang="en-US" altLang="en-US" sz="2400" b="1" dirty="0" smtClean="0">
                <a:solidFill>
                  <a:srgbClr val="C00000"/>
                </a:solidFill>
              </a:rPr>
              <a:t>This middle-ware is very much like the grid-based distribution connector, except the customer of service and the provider of service operates in a much more seamless manner (as if the service and data are “local”). </a:t>
            </a:r>
          </a:p>
        </p:txBody>
      </p:sp>
    </p:spTree>
    <p:extLst>
      <p:ext uri="{BB962C8B-B14F-4D97-AF65-F5344CB8AC3E}">
        <p14:creationId xmlns:p14="http://schemas.microsoft.com/office/powerpoint/2010/main" val="120355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r>
              <a:rPr lang="en-US" baseline="0" dirty="0" smtClean="0"/>
              <a:t> Example</a:t>
            </a:r>
            <a:endParaRPr lang="en-US" dirty="0"/>
          </a:p>
        </p:txBody>
      </p:sp>
      <p:sp>
        <p:nvSpPr>
          <p:cNvPr id="4" name="Footer Placeholder 3"/>
          <p:cNvSpPr>
            <a:spLocks noGrp="1"/>
          </p:cNvSpPr>
          <p:nvPr>
            <p:ph type="ftr" sz="quarter" idx="11"/>
          </p:nvPr>
        </p:nvSpPr>
        <p:spPr>
          <a:xfrm>
            <a:off x="304800" y="6356350"/>
            <a:ext cx="6781800" cy="425449"/>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16" b="-1343"/>
          <a:stretch/>
        </p:blipFill>
        <p:spPr bwMode="auto">
          <a:xfrm>
            <a:off x="899592" y="1196752"/>
            <a:ext cx="7393991" cy="5167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46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What is a Software Connector?</a:t>
            </a:r>
          </a:p>
        </p:txBody>
      </p:sp>
      <p:sp>
        <p:nvSpPr>
          <p:cNvPr id="5123" name="Rectangle 3"/>
          <p:cNvSpPr>
            <a:spLocks noGrp="1" noChangeArrowheads="1"/>
          </p:cNvSpPr>
          <p:nvPr>
            <p:ph idx="1"/>
          </p:nvPr>
        </p:nvSpPr>
        <p:spPr>
          <a:xfrm>
            <a:off x="457200" y="1325562"/>
            <a:ext cx="8229600" cy="5227638"/>
          </a:xfrm>
        </p:spPr>
        <p:txBody>
          <a:bodyPr>
            <a:normAutofit fontScale="85000" lnSpcReduction="20000"/>
          </a:bodyPr>
          <a:lstStyle/>
          <a:p>
            <a:r>
              <a:rPr lang="en-US" altLang="en-US" smtClean="0"/>
              <a:t>Architectural element that models</a:t>
            </a:r>
          </a:p>
          <a:p>
            <a:pPr lvl="1"/>
            <a:r>
              <a:rPr lang="en-US" altLang="en-US" dirty="0" smtClean="0"/>
              <a:t>Interactions among components</a:t>
            </a:r>
          </a:p>
          <a:p>
            <a:pPr lvl="1"/>
            <a:r>
              <a:rPr lang="en-US" altLang="en-US" dirty="0" smtClean="0"/>
              <a:t>Rules that govern those interactions</a:t>
            </a:r>
          </a:p>
          <a:p>
            <a:r>
              <a:rPr lang="en-US" altLang="en-US" dirty="0" smtClean="0"/>
              <a:t>Simple interactions</a:t>
            </a:r>
          </a:p>
          <a:p>
            <a:pPr lvl="1"/>
            <a:r>
              <a:rPr lang="en-US" altLang="en-US" dirty="0" smtClean="0"/>
              <a:t>Procedure calls</a:t>
            </a:r>
          </a:p>
          <a:p>
            <a:pPr lvl="1"/>
            <a:r>
              <a:rPr lang="en-US" altLang="en-US" dirty="0" smtClean="0"/>
              <a:t>Shared variable access</a:t>
            </a:r>
          </a:p>
          <a:p>
            <a:r>
              <a:rPr lang="en-US" altLang="en-US" dirty="0" smtClean="0"/>
              <a:t>Complex &amp; semantically rich interactions</a:t>
            </a:r>
          </a:p>
          <a:p>
            <a:pPr lvl="1"/>
            <a:r>
              <a:rPr lang="en-US" altLang="en-US" dirty="0" smtClean="0"/>
              <a:t>Client-server protocols</a:t>
            </a:r>
          </a:p>
          <a:p>
            <a:pPr lvl="1"/>
            <a:r>
              <a:rPr lang="en-US" altLang="en-US" dirty="0" smtClean="0"/>
              <a:t>Database access protocols</a:t>
            </a:r>
          </a:p>
          <a:p>
            <a:pPr lvl="1"/>
            <a:r>
              <a:rPr lang="en-US" altLang="en-US" dirty="0" smtClean="0"/>
              <a:t>Asynchronous event multicast</a:t>
            </a:r>
          </a:p>
          <a:p>
            <a:r>
              <a:rPr lang="en-US" altLang="en-US" dirty="0" smtClean="0"/>
              <a:t>Each connector provides</a:t>
            </a:r>
          </a:p>
          <a:p>
            <a:pPr lvl="1"/>
            <a:r>
              <a:rPr lang="en-US" altLang="en-US" dirty="0" smtClean="0"/>
              <a:t>Interaction duct(s)</a:t>
            </a:r>
          </a:p>
          <a:p>
            <a:pPr lvl="1"/>
            <a:r>
              <a:rPr lang="en-US" altLang="en-US" dirty="0" smtClean="0"/>
              <a:t>Transfer of control and/or data</a:t>
            </a:r>
          </a:p>
          <a:p>
            <a:endParaRPr lang="en-US" altLang="en-US" dirty="0" smtClean="0"/>
          </a:p>
        </p:txBody>
      </p:sp>
    </p:spTree>
    <p:extLst>
      <p:ext uri="{BB962C8B-B14F-4D97-AF65-F5344CB8AC3E}">
        <p14:creationId xmlns:p14="http://schemas.microsoft.com/office/powerpoint/2010/main" val="3574934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REST Example</a:t>
            </a:r>
            <a:endParaRPr lang="en-CA" dirty="0"/>
          </a:p>
        </p:txBody>
      </p:sp>
      <p:sp>
        <p:nvSpPr>
          <p:cNvPr id="3" name="Content Placeholder 2"/>
          <p:cNvSpPr>
            <a:spLocks noGrp="1"/>
          </p:cNvSpPr>
          <p:nvPr>
            <p:ph idx="1"/>
          </p:nvPr>
        </p:nvSpPr>
        <p:spPr>
          <a:xfrm>
            <a:off x="457200" y="1325563"/>
            <a:ext cx="8229600" cy="808038"/>
          </a:xfrm>
        </p:spPr>
        <p:txBody>
          <a:bodyPr/>
          <a:lstStyle/>
          <a:p>
            <a:endParaRPr lang="en-CA"/>
          </a:p>
        </p:txBody>
      </p:sp>
      <p:pic>
        <p:nvPicPr>
          <p:cNvPr id="3074" name="Picture 2" descr="Image result for rest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46450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46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0" y="6172200"/>
            <a:ext cx="2438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530" name="Title 1"/>
          <p:cNvSpPr>
            <a:spLocks noGrp="1"/>
          </p:cNvSpPr>
          <p:nvPr>
            <p:ph type="title"/>
          </p:nvPr>
        </p:nvSpPr>
        <p:spPr>
          <a:xfrm>
            <a:off x="509286" y="152400"/>
            <a:ext cx="8229600" cy="609600"/>
          </a:xfrm>
        </p:spPr>
        <p:txBody>
          <a:bodyPr/>
          <a:lstStyle/>
          <a:p>
            <a:r>
              <a:rPr lang="en-US" altLang="en-US" sz="3200" b="1" dirty="0" smtClean="0"/>
              <a:t>Peer-to-Peer-based Distribution Connector</a:t>
            </a:r>
          </a:p>
        </p:txBody>
      </p:sp>
      <p:sp>
        <p:nvSpPr>
          <p:cNvPr id="22531" name="Content Placeholder 2"/>
          <p:cNvSpPr>
            <a:spLocks noGrp="1"/>
          </p:cNvSpPr>
          <p:nvPr>
            <p:ph idx="1"/>
          </p:nvPr>
        </p:nvSpPr>
        <p:spPr>
          <a:xfrm>
            <a:off x="228600" y="1371600"/>
            <a:ext cx="8534400" cy="5486400"/>
          </a:xfrm>
        </p:spPr>
        <p:txBody>
          <a:bodyPr/>
          <a:lstStyle/>
          <a:p>
            <a:r>
              <a:rPr lang="en-US" altLang="en-US" sz="2400" b="1" u="sng" dirty="0" smtClean="0"/>
              <a:t>P2P-based</a:t>
            </a:r>
            <a:r>
              <a:rPr lang="en-US" altLang="en-US" sz="2400" b="1" dirty="0" smtClean="0"/>
              <a:t> utilizes the 4 connectors :</a:t>
            </a:r>
          </a:p>
          <a:p>
            <a:pPr lvl="1"/>
            <a:r>
              <a:rPr lang="en-US" altLang="en-US" sz="2000" b="1" dirty="0" smtClean="0">
                <a:solidFill>
                  <a:srgbClr val="C00000"/>
                </a:solidFill>
              </a:rPr>
              <a:t>Arbitrator</a:t>
            </a:r>
          </a:p>
          <a:p>
            <a:pPr lvl="1"/>
            <a:r>
              <a:rPr lang="en-US" altLang="en-US" sz="2000" b="1" dirty="0" smtClean="0"/>
              <a:t>Data access</a:t>
            </a:r>
          </a:p>
          <a:p>
            <a:pPr lvl="1"/>
            <a:r>
              <a:rPr lang="en-US" altLang="en-US" sz="2000" b="1" dirty="0" smtClean="0"/>
              <a:t>Stream </a:t>
            </a:r>
          </a:p>
          <a:p>
            <a:pPr lvl="1"/>
            <a:r>
              <a:rPr lang="en-US" altLang="en-US" sz="2000" b="1" dirty="0" smtClean="0"/>
              <a:t>Distributor</a:t>
            </a:r>
          </a:p>
          <a:p>
            <a:r>
              <a:rPr lang="en-US" altLang="en-US" sz="2400" b="1" dirty="0" smtClean="0"/>
              <a:t>These connectors differ from the previous 3 in that it is invoked via arbitration, which involves control flow redirection among distributed, peer resources. Arbitrators can negotiate various issues such as timing, scheduling, or protocols.</a:t>
            </a:r>
          </a:p>
          <a:p>
            <a:r>
              <a:rPr lang="en-US" altLang="en-US" sz="2400" b="1" dirty="0" smtClean="0">
                <a:solidFill>
                  <a:srgbClr val="C00000"/>
                </a:solidFill>
              </a:rPr>
              <a:t>Once a peer is invoked via arbitration then the collection of data may also be through the peers in a distributed environment (also via arbitration). Data is then organized and package in chunks for transmission to other peers. Other peers are located via arbitration and the data is distributed to them.   </a:t>
            </a:r>
          </a:p>
        </p:txBody>
      </p:sp>
    </p:spTree>
    <p:extLst>
      <p:ext uri="{BB962C8B-B14F-4D97-AF65-F5344CB8AC3E}">
        <p14:creationId xmlns:p14="http://schemas.microsoft.com/office/powerpoint/2010/main" val="3795858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P2P </a:t>
            </a:r>
            <a:r>
              <a:rPr lang="en-US" dirty="0" err="1" smtClean="0"/>
              <a:t>BitTorrent</a:t>
            </a:r>
            <a:r>
              <a:rPr lang="en-US" dirty="0" smtClean="0"/>
              <a:t> Architecture</a:t>
            </a:r>
            <a:endParaRPr lang="en-CA" dirty="0"/>
          </a:p>
        </p:txBody>
      </p:sp>
      <p:pic>
        <p:nvPicPr>
          <p:cNvPr id="4100" name="Picture 4" descr="Image result for peer to peer bit torrent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80419"/>
            <a:ext cx="5381625" cy="38481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791200" y="2250645"/>
            <a:ext cx="3200400" cy="409342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smtClean="0">
                <a:latin typeface="+mn-lt"/>
              </a:rPr>
              <a:t>Tracker is used as arbitrator</a:t>
            </a:r>
          </a:p>
          <a:p>
            <a:pPr marL="342900" indent="-342900" algn="l">
              <a:buFont typeface="Arial" panose="020B0604020202020204" pitchFamily="34" charset="0"/>
              <a:buChar char="•"/>
            </a:pPr>
            <a:r>
              <a:rPr lang="en-US" sz="2000" dirty="0" err="1" smtClean="0">
                <a:latin typeface="+mn-lt"/>
              </a:rPr>
              <a:t>BitTorrent</a:t>
            </a:r>
            <a:r>
              <a:rPr lang="en-US" sz="2000" dirty="0" smtClean="0">
                <a:latin typeface="+mn-lt"/>
              </a:rPr>
              <a:t> protocol used for Data Access and streaming</a:t>
            </a:r>
          </a:p>
          <a:p>
            <a:pPr marL="342900" indent="-342900" algn="l">
              <a:buFont typeface="Arial" panose="020B0604020202020204" pitchFamily="34" charset="0"/>
              <a:buChar char="•"/>
            </a:pPr>
            <a:r>
              <a:rPr lang="en-US" sz="2000" dirty="0" smtClean="0">
                <a:latin typeface="+mn-lt"/>
              </a:rPr>
              <a:t>Client decides who to get data from.</a:t>
            </a:r>
          </a:p>
          <a:p>
            <a:pPr marL="342900" indent="-342900" algn="l">
              <a:buFont typeface="Arial" panose="020B0604020202020204" pitchFamily="34" charset="0"/>
              <a:buChar char="•"/>
            </a:pPr>
            <a:endParaRPr lang="en-US" sz="2000" dirty="0" smtClean="0">
              <a:latin typeface="+mn-lt"/>
            </a:endParaRPr>
          </a:p>
          <a:p>
            <a:pPr marL="342900" indent="-342900" algn="l">
              <a:buFont typeface="Arial" panose="020B0604020202020204" pitchFamily="34" charset="0"/>
              <a:buChar char="•"/>
            </a:pPr>
            <a:endParaRPr lang="en-US" sz="2000" dirty="0" smtClean="0">
              <a:latin typeface="+mn-lt"/>
            </a:endParaRPr>
          </a:p>
          <a:p>
            <a:pPr marL="342900" indent="-342900" algn="l">
              <a:buFont typeface="Arial" panose="020B0604020202020204" pitchFamily="34" charset="0"/>
              <a:buChar char="•"/>
            </a:pPr>
            <a:endParaRPr lang="en-US" sz="2000" dirty="0" smtClean="0">
              <a:latin typeface="+mn-lt"/>
            </a:endParaRPr>
          </a:p>
          <a:p>
            <a:pPr marL="457200" indent="-457200" algn="l">
              <a:buFont typeface="+mj-lt"/>
              <a:buAutoNum type="arabicPeriod"/>
            </a:pPr>
            <a:endParaRPr lang="en-US" sz="2000" dirty="0" smtClean="0">
              <a:latin typeface="+mn-lt"/>
            </a:endParaRPr>
          </a:p>
          <a:p>
            <a:pPr marL="457200" indent="-457200" algn="l">
              <a:buFont typeface="+mj-lt"/>
              <a:buAutoNum type="arabicPeriod"/>
            </a:pPr>
            <a:endParaRPr lang="en-US" sz="2000" dirty="0" smtClean="0">
              <a:latin typeface="+mn-lt"/>
            </a:endParaRPr>
          </a:p>
          <a:p>
            <a:pPr marL="457200" indent="-457200" algn="l">
              <a:buFont typeface="+mj-lt"/>
              <a:buAutoNum type="arabicPeriod"/>
            </a:pPr>
            <a:endParaRPr lang="en-CA" sz="2000" dirty="0">
              <a:latin typeface="+mn-lt"/>
            </a:endParaRPr>
          </a:p>
        </p:txBody>
      </p:sp>
    </p:spTree>
    <p:extLst>
      <p:ext uri="{BB962C8B-B14F-4D97-AF65-F5344CB8AC3E}">
        <p14:creationId xmlns:p14="http://schemas.microsoft.com/office/powerpoint/2010/main" val="2082241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Comments on Distribution Connectors</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In the current literature we do not see these referred to as connectors but simply as architectures. </a:t>
            </a:r>
          </a:p>
          <a:p>
            <a:r>
              <a:rPr lang="en-US" dirty="0" smtClean="0"/>
              <a:t>In other words you will find several different architectural styles for:</a:t>
            </a:r>
          </a:p>
          <a:p>
            <a:pPr lvl="1"/>
            <a:r>
              <a:rPr lang="en-US" dirty="0" smtClean="0"/>
              <a:t>Grid (now SOA is more common)</a:t>
            </a:r>
          </a:p>
          <a:p>
            <a:pPr lvl="1"/>
            <a:r>
              <a:rPr lang="en-US" dirty="0" smtClean="0"/>
              <a:t>Peer to peer</a:t>
            </a:r>
          </a:p>
          <a:p>
            <a:pPr lvl="1"/>
            <a:r>
              <a:rPr lang="en-US" dirty="0" smtClean="0"/>
              <a:t>Client/Server</a:t>
            </a:r>
          </a:p>
          <a:p>
            <a:r>
              <a:rPr lang="en-US" dirty="0" smtClean="0"/>
              <a:t>The components in these architectures are connected via the fundamental connectors defined in the previous slides.</a:t>
            </a:r>
          </a:p>
          <a:p>
            <a:pPr lvl="1"/>
            <a:endParaRPr lang="en-CA" dirty="0"/>
          </a:p>
        </p:txBody>
      </p:sp>
    </p:spTree>
    <p:extLst>
      <p:ext uri="{BB962C8B-B14F-4D97-AF65-F5344CB8AC3E}">
        <p14:creationId xmlns:p14="http://schemas.microsoft.com/office/powerpoint/2010/main" val="1152378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CA" dirty="0"/>
          </a:p>
        </p:txBody>
      </p:sp>
      <p:sp>
        <p:nvSpPr>
          <p:cNvPr id="3" name="Content Placeholder 2"/>
          <p:cNvSpPr>
            <a:spLocks noGrp="1"/>
          </p:cNvSpPr>
          <p:nvPr>
            <p:ph idx="1"/>
          </p:nvPr>
        </p:nvSpPr>
        <p:spPr>
          <a:xfrm>
            <a:off x="457200" y="1325562"/>
            <a:ext cx="8229600" cy="4770438"/>
          </a:xfrm>
        </p:spPr>
        <p:txBody>
          <a:bodyPr>
            <a:normAutofit lnSpcReduction="10000"/>
          </a:bodyPr>
          <a:lstStyle/>
          <a:p>
            <a:r>
              <a:rPr lang="en-US" dirty="0" smtClean="0"/>
              <a:t>A common distributed communication model is known as Message-Oriented-Middleware (MOM). </a:t>
            </a:r>
          </a:p>
          <a:p>
            <a:r>
              <a:rPr lang="en-US" dirty="0" smtClean="0"/>
              <a:t>One can consider this as a form of connector between distributed objects.</a:t>
            </a:r>
          </a:p>
          <a:p>
            <a:pPr lvl="1"/>
            <a:r>
              <a:rPr lang="en-US" dirty="0" smtClean="0"/>
              <a:t>Read through a description of MOM from </a:t>
            </a:r>
            <a:r>
              <a:rPr lang="en-US" dirty="0"/>
              <a:t>Oracle </a:t>
            </a:r>
            <a:r>
              <a:rPr lang="en-US" dirty="0">
                <a:hlinkClick r:id="rId2"/>
              </a:rPr>
              <a:t>https://</a:t>
            </a:r>
            <a:r>
              <a:rPr lang="en-US" dirty="0" smtClean="0">
                <a:hlinkClick r:id="rId2"/>
              </a:rPr>
              <a:t>docs.oracle.com/cd/E19316-01/820-6424/aeraq/index.html</a:t>
            </a:r>
            <a:endParaRPr lang="en-US" dirty="0" smtClean="0"/>
          </a:p>
          <a:p>
            <a:pPr lvl="1"/>
            <a:r>
              <a:rPr lang="en-US" dirty="0" smtClean="0"/>
              <a:t>What type of basic connectors does MOM leverage? </a:t>
            </a:r>
            <a:endParaRPr lang="en-CA" dirty="0"/>
          </a:p>
        </p:txBody>
      </p:sp>
    </p:spTree>
    <p:extLst>
      <p:ext uri="{BB962C8B-B14F-4D97-AF65-F5344CB8AC3E}">
        <p14:creationId xmlns:p14="http://schemas.microsoft.com/office/powerpoint/2010/main" val="3500888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More Examples</a:t>
            </a:r>
            <a:endParaRPr lang="en-CA" dirty="0"/>
          </a:p>
        </p:txBody>
      </p:sp>
      <p:sp>
        <p:nvSpPr>
          <p:cNvPr id="5" name="Subtitle 4"/>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89159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File Facade</a:t>
            </a:r>
            <a:endParaRPr lang="en-CA" dirty="0"/>
          </a:p>
        </p:txBody>
      </p:sp>
      <p:sp>
        <p:nvSpPr>
          <p:cNvPr id="3" name="Content Placeholder 2"/>
          <p:cNvSpPr>
            <a:spLocks noGrp="1"/>
          </p:cNvSpPr>
          <p:nvPr>
            <p:ph idx="1"/>
          </p:nvPr>
        </p:nvSpPr>
        <p:spPr>
          <a:xfrm>
            <a:off x="457200" y="1325562"/>
            <a:ext cx="8229600" cy="4922838"/>
          </a:xfrm>
        </p:spPr>
        <p:txBody>
          <a:bodyPr>
            <a:normAutofit fontScale="77500" lnSpcReduction="20000"/>
          </a:bodyPr>
          <a:lstStyle/>
          <a:p>
            <a:r>
              <a:rPr lang="en-US" dirty="0" smtClean="0"/>
              <a:t>Commonly </a:t>
            </a:r>
            <a:r>
              <a:rPr lang="en-US" dirty="0"/>
              <a:t>used abstraction to </a:t>
            </a:r>
            <a:r>
              <a:rPr lang="en-US" dirty="0" smtClean="0"/>
              <a:t>access devices </a:t>
            </a:r>
            <a:r>
              <a:rPr lang="en-US" dirty="0"/>
              <a:t>and file systems in Linux. </a:t>
            </a:r>
            <a:endParaRPr lang="en-US" dirty="0" smtClean="0"/>
          </a:p>
          <a:p>
            <a:r>
              <a:rPr lang="en-US" dirty="0" smtClean="0"/>
              <a:t>It </a:t>
            </a:r>
            <a:r>
              <a:rPr lang="en-US" dirty="0"/>
              <a:t>dispatches </a:t>
            </a:r>
            <a:r>
              <a:rPr lang="en-US" dirty="0" smtClean="0"/>
              <a:t>incoming system </a:t>
            </a:r>
            <a:r>
              <a:rPr lang="en-US" dirty="0"/>
              <a:t>calls for file </a:t>
            </a:r>
            <a:r>
              <a:rPr lang="en-US" dirty="0" smtClean="0"/>
              <a:t>operations</a:t>
            </a:r>
          </a:p>
          <a:p>
            <a:r>
              <a:rPr lang="en-US" dirty="0"/>
              <a:t>Consider the complexity </a:t>
            </a:r>
            <a:r>
              <a:rPr lang="en-US" dirty="0" smtClean="0"/>
              <a:t>of interactions </a:t>
            </a:r>
            <a:r>
              <a:rPr lang="en-US" dirty="0"/>
              <a:t>among the calling process and the requested </a:t>
            </a:r>
            <a:r>
              <a:rPr lang="en-US" dirty="0" smtClean="0"/>
              <a:t>file resource </a:t>
            </a:r>
            <a:r>
              <a:rPr lang="en-US" dirty="0"/>
              <a:t>in the case where a “file open” call is made by </a:t>
            </a:r>
            <a:r>
              <a:rPr lang="en-US" dirty="0" smtClean="0"/>
              <a:t>a process </a:t>
            </a:r>
            <a:r>
              <a:rPr lang="en-US" dirty="0"/>
              <a:t>on an exported NFS volume</a:t>
            </a:r>
            <a:r>
              <a:rPr lang="en-US" dirty="0" smtClean="0"/>
              <a:t>.</a:t>
            </a:r>
          </a:p>
          <a:p>
            <a:pPr lvl="1"/>
            <a:r>
              <a:rPr lang="en-US" dirty="0"/>
              <a:t>The file may be local </a:t>
            </a:r>
            <a:r>
              <a:rPr lang="en-US" dirty="0" smtClean="0"/>
              <a:t>or remote</a:t>
            </a:r>
            <a:r>
              <a:rPr lang="en-US" dirty="0"/>
              <a:t>, and may be a link to yet another file. Further, the </a:t>
            </a:r>
            <a:r>
              <a:rPr lang="en-US" dirty="0" smtClean="0"/>
              <a:t>file may </a:t>
            </a:r>
            <a:r>
              <a:rPr lang="en-US" dirty="0"/>
              <a:t>be in contention, requiring the connector to arbitrate </a:t>
            </a:r>
            <a:r>
              <a:rPr lang="en-US" dirty="0" smtClean="0"/>
              <a:t>the access</a:t>
            </a:r>
            <a:r>
              <a:rPr lang="en-US" dirty="0"/>
              <a:t>. The calling process would also need to have rights </a:t>
            </a:r>
            <a:r>
              <a:rPr lang="en-US" dirty="0" smtClean="0"/>
              <a:t>to access </a:t>
            </a:r>
            <a:r>
              <a:rPr lang="en-US" dirty="0"/>
              <a:t>this </a:t>
            </a:r>
            <a:r>
              <a:rPr lang="en-US" dirty="0" smtClean="0"/>
              <a:t>file.</a:t>
            </a:r>
          </a:p>
          <a:p>
            <a:r>
              <a:rPr lang="en-US" dirty="0" smtClean="0"/>
              <a:t>In </a:t>
            </a:r>
            <a:r>
              <a:rPr lang="en-US" dirty="0"/>
              <a:t>addition </a:t>
            </a:r>
            <a:r>
              <a:rPr lang="en-US" dirty="0" smtClean="0"/>
              <a:t>to </a:t>
            </a:r>
            <a:r>
              <a:rPr lang="en-US" b="1" dirty="0" smtClean="0"/>
              <a:t>coordination</a:t>
            </a:r>
            <a:r>
              <a:rPr lang="en-US" dirty="0"/>
              <a:t>, the facade performs </a:t>
            </a:r>
            <a:r>
              <a:rPr lang="en-US" b="1" dirty="0"/>
              <a:t>arbitration</a:t>
            </a:r>
            <a:r>
              <a:rPr lang="en-US" dirty="0"/>
              <a:t> of </a:t>
            </a:r>
            <a:r>
              <a:rPr lang="en-US" dirty="0" smtClean="0"/>
              <a:t>interaction between </a:t>
            </a:r>
            <a:r>
              <a:rPr lang="en-US" dirty="0"/>
              <a:t>the application process and physical file system </a:t>
            </a:r>
            <a:r>
              <a:rPr lang="en-US" dirty="0" smtClean="0"/>
              <a:t>and </a:t>
            </a:r>
            <a:r>
              <a:rPr lang="en-US" b="1" dirty="0" smtClean="0"/>
              <a:t>adaptation</a:t>
            </a:r>
            <a:r>
              <a:rPr lang="en-US" dirty="0" smtClean="0"/>
              <a:t> </a:t>
            </a:r>
            <a:r>
              <a:rPr lang="en-US" dirty="0"/>
              <a:t>by dispatching calls to various file systems </a:t>
            </a:r>
            <a:r>
              <a:rPr lang="en-US" dirty="0" smtClean="0"/>
              <a:t>and device </a:t>
            </a:r>
            <a:r>
              <a:rPr lang="en-US" dirty="0"/>
              <a:t>drivers.</a:t>
            </a:r>
            <a:endParaRPr lang="en-CA" dirty="0"/>
          </a:p>
        </p:txBody>
      </p:sp>
    </p:spTree>
    <p:extLst>
      <p:ext uri="{BB962C8B-B14F-4D97-AF65-F5344CB8AC3E}">
        <p14:creationId xmlns:p14="http://schemas.microsoft.com/office/powerpoint/2010/main" val="479331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Linux File </a:t>
            </a:r>
            <a:r>
              <a:rPr lang="en-CA" dirty="0" smtClean="0"/>
              <a:t>Façade Architecture</a:t>
            </a:r>
            <a:endParaRPr lang="en-CA" dirty="0"/>
          </a:p>
        </p:txBody>
      </p:sp>
      <p:sp>
        <p:nvSpPr>
          <p:cNvPr id="3" name="Content Placeholder 2"/>
          <p:cNvSpPr>
            <a:spLocks noGrp="1"/>
          </p:cNvSpPr>
          <p:nvPr>
            <p:ph idx="1"/>
          </p:nvPr>
        </p:nvSpPr>
        <p:spPr>
          <a:xfrm>
            <a:off x="4679400" y="1676400"/>
            <a:ext cx="3886200" cy="2255837"/>
          </a:xfrm>
        </p:spPr>
        <p:txBody>
          <a:bodyPr/>
          <a:lstStyle/>
          <a:p>
            <a:r>
              <a:rPr lang="en-US" dirty="0"/>
              <a:t>the facade </a:t>
            </a:r>
            <a:r>
              <a:rPr lang="en-US" dirty="0" smtClean="0"/>
              <a:t>allows simultaneous </a:t>
            </a:r>
            <a:r>
              <a:rPr lang="en-US" dirty="0"/>
              <a:t>access to both readers and writers.</a:t>
            </a:r>
            <a:endParaRPr lang="en-CA" dirty="0"/>
          </a:p>
        </p:txBody>
      </p:sp>
      <p:pic>
        <p:nvPicPr>
          <p:cNvPr id="4" name="Picture 3"/>
          <p:cNvPicPr>
            <a:picLocks noChangeAspect="1"/>
          </p:cNvPicPr>
          <p:nvPr/>
        </p:nvPicPr>
        <p:blipFill>
          <a:blip r:embed="rId2"/>
          <a:stretch>
            <a:fillRect/>
          </a:stretch>
        </p:blipFill>
        <p:spPr>
          <a:xfrm>
            <a:off x="152400" y="1404086"/>
            <a:ext cx="4143750" cy="4018000"/>
          </a:xfrm>
          <a:prstGeom prst="rect">
            <a:avLst/>
          </a:prstGeom>
        </p:spPr>
      </p:pic>
      <p:pic>
        <p:nvPicPr>
          <p:cNvPr id="6" name="Picture 5"/>
          <p:cNvPicPr>
            <a:picLocks noChangeAspect="1"/>
          </p:cNvPicPr>
          <p:nvPr/>
        </p:nvPicPr>
        <p:blipFill>
          <a:blip r:embed="rId3"/>
          <a:stretch>
            <a:fillRect/>
          </a:stretch>
        </p:blipFill>
        <p:spPr>
          <a:xfrm>
            <a:off x="3657600" y="4648200"/>
            <a:ext cx="5291251" cy="1163945"/>
          </a:xfrm>
          <a:prstGeom prst="rect">
            <a:avLst/>
          </a:prstGeom>
        </p:spPr>
      </p:pic>
    </p:spTree>
    <p:extLst>
      <p:ext uri="{BB962C8B-B14F-4D97-AF65-F5344CB8AC3E}">
        <p14:creationId xmlns:p14="http://schemas.microsoft.com/office/powerpoint/2010/main" val="2896987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Shared Memory Access</a:t>
            </a:r>
          </a:p>
        </p:txBody>
      </p:sp>
      <p:sp>
        <p:nvSpPr>
          <p:cNvPr id="3" name="Content Placeholder 2"/>
          <p:cNvSpPr>
            <a:spLocks noGrp="1"/>
          </p:cNvSpPr>
          <p:nvPr>
            <p:ph idx="1"/>
          </p:nvPr>
        </p:nvSpPr>
        <p:spPr>
          <a:xfrm>
            <a:off x="457200" y="1325563"/>
            <a:ext cx="8229600" cy="2408238"/>
          </a:xfrm>
        </p:spPr>
        <p:txBody>
          <a:bodyPr>
            <a:normAutofit lnSpcReduction="10000"/>
          </a:bodyPr>
          <a:lstStyle/>
          <a:p>
            <a:r>
              <a:rPr lang="en-US" dirty="0" smtClean="0"/>
              <a:t>commonly </a:t>
            </a:r>
            <a:r>
              <a:rPr lang="en-US" dirty="0"/>
              <a:t>used IPC mechanism on Unix-like systems. </a:t>
            </a:r>
            <a:endParaRPr lang="en-US" dirty="0" smtClean="0"/>
          </a:p>
          <a:p>
            <a:r>
              <a:rPr lang="en-US" dirty="0"/>
              <a:t>structurally composed of a supporting library of system </a:t>
            </a:r>
            <a:r>
              <a:rPr lang="en-US" dirty="0" smtClean="0"/>
              <a:t>calls that </a:t>
            </a:r>
            <a:r>
              <a:rPr lang="en-US" dirty="0"/>
              <a:t>allow the creation, manipulation, and release of </a:t>
            </a:r>
            <a:r>
              <a:rPr lang="en-US" dirty="0" smtClean="0"/>
              <a:t>shared memory</a:t>
            </a:r>
            <a:r>
              <a:rPr lang="en-US" dirty="0"/>
              <a:t>.</a:t>
            </a:r>
            <a:endParaRPr lang="en-CA" dirty="0"/>
          </a:p>
        </p:txBody>
      </p:sp>
    </p:spTree>
    <p:extLst>
      <p:ext uri="{BB962C8B-B14F-4D97-AF65-F5344CB8AC3E}">
        <p14:creationId xmlns:p14="http://schemas.microsoft.com/office/powerpoint/2010/main" val="1442437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Memory Access Architecture</a:t>
            </a:r>
            <a:endParaRPr lang="en-CA" dirty="0"/>
          </a:p>
        </p:txBody>
      </p:sp>
      <p:sp>
        <p:nvSpPr>
          <p:cNvPr id="3" name="Content Placeholder 2"/>
          <p:cNvSpPr>
            <a:spLocks noGrp="1"/>
          </p:cNvSpPr>
          <p:nvPr>
            <p:ph idx="1"/>
          </p:nvPr>
        </p:nvSpPr>
        <p:spPr>
          <a:xfrm>
            <a:off x="5159298" y="1371601"/>
            <a:ext cx="3527502" cy="2819400"/>
          </a:xfrm>
        </p:spPr>
        <p:txBody>
          <a:bodyPr>
            <a:normAutofit lnSpcReduction="10000"/>
          </a:bodyPr>
          <a:lstStyle/>
          <a:p>
            <a:r>
              <a:rPr lang="en-US" dirty="0" smtClean="0"/>
              <a:t>Does </a:t>
            </a:r>
            <a:r>
              <a:rPr lang="en-US" dirty="0"/>
              <a:t>not facilitate arbitration of data </a:t>
            </a:r>
            <a:r>
              <a:rPr lang="en-US" dirty="0" smtClean="0"/>
              <a:t>access among </a:t>
            </a:r>
            <a:r>
              <a:rPr lang="en-US" dirty="0"/>
              <a:t>multiple readers and writers.</a:t>
            </a:r>
            <a:endParaRPr lang="en-CA" dirty="0"/>
          </a:p>
        </p:txBody>
      </p:sp>
      <p:pic>
        <p:nvPicPr>
          <p:cNvPr id="4" name="Picture 3"/>
          <p:cNvPicPr>
            <a:picLocks noChangeAspect="1"/>
          </p:cNvPicPr>
          <p:nvPr/>
        </p:nvPicPr>
        <p:blipFill>
          <a:blip r:embed="rId2"/>
          <a:stretch>
            <a:fillRect/>
          </a:stretch>
        </p:blipFill>
        <p:spPr>
          <a:xfrm>
            <a:off x="1926374" y="4419602"/>
            <a:ext cx="5291251" cy="1666195"/>
          </a:xfrm>
          <a:prstGeom prst="rect">
            <a:avLst/>
          </a:prstGeom>
        </p:spPr>
      </p:pic>
      <p:pic>
        <p:nvPicPr>
          <p:cNvPr id="5" name="Picture 4"/>
          <p:cNvPicPr>
            <a:picLocks noChangeAspect="1"/>
          </p:cNvPicPr>
          <p:nvPr/>
        </p:nvPicPr>
        <p:blipFill>
          <a:blip r:embed="rId3"/>
          <a:stretch>
            <a:fillRect/>
          </a:stretch>
        </p:blipFill>
        <p:spPr>
          <a:xfrm>
            <a:off x="188284" y="1600200"/>
            <a:ext cx="4908751" cy="1937250"/>
          </a:xfrm>
          <a:prstGeom prst="rect">
            <a:avLst/>
          </a:prstGeom>
        </p:spPr>
      </p:pic>
    </p:spTree>
    <p:extLst>
      <p:ext uri="{BB962C8B-B14F-4D97-AF65-F5344CB8AC3E}">
        <p14:creationId xmlns:p14="http://schemas.microsoft.com/office/powerpoint/2010/main" val="260695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altLang="en-US" smtClean="0"/>
              <a:t>Where are Connectors in Software Systems?</a:t>
            </a:r>
          </a:p>
        </p:txBody>
      </p:sp>
      <p:pic>
        <p:nvPicPr>
          <p:cNvPr id="614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97046"/>
            <a:ext cx="78517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16"/>
          <p:cNvSpPr txBox="1">
            <a:spLocks noChangeArrowheads="1"/>
          </p:cNvSpPr>
          <p:nvPr/>
        </p:nvSpPr>
        <p:spPr bwMode="auto">
          <a:xfrm>
            <a:off x="152400" y="6459606"/>
            <a:ext cx="61722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dirty="0">
                <a:latin typeface="Helvetica" panose="020B0604020202020204" pitchFamily="34" charset="0"/>
              </a:rPr>
              <a:t>Software Architecture: Foundations, Theory, and Practice</a:t>
            </a:r>
            <a:r>
              <a:rPr lang="en-US" altLang="en-US" sz="800" dirty="0">
                <a:latin typeface="Helvetica" panose="020B0604020202020204" pitchFamily="34" charset="0"/>
              </a:rPr>
              <a:t>; Richard N. Taylor, </a:t>
            </a:r>
            <a:r>
              <a:rPr lang="en-US" altLang="en-US" sz="800" dirty="0" err="1">
                <a:latin typeface="Helvetica" panose="020B0604020202020204" pitchFamily="34" charset="0"/>
              </a:rPr>
              <a:t>Nenad</a:t>
            </a:r>
            <a:r>
              <a:rPr lang="en-US" altLang="en-US" sz="800" dirty="0">
                <a:latin typeface="Helvetica" panose="020B0604020202020204" pitchFamily="34" charset="0"/>
              </a:rPr>
              <a:t> </a:t>
            </a:r>
            <a:r>
              <a:rPr lang="en-US" altLang="en-US" sz="800" dirty="0" err="1">
                <a:latin typeface="Helvetica" panose="020B0604020202020204" pitchFamily="34" charset="0"/>
              </a:rPr>
              <a:t>Medvidovic</a:t>
            </a:r>
            <a:r>
              <a:rPr lang="en-US" altLang="en-US" sz="800" dirty="0">
                <a:latin typeface="Helvetica" panose="020B0604020202020204" pitchFamily="34" charset="0"/>
              </a:rPr>
              <a:t>, and Eric M. </a:t>
            </a:r>
            <a:r>
              <a:rPr lang="en-US" altLang="en-US" sz="800" dirty="0" err="1">
                <a:latin typeface="Helvetica" panose="020B0604020202020204" pitchFamily="34" charset="0"/>
              </a:rPr>
              <a:t>Dashofy</a:t>
            </a:r>
            <a:r>
              <a:rPr lang="en-US" altLang="en-US" sz="800" dirty="0">
                <a:latin typeface="Helvetica" panose="020B0604020202020204" pitchFamily="34" charset="0"/>
              </a:rPr>
              <a:t>; </a:t>
            </a:r>
            <a:r>
              <a:rPr lang="en-US" altLang="en-US" sz="800" dirty="0">
                <a:latin typeface="Arial" panose="020B0604020202020204" pitchFamily="34" charset="0"/>
              </a:rPr>
              <a:t>© 2008 John Wiley &amp; Sons, Inc. Reprinted with permission.</a:t>
            </a:r>
            <a:r>
              <a:rPr lang="en-US" altLang="en-US" sz="900" dirty="0">
                <a:latin typeface="Helvetica" panose="020B0604020202020204" pitchFamily="34" charset="0"/>
              </a:rPr>
              <a:t> </a:t>
            </a:r>
          </a:p>
        </p:txBody>
      </p:sp>
    </p:spTree>
    <p:extLst>
      <p:ext uri="{BB962C8B-B14F-4D97-AF65-F5344CB8AC3E}">
        <p14:creationId xmlns:p14="http://schemas.microsoft.com/office/powerpoint/2010/main" val="3416920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Process Scheduler</a:t>
            </a:r>
          </a:p>
        </p:txBody>
      </p:sp>
      <p:sp>
        <p:nvSpPr>
          <p:cNvPr id="3" name="Content Placeholder 2"/>
          <p:cNvSpPr>
            <a:spLocks noGrp="1"/>
          </p:cNvSpPr>
          <p:nvPr>
            <p:ph idx="1"/>
          </p:nvPr>
        </p:nvSpPr>
        <p:spPr>
          <a:xfrm>
            <a:off x="457200" y="1325562"/>
            <a:ext cx="8229600" cy="4541838"/>
          </a:xfrm>
        </p:spPr>
        <p:txBody>
          <a:bodyPr>
            <a:normAutofit fontScale="92500" lnSpcReduction="20000"/>
          </a:bodyPr>
          <a:lstStyle/>
          <a:p>
            <a:r>
              <a:rPr lang="en-US" dirty="0" smtClean="0"/>
              <a:t>responsible </a:t>
            </a:r>
            <a:r>
              <a:rPr lang="en-US" dirty="0"/>
              <a:t>for switching </a:t>
            </a:r>
            <a:r>
              <a:rPr lang="en-US" dirty="0" smtClean="0"/>
              <a:t>system resources </a:t>
            </a:r>
            <a:r>
              <a:rPr lang="en-US" dirty="0"/>
              <a:t>between multiple user-level processes </a:t>
            </a:r>
            <a:r>
              <a:rPr lang="en-US" dirty="0" smtClean="0"/>
              <a:t>while ensuring </a:t>
            </a:r>
            <a:r>
              <a:rPr lang="en-US" dirty="0"/>
              <a:t>that undesirable system states, such as </a:t>
            </a:r>
            <a:r>
              <a:rPr lang="en-US" dirty="0" smtClean="0"/>
              <a:t>deadlocks and </a:t>
            </a:r>
            <a:r>
              <a:rPr lang="en-US" dirty="0"/>
              <a:t>resource </a:t>
            </a:r>
            <a:r>
              <a:rPr lang="en-US" dirty="0" smtClean="0"/>
              <a:t>starvation.</a:t>
            </a:r>
          </a:p>
          <a:p>
            <a:r>
              <a:rPr lang="en-US" dirty="0" smtClean="0"/>
              <a:t>tries to optimize </a:t>
            </a:r>
            <a:r>
              <a:rPr lang="en-US" dirty="0"/>
              <a:t>the utilization of system resources</a:t>
            </a:r>
            <a:r>
              <a:rPr lang="en-US" dirty="0" smtClean="0"/>
              <a:t>.</a:t>
            </a:r>
          </a:p>
          <a:p>
            <a:r>
              <a:rPr lang="en-US" dirty="0" smtClean="0"/>
              <a:t>Links the </a:t>
            </a:r>
            <a:r>
              <a:rPr lang="en-US" dirty="0"/>
              <a:t>operating system to the application processes</a:t>
            </a:r>
            <a:r>
              <a:rPr lang="en-US" dirty="0" smtClean="0"/>
              <a:t>, coordinates </a:t>
            </a:r>
            <a:r>
              <a:rPr lang="en-US" dirty="0"/>
              <a:t>the processes’ access to system resources, </a:t>
            </a:r>
            <a:r>
              <a:rPr lang="en-US" dirty="0" smtClean="0"/>
              <a:t>and abstracts </a:t>
            </a:r>
            <a:r>
              <a:rPr lang="en-US" dirty="0"/>
              <a:t>the resources in a manner that allows their </a:t>
            </a:r>
            <a:r>
              <a:rPr lang="en-US" dirty="0" smtClean="0"/>
              <a:t>easy access</a:t>
            </a:r>
            <a:r>
              <a:rPr lang="en-US" dirty="0"/>
              <a:t>, independently of other processes.</a:t>
            </a:r>
            <a:endParaRPr lang="en-US" dirty="0" smtClean="0"/>
          </a:p>
        </p:txBody>
      </p:sp>
    </p:spTree>
    <p:extLst>
      <p:ext uri="{BB962C8B-B14F-4D97-AF65-F5344CB8AC3E}">
        <p14:creationId xmlns:p14="http://schemas.microsoft.com/office/powerpoint/2010/main" val="298824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Scheduler Architecture</a:t>
            </a:r>
            <a:endParaRPr lang="en-CA" dirty="0"/>
          </a:p>
        </p:txBody>
      </p:sp>
      <p:sp>
        <p:nvSpPr>
          <p:cNvPr id="3" name="Content Placeholder 2"/>
          <p:cNvSpPr>
            <a:spLocks noGrp="1"/>
          </p:cNvSpPr>
          <p:nvPr>
            <p:ph idx="1"/>
          </p:nvPr>
        </p:nvSpPr>
        <p:spPr>
          <a:xfrm>
            <a:off x="5257800" y="1371600"/>
            <a:ext cx="3429000" cy="3657599"/>
          </a:xfrm>
        </p:spPr>
        <p:txBody>
          <a:bodyPr>
            <a:normAutofit fontScale="70000" lnSpcReduction="20000"/>
          </a:bodyPr>
          <a:lstStyle/>
          <a:p>
            <a:r>
              <a:rPr lang="en-US" dirty="0"/>
              <a:t>realized as an extensible entity </a:t>
            </a:r>
            <a:r>
              <a:rPr lang="en-US" dirty="0" smtClean="0"/>
              <a:t>that may </a:t>
            </a:r>
            <a:r>
              <a:rPr lang="en-US" dirty="0"/>
              <a:t>be used to configure a system’s characteristics. </a:t>
            </a:r>
            <a:endParaRPr lang="en-US" dirty="0" smtClean="0"/>
          </a:p>
          <a:p>
            <a:pPr lvl="1"/>
            <a:r>
              <a:rPr lang="en-US" dirty="0" smtClean="0"/>
              <a:t>For example </a:t>
            </a:r>
            <a:r>
              <a:rPr lang="en-US" dirty="0"/>
              <a:t>we may redesign its scheduling property with </a:t>
            </a:r>
            <a:r>
              <a:rPr lang="en-US" dirty="0" smtClean="0"/>
              <a:t>a prioritized </a:t>
            </a:r>
            <a:r>
              <a:rPr lang="en-US" dirty="0"/>
              <a:t>queue or a cooperative multitasking algorithm </a:t>
            </a:r>
            <a:r>
              <a:rPr lang="en-US" dirty="0" smtClean="0"/>
              <a:t>that will </a:t>
            </a:r>
            <a:r>
              <a:rPr lang="en-US" dirty="0"/>
              <a:t>change the system’s performance accordingly</a:t>
            </a:r>
            <a:endParaRPr lang="en-CA" dirty="0"/>
          </a:p>
        </p:txBody>
      </p:sp>
      <p:pic>
        <p:nvPicPr>
          <p:cNvPr id="6" name="Picture 5"/>
          <p:cNvPicPr>
            <a:picLocks noChangeAspect="1"/>
          </p:cNvPicPr>
          <p:nvPr/>
        </p:nvPicPr>
        <p:blipFill>
          <a:blip r:embed="rId2"/>
          <a:stretch>
            <a:fillRect/>
          </a:stretch>
        </p:blipFill>
        <p:spPr>
          <a:xfrm>
            <a:off x="152400" y="1371601"/>
            <a:ext cx="5227501" cy="3101195"/>
          </a:xfrm>
          <a:prstGeom prst="rect">
            <a:avLst/>
          </a:prstGeom>
        </p:spPr>
      </p:pic>
      <p:pic>
        <p:nvPicPr>
          <p:cNvPr id="7" name="Picture 6"/>
          <p:cNvPicPr>
            <a:picLocks noChangeAspect="1"/>
          </p:cNvPicPr>
          <p:nvPr/>
        </p:nvPicPr>
        <p:blipFill>
          <a:blip r:embed="rId3"/>
          <a:stretch>
            <a:fillRect/>
          </a:stretch>
        </p:blipFill>
        <p:spPr>
          <a:xfrm>
            <a:off x="1219200" y="4876800"/>
            <a:ext cx="5259376" cy="1395139"/>
          </a:xfrm>
          <a:prstGeom prst="rect">
            <a:avLst/>
          </a:prstGeom>
        </p:spPr>
      </p:pic>
    </p:spTree>
    <p:extLst>
      <p:ext uri="{BB962C8B-B14F-4D97-AF65-F5344CB8AC3E}">
        <p14:creationId xmlns:p14="http://schemas.microsoft.com/office/powerpoint/2010/main" val="449227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Comments on </a:t>
            </a:r>
            <a:r>
              <a:rPr lang="en-US" dirty="0" smtClean="0"/>
              <a:t>these Composite Connectors</a:t>
            </a:r>
            <a:endParaRPr lang="en-CA" dirty="0"/>
          </a:p>
        </p:txBody>
      </p:sp>
      <p:sp>
        <p:nvSpPr>
          <p:cNvPr id="3" name="Content Placeholder 2"/>
          <p:cNvSpPr>
            <a:spLocks noGrp="1"/>
          </p:cNvSpPr>
          <p:nvPr>
            <p:ph idx="1"/>
          </p:nvPr>
        </p:nvSpPr>
        <p:spPr/>
        <p:txBody>
          <a:bodyPr>
            <a:normAutofit/>
          </a:bodyPr>
          <a:lstStyle/>
          <a:p>
            <a:r>
              <a:rPr lang="en-US" dirty="0" smtClean="0"/>
              <a:t>Except for the Shared Memory the other connectors are created from the composition of several components communicating with different fundamental connectors.</a:t>
            </a:r>
          </a:p>
          <a:p>
            <a:r>
              <a:rPr lang="en-US" dirty="0" smtClean="0"/>
              <a:t>I do not see these patterns referred to as “connectors” in the literature. They are mostly presented as an architecture. </a:t>
            </a:r>
          </a:p>
        </p:txBody>
      </p:sp>
    </p:spTree>
    <p:extLst>
      <p:ext uri="{BB962C8B-B14F-4D97-AF65-F5344CB8AC3E}">
        <p14:creationId xmlns:p14="http://schemas.microsoft.com/office/powerpoint/2010/main" val="1976011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3200" y="6134100"/>
            <a:ext cx="25908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554" name="Title 1"/>
          <p:cNvSpPr>
            <a:spLocks noGrp="1"/>
          </p:cNvSpPr>
          <p:nvPr>
            <p:ph type="title"/>
          </p:nvPr>
        </p:nvSpPr>
        <p:spPr>
          <a:xfrm>
            <a:off x="457200" y="228600"/>
            <a:ext cx="8229600" cy="639763"/>
          </a:xfrm>
        </p:spPr>
        <p:txBody>
          <a:bodyPr>
            <a:noAutofit/>
          </a:bodyPr>
          <a:lstStyle/>
          <a:p>
            <a:r>
              <a:rPr lang="en-US" altLang="en-US" dirty="0"/>
              <a:t>Connector Selection Process</a:t>
            </a:r>
          </a:p>
        </p:txBody>
      </p:sp>
      <p:sp>
        <p:nvSpPr>
          <p:cNvPr id="23555" name="Content Placeholder 2"/>
          <p:cNvSpPr>
            <a:spLocks noGrp="1"/>
          </p:cNvSpPr>
          <p:nvPr>
            <p:ph idx="1"/>
          </p:nvPr>
        </p:nvSpPr>
        <p:spPr>
          <a:xfrm>
            <a:off x="379071" y="1295400"/>
            <a:ext cx="8305800" cy="4648200"/>
          </a:xfrm>
        </p:spPr>
        <p:txBody>
          <a:bodyPr>
            <a:normAutofit lnSpcReduction="10000"/>
          </a:bodyPr>
          <a:lstStyle/>
          <a:p>
            <a:r>
              <a:rPr lang="en-US" altLang="en-US" sz="2400" b="1" dirty="0" smtClean="0"/>
              <a:t>For complex, distributed systems, there is often a need to employ connectors.  The following is a high level process for selecting connectors:</a:t>
            </a:r>
          </a:p>
          <a:p>
            <a:pPr>
              <a:buFont typeface="Arial" panose="020B0604020202020204" pitchFamily="34" charset="0"/>
              <a:buNone/>
            </a:pPr>
            <a:endParaRPr lang="en-US" altLang="en-US" sz="2400" b="1" dirty="0" smtClean="0"/>
          </a:p>
          <a:p>
            <a:pPr lvl="1"/>
            <a:r>
              <a:rPr lang="en-US" altLang="en-US" sz="2000" b="1" dirty="0" smtClean="0"/>
              <a:t>Identify the set of </a:t>
            </a:r>
            <a:r>
              <a:rPr lang="en-US" altLang="en-US" sz="2000" b="1" u="sng" dirty="0" smtClean="0"/>
              <a:t>interacting </a:t>
            </a:r>
            <a:r>
              <a:rPr lang="en-US" altLang="en-US" sz="2000" b="1" dirty="0" smtClean="0"/>
              <a:t>components.</a:t>
            </a:r>
          </a:p>
          <a:p>
            <a:pPr lvl="1"/>
            <a:r>
              <a:rPr lang="en-US" altLang="en-US" sz="2000" b="1" dirty="0" smtClean="0"/>
              <a:t>Determine the </a:t>
            </a:r>
            <a:r>
              <a:rPr lang="en-US" altLang="en-US" sz="2000" b="1" u="sng" dirty="0" smtClean="0"/>
              <a:t>type of services </a:t>
            </a:r>
            <a:r>
              <a:rPr lang="en-US" altLang="en-US" sz="2000" b="1" dirty="0" smtClean="0"/>
              <a:t>these interacting components need.</a:t>
            </a:r>
          </a:p>
          <a:p>
            <a:pPr lvl="1"/>
            <a:r>
              <a:rPr lang="en-US" altLang="en-US" sz="2000" b="1" dirty="0" smtClean="0"/>
              <a:t>Based on the 8 types of connectors, </a:t>
            </a:r>
            <a:r>
              <a:rPr lang="en-US" altLang="en-US" sz="2000" b="1" u="sng" dirty="0" smtClean="0"/>
              <a:t>identify the connector types </a:t>
            </a:r>
            <a:r>
              <a:rPr lang="en-US" altLang="en-US" sz="2000" b="1" dirty="0" smtClean="0"/>
              <a:t>needed for each of those services.</a:t>
            </a:r>
          </a:p>
          <a:p>
            <a:pPr lvl="1"/>
            <a:r>
              <a:rPr lang="en-US" altLang="en-US" sz="2000" b="1" u="sng" dirty="0" smtClean="0"/>
              <a:t>Evaluate the chosen connector types </a:t>
            </a:r>
            <a:r>
              <a:rPr lang="en-US" altLang="en-US" sz="2000" b="1" dirty="0" smtClean="0"/>
              <a:t>for each service based on the interaction requirements. The evaluation should be based on the dimensions and sub-dimensions for each type of connector.</a:t>
            </a:r>
          </a:p>
          <a:p>
            <a:pPr lvl="1"/>
            <a:r>
              <a:rPr lang="en-US" altLang="en-US" sz="2000" b="1" dirty="0" smtClean="0"/>
              <a:t>Identify the best connector or set of connectors  for the interacting components; sometimes a composite connector needs to created .</a:t>
            </a:r>
          </a:p>
          <a:p>
            <a:pPr>
              <a:buFont typeface="Arial" panose="020B0604020202020204" pitchFamily="34" charset="0"/>
              <a:buNone/>
            </a:pPr>
            <a:endParaRPr lang="en-US" altLang="en-US" sz="2400" b="1" dirty="0" smtClean="0"/>
          </a:p>
        </p:txBody>
      </p:sp>
      <p:sp>
        <p:nvSpPr>
          <p:cNvPr id="23556" name="TextBox 4"/>
          <p:cNvSpPr txBox="1">
            <a:spLocks noChangeArrowheads="1"/>
          </p:cNvSpPr>
          <p:nvPr/>
        </p:nvSpPr>
        <p:spPr bwMode="auto">
          <a:xfrm>
            <a:off x="587375" y="5943600"/>
            <a:ext cx="7969250"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A0205A"/>
                </a:solidFill>
                <a:latin typeface="Arial" panose="020B0604020202020204" pitchFamily="34" charset="0"/>
              </a:rPr>
              <a:t>For most of us this task is a tall order since connectors themselves are </a:t>
            </a:r>
          </a:p>
          <a:p>
            <a:pPr eaLnBrk="1" hangingPunct="1">
              <a:spcBef>
                <a:spcPct val="0"/>
              </a:spcBef>
              <a:buFontTx/>
              <a:buNone/>
            </a:pPr>
            <a:r>
              <a:rPr lang="en-US" altLang="en-US" sz="1800" b="1" dirty="0">
                <a:solidFill>
                  <a:srgbClr val="A0205A"/>
                </a:solidFill>
                <a:latin typeface="Arial" panose="020B0604020202020204" pitchFamily="34" charset="0"/>
              </a:rPr>
              <a:t>relatively new</a:t>
            </a:r>
            <a:r>
              <a:rPr lang="en-US" altLang="en-US" sz="1800" b="1" dirty="0">
                <a:solidFill>
                  <a:srgbClr val="0070C0"/>
                </a:solidFill>
                <a:latin typeface="Arial" panose="020B0604020202020204" pitchFamily="34" charset="0"/>
              </a:rPr>
              <a:t>. </a:t>
            </a:r>
          </a:p>
        </p:txBody>
      </p:sp>
    </p:spTree>
    <p:extLst>
      <p:ext uri="{BB962C8B-B14F-4D97-AF65-F5344CB8AC3E}">
        <p14:creationId xmlns:p14="http://schemas.microsoft.com/office/powerpoint/2010/main" val="3998833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 Compatibility Matrix</a:t>
            </a:r>
            <a:endParaRPr lang="en-CA" dirty="0"/>
          </a:p>
        </p:txBody>
      </p:sp>
      <p:sp>
        <p:nvSpPr>
          <p:cNvPr id="3" name="Content Placeholder 2"/>
          <p:cNvSpPr>
            <a:spLocks noGrp="1"/>
          </p:cNvSpPr>
          <p:nvPr>
            <p:ph idx="1"/>
          </p:nvPr>
        </p:nvSpPr>
        <p:spPr>
          <a:xfrm>
            <a:off x="4953000" y="1325562"/>
            <a:ext cx="3733800" cy="4525963"/>
          </a:xfrm>
        </p:spPr>
        <p:txBody>
          <a:bodyPr/>
          <a:lstStyle/>
          <a:p>
            <a:r>
              <a:rPr lang="en-US" dirty="0" smtClean="0"/>
              <a:t>This matrix helps to understand the constraints among the basic connector types</a:t>
            </a:r>
            <a:endParaRPr lang="en-CA" dirty="0"/>
          </a:p>
        </p:txBody>
      </p:sp>
      <p:pic>
        <p:nvPicPr>
          <p:cNvPr id="4" name="Picture 1" descr="fig_05_13a.jpg"/>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66800" y="1277294"/>
            <a:ext cx="2949575"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5529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Connector Compatibility </a:t>
            </a:r>
            <a:r>
              <a:rPr lang="en-US" dirty="0" smtClean="0"/>
              <a:t>Matrix (contd.)</a:t>
            </a:r>
            <a:endParaRPr lang="en-CA" dirty="0"/>
          </a:p>
        </p:txBody>
      </p:sp>
      <p:sp>
        <p:nvSpPr>
          <p:cNvPr id="3" name="Content Placeholder 2"/>
          <p:cNvSpPr>
            <a:spLocks noGrp="1"/>
          </p:cNvSpPr>
          <p:nvPr>
            <p:ph idx="1"/>
          </p:nvPr>
        </p:nvSpPr>
        <p:spPr>
          <a:xfrm>
            <a:off x="4800600" y="1325562"/>
            <a:ext cx="3886200" cy="4525963"/>
          </a:xfrm>
        </p:spPr>
        <p:txBody>
          <a:bodyPr/>
          <a:lstStyle/>
          <a:p>
            <a:endParaRPr lang="en-CA" dirty="0"/>
          </a:p>
        </p:txBody>
      </p:sp>
      <p:pic>
        <p:nvPicPr>
          <p:cNvPr id="4" name="Picture 1" descr="fig_05_13b.jpg"/>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43000" y="1303337"/>
            <a:ext cx="2605088"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330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r>
              <a:rPr lang="en-US" altLang="en-US" smtClean="0"/>
              <a:t>Discussion</a:t>
            </a:r>
          </a:p>
        </p:txBody>
      </p:sp>
      <p:sp>
        <p:nvSpPr>
          <p:cNvPr id="28675" name="Rectangle 7"/>
          <p:cNvSpPr>
            <a:spLocks noGrp="1" noChangeArrowheads="1"/>
          </p:cNvSpPr>
          <p:nvPr>
            <p:ph idx="1"/>
          </p:nvPr>
        </p:nvSpPr>
        <p:spPr/>
        <p:txBody>
          <a:bodyPr/>
          <a:lstStyle/>
          <a:p>
            <a:r>
              <a:rPr lang="en-US" altLang="en-US" smtClean="0"/>
              <a:t>Connectors allow modeling of arbitrarily complex interactions</a:t>
            </a:r>
          </a:p>
          <a:p>
            <a:r>
              <a:rPr lang="en-US" altLang="en-US" smtClean="0"/>
              <a:t>Connector flexibility aids system evolution</a:t>
            </a:r>
          </a:p>
          <a:p>
            <a:pPr lvl="1"/>
            <a:r>
              <a:rPr lang="en-US" altLang="en-US" smtClean="0"/>
              <a:t>Component addition, removal, replacement, reconnection, migration</a:t>
            </a:r>
          </a:p>
          <a:p>
            <a:r>
              <a:rPr lang="en-US" altLang="en-US" smtClean="0"/>
              <a:t>Support for connector interchange is desired</a:t>
            </a:r>
          </a:p>
          <a:p>
            <a:pPr lvl="1"/>
            <a:r>
              <a:rPr lang="en-US" altLang="en-US" smtClean="0"/>
              <a:t>Aids system evolution</a:t>
            </a:r>
          </a:p>
          <a:p>
            <a:pPr lvl="1"/>
            <a:r>
              <a:rPr lang="en-US" altLang="en-US" smtClean="0"/>
              <a:t>May not affect system functionality</a:t>
            </a:r>
          </a:p>
        </p:txBody>
      </p:sp>
    </p:spTree>
    <p:extLst>
      <p:ext uri="{BB962C8B-B14F-4D97-AF65-F5344CB8AC3E}">
        <p14:creationId xmlns:p14="http://schemas.microsoft.com/office/powerpoint/2010/main" val="1347808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ltLang="en-US" smtClean="0"/>
              <a:t>Discussion</a:t>
            </a:r>
          </a:p>
        </p:txBody>
      </p:sp>
      <p:sp>
        <p:nvSpPr>
          <p:cNvPr id="29699" name="Rectangle 5"/>
          <p:cNvSpPr>
            <a:spLocks noGrp="1" noChangeArrowheads="1"/>
          </p:cNvSpPr>
          <p:nvPr>
            <p:ph idx="1"/>
          </p:nvPr>
        </p:nvSpPr>
        <p:spPr/>
        <p:txBody>
          <a:bodyPr/>
          <a:lstStyle/>
          <a:p>
            <a:r>
              <a:rPr lang="en-US" altLang="en-US" smtClean="0"/>
              <a:t>Libraries of OTS connector implementations allow developers to focus on application-specific issues</a:t>
            </a:r>
          </a:p>
          <a:p>
            <a:r>
              <a:rPr lang="en-US" altLang="en-US" smtClean="0"/>
              <a:t>Difficulties</a:t>
            </a:r>
          </a:p>
          <a:p>
            <a:pPr lvl="1"/>
            <a:r>
              <a:rPr lang="en-US" altLang="en-US" smtClean="0"/>
              <a:t>Rigid connectors</a:t>
            </a:r>
          </a:p>
          <a:p>
            <a:pPr lvl="1"/>
            <a:r>
              <a:rPr lang="en-US" altLang="en-US" smtClean="0"/>
              <a:t>Connector “dispersion” in implementations</a:t>
            </a:r>
          </a:p>
          <a:p>
            <a:r>
              <a:rPr lang="en-US" altLang="en-US" smtClean="0"/>
              <a:t>Key issue</a:t>
            </a:r>
          </a:p>
          <a:p>
            <a:pPr lvl="1"/>
            <a:r>
              <a:rPr lang="en-US" altLang="en-US" smtClean="0"/>
              <a:t>Performance vs. flexibility</a:t>
            </a:r>
          </a:p>
        </p:txBody>
      </p:sp>
    </p:spTree>
    <p:extLst>
      <p:ext uri="{BB962C8B-B14F-4D97-AF65-F5344CB8AC3E}">
        <p14:creationId xmlns:p14="http://schemas.microsoft.com/office/powerpoint/2010/main" val="3000329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normAutofit fontScale="90000"/>
          </a:bodyPr>
          <a:lstStyle/>
          <a:p>
            <a:r>
              <a:rPr lang="en-US" altLang="en-US" smtClean="0"/>
              <a:t>Implemented vs. Conceptual Connectors</a:t>
            </a:r>
          </a:p>
        </p:txBody>
      </p:sp>
      <p:sp>
        <p:nvSpPr>
          <p:cNvPr id="7171" name="Rectangle 5"/>
          <p:cNvSpPr>
            <a:spLocks noGrp="1" noChangeArrowheads="1"/>
          </p:cNvSpPr>
          <p:nvPr>
            <p:ph idx="1"/>
          </p:nvPr>
        </p:nvSpPr>
        <p:spPr/>
        <p:txBody>
          <a:bodyPr/>
          <a:lstStyle/>
          <a:p>
            <a:r>
              <a:rPr lang="en-US" altLang="en-US" smtClean="0"/>
              <a:t>Connectors in software system implementations</a:t>
            </a:r>
          </a:p>
          <a:p>
            <a:pPr lvl="1"/>
            <a:r>
              <a:rPr lang="en-US" altLang="en-US" smtClean="0"/>
              <a:t>Frequently no dedicated code</a:t>
            </a:r>
          </a:p>
          <a:p>
            <a:pPr lvl="1"/>
            <a:r>
              <a:rPr lang="en-US" altLang="en-US" smtClean="0"/>
              <a:t>Frequently no identity</a:t>
            </a:r>
          </a:p>
          <a:p>
            <a:pPr lvl="1"/>
            <a:r>
              <a:rPr lang="en-US" altLang="en-US" smtClean="0"/>
              <a:t>Typically do not correspond to compilation units</a:t>
            </a:r>
          </a:p>
          <a:p>
            <a:pPr lvl="1"/>
            <a:r>
              <a:rPr lang="en-US" altLang="en-US" smtClean="0"/>
              <a:t>Distributed implementation</a:t>
            </a:r>
          </a:p>
          <a:p>
            <a:pPr lvl="2"/>
            <a:r>
              <a:rPr lang="en-US" altLang="en-US" smtClean="0"/>
              <a:t>Across multiple modules</a:t>
            </a:r>
          </a:p>
          <a:p>
            <a:pPr lvl="2"/>
            <a:r>
              <a:rPr lang="en-US" altLang="en-US" smtClean="0"/>
              <a:t>Across interaction mechanisms</a:t>
            </a:r>
          </a:p>
        </p:txBody>
      </p:sp>
    </p:spTree>
    <p:extLst>
      <p:ext uri="{BB962C8B-B14F-4D97-AF65-F5344CB8AC3E}">
        <p14:creationId xmlns:p14="http://schemas.microsoft.com/office/powerpoint/2010/main" val="2154430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en-US" smtClean="0"/>
              <a:t>Implemented vs. Conceptual Connectors (cont’d)</a:t>
            </a:r>
          </a:p>
        </p:txBody>
      </p:sp>
      <p:sp>
        <p:nvSpPr>
          <p:cNvPr id="8195" name="Rectangle 3"/>
          <p:cNvSpPr>
            <a:spLocks noGrp="1" noChangeArrowheads="1"/>
          </p:cNvSpPr>
          <p:nvPr>
            <p:ph idx="1"/>
          </p:nvPr>
        </p:nvSpPr>
        <p:spPr/>
        <p:txBody>
          <a:bodyPr/>
          <a:lstStyle/>
          <a:p>
            <a:r>
              <a:rPr lang="en-US" altLang="en-US" smtClean="0"/>
              <a:t>Connectors in software architectures</a:t>
            </a:r>
          </a:p>
          <a:p>
            <a:pPr lvl="1"/>
            <a:r>
              <a:rPr lang="en-US" altLang="en-US" smtClean="0"/>
              <a:t>First-class entities</a:t>
            </a:r>
          </a:p>
          <a:p>
            <a:pPr lvl="1"/>
            <a:r>
              <a:rPr lang="en-US" altLang="en-US" smtClean="0"/>
              <a:t>Have identity</a:t>
            </a:r>
          </a:p>
          <a:p>
            <a:pPr lvl="1"/>
            <a:r>
              <a:rPr lang="en-US" altLang="en-US" smtClean="0"/>
              <a:t>Describe all system interaction</a:t>
            </a:r>
          </a:p>
          <a:p>
            <a:pPr lvl="1"/>
            <a:r>
              <a:rPr lang="en-US" altLang="en-US" smtClean="0"/>
              <a:t>Entitled to their own specifications &amp; abstractions</a:t>
            </a:r>
          </a:p>
        </p:txBody>
      </p:sp>
    </p:spTree>
    <p:extLst>
      <p:ext uri="{BB962C8B-B14F-4D97-AF65-F5344CB8AC3E}">
        <p14:creationId xmlns:p14="http://schemas.microsoft.com/office/powerpoint/2010/main" val="161410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normAutofit fontScale="90000"/>
          </a:bodyPr>
          <a:lstStyle/>
          <a:p>
            <a:r>
              <a:rPr lang="en-US" altLang="en-US" smtClean="0"/>
              <a:t>Reasons for Treating Connectors Independently</a:t>
            </a:r>
          </a:p>
        </p:txBody>
      </p:sp>
      <p:sp>
        <p:nvSpPr>
          <p:cNvPr id="9219" name="Rectangle 5"/>
          <p:cNvSpPr>
            <a:spLocks noGrp="1" noChangeArrowheads="1"/>
          </p:cNvSpPr>
          <p:nvPr>
            <p:ph idx="1"/>
          </p:nvPr>
        </p:nvSpPr>
        <p:spPr/>
        <p:txBody>
          <a:bodyPr>
            <a:normAutofit fontScale="92500"/>
          </a:bodyPr>
          <a:lstStyle/>
          <a:p>
            <a:r>
              <a:rPr lang="en-US" altLang="en-US" smtClean="0"/>
              <a:t>Connector </a:t>
            </a:r>
            <a:r>
              <a:rPr lang="en-US" altLang="en-US" smtClean="0">
                <a:sym typeface="Symbol" panose="05050102010706020507" pitchFamily="18" charset="2"/>
              </a:rPr>
              <a:t> </a:t>
            </a:r>
            <a:r>
              <a:rPr lang="en-US" altLang="en-US" smtClean="0"/>
              <a:t>Component</a:t>
            </a:r>
          </a:p>
          <a:p>
            <a:pPr lvl="1"/>
            <a:r>
              <a:rPr lang="en-US" altLang="en-US" smtClean="0"/>
              <a:t>Components provide application-specific functionality</a:t>
            </a:r>
          </a:p>
          <a:p>
            <a:pPr lvl="1"/>
            <a:r>
              <a:rPr lang="en-US" altLang="en-US" smtClean="0"/>
              <a:t>Connectors provide application-independent interaction mechanisms</a:t>
            </a:r>
          </a:p>
          <a:p>
            <a:r>
              <a:rPr lang="en-US" altLang="en-US" smtClean="0"/>
              <a:t>Interaction abstraction and/or parameterization</a:t>
            </a:r>
          </a:p>
          <a:p>
            <a:r>
              <a:rPr lang="en-US" altLang="en-US" smtClean="0"/>
              <a:t>Specification of complex interactions</a:t>
            </a:r>
          </a:p>
          <a:p>
            <a:pPr lvl="1"/>
            <a:r>
              <a:rPr lang="en-US" altLang="en-US" smtClean="0"/>
              <a:t>Binary vs. N-ary</a:t>
            </a:r>
          </a:p>
          <a:p>
            <a:pPr lvl="1"/>
            <a:r>
              <a:rPr lang="en-US" altLang="en-US" smtClean="0"/>
              <a:t>Asymmetric vs. Symmetric</a:t>
            </a:r>
          </a:p>
          <a:p>
            <a:pPr lvl="1"/>
            <a:r>
              <a:rPr lang="en-US" altLang="en-US" smtClean="0"/>
              <a:t>Interaction protocols</a:t>
            </a:r>
          </a:p>
        </p:txBody>
      </p:sp>
    </p:spTree>
    <p:extLst>
      <p:ext uri="{BB962C8B-B14F-4D97-AF65-F5344CB8AC3E}">
        <p14:creationId xmlns:p14="http://schemas.microsoft.com/office/powerpoint/2010/main" val="1203913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ltLang="en-US" smtClean="0"/>
              <a:t>Treating Connectors Independently (cont’d)</a:t>
            </a:r>
          </a:p>
        </p:txBody>
      </p:sp>
      <p:sp>
        <p:nvSpPr>
          <p:cNvPr id="10243" name="Rectangle 3"/>
          <p:cNvSpPr>
            <a:spLocks noGrp="1" noChangeArrowheads="1"/>
          </p:cNvSpPr>
          <p:nvPr>
            <p:ph idx="1"/>
          </p:nvPr>
        </p:nvSpPr>
        <p:spPr/>
        <p:txBody>
          <a:bodyPr/>
          <a:lstStyle/>
          <a:p>
            <a:r>
              <a:rPr lang="en-US" altLang="en-US" smtClean="0"/>
              <a:t>Localization of interaction definition</a:t>
            </a:r>
          </a:p>
          <a:p>
            <a:r>
              <a:rPr lang="en-US" altLang="en-US" smtClean="0"/>
              <a:t>Extra-component system (interaction) information</a:t>
            </a:r>
          </a:p>
          <a:p>
            <a:r>
              <a:rPr lang="en-US" altLang="en-US" smtClean="0"/>
              <a:t>Component independence</a:t>
            </a:r>
          </a:p>
          <a:p>
            <a:r>
              <a:rPr lang="en-US" altLang="en-US" smtClean="0"/>
              <a:t>Component interaction flexibility</a:t>
            </a:r>
          </a:p>
        </p:txBody>
      </p:sp>
    </p:spTree>
    <p:extLst>
      <p:ext uri="{BB962C8B-B14F-4D97-AF65-F5344CB8AC3E}">
        <p14:creationId xmlns:p14="http://schemas.microsoft.com/office/powerpoint/2010/main" val="9452325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4a87341a-3491-4d47-bb99-5d213d6f534a"/>
  <p:tag name="WASPOLLED" val="1874E75F9EFE41B9A7E6BBCE8DA91050"/>
  <p:tag name="TPVERSION" val="8"/>
  <p:tag name="TPFULLVERSION" val="8.2.0.30"/>
  <p:tag name="PPTVERSION" val="16"/>
  <p:tag name="TPOS" val="2"/>
  <p:tag name="TPLASTSAVEVERSION" val="6.2 PC"/>
</p:tagLst>
</file>

<file path=ppt/tags/tag2.xml><?xml version="1.0" encoding="utf-8"?>
<p:tagLst xmlns:a="http://schemas.openxmlformats.org/drawingml/2006/main" xmlns:r="http://schemas.openxmlformats.org/officeDocument/2006/relationships" xmlns:p="http://schemas.openxmlformats.org/presentationml/2006/main">
  <p:tag name="TYPE" val="TrueFalse"/>
  <p:tag name="TPQUESTIONXML" val="﻿&lt;?xml version=&quot;1.0&quot; encoding=&quot;utf-8&quot;?&gt;&#10;&lt;questionlist&gt;&#10;    &lt;properties&gt;&#10;        &lt;guid&gt;4B1595A0E1714397BCED49A9FAE690C6&lt;/guid&gt;&#10;        &lt;description /&gt;&#10;        &lt;date&gt;10/2/2018 8:08:0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7FB78264B5F4ED1912FD7EA37380F83&lt;/guid&gt;&#10;            &lt;repollguid&gt;CB99813E5B3B4EE4978EF95C798856A5&lt;/repollguid&gt;&#10;            &lt;sourceid&gt;4E84276E5D53401C8743A742E1B2492C&lt;/sourceid&gt;&#10;            &lt;questiontext&gt;Event Streaming Connector is an Event-based Distribution Connecto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truefalse&gt;True&lt;/truefalse&gt;&#10;            &lt;answers&gt;&#10;                &lt;answer&gt;&#10;                    &lt;guid&gt;104FDC26AC324604B6FD8AE34A46F0E9&lt;/guid&gt;&#10;                    &lt;answertext&gt;True&lt;/answertext&gt;&#10;                    &lt;valuetype&gt;0&lt;/valuetype&gt;&#10;                &lt;/answer&gt;&#10;                &lt;answer&gt;&#10;                    &lt;guid&gt;10A95C4FD63E46C68833D614BA98A745&lt;/guid&gt;&#10;                    &lt;answertext&gt;False&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TYPE" val="0"/>
  <p:tag name="CHARTFORMAT" val="UEsDBBQABgAIAAAAIQDvhfRvbQUAAK0RAAAPAAAAY2hhcnQvY2hhcnQueG1s3Fhtb9s2EP4+YP/B0HfHliy/ok7h2M02zGmCJm23faMpSuZMkRpJOXaH/fcdXyTLbpAWdQoMy5dQx+Pp7rmHd2e9er3LWWtLpKKCT4Pwohu0CMcioTybBu8frtujoKU04gligpNpsCcqeH354w+v8ASvkdT3BcKkBUa4muBpsNa6mHQ6Cq9JjtSFKAiHvVTIHGl4lFknkegRjOesE3W7g441EngD6BsM5Ijy6rz8mvMiTSkmC4HLnHDtvJCEIQ0IqDUtVHAJwSVIk3DcjVtbxKZBN+gYIUM8cwLC2+/vnVCKkickmQvJAcaGfo4nM6aJ5GBqLriGt/k4869CKkdyUxZtLPICnFtRRvXeugsOgu35WkAcrXfkr5JKoqYBDuMKCFh+BkVOsRRKpPoCLHYcClU2jNlhZ9SJfD4g2DCeKL1nxAUUdiMTbad+r3XhGjG2QnhjsGko16qHfXPwFAxzCjN5g4rbrTyfQqssnAZMh0FL72CVbGC1yiIji4wMVskGVghjyARo+EUlgX0nqXV6laRX6QCqTgeQdot+JelXkkElGQStNaN8A5kw/4JWKtjPTlCtHIPsHTBooFKLB6oZWRBGNEk89k5rS8ljb2HUpNC/NXhmBb8fC2Y8m+2ORAWQsyBY061P6cCSuoMnB8MpE0KaN+g1xRtOVJPOoFnvK5qQj5D8Z3SbKoYjX1BvqhRM6JkkyFhnaC9KbVY54iViy/p5dyMSHwpJMuJA2j8l9ECMLnrHf9Gbds8fc1ANL8JBNx73RtHQLuI3bctlPHn0WF6Mx+Gg8Td059fV9qg7Gg/7URjGPVM9eu4qnDoPUB7iWiHZW8xNLTVRwtOCSmcOC+bMZ1BjCiiaXsxKBWWFJG5zi+R+Lpioak/oxIrYTNLkmAZCJsSb90VN78x7lZbvSGquOGTfSiiHtqB/Sd+SDMpPxRp/KFmumLLnirvz7+7lKzTh4poydm4jgADQhPFzzRwcMogYi0ZC0hQu0FJVZfyb25WDWQF0FsK1eFySjPDkV7L3RPI5hJ0PCPqz6UFVXkE2R/otyj35fUYUyO+JfFJ+R6SpeZ/ZvipXK0bu6afPTS0JAqIsKRSBo2NkZwAwbsOqVUo6Df6evxn0e8NZ2F4MruftOB302+PFOGwPoyiex+O4P7q6+ufQmqBknowJX2hNYbMt9f3VAQxx2J+YsJ/2FYgMLlpCV06DqCYuRjaKJu+9CNA28fEyr2+EFcFpf6lqI+7tX0xdI0XfNXXN+DJUfKSJ9pUp7Nc+oMJnG++hGUGSHdfQ7hffb6IwisM4iv2J042BK2rQreoTVhNeflzKAM6ZrSQHxRPTCiNwITNoC0mBoXYIc3zLKb9BO+Obwf2gmNjWeMRJtLsTnqUrFwzk7jrX0HDN3DmHPjENfiIwniEG06wo4TYAszckqW9Vjv4U8gGa3g0MXc44tB1nDDw53eMwC7tNDWegFtYOcODag3B75oKfPde8TEFrPU6DQQ9I8FRlMwD7WmRGRFVNDi5bdb7tXlUOzKjyB5E+UvPkUPNViq3YjGXcybD2HAPpbZoq4itR2PUU4+KmZJoutwygbKQWHKtJBFfwaTbV/jVI8gyboBdT71dF28bB59nl2/ET7IKfTd+ZVzXj/h+sqsvLM6yyW1dEPxLiM7ZyD+Z6ATc8JWDVnBjN+gNVt5z5ZuopmVBVXMEvuI2a+WKhCsT9TYUusgDuqVuYeaDsnHCwGs5eDPr/1LDztbVB716onK1Esq9NnTNEwWCm9L39leq+QJxnrHiJsdEWUjRJSPoOYlSfoMWMXJ2DOdJvwqh3hyQyCuaTwjSoPycYHcttA7ZdHL6yXP4LAAD//wMAUEsDBBQABgAIAAAAIQC/uqyqxgYAADYbAAAWAAAAY2hhcnQvbWVkaWEvaW1hZ2UxLmJtcOyY2VNTVxzH6T/Q58700bpUpU0IQh+qD636UHcWK0slcQPZusBYBWULYYtEBBsFTSAJssomEAjUhJhAQCABBGVRAqKyCQi4UO1M+733AnNluAxXsdMHfkPOnJz8zu/3+X3POfdy73d7HD63Ic0B7QZ8OLOfT2w+Q48y46c2NsRnzv5ZtVUF/q8KPCetjTS1Wp2dnX3lypX4+Hh0PjYyMvf39yOz0Wikp0Z2MMAwCIMD3DCIzkohzaemUqBYxKcMefEV46Cq1JsL9b2NvW/Hxsaqq6v1en1VVVVfXx8wAAN/gLFCYlIbociK3ymZCj74oKWnOHJQE2etzVl3TGsXPmUX8WKbtyolJaWgoECpVBYVFVEyIgiwl8OD0uYXmko9X7LG0GZq6Z2YmLBYLE2kLQh4SxVr+eNHq5KvSziw7ugtimfrCQV4bty4oVKpoqOjL5NWXl5uMBgWTF/0K3ji4uLgjEImRp4OmHJR79M7+U6hldywKW749Pd+WTKZDPVSuwIyQn8YUshFJ1ukh3oVXvrzTmsFGm7YJDdi+tvjiuTkZIpHp9MtmnTpQZDExsYCaWL0qTbhAOptTDm4/aQC9QJpu3/OPE9ISAhVb1ZWFngKLp0mefi3E53W8ivswqcJnmMZSUlJ4MnMzEQVS6dm+hVVX79+XZqcWCMmeBqSXXf6qUieyR0BOXK5nNIHYtIjVCtjLdJD8Cd4vNTkek1/41MskUjAA2bsH7o/275Bp4HyiF+f7OpwLI+oN4zgmdenp6eHHrNKGWOWEvvHkOj8xeFSav84+hQnJiaCBwWWlJTQ/dn2rfeajRJnq1JgSnJxOF5A8IRPzfNgpRbwQJ9mcj8bEp3WeBYTPJEvHb2LKB7oU1paypaB7t/f2Vwrce5TETyOJ4rsIgh9dgbO6rMYT8wsj8R5jQf4J+0iXzl4z+qDc1pWVkaPz7b/qMtce8G5Tymou+CCsLiYgGeX/zVq/4Cnu7ubHhPr1XTpIPQ0XnDmHcmxC5vkRb7a4l0iFovz8/M/nOdxt6UuyQX61BI8N0me57sDZOApLCxchEdB8fBRBU+QzT03wYsCz01cx8CTk5OTkZFB52fbB0/DRddZfXxKeZEvuWETewIIfRbl0Shimi8R+xl68viZJM9rjq8OV4+8vLzc3FwcebYMdP8nPRZceaA/6nU8WU7wnBsHT3p6OnikUumC9arMmOWpv+jCE2RR+nB8a6APeKAPjhg9Ptt+e50aPFgvnLL1R7UQn3tubAmeinSRmTxfpiRXHv864HnCGfAIhcK0tLTU1FTcMtgy0P3vmWZ5cH3D/ZEX9Zp7dmxvoIxJH3W6iDpf2HU8vsoO+0c4s9H3jlarxRQYOvT4bPud9RXYD9AHPOuP63lRM5zQUfAkJCTgFoDbXFdXFz2mWh5N+eP6wPNSkus1s9Gvke7zIf3uhkpSf0HNeacNJwz2ED901EdSZ7VazWYz2gXBG8rT4U+cR4kzz0tBrdcmf/MCt/f+aiqVkfGP6MQHNviY7IV/gccj5p17Fj14Q7kcynTJD+P6wPGUY7NhyqYAy6PBcbrbe/fvqNNxf0S9uKt+4VWx0c/8pW+ju4jx/xacR01qUEGsJ9ptgWXYbARPYOujoefvzUCf2FSR0XrZDTzahP1Gg7H+/jP80R2W6G/1L+GGjtpHvwHPwNDkEp7L/8msUdxNdbOqBLfi9+PeuvyJ8KTxtA0MrwxPSxV43MFTHbevt6OJFY+HqJZ7dnSL6M2mn+8ODE+xmsvk3FatJHiUAk3svgeseYwUz+ZfOgaGp5lSsBrXZ8d3pHmApzJmb087u8uIe7SBEzK8RfR286/3B0ZWhseYm3Dvmkevkq+O3oP/pVnV4i4yUjy2v3XWtbJ71GJKVJsr7pT99FBB8IyPsOPxIHiGHGL+tg16YLr7mCkFq3FT/vlOmSd4yoW7x0eesJrrLqzhnCF5gsHDbi5TIvB0kfqURu0eG2YX012ow3o5iN5+FfzQ1M5OWyaeystB968R+tyM3MWWxy1KyzkzOMczyJSC1XhVajC1XsURu54NsdsDbpF/fn36Cbl/uus7hljlZXLWXj3VJfPEeS8K/2GULU9EtW3wQ/uoF7ZBPab2ldFHJzulFTvpxE6q0zuYmJnGC24PXCzs/v1qK9rHo6+Y3NiOT48P4Y/trFX//0YBvMb5wETUWzW0eGkDI98MEQ3e3sDwvEwZHnxgeGJaOh0c8OyGFnMRbflhqYmYu8AwThkFMIdTRtIZllM+GOCM6fOR50JKmWJSIpB6EA0l0dKFr/66qsDHUOBfAAAA//8DAFBLAwQUAAAACABSf0pGhI+kftcCAAAhDgAAHgAAAGNoYXJ0L3RoZW1lL3RoZW1lT3ZlcnJpZGUxLnhtbO1X3WoUMRS+VvAdwtzbWWsVKd2W7vZP+0u7LfTy7Gx2J938DEmmde6kvRQEsYo3gndeiFpowZv6NKsVrdBXMLO1NanNUBZBhGVhmZzzfSfnJCf5yMjYQ0bRJpaKCF4Obg2UAoR5JBqEt8rBam3q5r0AKQ28AVRwXA4yrIKx0RvXR2BYx5jhRcOVpIGRicPVMJSDWOtkOAxVZNygBkSCufE1hWSgzVC2woaELROf0XCwVLobMiA8MCGvmZgRlSs5ESMOzEy32GySCJ96Q8v9C94UXPvwuZ/BhpBTBpQbuhYKmnCkswQ3ITKEKlBSlwTNkVasA5QAF8qYS4OlqdJt85//hrpfQ0F4HgWDFcKyR+pP+1meSEWSJLocPDCTBBbu5PDdyeE+Ojnc62wfdLY/dnZ2OtsffOwZ4C2bffzm6Y9Xj9D3/dfHu88LSMomfXn/+POnZwVobaOPXux9Pdg7evnk29tdH2dcQt3m1AjDCi3gLbQsGHDvVLgue6DVYiA2bZy3FHDIiT7KpI4dykIGFHzgCnYXeU0S3vCip9MNp4iVWKaa+NCzMXPQ80LQipD+YmfN1M4apbxVkItMbfAywKY3leqFtphME3OWCHjxMXZSX6KmU6CFOdYo94k2xj7uOiHEKZtEUijR1GidoAoQ/4LVSF1fzpwhzGxiBgVtAg5zDVUE9U40gTddOJiFpt7gmDorPQ2pBuavAhi14XOgY2/iK5mMnI1RWppkMBVosoGV8hIXZeaUMGuut4JumacZc+FSk7YHnucshA2fEO1qDCzx10F4bBPuq7bpdkBLQvtzEvbZOx2bTQNe3CVrBOsebpJVc+9f3ly5J5Xec4aFe+Yz2gR8Ns1IaGnPuRgRfjUxuiBDd/oy1LMMjUsC9Kri0wVfVXKqQjbI/6k4E5DyJczjvuD0BacvOH9LcLq3xz+QGUtVjOGU7z6SmC54U/12G4MZu8+60Z9QSwMEFAAGAAgAAAAhAPzwneC+AAAAMQEAABoAAABjaGFydC9fcmVscy9jaGFydC54bWwucmVsc4SPwQrCMBBE74L/EPZu03oQkSa9iNCTIPoBIdm2wTYJSRT79y6eLAged4d5M1M3r2lkT4zJeiegKkpg6LQ31vUCbtfTZg8sZeWMGr1DATMmaOR6VV9wVJlMabAhMaK4JGDIORw4T3rASaXCB3SkdD5OKtMZex6Uvqse+bYsdzx+M0AumKw1AmJrKmDXOVDyf7bvOqvx6PVjQpd/RPBMvfBMc6M1SGAVe8wCPu+lWBVUHLis+WKofAMAAP//AwBQSwMEFAAGAAgAAAAhAITsoQcTAQAAVAIAABMAAABbQ29udGVudF9UeXBlc10ueG1spJLNTsMwDMfvSLxDlCtq0nFACK3dgY8jcBgPYFK3jciXkmxsb4/brhKbNi5crMT23/7FznK1s4ZtMSbtXcUXouQMnfKNdl3FP9YvxT1nKYNrwHiHFd9j4qv6+mq53gdMjNQuVbzPOTxImVSPFpLwAR1FWh8tZLrGTgZQX9ChvC3LO6m8y+hykYcavF4+YQsbk9nzjtwTyacNnD1OeUOrims76Ae/PKuIaNKJBEIwWkGmt8mta064igOTIOWYk3od0g2BX+gwRI6Zfjc46N5omFE3yN4h5lewRC5VT+fJir+LnKH0basVNl5tLM1MNBG+aTnWiLHqjHu5baadoBztnLT4N8VRuZlBjn+i/gEAAP//AwBQSwMEFAAGAAgAAAAhABmqkvPRAAAAswEAAAsAAABfcmVscy8ucmVsc6yQy4oCMRBF9wP+Q6i9Xd0uRAbTbkRwK/oBNUl1d7DzIImif2+c2UyLMJtZFpc693DXm5sdxZVjMt5JaKoaBDvltXG9hNNxN1+BSJmcptE7lnDnBJt29rE+8Ei5PKXBhCQKxSUJQ87hEzGpgS2lygd2Jel8tJTLGXsMpM7UMy7qeonxNwPaCVPstYS41wsQx3sozX+zfdcZxVuvLpZdflOBxpbuAqTYc5agBooZLWtDP1FTfdkA+N6k+U+Tqeur0rdYVaZ7uuBk6vYBAAD//wMAUEsBAi0AFAAGAAgAAAAhAO+F9G9tBQAArREAAA8AAAAAAAAAAAAAAAAAAAAAAGNoYXJ0L2NoYXJ0LnhtbFBLAQItABQABgAIAAAAIQC/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
  <p:tag name="COLORTYPE" val="SCHEME"/>
  <p:tag name="LABELFORMAT" val="0"/>
  <p:tag name="NUMBERFORMAT" val="0"/>
  <p:tag name="DEFINEDCOLORS" val="3,6,10,45,32,50,13,4,9,55,1"/>
</p:tagLst>
</file>

<file path=ppt/tags/tag4.xml><?xml version="1.0" encoding="utf-8"?>
<p:tagLst xmlns:a="http://schemas.openxmlformats.org/drawingml/2006/main" xmlns:r="http://schemas.openxmlformats.org/officeDocument/2006/relationships" xmlns:p="http://schemas.openxmlformats.org/presentationml/2006/main">
  <p:tag name="ZEROBASED" val="False"/>
</p:tagLst>
</file>

<file path=ppt/tags/tag5.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6.xml><?xml version="1.0" encoding="utf-8"?>
<p:tagLst xmlns:a="http://schemas.openxmlformats.org/drawingml/2006/main" xmlns:r="http://schemas.openxmlformats.org/officeDocument/2006/relationships" xmlns:p="http://schemas.openxmlformats.org/presentationml/2006/main">
  <p:tag name="IIW_TYPE_IMAGE" val="TextBox 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19291</TotalTime>
  <Words>2888</Words>
  <Application>Microsoft Office PowerPoint</Application>
  <PresentationFormat>On-screen Show (4:3)</PresentationFormat>
  <Paragraphs>424</Paragraphs>
  <Slides>57</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ＭＳ Ｐゴシック</vt:lpstr>
      <vt:lpstr>Arial</vt:lpstr>
      <vt:lpstr>Arial Unicode MS</vt:lpstr>
      <vt:lpstr>Calibri</vt:lpstr>
      <vt:lpstr>Goudy</vt:lpstr>
      <vt:lpstr>Helvetica</vt:lpstr>
      <vt:lpstr>Symbol</vt:lpstr>
      <vt:lpstr>Times New Roman</vt:lpstr>
      <vt:lpstr>Office Theme</vt:lpstr>
      <vt:lpstr>Document</vt:lpstr>
      <vt:lpstr>Software Architecture Connectors</vt:lpstr>
      <vt:lpstr>Component Design and Separation of Concern</vt:lpstr>
      <vt:lpstr>Components, Interfaces &amp; Mismatches</vt:lpstr>
      <vt:lpstr>What is a Software Connector?</vt:lpstr>
      <vt:lpstr>Where are Connectors in Software Systems?</vt:lpstr>
      <vt:lpstr>Implemented vs. Conceptual Connectors</vt:lpstr>
      <vt:lpstr>Implemented vs. Conceptual Connectors (cont’d)</vt:lpstr>
      <vt:lpstr>Reasons for Treating Connectors Independently</vt:lpstr>
      <vt:lpstr>Treating Connectors Independently (cont’d)</vt:lpstr>
      <vt:lpstr>Benefits of First-Class Connectors</vt:lpstr>
      <vt:lpstr>An Example of Explicit Connectors</vt:lpstr>
      <vt:lpstr>An Example of Explicit Connectors</vt:lpstr>
      <vt:lpstr>An Example of Explicit Connectors (cont’d)</vt:lpstr>
      <vt:lpstr>Software Connector Roles</vt:lpstr>
      <vt:lpstr>Connectors as Communicators</vt:lpstr>
      <vt:lpstr>Connectors as Coordinators</vt:lpstr>
      <vt:lpstr>Connectors as Converters</vt:lpstr>
      <vt:lpstr>Connectors as Facilitators</vt:lpstr>
      <vt:lpstr>Connector Types</vt:lpstr>
      <vt:lpstr>A Framework for Classifying Connectors</vt:lpstr>
      <vt:lpstr>Procedure Call Connectors</vt:lpstr>
      <vt:lpstr>Event Connectors</vt:lpstr>
      <vt:lpstr>Data Access Connectors</vt:lpstr>
      <vt:lpstr>Linkage Connectors</vt:lpstr>
      <vt:lpstr>Stream Connectors</vt:lpstr>
      <vt:lpstr>Arbitrator Connector</vt:lpstr>
      <vt:lpstr>Arbitrator Connector</vt:lpstr>
      <vt:lpstr>Adaptor Connector</vt:lpstr>
      <vt:lpstr>Distributor Connector</vt:lpstr>
      <vt:lpstr>Summary of Connector Types</vt:lpstr>
      <vt:lpstr>Small Exercise</vt:lpstr>
      <vt:lpstr>Composite Connectors: Distribution Connectors</vt:lpstr>
      <vt:lpstr>Composite Data Distribution Connector</vt:lpstr>
      <vt:lpstr>Event-based Distribution Connector</vt:lpstr>
      <vt:lpstr>Event Streaming Connector is an Event-based Distribution Connector?</vt:lpstr>
      <vt:lpstr>Grid-based Distribution Connector</vt:lpstr>
      <vt:lpstr>Typical GRID Architecture</vt:lpstr>
      <vt:lpstr>Client Server-based Distribution Connector</vt:lpstr>
      <vt:lpstr>Client-Server Example</vt:lpstr>
      <vt:lpstr>Client-Server REST Example</vt:lpstr>
      <vt:lpstr>Peer-to-Peer-based Distribution Connector</vt:lpstr>
      <vt:lpstr>P2P BitTorrent Architecture</vt:lpstr>
      <vt:lpstr>Comments on Distribution Connectors</vt:lpstr>
      <vt:lpstr>Class Exercise</vt:lpstr>
      <vt:lpstr>More Examples</vt:lpstr>
      <vt:lpstr>The Linux File Facade</vt:lpstr>
      <vt:lpstr>The Linux File Façade Architecture</vt:lpstr>
      <vt:lpstr>Shared Memory Access</vt:lpstr>
      <vt:lpstr>Shared Memory Access Architecture</vt:lpstr>
      <vt:lpstr>Process Scheduler</vt:lpstr>
      <vt:lpstr>Process Scheduler Architecture</vt:lpstr>
      <vt:lpstr>Comments on these Composite Connectors</vt:lpstr>
      <vt:lpstr>Connector Selection Process</vt:lpstr>
      <vt:lpstr>Connector Compatibility Matrix</vt:lpstr>
      <vt:lpstr>Connector Compatibility Matrix (contd.)</vt:lpstr>
      <vt:lpstr>Discussion</vt:lpstr>
      <vt:lpstr>Discussion</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Ramiro Liscano</cp:lastModifiedBy>
  <cp:revision>533</cp:revision>
  <cp:lastPrinted>1999-08-24T14:44:27Z</cp:lastPrinted>
  <dcterms:created xsi:type="dcterms:W3CDTF">1999-08-16T14:47:17Z</dcterms:created>
  <dcterms:modified xsi:type="dcterms:W3CDTF">2018-10-03T14:25:34Z</dcterms:modified>
</cp:coreProperties>
</file>