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98"/>
  </p:notesMasterIdLst>
  <p:handoutMasterIdLst>
    <p:handoutMasterId r:id="rId99"/>
  </p:handoutMasterIdLst>
  <p:sldIdLst>
    <p:sldId id="386" r:id="rId2"/>
    <p:sldId id="387" r:id="rId3"/>
    <p:sldId id="388" r:id="rId4"/>
    <p:sldId id="389" r:id="rId5"/>
    <p:sldId id="390" r:id="rId6"/>
    <p:sldId id="391" r:id="rId7"/>
    <p:sldId id="392" r:id="rId8"/>
    <p:sldId id="404" r:id="rId9"/>
    <p:sldId id="393" r:id="rId10"/>
    <p:sldId id="406" r:id="rId11"/>
    <p:sldId id="407" r:id="rId12"/>
    <p:sldId id="408" r:id="rId13"/>
    <p:sldId id="409" r:id="rId14"/>
    <p:sldId id="410" r:id="rId15"/>
    <p:sldId id="411" r:id="rId16"/>
    <p:sldId id="394" r:id="rId17"/>
    <p:sldId id="396" r:id="rId18"/>
    <p:sldId id="397" r:id="rId19"/>
    <p:sldId id="398" r:id="rId20"/>
    <p:sldId id="399" r:id="rId21"/>
    <p:sldId id="400" r:id="rId22"/>
    <p:sldId id="401" r:id="rId23"/>
    <p:sldId id="402" r:id="rId24"/>
    <p:sldId id="403" r:id="rId25"/>
    <p:sldId id="413" r:id="rId26"/>
    <p:sldId id="414" r:id="rId27"/>
    <p:sldId id="415" r:id="rId28"/>
    <p:sldId id="412" r:id="rId29"/>
    <p:sldId id="468" r:id="rId30"/>
    <p:sldId id="469" r:id="rId31"/>
    <p:sldId id="470" r:id="rId32"/>
    <p:sldId id="471" r:id="rId33"/>
    <p:sldId id="472" r:id="rId34"/>
    <p:sldId id="473" r:id="rId35"/>
    <p:sldId id="474" r:id="rId36"/>
    <p:sldId id="475" r:id="rId37"/>
    <p:sldId id="476" r:id="rId38"/>
    <p:sldId id="422" r:id="rId39"/>
    <p:sldId id="492" r:id="rId40"/>
    <p:sldId id="480" r:id="rId41"/>
    <p:sldId id="485" r:id="rId42"/>
    <p:sldId id="486" r:id="rId43"/>
    <p:sldId id="487" r:id="rId44"/>
    <p:sldId id="488" r:id="rId45"/>
    <p:sldId id="489" r:id="rId46"/>
    <p:sldId id="490" r:id="rId47"/>
    <p:sldId id="491" r:id="rId48"/>
    <p:sldId id="483" r:id="rId49"/>
    <p:sldId id="484" r:id="rId50"/>
    <p:sldId id="493" r:id="rId51"/>
    <p:sldId id="423" r:id="rId52"/>
    <p:sldId id="424" r:id="rId53"/>
    <p:sldId id="425" r:id="rId54"/>
    <p:sldId id="449" r:id="rId55"/>
    <p:sldId id="450" r:id="rId56"/>
    <p:sldId id="451" r:id="rId57"/>
    <p:sldId id="452" r:id="rId58"/>
    <p:sldId id="453" r:id="rId59"/>
    <p:sldId id="454" r:id="rId60"/>
    <p:sldId id="455" r:id="rId61"/>
    <p:sldId id="456" r:id="rId62"/>
    <p:sldId id="458" r:id="rId63"/>
    <p:sldId id="459" r:id="rId64"/>
    <p:sldId id="460" r:id="rId65"/>
    <p:sldId id="461" r:id="rId66"/>
    <p:sldId id="462" r:id="rId67"/>
    <p:sldId id="429" r:id="rId68"/>
    <p:sldId id="494" r:id="rId69"/>
    <p:sldId id="430" r:id="rId70"/>
    <p:sldId id="431" r:id="rId71"/>
    <p:sldId id="432" r:id="rId72"/>
    <p:sldId id="433" r:id="rId73"/>
    <p:sldId id="434" r:id="rId74"/>
    <p:sldId id="435" r:id="rId75"/>
    <p:sldId id="436" r:id="rId76"/>
    <p:sldId id="437" r:id="rId77"/>
    <p:sldId id="438" r:id="rId78"/>
    <p:sldId id="439" r:id="rId79"/>
    <p:sldId id="440" r:id="rId80"/>
    <p:sldId id="441" r:id="rId81"/>
    <p:sldId id="442" r:id="rId82"/>
    <p:sldId id="443" r:id="rId83"/>
    <p:sldId id="495" r:id="rId84"/>
    <p:sldId id="463" r:id="rId85"/>
    <p:sldId id="444" r:id="rId86"/>
    <p:sldId id="464" r:id="rId87"/>
    <p:sldId id="465" r:id="rId88"/>
    <p:sldId id="445" r:id="rId89"/>
    <p:sldId id="466" r:id="rId90"/>
    <p:sldId id="467" r:id="rId91"/>
    <p:sldId id="446" r:id="rId92"/>
    <p:sldId id="447" r:id="rId93"/>
    <p:sldId id="477" r:id="rId94"/>
    <p:sldId id="478" r:id="rId95"/>
    <p:sldId id="479" r:id="rId96"/>
    <p:sldId id="448" r:id="rId97"/>
  </p:sldIdLst>
  <p:sldSz cx="9144000" cy="6858000" type="screen4x3"/>
  <p:notesSz cx="7315200" cy="9601200"/>
  <p:custDataLst>
    <p:tags r:id="rId100"/>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2" autoAdjust="0"/>
    <p:restoredTop sz="96604" autoAdjust="0"/>
  </p:normalViewPr>
  <p:slideViewPr>
    <p:cSldViewPr>
      <p:cViewPr>
        <p:scale>
          <a:sx n="60" d="100"/>
          <a:sy n="60" d="100"/>
        </p:scale>
        <p:origin x="812" y="-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95552593-56DF-44B9-A76A-0538DB4F8B47}"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5060"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3734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6E422A5-7014-4797-8671-D9F8FB60A942}" type="slidenum">
              <a:rPr lang="en-US" altLang="en-US" sz="1200">
                <a:latin typeface="Arial" panose="020B0604020202020204" pitchFamily="34" charset="0"/>
              </a:rPr>
              <a:pPr/>
              <a:t>22</a:t>
            </a:fld>
            <a:endParaRPr lang="en-US" altLang="en-US" sz="1200">
              <a:latin typeface="Arial" panose="020B0604020202020204" pitchFamily="34" charset="0"/>
            </a:endParaRPr>
          </a:p>
        </p:txBody>
      </p:sp>
      <p:sp>
        <p:nvSpPr>
          <p:cNvPr id="54275"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4276"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85346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B3848A3-EEFC-4A01-BC06-DE1F305DAB7F}" type="slidenum">
              <a:rPr lang="en-US" altLang="en-US" sz="1200">
                <a:latin typeface="Arial" panose="020B0604020202020204" pitchFamily="34" charset="0"/>
              </a:rPr>
              <a:pPr/>
              <a:t>23</a:t>
            </a:fld>
            <a:endParaRPr lang="en-US" altLang="en-US"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5300"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2342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B524514-2B97-46A3-ABB4-BAADBC801C47}" type="slidenum">
              <a:rPr lang="en-US" altLang="en-US" sz="1200">
                <a:latin typeface="Arial" panose="020B0604020202020204" pitchFamily="34" charset="0"/>
              </a:rPr>
              <a:pPr/>
              <a:t>24</a:t>
            </a:fld>
            <a:endParaRPr lang="en-US" altLang="en-US" sz="1200">
              <a:latin typeface="Arial" panose="020B0604020202020204" pitchFamily="34"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Main program displays greetings and instructions, then enters a loop in which it calls the three subroutines in turn.</a:t>
            </a:r>
          </a:p>
        </p:txBody>
      </p:sp>
    </p:spTree>
    <p:extLst>
      <p:ext uri="{BB962C8B-B14F-4D97-AF65-F5344CB8AC3E}">
        <p14:creationId xmlns:p14="http://schemas.microsoft.com/office/powerpoint/2010/main" val="862765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6D634ACE-F1AE-4B8D-B142-BE1B7249FA77}" type="slidenum">
              <a:rPr lang="en-US" altLang="en-US" sz="1200">
                <a:latin typeface="Arial" panose="020B0604020202020204" pitchFamily="34" charset="0"/>
              </a:rPr>
              <a:pPr/>
              <a:t>25</a:t>
            </a:fld>
            <a:endParaRPr lang="en-US" altLang="en-US" sz="1200">
              <a:latin typeface="Arial" panose="020B0604020202020204" pitchFamily="34" charset="0"/>
            </a:endParaRPr>
          </a:p>
        </p:txBody>
      </p:sp>
      <p:sp>
        <p:nvSpPr>
          <p:cNvPr id="41987"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198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5787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eaLnBrk="0" hangingPunct="0">
              <a:defRPr sz="2800">
                <a:solidFill>
                  <a:schemeClr val="tx1"/>
                </a:solidFill>
                <a:latin typeface="Times New Roman" charset="0"/>
              </a:defRPr>
            </a:lvl1pPr>
            <a:lvl2pPr marL="742950" indent="-285750" defTabSz="966788" eaLnBrk="0" hangingPunct="0">
              <a:defRPr sz="2800">
                <a:solidFill>
                  <a:schemeClr val="tx1"/>
                </a:solidFill>
                <a:latin typeface="Times New Roman" charset="0"/>
              </a:defRPr>
            </a:lvl2pPr>
            <a:lvl3pPr marL="1143000" indent="-228600" defTabSz="966788" eaLnBrk="0" hangingPunct="0">
              <a:defRPr sz="2800">
                <a:solidFill>
                  <a:schemeClr val="tx1"/>
                </a:solidFill>
                <a:latin typeface="Times New Roman" charset="0"/>
              </a:defRPr>
            </a:lvl3pPr>
            <a:lvl4pPr marL="1600200" indent="-228600" defTabSz="966788" eaLnBrk="0" hangingPunct="0">
              <a:defRPr sz="2800">
                <a:solidFill>
                  <a:schemeClr val="tx1"/>
                </a:solidFill>
                <a:latin typeface="Times New Roman" charset="0"/>
              </a:defRPr>
            </a:lvl4pPr>
            <a:lvl5pPr marL="2057400" indent="-228600" defTabSz="966788" eaLnBrk="0" hangingPunct="0">
              <a:defRPr sz="2800">
                <a:solidFill>
                  <a:schemeClr val="tx1"/>
                </a:solidFill>
                <a:latin typeface="Times New Roman" charset="0"/>
              </a:defRPr>
            </a:lvl5pPr>
            <a:lvl6pPr marL="2514600" indent="-228600" algn="ctr" defTabSz="966788" eaLnBrk="0" fontAlgn="base" hangingPunct="0">
              <a:spcBef>
                <a:spcPct val="0"/>
              </a:spcBef>
              <a:spcAft>
                <a:spcPct val="0"/>
              </a:spcAft>
              <a:defRPr sz="2800">
                <a:solidFill>
                  <a:schemeClr val="tx1"/>
                </a:solidFill>
                <a:latin typeface="Times New Roman" charset="0"/>
              </a:defRPr>
            </a:lvl6pPr>
            <a:lvl7pPr marL="2971800" indent="-228600" algn="ctr" defTabSz="966788" eaLnBrk="0" fontAlgn="base" hangingPunct="0">
              <a:spcBef>
                <a:spcPct val="0"/>
              </a:spcBef>
              <a:spcAft>
                <a:spcPct val="0"/>
              </a:spcAft>
              <a:defRPr sz="2800">
                <a:solidFill>
                  <a:schemeClr val="tx1"/>
                </a:solidFill>
                <a:latin typeface="Times New Roman" charset="0"/>
              </a:defRPr>
            </a:lvl7pPr>
            <a:lvl8pPr marL="3429000" indent="-228600" algn="ctr" defTabSz="966788" eaLnBrk="0" fontAlgn="base" hangingPunct="0">
              <a:spcBef>
                <a:spcPct val="0"/>
              </a:spcBef>
              <a:spcAft>
                <a:spcPct val="0"/>
              </a:spcAft>
              <a:defRPr sz="2800">
                <a:solidFill>
                  <a:schemeClr val="tx1"/>
                </a:solidFill>
                <a:latin typeface="Times New Roman" charset="0"/>
              </a:defRPr>
            </a:lvl8pPr>
            <a:lvl9pPr marL="3886200" indent="-228600" algn="ctr" defTabSz="966788" eaLnBrk="0" fontAlgn="base" hangingPunct="0">
              <a:spcBef>
                <a:spcPct val="0"/>
              </a:spcBef>
              <a:spcAft>
                <a:spcPct val="0"/>
              </a:spcAft>
              <a:defRPr sz="2800">
                <a:solidFill>
                  <a:schemeClr val="tx1"/>
                </a:solidFill>
                <a:latin typeface="Times New Roman" charset="0"/>
              </a:defRPr>
            </a:lvl9pPr>
          </a:lstStyle>
          <a:p>
            <a:fld id="{6D9F499A-22CB-4AEA-878B-ED349BAAC2AD}" type="slidenum">
              <a:rPr lang="zh-CN" altLang="en-US" sz="1300" smtClean="0"/>
              <a:pPr/>
              <a:t>33</a:t>
            </a:fld>
            <a:endParaRPr lang="en-US" altLang="zh-CN" sz="13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94050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eaLnBrk="0" hangingPunct="0">
              <a:defRPr sz="2800">
                <a:solidFill>
                  <a:schemeClr val="tx1"/>
                </a:solidFill>
                <a:latin typeface="Times New Roman" charset="0"/>
              </a:defRPr>
            </a:lvl1pPr>
            <a:lvl2pPr marL="742950" indent="-285750" defTabSz="966788" eaLnBrk="0" hangingPunct="0">
              <a:defRPr sz="2800">
                <a:solidFill>
                  <a:schemeClr val="tx1"/>
                </a:solidFill>
                <a:latin typeface="Times New Roman" charset="0"/>
              </a:defRPr>
            </a:lvl2pPr>
            <a:lvl3pPr marL="1143000" indent="-228600" defTabSz="966788" eaLnBrk="0" hangingPunct="0">
              <a:defRPr sz="2800">
                <a:solidFill>
                  <a:schemeClr val="tx1"/>
                </a:solidFill>
                <a:latin typeface="Times New Roman" charset="0"/>
              </a:defRPr>
            </a:lvl3pPr>
            <a:lvl4pPr marL="1600200" indent="-228600" defTabSz="966788" eaLnBrk="0" hangingPunct="0">
              <a:defRPr sz="2800">
                <a:solidFill>
                  <a:schemeClr val="tx1"/>
                </a:solidFill>
                <a:latin typeface="Times New Roman" charset="0"/>
              </a:defRPr>
            </a:lvl4pPr>
            <a:lvl5pPr marL="2057400" indent="-228600" defTabSz="966788" eaLnBrk="0" hangingPunct="0">
              <a:defRPr sz="2800">
                <a:solidFill>
                  <a:schemeClr val="tx1"/>
                </a:solidFill>
                <a:latin typeface="Times New Roman" charset="0"/>
              </a:defRPr>
            </a:lvl5pPr>
            <a:lvl6pPr marL="2514600" indent="-228600" algn="ctr" defTabSz="966788" eaLnBrk="0" fontAlgn="base" hangingPunct="0">
              <a:spcBef>
                <a:spcPct val="0"/>
              </a:spcBef>
              <a:spcAft>
                <a:spcPct val="0"/>
              </a:spcAft>
              <a:defRPr sz="2800">
                <a:solidFill>
                  <a:schemeClr val="tx1"/>
                </a:solidFill>
                <a:latin typeface="Times New Roman" charset="0"/>
              </a:defRPr>
            </a:lvl6pPr>
            <a:lvl7pPr marL="2971800" indent="-228600" algn="ctr" defTabSz="966788" eaLnBrk="0" fontAlgn="base" hangingPunct="0">
              <a:spcBef>
                <a:spcPct val="0"/>
              </a:spcBef>
              <a:spcAft>
                <a:spcPct val="0"/>
              </a:spcAft>
              <a:defRPr sz="2800">
                <a:solidFill>
                  <a:schemeClr val="tx1"/>
                </a:solidFill>
                <a:latin typeface="Times New Roman" charset="0"/>
              </a:defRPr>
            </a:lvl7pPr>
            <a:lvl8pPr marL="3429000" indent="-228600" algn="ctr" defTabSz="966788" eaLnBrk="0" fontAlgn="base" hangingPunct="0">
              <a:spcBef>
                <a:spcPct val="0"/>
              </a:spcBef>
              <a:spcAft>
                <a:spcPct val="0"/>
              </a:spcAft>
              <a:defRPr sz="2800">
                <a:solidFill>
                  <a:schemeClr val="tx1"/>
                </a:solidFill>
                <a:latin typeface="Times New Roman" charset="0"/>
              </a:defRPr>
            </a:lvl8pPr>
            <a:lvl9pPr marL="3886200" indent="-228600" algn="ctr" defTabSz="966788" eaLnBrk="0" fontAlgn="base" hangingPunct="0">
              <a:spcBef>
                <a:spcPct val="0"/>
              </a:spcBef>
              <a:spcAft>
                <a:spcPct val="0"/>
              </a:spcAft>
              <a:defRPr sz="2800">
                <a:solidFill>
                  <a:schemeClr val="tx1"/>
                </a:solidFill>
                <a:latin typeface="Times New Roman" charset="0"/>
              </a:defRPr>
            </a:lvl9pPr>
          </a:lstStyle>
          <a:p>
            <a:fld id="{23415CC4-B441-499F-9B20-B8364469AEC0}" type="slidenum">
              <a:rPr lang="zh-CN" altLang="en-US" sz="1300" smtClean="0"/>
              <a:pPr/>
              <a:t>34</a:t>
            </a:fld>
            <a:endParaRPr lang="en-US" altLang="zh-CN" sz="13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373418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eaLnBrk="0" hangingPunct="0">
              <a:defRPr sz="2800">
                <a:solidFill>
                  <a:schemeClr val="tx1"/>
                </a:solidFill>
                <a:latin typeface="Times New Roman" charset="0"/>
              </a:defRPr>
            </a:lvl1pPr>
            <a:lvl2pPr marL="742950" indent="-285750" defTabSz="966788" eaLnBrk="0" hangingPunct="0">
              <a:defRPr sz="2800">
                <a:solidFill>
                  <a:schemeClr val="tx1"/>
                </a:solidFill>
                <a:latin typeface="Times New Roman" charset="0"/>
              </a:defRPr>
            </a:lvl2pPr>
            <a:lvl3pPr marL="1143000" indent="-228600" defTabSz="966788" eaLnBrk="0" hangingPunct="0">
              <a:defRPr sz="2800">
                <a:solidFill>
                  <a:schemeClr val="tx1"/>
                </a:solidFill>
                <a:latin typeface="Times New Roman" charset="0"/>
              </a:defRPr>
            </a:lvl3pPr>
            <a:lvl4pPr marL="1600200" indent="-228600" defTabSz="966788" eaLnBrk="0" hangingPunct="0">
              <a:defRPr sz="2800">
                <a:solidFill>
                  <a:schemeClr val="tx1"/>
                </a:solidFill>
                <a:latin typeface="Times New Roman" charset="0"/>
              </a:defRPr>
            </a:lvl4pPr>
            <a:lvl5pPr marL="2057400" indent="-228600" defTabSz="966788" eaLnBrk="0" hangingPunct="0">
              <a:defRPr sz="2800">
                <a:solidFill>
                  <a:schemeClr val="tx1"/>
                </a:solidFill>
                <a:latin typeface="Times New Roman" charset="0"/>
              </a:defRPr>
            </a:lvl5pPr>
            <a:lvl6pPr marL="2514600" indent="-228600" algn="ctr" defTabSz="966788" eaLnBrk="0" fontAlgn="base" hangingPunct="0">
              <a:spcBef>
                <a:spcPct val="0"/>
              </a:spcBef>
              <a:spcAft>
                <a:spcPct val="0"/>
              </a:spcAft>
              <a:defRPr sz="2800">
                <a:solidFill>
                  <a:schemeClr val="tx1"/>
                </a:solidFill>
                <a:latin typeface="Times New Roman" charset="0"/>
              </a:defRPr>
            </a:lvl6pPr>
            <a:lvl7pPr marL="2971800" indent="-228600" algn="ctr" defTabSz="966788" eaLnBrk="0" fontAlgn="base" hangingPunct="0">
              <a:spcBef>
                <a:spcPct val="0"/>
              </a:spcBef>
              <a:spcAft>
                <a:spcPct val="0"/>
              </a:spcAft>
              <a:defRPr sz="2800">
                <a:solidFill>
                  <a:schemeClr val="tx1"/>
                </a:solidFill>
                <a:latin typeface="Times New Roman" charset="0"/>
              </a:defRPr>
            </a:lvl7pPr>
            <a:lvl8pPr marL="3429000" indent="-228600" algn="ctr" defTabSz="966788" eaLnBrk="0" fontAlgn="base" hangingPunct="0">
              <a:spcBef>
                <a:spcPct val="0"/>
              </a:spcBef>
              <a:spcAft>
                <a:spcPct val="0"/>
              </a:spcAft>
              <a:defRPr sz="2800">
                <a:solidFill>
                  <a:schemeClr val="tx1"/>
                </a:solidFill>
                <a:latin typeface="Times New Roman" charset="0"/>
              </a:defRPr>
            </a:lvl8pPr>
            <a:lvl9pPr marL="3886200" indent="-228600" algn="ctr" defTabSz="966788" eaLnBrk="0" fontAlgn="base" hangingPunct="0">
              <a:spcBef>
                <a:spcPct val="0"/>
              </a:spcBef>
              <a:spcAft>
                <a:spcPct val="0"/>
              </a:spcAft>
              <a:defRPr sz="2800">
                <a:solidFill>
                  <a:schemeClr val="tx1"/>
                </a:solidFill>
                <a:latin typeface="Times New Roman" charset="0"/>
              </a:defRPr>
            </a:lvl9pPr>
          </a:lstStyle>
          <a:p>
            <a:fld id="{009C2160-2A3C-42D6-AA4E-99F8882FA05E}" type="slidenum">
              <a:rPr lang="zh-CN" altLang="en-US" sz="1300" smtClean="0"/>
              <a:pPr/>
              <a:t>37</a:t>
            </a:fld>
            <a:endParaRPr lang="en-US" altLang="zh-CN" sz="13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438956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9F9893A-A5ED-4FC8-92B7-E8360E5F018B}" type="slidenum">
              <a:rPr lang="en-US" altLang="en-US" sz="1200">
                <a:latin typeface="Arial" panose="020B0604020202020204" pitchFamily="34" charset="0"/>
              </a:rPr>
              <a:pPr/>
              <a:t>40</a:t>
            </a:fld>
            <a:endParaRPr lang="en-US" altLang="en-US" sz="120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3012"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8307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45F0B23-60CE-4B1D-89CD-7AB63C0108A4}" type="slidenum">
              <a:rPr lang="en-US" altLang="en-US" sz="1200">
                <a:latin typeface="Arial" panose="020B0604020202020204" pitchFamily="34" charset="0"/>
              </a:rPr>
              <a:pPr/>
              <a:t>67</a:t>
            </a:fld>
            <a:endParaRPr lang="en-US" altLang="en-US" sz="1200">
              <a:latin typeface="Arial" panose="020B0604020202020204" pitchFamily="34"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GetBurnRate runs continuously on its own, prompting the user for a new burn rate.</a:t>
            </a:r>
          </a:p>
          <a:p>
            <a:pPr eaLnBrk="1" hangingPunct="1"/>
            <a:r>
              <a:rPr lang="en-US" altLang="en-US" smtClean="0">
                <a:latin typeface="Arial" panose="020B0604020202020204" pitchFamily="34" charset="0"/>
                <a:ea typeface="ＭＳ Ｐゴシック" panose="020B0600070205080204" pitchFamily="34" charset="-128"/>
              </a:rPr>
              <a:t>In this design the “compute new values” determines how much time has passed.  Could alternatively do that in the GetBurnRate filter.  Would change semantics a bit.</a:t>
            </a:r>
          </a:p>
        </p:txBody>
      </p:sp>
    </p:spTree>
    <p:extLst>
      <p:ext uri="{BB962C8B-B14F-4D97-AF65-F5344CB8AC3E}">
        <p14:creationId xmlns:p14="http://schemas.microsoft.com/office/powerpoint/2010/main" val="262942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FB8609AD-252F-41B9-A903-62228DD753C1}" type="slidenum">
              <a:rPr lang="en-US" altLang="en-US" sz="1200">
                <a:latin typeface="Arial" panose="020B0604020202020204" pitchFamily="34" charset="0"/>
              </a:rPr>
              <a:pPr/>
              <a:t>69</a:t>
            </a:fld>
            <a:endParaRPr lang="en-US" altLang="en-US" sz="120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1204"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6461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DB82F0DD-7896-4DA2-A597-F328D8D0C488}"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46083"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6084"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33003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3AC4FC7-4F47-4A59-A27F-43DBAECC93AE}" type="slidenum">
              <a:rPr lang="en-US" altLang="en-US" sz="1200">
                <a:latin typeface="Arial" panose="020B0604020202020204" pitchFamily="34" charset="0"/>
              </a:rPr>
              <a:pPr/>
              <a:t>78</a:t>
            </a:fld>
            <a:endParaRPr lang="en-US" altLang="en-US" sz="1200">
              <a:latin typeface="Arial" panose="020B0604020202020204" pitchFamily="34" charset="0"/>
            </a:endParaRPr>
          </a:p>
        </p:txBody>
      </p:sp>
      <p:sp>
        <p:nvSpPr>
          <p:cNvPr id="52227"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222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7427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252FD29-85A2-4807-8C96-9628A086E4DB}" type="slidenum">
              <a:rPr lang="en-US" altLang="en-US" sz="1200">
                <a:latin typeface="Arial" panose="020B0604020202020204" pitchFamily="34" charset="0"/>
              </a:rPr>
              <a:pPr/>
              <a:t>79</a:t>
            </a:fld>
            <a:endParaRPr lang="en-US" altLang="en-US"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3252"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1651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eaLnBrk="0" hangingPunct="0">
              <a:defRPr sz="2800">
                <a:solidFill>
                  <a:schemeClr val="tx1"/>
                </a:solidFill>
                <a:latin typeface="Times New Roman" charset="0"/>
              </a:defRPr>
            </a:lvl1pPr>
            <a:lvl2pPr marL="742950" indent="-285750" defTabSz="966788" eaLnBrk="0" hangingPunct="0">
              <a:defRPr sz="2800">
                <a:solidFill>
                  <a:schemeClr val="tx1"/>
                </a:solidFill>
                <a:latin typeface="Times New Roman" charset="0"/>
              </a:defRPr>
            </a:lvl2pPr>
            <a:lvl3pPr marL="1143000" indent="-228600" defTabSz="966788" eaLnBrk="0" hangingPunct="0">
              <a:defRPr sz="2800">
                <a:solidFill>
                  <a:schemeClr val="tx1"/>
                </a:solidFill>
                <a:latin typeface="Times New Roman" charset="0"/>
              </a:defRPr>
            </a:lvl3pPr>
            <a:lvl4pPr marL="1600200" indent="-228600" defTabSz="966788" eaLnBrk="0" hangingPunct="0">
              <a:defRPr sz="2800">
                <a:solidFill>
                  <a:schemeClr val="tx1"/>
                </a:solidFill>
                <a:latin typeface="Times New Roman" charset="0"/>
              </a:defRPr>
            </a:lvl4pPr>
            <a:lvl5pPr marL="2057400" indent="-228600" defTabSz="966788" eaLnBrk="0" hangingPunct="0">
              <a:defRPr sz="2800">
                <a:solidFill>
                  <a:schemeClr val="tx1"/>
                </a:solidFill>
                <a:latin typeface="Times New Roman" charset="0"/>
              </a:defRPr>
            </a:lvl5pPr>
            <a:lvl6pPr marL="2514600" indent="-228600" algn="ctr" defTabSz="966788" eaLnBrk="0" fontAlgn="base" hangingPunct="0">
              <a:spcBef>
                <a:spcPct val="0"/>
              </a:spcBef>
              <a:spcAft>
                <a:spcPct val="0"/>
              </a:spcAft>
              <a:defRPr sz="2800">
                <a:solidFill>
                  <a:schemeClr val="tx1"/>
                </a:solidFill>
                <a:latin typeface="Times New Roman" charset="0"/>
              </a:defRPr>
            </a:lvl6pPr>
            <a:lvl7pPr marL="2971800" indent="-228600" algn="ctr" defTabSz="966788" eaLnBrk="0" fontAlgn="base" hangingPunct="0">
              <a:spcBef>
                <a:spcPct val="0"/>
              </a:spcBef>
              <a:spcAft>
                <a:spcPct val="0"/>
              </a:spcAft>
              <a:defRPr sz="2800">
                <a:solidFill>
                  <a:schemeClr val="tx1"/>
                </a:solidFill>
                <a:latin typeface="Times New Roman" charset="0"/>
              </a:defRPr>
            </a:lvl7pPr>
            <a:lvl8pPr marL="3429000" indent="-228600" algn="ctr" defTabSz="966788" eaLnBrk="0" fontAlgn="base" hangingPunct="0">
              <a:spcBef>
                <a:spcPct val="0"/>
              </a:spcBef>
              <a:spcAft>
                <a:spcPct val="0"/>
              </a:spcAft>
              <a:defRPr sz="2800">
                <a:solidFill>
                  <a:schemeClr val="tx1"/>
                </a:solidFill>
                <a:latin typeface="Times New Roman" charset="0"/>
              </a:defRPr>
            </a:lvl8pPr>
            <a:lvl9pPr marL="3886200" indent="-228600" algn="ctr" defTabSz="966788" eaLnBrk="0" fontAlgn="base" hangingPunct="0">
              <a:spcBef>
                <a:spcPct val="0"/>
              </a:spcBef>
              <a:spcAft>
                <a:spcPct val="0"/>
              </a:spcAft>
              <a:defRPr sz="2800">
                <a:solidFill>
                  <a:schemeClr val="tx1"/>
                </a:solidFill>
                <a:latin typeface="Times New Roman" charset="0"/>
              </a:defRPr>
            </a:lvl9pPr>
          </a:lstStyle>
          <a:p>
            <a:fld id="{540D7794-8CAD-4838-9090-D4191BE6BD0F}" type="slidenum">
              <a:rPr lang="zh-CN" altLang="en-US" sz="1300" smtClean="0"/>
              <a:pPr/>
              <a:t>95</a:t>
            </a:fld>
            <a:endParaRPr lang="en-US" altLang="zh-CN" sz="13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311341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51C9CD94-398B-42B6-83AA-6B901A8B6DDB}"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7108"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2607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62888AD-4D9C-4694-A91D-D4B2877766AD}"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
        <p:nvSpPr>
          <p:cNvPr id="48131"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8132"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1588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D7737730-BB04-4008-94F2-BAB82969D319}" type="slidenum">
              <a:rPr lang="en-US" altLang="en-US" sz="1200">
                <a:latin typeface="Arial" panose="020B0604020202020204" pitchFamily="34" charset="0"/>
              </a:rPr>
              <a:pPr/>
              <a:t>9</a:t>
            </a:fld>
            <a:endParaRPr lang="en-US" altLang="en-US" sz="1200">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49156"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r>
              <a:rPr lang="en-US" altLang="en-US" smtClean="0">
                <a:latin typeface="Arial" panose="020B0604020202020204" pitchFamily="34" charset="0"/>
                <a:ea typeface="ＭＳ Ｐゴシック" panose="020B0600070205080204" pitchFamily="34" charset="-128"/>
              </a:rPr>
              <a:t>Draw a graph as an example</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Graph drawn as circles and lines</a:t>
            </a:r>
          </a:p>
          <a:p>
            <a:pPr eaLnBrk="1" hangingPunct="1"/>
            <a:r>
              <a:rPr lang="en-US" altLang="en-US" smtClean="0">
                <a:latin typeface="Arial" panose="020B0604020202020204" pitchFamily="34" charset="0"/>
                <a:ea typeface="ＭＳ Ｐゴシック" panose="020B0600070205080204" pitchFamily="34" charset="-128"/>
              </a:rPr>
              <a:t>Graph drawn as a bit matrix:  a 1 indicates that those two nodes (x, y) are connected</a:t>
            </a:r>
          </a:p>
        </p:txBody>
      </p:sp>
    </p:spTree>
    <p:extLst>
      <p:ext uri="{BB962C8B-B14F-4D97-AF65-F5344CB8AC3E}">
        <p14:creationId xmlns:p14="http://schemas.microsoft.com/office/powerpoint/2010/main" val="420654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20BB1862-F476-40D7-AD4A-66C2A90BB9F0}" type="slidenum">
              <a:rPr lang="en-US" altLang="en-US" sz="1200">
                <a:latin typeface="Arial" panose="020B0604020202020204" pitchFamily="34" charset="0"/>
              </a:rPr>
              <a:pPr/>
              <a:t>18</a:t>
            </a:fld>
            <a:endParaRPr lang="en-US" altLang="en-US" sz="1200">
              <a:latin typeface="Arial" panose="020B0604020202020204" pitchFamily="34" charset="0"/>
            </a:endParaRPr>
          </a:p>
        </p:txBody>
      </p:sp>
      <p:sp>
        <p:nvSpPr>
          <p:cNvPr id="50179"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0180"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2130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A3DFC3E-67CF-4D47-9FDB-E413866D5CFA}"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1204"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3192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3C375D1-4C7A-4BCE-BC72-364BDB9DB310}"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
        <p:nvSpPr>
          <p:cNvPr id="52227"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2228"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264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C0BCC0B2-6C49-48A7-92C4-178FACA73745}"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53252"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6199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10/17/2018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10/17/2018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 Architecture Patterns and Styles</a:t>
            </a:r>
            <a:endParaRPr lang="en-CA" dirty="0"/>
          </a:p>
        </p:txBody>
      </p:sp>
      <p:sp>
        <p:nvSpPr>
          <p:cNvPr id="5" name="Subtitle 4"/>
          <p:cNvSpPr>
            <a:spLocks noGrp="1"/>
          </p:cNvSpPr>
          <p:nvPr>
            <p:ph type="subTitle" idx="1"/>
          </p:nvPr>
        </p:nvSpPr>
        <p:spPr>
          <a:xfrm>
            <a:off x="1371600" y="3810000"/>
            <a:ext cx="6400800" cy="1752600"/>
          </a:xfrm>
        </p:spPr>
        <p:txBody>
          <a:bodyPr>
            <a:normAutofit/>
          </a:bodyPr>
          <a:lstStyle/>
          <a:p>
            <a:endParaRPr lang="en-US" dirty="0"/>
          </a:p>
          <a:p>
            <a:endParaRPr lang="en-CA" dirty="0"/>
          </a:p>
        </p:txBody>
      </p:sp>
      <p:sp>
        <p:nvSpPr>
          <p:cNvPr id="2" name="TextBox 1"/>
          <p:cNvSpPr txBox="1"/>
          <p:nvPr/>
        </p:nvSpPr>
        <p:spPr>
          <a:xfrm>
            <a:off x="228600" y="6172200"/>
            <a:ext cx="6400800" cy="646331"/>
          </a:xfrm>
          <a:prstGeom prst="rect">
            <a:avLst/>
          </a:prstGeom>
          <a:noFill/>
        </p:spPr>
        <p:txBody>
          <a:bodyPr wrap="square" rtlCol="0">
            <a:spAutoFit/>
          </a:bodyPr>
          <a:lstStyle/>
          <a:p>
            <a:pPr algn="l"/>
            <a:r>
              <a:rPr lang="en-US" sz="1200" dirty="0"/>
              <a:t>Notes Adapted from:</a:t>
            </a:r>
          </a:p>
          <a:p>
            <a:pPr algn="l"/>
            <a:r>
              <a:rPr lang="en-US" sz="1200" dirty="0"/>
              <a:t>Software Architecture: Foundations, Theory, and Practice, Taylor et al.</a:t>
            </a:r>
          </a:p>
          <a:p>
            <a:pPr algn="l"/>
            <a:r>
              <a:rPr lang="en-US" sz="1200" dirty="0"/>
              <a:t>Modeling and Simulating Software Architectures: The Palladio Approach, </a:t>
            </a:r>
            <a:r>
              <a:rPr lang="en-US" sz="1200" dirty="0" err="1"/>
              <a:t>Reussner</a:t>
            </a:r>
            <a:r>
              <a:rPr lang="en-US" sz="1200" dirty="0"/>
              <a:t> et al.</a:t>
            </a:r>
            <a:endParaRPr lang="en-CA" sz="1200" dirty="0"/>
          </a:p>
        </p:txBody>
      </p:sp>
    </p:spTree>
    <p:extLst>
      <p:ext uri="{BB962C8B-B14F-4D97-AF65-F5344CB8AC3E}">
        <p14:creationId xmlns:p14="http://schemas.microsoft.com/office/powerpoint/2010/main" val="65752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a:t>
            </a:r>
            <a:r>
              <a:rPr lang="en-US" baseline="0" dirty="0" smtClean="0"/>
              <a:t> Example (With Directional</a:t>
            </a:r>
            <a:r>
              <a:rPr lang="en-US" dirty="0" smtClean="0"/>
              <a:t> Relationship)</a:t>
            </a:r>
            <a:endParaRPr lang="en-US" dirty="0"/>
          </a:p>
        </p:txBody>
      </p:sp>
      <p:sp>
        <p:nvSpPr>
          <p:cNvPr id="4" name="Footer Placeholder 3"/>
          <p:cNvSpPr>
            <a:spLocks noGrp="1"/>
          </p:cNvSpPr>
          <p:nvPr>
            <p:ph type="ftr" sz="quarter" idx="11"/>
          </p:nvPr>
        </p:nvSpPr>
        <p:spPr>
          <a:xfrm>
            <a:off x="304800" y="6356350"/>
            <a:ext cx="6705600" cy="501650"/>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5" name="Picture 4" descr="Description: Description: Description: http://java.sun.com/blueprints/patterns/images/mvc-structure-generic.gif"/>
          <p:cNvPicPr/>
          <p:nvPr/>
        </p:nvPicPr>
        <p:blipFill>
          <a:blip r:embed="rId2">
            <a:extLst>
              <a:ext uri="{28A0092B-C50C-407E-A947-70E740481C1C}">
                <a14:useLocalDpi xmlns:a14="http://schemas.microsoft.com/office/drawing/2010/main" val="0"/>
              </a:ext>
            </a:extLst>
          </a:blip>
          <a:srcRect/>
          <a:stretch>
            <a:fillRect/>
          </a:stretch>
        </p:blipFill>
        <p:spPr bwMode="auto">
          <a:xfrm>
            <a:off x="477888" y="1295400"/>
            <a:ext cx="8208912" cy="5124599"/>
          </a:xfrm>
          <a:prstGeom prst="rect">
            <a:avLst/>
          </a:prstGeom>
          <a:noFill/>
          <a:ln>
            <a:noFill/>
          </a:ln>
        </p:spPr>
      </p:pic>
    </p:spTree>
    <p:extLst>
      <p:ext uri="{BB962C8B-B14F-4D97-AF65-F5344CB8AC3E}">
        <p14:creationId xmlns:p14="http://schemas.microsoft.com/office/powerpoint/2010/main" val="77975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MVC Static Structure</a:t>
            </a:r>
            <a:endParaRPr lang="en-US" dirty="0"/>
          </a:p>
        </p:txBody>
      </p:sp>
      <p:sp>
        <p:nvSpPr>
          <p:cNvPr id="5" name="Content Placeholder 4"/>
          <p:cNvSpPr>
            <a:spLocks noGrp="1"/>
          </p:cNvSpPr>
          <p:nvPr>
            <p:ph idx="1"/>
          </p:nvPr>
        </p:nvSpPr>
        <p:spPr>
          <a:xfrm>
            <a:off x="441960" y="1268760"/>
            <a:ext cx="8229600" cy="2693640"/>
          </a:xfrm>
        </p:spPr>
        <p:txBody>
          <a:bodyPr>
            <a:normAutofit fontScale="92500" lnSpcReduction="20000"/>
          </a:bodyPr>
          <a:lstStyle/>
          <a:p>
            <a:r>
              <a:rPr lang="en-CA" dirty="0" smtClean="0"/>
              <a:t>MVC Static Structure</a:t>
            </a:r>
          </a:p>
          <a:p>
            <a:pPr lvl="1"/>
            <a:r>
              <a:rPr lang="en-CA" dirty="0" smtClean="0"/>
              <a:t>Static Structure: uses Layered Style</a:t>
            </a:r>
          </a:p>
          <a:p>
            <a:pPr lvl="2"/>
            <a:r>
              <a:rPr lang="en-CA" dirty="0" smtClean="0"/>
              <a:t>A program is partitioned into a user interface module which consists of views and controllers</a:t>
            </a:r>
          </a:p>
          <a:p>
            <a:pPr lvl="2"/>
            <a:r>
              <a:rPr lang="en-CA" dirty="0" smtClean="0"/>
              <a:t>Application-domain module contains of all models</a:t>
            </a:r>
          </a:p>
          <a:p>
            <a:pPr lvl="1"/>
            <a:r>
              <a:rPr lang="en-CA" dirty="0" smtClean="0"/>
              <a:t>Views and controllers are allowed to use models, but models do not use controllers or views.</a:t>
            </a:r>
            <a:endParaRPr lang="en-CA" dirty="0"/>
          </a:p>
        </p:txBody>
      </p:sp>
      <p:pic>
        <p:nvPicPr>
          <p:cNvPr id="3" name="Picture 2"/>
          <p:cNvPicPr>
            <a:picLocks noChangeAspect="1"/>
          </p:cNvPicPr>
          <p:nvPr/>
        </p:nvPicPr>
        <p:blipFill>
          <a:blip r:embed="rId2"/>
          <a:stretch>
            <a:fillRect/>
          </a:stretch>
        </p:blipFill>
        <p:spPr>
          <a:xfrm>
            <a:off x="2772473" y="4119228"/>
            <a:ext cx="3385108" cy="2713568"/>
          </a:xfrm>
          <a:prstGeom prst="rect">
            <a:avLst/>
          </a:prstGeom>
        </p:spPr>
      </p:pic>
    </p:spTree>
    <p:extLst>
      <p:ext uri="{BB962C8B-B14F-4D97-AF65-F5344CB8AC3E}">
        <p14:creationId xmlns:p14="http://schemas.microsoft.com/office/powerpoint/2010/main" val="1805147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MVC Dynamic Structure</a:t>
            </a:r>
            <a:endParaRPr lang="en-US" dirty="0"/>
          </a:p>
        </p:txBody>
      </p:sp>
      <p:sp>
        <p:nvSpPr>
          <p:cNvPr id="4" name="Content Placeholder 3"/>
          <p:cNvSpPr>
            <a:spLocks noGrp="1"/>
          </p:cNvSpPr>
          <p:nvPr>
            <p:ph idx="1"/>
          </p:nvPr>
        </p:nvSpPr>
        <p:spPr/>
        <p:txBody>
          <a:bodyPr>
            <a:normAutofit fontScale="92500"/>
          </a:bodyPr>
          <a:lstStyle/>
          <a:p>
            <a:r>
              <a:rPr lang="en-CA" dirty="0" smtClean="0"/>
              <a:t>MVC Dynamic Structure</a:t>
            </a:r>
          </a:p>
          <a:p>
            <a:pPr lvl="1"/>
            <a:r>
              <a:rPr lang="en-CA" dirty="0" smtClean="0"/>
              <a:t>User only manipulates controllers</a:t>
            </a:r>
          </a:p>
          <a:p>
            <a:pPr lvl="2"/>
            <a:r>
              <a:rPr lang="en-CA" dirty="0" smtClean="0"/>
              <a:t>A controller may alter a view or a model</a:t>
            </a:r>
          </a:p>
          <a:p>
            <a:pPr lvl="2"/>
            <a:r>
              <a:rPr lang="en-CA" dirty="0" smtClean="0"/>
              <a:t>If a view is altered by controller, it redisplays itself</a:t>
            </a:r>
          </a:p>
          <a:p>
            <a:pPr lvl="1"/>
            <a:r>
              <a:rPr lang="en-CA" dirty="0" smtClean="0"/>
              <a:t>Once controller finishes altering the model, the model issues a notification that it has changed</a:t>
            </a:r>
          </a:p>
          <a:p>
            <a:pPr lvl="2"/>
            <a:r>
              <a:rPr lang="en-CA" dirty="0" smtClean="0"/>
              <a:t>Announce an event or directly notifying controllers and views</a:t>
            </a:r>
          </a:p>
          <a:p>
            <a:pPr lvl="1"/>
            <a:r>
              <a:rPr lang="en-CA" dirty="0" smtClean="0"/>
              <a:t>Views and controllers that receive the model’s notification can reconfigure or redisplay themselves</a:t>
            </a:r>
            <a:endParaRPr lang="en-CA" dirty="0"/>
          </a:p>
        </p:txBody>
      </p:sp>
    </p:spTree>
    <p:extLst>
      <p:ext uri="{BB962C8B-B14F-4D97-AF65-F5344CB8AC3E}">
        <p14:creationId xmlns:p14="http://schemas.microsoft.com/office/powerpoint/2010/main" val="2574084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MVC Dynamic Structure</a:t>
            </a:r>
            <a:endParaRPr lang="en-US" dirty="0"/>
          </a:p>
        </p:txBody>
      </p:sp>
      <p:sp>
        <p:nvSpPr>
          <p:cNvPr id="5" name="Content Placeholder 4"/>
          <p:cNvSpPr>
            <a:spLocks noGrp="1"/>
          </p:cNvSpPr>
          <p:nvPr>
            <p:ph idx="1"/>
          </p:nvPr>
        </p:nvSpPr>
        <p:spPr>
          <a:xfrm>
            <a:off x="457200" y="1325563"/>
            <a:ext cx="8229600" cy="2175957"/>
          </a:xfrm>
        </p:spPr>
        <p:txBody>
          <a:bodyPr>
            <a:normAutofit fontScale="77500" lnSpcReduction="20000"/>
          </a:bodyPr>
          <a:lstStyle/>
          <a:p>
            <a:r>
              <a:rPr lang="en-CA" dirty="0" smtClean="0"/>
              <a:t>MVC Behaviour</a:t>
            </a:r>
          </a:p>
          <a:p>
            <a:pPr lvl="1"/>
            <a:r>
              <a:rPr lang="en-CA" dirty="0" smtClean="0"/>
              <a:t>User manipulates a Controller object</a:t>
            </a:r>
          </a:p>
          <a:p>
            <a:pPr lvl="1"/>
            <a:r>
              <a:rPr lang="en-CA" dirty="0" smtClean="0"/>
              <a:t>Controller changes a Model instance</a:t>
            </a:r>
          </a:p>
          <a:p>
            <a:pPr lvl="1"/>
            <a:r>
              <a:rPr lang="en-CA" dirty="0" smtClean="0"/>
              <a:t>Model makes indicated change and notifies the Controller and View objects</a:t>
            </a:r>
          </a:p>
          <a:p>
            <a:pPr lvl="1"/>
            <a:r>
              <a:rPr lang="en-CA" dirty="0" smtClean="0"/>
              <a:t>Controller and view queries Model for data to update itself</a:t>
            </a:r>
          </a:p>
          <a:p>
            <a:pPr lvl="1"/>
            <a:endParaRPr lang="en-CA" dirty="0"/>
          </a:p>
        </p:txBody>
      </p:sp>
      <p:pic>
        <p:nvPicPr>
          <p:cNvPr id="3" name="Picture 2"/>
          <p:cNvPicPr>
            <a:picLocks noChangeAspect="1"/>
          </p:cNvPicPr>
          <p:nvPr/>
        </p:nvPicPr>
        <p:blipFill>
          <a:blip r:embed="rId2"/>
          <a:stretch>
            <a:fillRect/>
          </a:stretch>
        </p:blipFill>
        <p:spPr>
          <a:xfrm>
            <a:off x="1907704" y="3468060"/>
            <a:ext cx="4464496" cy="3345040"/>
          </a:xfrm>
          <a:prstGeom prst="rect">
            <a:avLst/>
          </a:prstGeom>
        </p:spPr>
      </p:pic>
    </p:spTree>
    <p:extLst>
      <p:ext uri="{BB962C8B-B14F-4D97-AF65-F5344CB8AC3E}">
        <p14:creationId xmlns:p14="http://schemas.microsoft.com/office/powerpoint/2010/main" val="318397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MVC Advantages</a:t>
            </a:r>
            <a:endParaRPr lang="en-US" dirty="0"/>
          </a:p>
        </p:txBody>
      </p:sp>
      <p:sp>
        <p:nvSpPr>
          <p:cNvPr id="4" name="Content Placeholder 3"/>
          <p:cNvSpPr>
            <a:spLocks noGrp="1"/>
          </p:cNvSpPr>
          <p:nvPr>
            <p:ph idx="1"/>
          </p:nvPr>
        </p:nvSpPr>
        <p:spPr/>
        <p:txBody>
          <a:bodyPr>
            <a:normAutofit fontScale="92500" lnSpcReduction="20000"/>
          </a:bodyPr>
          <a:lstStyle/>
          <a:p>
            <a:r>
              <a:rPr lang="en-CA" dirty="0" smtClean="0"/>
              <a:t>Advantages</a:t>
            </a:r>
          </a:p>
          <a:p>
            <a:pPr lvl="1"/>
            <a:r>
              <a:rPr lang="en-CA" dirty="0" smtClean="0"/>
              <a:t>Views and controllers can be added, removed, and changed without disturbing the model</a:t>
            </a:r>
          </a:p>
          <a:p>
            <a:pPr lvl="2"/>
            <a:r>
              <a:rPr lang="en-CA" dirty="0" smtClean="0"/>
              <a:t>Interface components are almost completely decoupled from application-domain components</a:t>
            </a:r>
          </a:p>
          <a:p>
            <a:pPr lvl="2"/>
            <a:r>
              <a:rPr lang="en-CA" dirty="0" smtClean="0"/>
              <a:t>Easy to change and maintain</a:t>
            </a:r>
          </a:p>
          <a:p>
            <a:pPr lvl="1"/>
            <a:r>
              <a:rPr lang="en-CA" dirty="0" smtClean="0"/>
              <a:t>Views can be added or changed (even during execution)</a:t>
            </a:r>
          </a:p>
          <a:p>
            <a:pPr lvl="1"/>
            <a:r>
              <a:rPr lang="en-CA" dirty="0" smtClean="0"/>
              <a:t>Components of the user interface can be changed even at runtime</a:t>
            </a:r>
          </a:p>
          <a:p>
            <a:pPr lvl="1"/>
            <a:r>
              <a:rPr lang="en-CA" dirty="0" smtClean="0"/>
              <a:t>Look and feel of the program can be changed by replacing views and controllers</a:t>
            </a:r>
            <a:endParaRPr lang="en-CA" dirty="0"/>
          </a:p>
        </p:txBody>
      </p:sp>
    </p:spTree>
    <p:extLst>
      <p:ext uri="{BB962C8B-B14F-4D97-AF65-F5344CB8AC3E}">
        <p14:creationId xmlns:p14="http://schemas.microsoft.com/office/powerpoint/2010/main" val="3432174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MVC </a:t>
            </a:r>
            <a:r>
              <a:rPr lang="en-CA" dirty="0" smtClean="0"/>
              <a:t>Disadvantages</a:t>
            </a:r>
            <a:endParaRPr lang="en-US" dirty="0"/>
          </a:p>
        </p:txBody>
      </p:sp>
      <p:sp>
        <p:nvSpPr>
          <p:cNvPr id="4" name="Content Placeholder 3"/>
          <p:cNvSpPr>
            <a:spLocks noGrp="1"/>
          </p:cNvSpPr>
          <p:nvPr>
            <p:ph idx="1"/>
          </p:nvPr>
        </p:nvSpPr>
        <p:spPr/>
        <p:txBody>
          <a:bodyPr>
            <a:normAutofit fontScale="85000" lnSpcReduction="20000"/>
          </a:bodyPr>
          <a:lstStyle/>
          <a:p>
            <a:r>
              <a:rPr lang="en-CA" dirty="0" smtClean="0"/>
              <a:t>Disadvantages</a:t>
            </a:r>
          </a:p>
          <a:p>
            <a:pPr lvl="1"/>
            <a:r>
              <a:rPr lang="en-CA" dirty="0" smtClean="0"/>
              <a:t>Views and controllers are often hard to separate</a:t>
            </a:r>
          </a:p>
          <a:p>
            <a:pPr lvl="2"/>
            <a:r>
              <a:rPr lang="en-CA" dirty="0" smtClean="0"/>
              <a:t>Example: text box is typically both a view and a controller</a:t>
            </a:r>
          </a:p>
          <a:p>
            <a:pPr lvl="1"/>
            <a:r>
              <a:rPr lang="en-CA" dirty="0" smtClean="0"/>
              <a:t>Frequent updates may slow data display and degrade performance of user interface</a:t>
            </a:r>
          </a:p>
          <a:p>
            <a:pPr lvl="1"/>
            <a:r>
              <a:rPr lang="en-CA" dirty="0" smtClean="0"/>
              <a:t>MVC makes user interface components highly dependent on model components</a:t>
            </a:r>
          </a:p>
          <a:p>
            <a:pPr lvl="1"/>
            <a:endParaRPr lang="en-CA" dirty="0" smtClean="0"/>
          </a:p>
          <a:p>
            <a:pPr lvl="1"/>
            <a:endParaRPr lang="en-CA" dirty="0" smtClean="0"/>
          </a:p>
          <a:p>
            <a:r>
              <a:rPr lang="en-CA" dirty="0" smtClean="0"/>
              <a:t>Despite some drawbacks, the MVC style is an excellent and widely used style for designing the connection between the user interface and the rest of a program.</a:t>
            </a:r>
            <a:endParaRPr lang="en-CA" dirty="0"/>
          </a:p>
        </p:txBody>
      </p:sp>
    </p:spTree>
    <p:extLst>
      <p:ext uri="{BB962C8B-B14F-4D97-AF65-F5344CB8AC3E}">
        <p14:creationId xmlns:p14="http://schemas.microsoft.com/office/powerpoint/2010/main" val="2953431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Sense-Compute-Control</a:t>
            </a:r>
          </a:p>
        </p:txBody>
      </p:sp>
      <p:pic>
        <p:nvPicPr>
          <p:cNvPr id="23556" name="Picture 3" descr="Fig4-5SenseComputeContr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323278"/>
            <a:ext cx="667385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4"/>
          <p:cNvSpPr txBox="1">
            <a:spLocks noChangeArrowheads="1"/>
          </p:cNvSpPr>
          <p:nvPr/>
        </p:nvSpPr>
        <p:spPr bwMode="auto">
          <a:xfrm>
            <a:off x="910431" y="5763864"/>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dirty="0">
                <a:latin typeface="Arial" panose="020B0604020202020204" pitchFamily="34" charset="0"/>
              </a:rPr>
              <a:t>Objective: Structuring embedded control applications</a:t>
            </a:r>
          </a:p>
        </p:txBody>
      </p:sp>
      <p:sp>
        <p:nvSpPr>
          <p:cNvPr id="23558" name="Text Box 5"/>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946264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Sense-Compute-Control LL</a:t>
            </a:r>
          </a:p>
        </p:txBody>
      </p:sp>
      <p:pic>
        <p:nvPicPr>
          <p:cNvPr id="25604" name="Picture 3" descr="Fig4-6SCCforLunarLa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52600"/>
            <a:ext cx="6467475"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30817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en-US" smtClean="0"/>
              <a:t>Architectural Styles </a:t>
            </a:r>
          </a:p>
        </p:txBody>
      </p:sp>
      <p:sp>
        <p:nvSpPr>
          <p:cNvPr id="26627" name="Rectangle 5"/>
          <p:cNvSpPr>
            <a:spLocks noGrp="1" noChangeArrowheads="1"/>
          </p:cNvSpPr>
          <p:nvPr>
            <p:ph idx="1"/>
          </p:nvPr>
        </p:nvSpPr>
        <p:spPr/>
        <p:txBody>
          <a:bodyPr/>
          <a:lstStyle/>
          <a:p>
            <a:pPr>
              <a:lnSpc>
                <a:spcPct val="90000"/>
              </a:lnSpc>
            </a:pPr>
            <a:r>
              <a:rPr lang="en-US" altLang="en-US" sz="2200" dirty="0" smtClean="0"/>
              <a:t>An architectural style is a named collection of architectural design decisions that </a:t>
            </a:r>
          </a:p>
          <a:p>
            <a:pPr lvl="2">
              <a:lnSpc>
                <a:spcPct val="90000"/>
              </a:lnSpc>
            </a:pPr>
            <a:r>
              <a:rPr lang="en-US" altLang="en-US" sz="2200" dirty="0" smtClean="0"/>
              <a:t>are applicable in a given development context</a:t>
            </a:r>
          </a:p>
          <a:p>
            <a:pPr lvl="2">
              <a:lnSpc>
                <a:spcPct val="90000"/>
              </a:lnSpc>
            </a:pPr>
            <a:r>
              <a:rPr lang="en-US" altLang="en-US" sz="2200" dirty="0" smtClean="0"/>
              <a:t>constrain architectural design decisions that are specific to a particular system within that context</a:t>
            </a:r>
          </a:p>
          <a:p>
            <a:pPr lvl="2">
              <a:lnSpc>
                <a:spcPct val="90000"/>
              </a:lnSpc>
            </a:pPr>
            <a:r>
              <a:rPr lang="en-US" altLang="en-US" sz="2200" dirty="0" smtClean="0"/>
              <a:t>elicit beneficial qualities in each resulting system</a:t>
            </a:r>
          </a:p>
          <a:p>
            <a:pPr>
              <a:lnSpc>
                <a:spcPct val="90000"/>
              </a:lnSpc>
            </a:pPr>
            <a:r>
              <a:rPr lang="en-US" altLang="en-US" sz="2200" dirty="0" smtClean="0"/>
              <a:t>A primary way of characterizing lessons from experience in software system design</a:t>
            </a:r>
          </a:p>
          <a:p>
            <a:pPr>
              <a:lnSpc>
                <a:spcPct val="90000"/>
              </a:lnSpc>
            </a:pPr>
            <a:r>
              <a:rPr lang="en-US" altLang="en-US" sz="2200" dirty="0" smtClean="0"/>
              <a:t>Reflect less domain specificity than architectural patterns</a:t>
            </a:r>
          </a:p>
          <a:p>
            <a:pPr>
              <a:lnSpc>
                <a:spcPct val="90000"/>
              </a:lnSpc>
            </a:pPr>
            <a:r>
              <a:rPr lang="en-US" altLang="en-US" sz="2200" dirty="0" smtClean="0"/>
              <a:t>Useful in determining everything from subroutine structure to top-level application structure</a:t>
            </a:r>
          </a:p>
          <a:p>
            <a:pPr marL="0" indent="0">
              <a:lnSpc>
                <a:spcPct val="90000"/>
              </a:lnSpc>
              <a:buNone/>
            </a:pPr>
            <a:endParaRPr lang="en-US" altLang="en-US" sz="2200" dirty="0" smtClean="0"/>
          </a:p>
        </p:txBody>
      </p:sp>
    </p:spTree>
    <p:extLst>
      <p:ext uri="{BB962C8B-B14F-4D97-AF65-F5344CB8AC3E}">
        <p14:creationId xmlns:p14="http://schemas.microsoft.com/office/powerpoint/2010/main" val="424235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Definitions of Architectural Style</a:t>
            </a:r>
          </a:p>
        </p:txBody>
      </p:sp>
      <p:sp>
        <p:nvSpPr>
          <p:cNvPr id="27651" name="Rectangle 3"/>
          <p:cNvSpPr>
            <a:spLocks noGrp="1" noChangeArrowheads="1"/>
          </p:cNvSpPr>
          <p:nvPr>
            <p:ph idx="1"/>
          </p:nvPr>
        </p:nvSpPr>
        <p:spPr>
          <a:xfrm>
            <a:off x="457200" y="1676400"/>
            <a:ext cx="8229600" cy="4191000"/>
          </a:xfrm>
        </p:spPr>
        <p:txBody>
          <a:bodyPr>
            <a:normAutofit lnSpcReduction="10000"/>
          </a:bodyPr>
          <a:lstStyle/>
          <a:p>
            <a:pPr>
              <a:lnSpc>
                <a:spcPct val="90000"/>
              </a:lnSpc>
            </a:pPr>
            <a:r>
              <a:rPr lang="en-US" altLang="en-US" sz="2200" smtClean="0"/>
              <a:t>Definition. An architectural style is a named collection of architectural design decisions that </a:t>
            </a:r>
          </a:p>
          <a:p>
            <a:pPr lvl="1">
              <a:lnSpc>
                <a:spcPct val="90000"/>
              </a:lnSpc>
            </a:pPr>
            <a:r>
              <a:rPr lang="en-US" altLang="en-US" sz="2200" smtClean="0"/>
              <a:t>are applicable in a given development context</a:t>
            </a:r>
          </a:p>
          <a:p>
            <a:pPr lvl="1">
              <a:lnSpc>
                <a:spcPct val="90000"/>
              </a:lnSpc>
            </a:pPr>
            <a:r>
              <a:rPr lang="en-US" altLang="en-US" sz="2200" smtClean="0"/>
              <a:t>constrain architectural design decisions that are specific to a particular system within that context</a:t>
            </a:r>
          </a:p>
          <a:p>
            <a:pPr lvl="1">
              <a:lnSpc>
                <a:spcPct val="90000"/>
              </a:lnSpc>
            </a:pPr>
            <a:r>
              <a:rPr lang="en-US" altLang="en-US" sz="2200" smtClean="0"/>
              <a:t>elicit beneficial qualities in each resulting system. </a:t>
            </a:r>
          </a:p>
          <a:p>
            <a:pPr>
              <a:lnSpc>
                <a:spcPct val="90000"/>
              </a:lnSpc>
            </a:pPr>
            <a:r>
              <a:rPr lang="en-US" altLang="en-US" sz="2200" smtClean="0"/>
              <a:t>Recurring organizational patterns &amp; idioms</a:t>
            </a:r>
          </a:p>
          <a:p>
            <a:pPr lvl="1">
              <a:lnSpc>
                <a:spcPct val="90000"/>
              </a:lnSpc>
            </a:pPr>
            <a:r>
              <a:rPr lang="en-US" altLang="en-US" sz="2200" smtClean="0"/>
              <a:t>Established, shared understanding of common design forms </a:t>
            </a:r>
          </a:p>
          <a:p>
            <a:pPr lvl="1">
              <a:lnSpc>
                <a:spcPct val="90000"/>
              </a:lnSpc>
            </a:pPr>
            <a:r>
              <a:rPr lang="en-US" altLang="en-US" sz="2200" smtClean="0"/>
              <a:t>Mark of mature engineering field.</a:t>
            </a:r>
          </a:p>
          <a:p>
            <a:pPr lvl="2">
              <a:lnSpc>
                <a:spcPct val="90000"/>
              </a:lnSpc>
            </a:pPr>
            <a:r>
              <a:rPr lang="en-US" altLang="en-US" sz="2200" smtClean="0"/>
              <a:t>Shaw &amp; Garlan</a:t>
            </a:r>
          </a:p>
          <a:p>
            <a:pPr>
              <a:lnSpc>
                <a:spcPct val="90000"/>
              </a:lnSpc>
            </a:pPr>
            <a:r>
              <a:rPr lang="en-US" altLang="en-US" sz="2200" smtClean="0"/>
              <a:t>Abstraction of recurring composition &amp; interaction characteristics in a set of architectures</a:t>
            </a:r>
          </a:p>
          <a:p>
            <a:pPr lvl="2">
              <a:lnSpc>
                <a:spcPct val="90000"/>
              </a:lnSpc>
            </a:pPr>
            <a:r>
              <a:rPr lang="en-US" altLang="en-US" sz="2200" smtClean="0"/>
              <a:t>Taylor</a:t>
            </a:r>
          </a:p>
        </p:txBody>
      </p:sp>
    </p:spTree>
    <p:extLst>
      <p:ext uri="{BB962C8B-B14F-4D97-AF65-F5344CB8AC3E}">
        <p14:creationId xmlns:p14="http://schemas.microsoft.com/office/powerpoint/2010/main" val="135548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normAutofit fontScale="90000"/>
          </a:bodyPr>
          <a:lstStyle/>
          <a:p>
            <a:r>
              <a:rPr lang="en-US" altLang="en-US" smtClean="0"/>
              <a:t>The Grand Tool: Refined Experience </a:t>
            </a:r>
          </a:p>
        </p:txBody>
      </p:sp>
      <p:sp>
        <p:nvSpPr>
          <p:cNvPr id="16387" name="Rectangle 5"/>
          <p:cNvSpPr>
            <a:spLocks noGrp="1" noChangeArrowheads="1"/>
          </p:cNvSpPr>
          <p:nvPr>
            <p:ph idx="1"/>
          </p:nvPr>
        </p:nvSpPr>
        <p:spPr/>
        <p:txBody>
          <a:bodyPr>
            <a:normAutofit fontScale="92500" lnSpcReduction="20000"/>
          </a:bodyPr>
          <a:lstStyle/>
          <a:p>
            <a:r>
              <a:rPr lang="en-US" altLang="en-US" smtClean="0"/>
              <a:t>Experience must be reflected upon and refined.</a:t>
            </a:r>
          </a:p>
          <a:p>
            <a:r>
              <a:rPr lang="en-US" altLang="en-US" smtClean="0"/>
              <a:t>The lessons from prior work include not only the lessons of successes, but also the lessons arising from failure. </a:t>
            </a:r>
          </a:p>
          <a:p>
            <a:r>
              <a:rPr lang="en-US" altLang="en-US" smtClean="0"/>
              <a:t>Learn from success and failure of other engineers</a:t>
            </a:r>
          </a:p>
          <a:p>
            <a:pPr lvl="1"/>
            <a:r>
              <a:rPr lang="en-US" altLang="en-US" smtClean="0"/>
              <a:t>Literature</a:t>
            </a:r>
          </a:p>
          <a:p>
            <a:pPr lvl="1"/>
            <a:r>
              <a:rPr lang="en-US" altLang="en-US" smtClean="0"/>
              <a:t>Conferences</a:t>
            </a:r>
          </a:p>
          <a:p>
            <a:r>
              <a:rPr lang="en-US" altLang="en-US" smtClean="0"/>
              <a:t>Experience can provide that initial feasible set of “alternative arrangements for the design as a whole”. </a:t>
            </a:r>
          </a:p>
        </p:txBody>
      </p:sp>
    </p:spTree>
    <p:extLst>
      <p:ext uri="{BB962C8B-B14F-4D97-AF65-F5344CB8AC3E}">
        <p14:creationId xmlns:p14="http://schemas.microsoft.com/office/powerpoint/2010/main" val="281493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Basic Properties of Styles</a:t>
            </a:r>
          </a:p>
        </p:txBody>
      </p:sp>
      <p:sp>
        <p:nvSpPr>
          <p:cNvPr id="28675" name="Rectangle 3"/>
          <p:cNvSpPr>
            <a:spLocks noGrp="1" noChangeArrowheads="1"/>
          </p:cNvSpPr>
          <p:nvPr>
            <p:ph idx="1"/>
          </p:nvPr>
        </p:nvSpPr>
        <p:spPr>
          <a:xfrm>
            <a:off x="457200" y="1524000"/>
            <a:ext cx="8153400" cy="4419600"/>
          </a:xfrm>
        </p:spPr>
        <p:txBody>
          <a:bodyPr>
            <a:normAutofit/>
          </a:bodyPr>
          <a:lstStyle/>
          <a:p>
            <a:r>
              <a:rPr lang="en-US" altLang="en-US" sz="2200" dirty="0" smtClean="0"/>
              <a:t>A vocabulary of design elements</a:t>
            </a:r>
          </a:p>
          <a:p>
            <a:pPr lvl="1"/>
            <a:r>
              <a:rPr lang="en-US" altLang="en-US" sz="2200" dirty="0" smtClean="0"/>
              <a:t>Component and connector types; data elements</a:t>
            </a:r>
          </a:p>
          <a:p>
            <a:pPr lvl="1"/>
            <a:r>
              <a:rPr lang="en-US" altLang="en-US" sz="2200" dirty="0" smtClean="0"/>
              <a:t>e.g., pipes, filters, objects, servers</a:t>
            </a:r>
          </a:p>
          <a:p>
            <a:r>
              <a:rPr lang="en-US" altLang="en-US" sz="2200" dirty="0" smtClean="0"/>
              <a:t>A set of configuration rules</a:t>
            </a:r>
          </a:p>
          <a:p>
            <a:pPr lvl="1"/>
            <a:r>
              <a:rPr lang="en-US" altLang="en-US" sz="2200" dirty="0" smtClean="0"/>
              <a:t>Topological constraints that determine allowed compositions of elements</a:t>
            </a:r>
          </a:p>
          <a:p>
            <a:pPr lvl="1"/>
            <a:r>
              <a:rPr lang="en-US" altLang="en-US" sz="2200" dirty="0" smtClean="0"/>
              <a:t>e.g., a component may be connected to at most two other components</a:t>
            </a:r>
          </a:p>
          <a:p>
            <a:r>
              <a:rPr lang="en-US" altLang="en-US" sz="2200" dirty="0" smtClean="0"/>
              <a:t>A semantic interpretation</a:t>
            </a:r>
          </a:p>
          <a:p>
            <a:pPr lvl="1"/>
            <a:r>
              <a:rPr lang="en-US" altLang="en-US" sz="2200" dirty="0" smtClean="0"/>
              <a:t>Compositions of design elements have well-defined meanings</a:t>
            </a:r>
          </a:p>
          <a:p>
            <a:r>
              <a:rPr lang="en-US" altLang="en-US" sz="2200" dirty="0" smtClean="0"/>
              <a:t>Possible analyses of systems built in a style</a:t>
            </a:r>
          </a:p>
        </p:txBody>
      </p:sp>
    </p:spTree>
    <p:extLst>
      <p:ext uri="{BB962C8B-B14F-4D97-AF65-F5344CB8AC3E}">
        <p14:creationId xmlns:p14="http://schemas.microsoft.com/office/powerpoint/2010/main" val="3629468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Benefits of Using Styles</a:t>
            </a:r>
          </a:p>
        </p:txBody>
      </p:sp>
      <p:sp>
        <p:nvSpPr>
          <p:cNvPr id="29699" name="Rectangle 3"/>
          <p:cNvSpPr>
            <a:spLocks noGrp="1" noChangeArrowheads="1"/>
          </p:cNvSpPr>
          <p:nvPr>
            <p:ph idx="1"/>
          </p:nvPr>
        </p:nvSpPr>
        <p:spPr/>
        <p:txBody>
          <a:bodyPr/>
          <a:lstStyle/>
          <a:p>
            <a:r>
              <a:rPr lang="en-US" altLang="en-US" sz="2000" smtClean="0"/>
              <a:t>Design reuse </a:t>
            </a:r>
          </a:p>
          <a:p>
            <a:pPr lvl="1"/>
            <a:r>
              <a:rPr lang="en-US" altLang="en-US" sz="2000" smtClean="0"/>
              <a:t>Well-understood solutions applied to new problems</a:t>
            </a:r>
          </a:p>
          <a:p>
            <a:r>
              <a:rPr lang="en-US" altLang="en-US" sz="2000" smtClean="0"/>
              <a:t>Code reuse</a:t>
            </a:r>
          </a:p>
          <a:p>
            <a:pPr lvl="1"/>
            <a:r>
              <a:rPr lang="en-US" altLang="en-US" sz="2000" smtClean="0"/>
              <a:t>Shared implementations of invariant aspects of a style</a:t>
            </a:r>
          </a:p>
          <a:p>
            <a:r>
              <a:rPr lang="en-US" altLang="en-US" sz="2000" smtClean="0"/>
              <a:t>Understandability of system organization </a:t>
            </a:r>
          </a:p>
          <a:p>
            <a:pPr lvl="1"/>
            <a:r>
              <a:rPr lang="en-US" altLang="en-US" sz="2000" smtClean="0"/>
              <a:t>A phrase such as “client-server” conveys a lot of information</a:t>
            </a:r>
          </a:p>
          <a:p>
            <a:r>
              <a:rPr lang="en-US" altLang="en-US" sz="2000" smtClean="0"/>
              <a:t>Interoperability</a:t>
            </a:r>
          </a:p>
          <a:p>
            <a:pPr lvl="1"/>
            <a:r>
              <a:rPr lang="en-US" altLang="en-US" sz="2000" smtClean="0"/>
              <a:t>Supported by style standardization</a:t>
            </a:r>
          </a:p>
          <a:p>
            <a:r>
              <a:rPr lang="en-US" altLang="en-US" sz="2000" smtClean="0"/>
              <a:t>Style-specific analyses</a:t>
            </a:r>
          </a:p>
          <a:p>
            <a:pPr lvl="1"/>
            <a:r>
              <a:rPr lang="en-US" altLang="en-US" sz="2000" smtClean="0"/>
              <a:t>Enabled by the constrained design space</a:t>
            </a:r>
          </a:p>
          <a:p>
            <a:r>
              <a:rPr lang="en-US" altLang="en-US" sz="2000" smtClean="0"/>
              <a:t>Visualizations</a:t>
            </a:r>
          </a:p>
          <a:p>
            <a:pPr lvl="1"/>
            <a:r>
              <a:rPr lang="en-US" altLang="en-US" sz="2000" smtClean="0"/>
              <a:t>Style-specific depictions matching engineers’ mental models</a:t>
            </a:r>
          </a:p>
        </p:txBody>
      </p:sp>
    </p:spTree>
    <p:extLst>
      <p:ext uri="{BB962C8B-B14F-4D97-AF65-F5344CB8AC3E}">
        <p14:creationId xmlns:p14="http://schemas.microsoft.com/office/powerpoint/2010/main" val="414389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Style Analysis Dimensions</a:t>
            </a:r>
          </a:p>
        </p:txBody>
      </p:sp>
      <p:sp>
        <p:nvSpPr>
          <p:cNvPr id="30723" name="Rectangle 3"/>
          <p:cNvSpPr>
            <a:spLocks noGrp="1" noChangeArrowheads="1"/>
          </p:cNvSpPr>
          <p:nvPr>
            <p:ph idx="1"/>
          </p:nvPr>
        </p:nvSpPr>
        <p:spPr/>
        <p:txBody>
          <a:bodyPr>
            <a:normAutofit fontScale="92500"/>
          </a:bodyPr>
          <a:lstStyle/>
          <a:p>
            <a:r>
              <a:rPr lang="en-US" altLang="en-US" smtClean="0"/>
              <a:t>What is the design vocabulary?</a:t>
            </a:r>
          </a:p>
          <a:p>
            <a:pPr lvl="1"/>
            <a:r>
              <a:rPr lang="en-US" altLang="en-US" smtClean="0"/>
              <a:t>Component and connector types</a:t>
            </a:r>
          </a:p>
          <a:p>
            <a:r>
              <a:rPr lang="en-US" altLang="en-US" smtClean="0"/>
              <a:t>What are the allowable structural patterns?</a:t>
            </a:r>
          </a:p>
          <a:p>
            <a:r>
              <a:rPr lang="en-US" altLang="en-US" smtClean="0"/>
              <a:t>What is the underlying computational model?</a:t>
            </a:r>
          </a:p>
          <a:p>
            <a:r>
              <a:rPr lang="en-US" altLang="en-US" smtClean="0"/>
              <a:t>What are the essential invariants of the style?</a:t>
            </a:r>
          </a:p>
          <a:p>
            <a:r>
              <a:rPr lang="en-US" altLang="en-US" smtClean="0"/>
              <a:t>What are common examples of its use?</a:t>
            </a:r>
          </a:p>
          <a:p>
            <a:r>
              <a:rPr lang="en-US" altLang="en-US" smtClean="0"/>
              <a:t>What are the (dis)advantages of using the style?</a:t>
            </a:r>
          </a:p>
          <a:p>
            <a:r>
              <a:rPr lang="en-US" altLang="en-US" smtClean="0"/>
              <a:t>What are the style’s specializations?</a:t>
            </a:r>
          </a:p>
        </p:txBody>
      </p:sp>
    </p:spTree>
    <p:extLst>
      <p:ext uri="{BB962C8B-B14F-4D97-AF65-F5344CB8AC3E}">
        <p14:creationId xmlns:p14="http://schemas.microsoft.com/office/powerpoint/2010/main" val="75639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Some Common Styles</a:t>
            </a:r>
          </a:p>
        </p:txBody>
      </p:sp>
      <p:sp>
        <p:nvSpPr>
          <p:cNvPr id="31747" name="Rectangle 3"/>
          <p:cNvSpPr>
            <a:spLocks noGrp="1" noChangeArrowheads="1"/>
          </p:cNvSpPr>
          <p:nvPr>
            <p:ph sz="half" idx="1"/>
          </p:nvPr>
        </p:nvSpPr>
        <p:spPr>
          <a:xfrm>
            <a:off x="457200" y="1676400"/>
            <a:ext cx="4033838" cy="4191000"/>
          </a:xfrm>
        </p:spPr>
        <p:txBody>
          <a:bodyPr>
            <a:normAutofit fontScale="92500" lnSpcReduction="10000"/>
          </a:bodyPr>
          <a:lstStyle/>
          <a:p>
            <a:pPr>
              <a:lnSpc>
                <a:spcPct val="90000"/>
              </a:lnSpc>
            </a:pPr>
            <a:r>
              <a:rPr lang="en-US" altLang="en-US" sz="2000" smtClean="0"/>
              <a:t>Traditional, language-influenced styles</a:t>
            </a:r>
          </a:p>
          <a:p>
            <a:pPr lvl="1">
              <a:lnSpc>
                <a:spcPct val="90000"/>
              </a:lnSpc>
            </a:pPr>
            <a:r>
              <a:rPr lang="en-US" altLang="en-US" sz="2200" smtClean="0"/>
              <a:t>Main program and subroutines</a:t>
            </a:r>
          </a:p>
          <a:p>
            <a:pPr lvl="1">
              <a:lnSpc>
                <a:spcPct val="90000"/>
              </a:lnSpc>
            </a:pPr>
            <a:r>
              <a:rPr lang="en-US" altLang="en-US" sz="2200" smtClean="0"/>
              <a:t>Object-oriented </a:t>
            </a:r>
          </a:p>
          <a:p>
            <a:pPr>
              <a:lnSpc>
                <a:spcPct val="90000"/>
              </a:lnSpc>
            </a:pPr>
            <a:r>
              <a:rPr lang="en-US" altLang="en-US" sz="2000" smtClean="0"/>
              <a:t>Layered</a:t>
            </a:r>
          </a:p>
          <a:p>
            <a:pPr lvl="1">
              <a:lnSpc>
                <a:spcPct val="90000"/>
              </a:lnSpc>
            </a:pPr>
            <a:r>
              <a:rPr lang="en-US" altLang="en-US" sz="2200" smtClean="0"/>
              <a:t>Virtual machines</a:t>
            </a:r>
          </a:p>
          <a:p>
            <a:pPr lvl="1">
              <a:lnSpc>
                <a:spcPct val="90000"/>
              </a:lnSpc>
            </a:pPr>
            <a:r>
              <a:rPr lang="en-US" altLang="en-US" sz="2200" smtClean="0"/>
              <a:t>Client-server </a:t>
            </a:r>
          </a:p>
          <a:p>
            <a:pPr>
              <a:lnSpc>
                <a:spcPct val="90000"/>
              </a:lnSpc>
            </a:pPr>
            <a:r>
              <a:rPr lang="en-US" altLang="en-US" sz="2000" smtClean="0"/>
              <a:t>Data-flow styles</a:t>
            </a:r>
          </a:p>
          <a:p>
            <a:pPr lvl="1">
              <a:lnSpc>
                <a:spcPct val="90000"/>
              </a:lnSpc>
            </a:pPr>
            <a:r>
              <a:rPr lang="en-US" altLang="en-US" sz="2200" smtClean="0"/>
              <a:t>Batch sequential</a:t>
            </a:r>
          </a:p>
          <a:p>
            <a:pPr lvl="1">
              <a:lnSpc>
                <a:spcPct val="90000"/>
              </a:lnSpc>
            </a:pPr>
            <a:r>
              <a:rPr lang="en-US" altLang="en-US" sz="2200" smtClean="0"/>
              <a:t>Pipe and filter</a:t>
            </a:r>
          </a:p>
          <a:p>
            <a:pPr>
              <a:lnSpc>
                <a:spcPct val="90000"/>
              </a:lnSpc>
            </a:pPr>
            <a:r>
              <a:rPr lang="en-US" altLang="en-US" sz="2000" smtClean="0"/>
              <a:t>Shared memory</a:t>
            </a:r>
          </a:p>
          <a:p>
            <a:pPr lvl="1">
              <a:lnSpc>
                <a:spcPct val="90000"/>
              </a:lnSpc>
            </a:pPr>
            <a:r>
              <a:rPr lang="en-US" altLang="en-US" sz="2200" smtClean="0"/>
              <a:t>Blackboard</a:t>
            </a:r>
          </a:p>
          <a:p>
            <a:pPr lvl="1">
              <a:lnSpc>
                <a:spcPct val="90000"/>
              </a:lnSpc>
            </a:pPr>
            <a:r>
              <a:rPr lang="en-US" altLang="en-US" sz="2200" smtClean="0"/>
              <a:t>Rule based</a:t>
            </a:r>
          </a:p>
        </p:txBody>
      </p:sp>
      <p:sp>
        <p:nvSpPr>
          <p:cNvPr id="31748" name="Rectangle 4"/>
          <p:cNvSpPr>
            <a:spLocks noGrp="1" noChangeArrowheads="1"/>
          </p:cNvSpPr>
          <p:nvPr>
            <p:ph sz="half" idx="2"/>
          </p:nvPr>
        </p:nvSpPr>
        <p:spPr>
          <a:xfrm>
            <a:off x="4652963" y="1676400"/>
            <a:ext cx="4033837" cy="4191000"/>
          </a:xfrm>
        </p:spPr>
        <p:txBody>
          <a:bodyPr>
            <a:normAutofit fontScale="92500" lnSpcReduction="10000"/>
          </a:bodyPr>
          <a:lstStyle/>
          <a:p>
            <a:r>
              <a:rPr lang="en-US" altLang="en-US" sz="2000" smtClean="0"/>
              <a:t>Interpreter</a:t>
            </a:r>
          </a:p>
          <a:p>
            <a:pPr lvl="1"/>
            <a:r>
              <a:rPr lang="en-US" altLang="en-US" sz="2200" smtClean="0"/>
              <a:t>Interpreter</a:t>
            </a:r>
          </a:p>
          <a:p>
            <a:pPr lvl="1"/>
            <a:r>
              <a:rPr lang="en-US" altLang="en-US" sz="2200" smtClean="0"/>
              <a:t>Mobile code</a:t>
            </a:r>
          </a:p>
          <a:p>
            <a:r>
              <a:rPr lang="en-US" altLang="en-US" sz="2000" smtClean="0"/>
              <a:t>Implicit invocation</a:t>
            </a:r>
          </a:p>
          <a:p>
            <a:pPr lvl="1"/>
            <a:r>
              <a:rPr lang="en-US" altLang="en-US" sz="2200" smtClean="0"/>
              <a:t>Event-based</a:t>
            </a:r>
          </a:p>
          <a:p>
            <a:pPr lvl="1"/>
            <a:r>
              <a:rPr lang="en-US" altLang="en-US" sz="2200" smtClean="0"/>
              <a:t>Publish-subscribe</a:t>
            </a:r>
          </a:p>
          <a:p>
            <a:r>
              <a:rPr lang="en-US" altLang="en-US" sz="2000" smtClean="0"/>
              <a:t>Peer-to-peer</a:t>
            </a:r>
          </a:p>
          <a:p>
            <a:r>
              <a:rPr lang="en-US" altLang="en-US" sz="2000" smtClean="0"/>
              <a:t>“Derived” styles</a:t>
            </a:r>
          </a:p>
          <a:p>
            <a:pPr lvl="1"/>
            <a:r>
              <a:rPr lang="en-US" altLang="en-US" sz="2200" smtClean="0"/>
              <a:t>C2</a:t>
            </a:r>
          </a:p>
          <a:p>
            <a:pPr lvl="1"/>
            <a:r>
              <a:rPr lang="en-US" altLang="en-US" sz="2200" smtClean="0"/>
              <a:t>CORBA</a:t>
            </a:r>
          </a:p>
          <a:p>
            <a:endParaRPr lang="en-US" altLang="en-US" sz="2000" smtClean="0"/>
          </a:p>
        </p:txBody>
      </p:sp>
    </p:spTree>
    <p:extLst>
      <p:ext uri="{BB962C8B-B14F-4D97-AF65-F5344CB8AC3E}">
        <p14:creationId xmlns:p14="http://schemas.microsoft.com/office/powerpoint/2010/main" val="283285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Main Program and Subroutines LL</a:t>
            </a:r>
          </a:p>
        </p:txBody>
      </p:sp>
      <p:pic>
        <p:nvPicPr>
          <p:cNvPr id="32772" name="Picture 3" descr="mainProcSubs_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7152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79313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Object-Oriented Style</a:t>
            </a:r>
          </a:p>
        </p:txBody>
      </p:sp>
      <p:sp>
        <p:nvSpPr>
          <p:cNvPr id="4099" name="Rectangle 3"/>
          <p:cNvSpPr>
            <a:spLocks noGrp="1" noChangeArrowheads="1"/>
          </p:cNvSpPr>
          <p:nvPr>
            <p:ph idx="1"/>
          </p:nvPr>
        </p:nvSpPr>
        <p:spPr/>
        <p:txBody>
          <a:bodyPr>
            <a:normAutofit lnSpcReduction="10000"/>
          </a:bodyPr>
          <a:lstStyle/>
          <a:p>
            <a:pPr>
              <a:lnSpc>
                <a:spcPct val="90000"/>
              </a:lnSpc>
            </a:pPr>
            <a:r>
              <a:rPr lang="en-US" altLang="en-US" sz="2200" smtClean="0"/>
              <a:t>Components are objects</a:t>
            </a:r>
          </a:p>
          <a:p>
            <a:pPr lvl="1">
              <a:lnSpc>
                <a:spcPct val="90000"/>
              </a:lnSpc>
            </a:pPr>
            <a:r>
              <a:rPr lang="en-US" altLang="en-US" sz="2200" smtClean="0"/>
              <a:t>Data and associated operations</a:t>
            </a:r>
          </a:p>
          <a:p>
            <a:pPr>
              <a:lnSpc>
                <a:spcPct val="90000"/>
              </a:lnSpc>
            </a:pPr>
            <a:r>
              <a:rPr lang="en-US" altLang="en-US" sz="2200" smtClean="0"/>
              <a:t>Connectors are messages and method invocations</a:t>
            </a:r>
          </a:p>
          <a:p>
            <a:pPr>
              <a:lnSpc>
                <a:spcPct val="90000"/>
              </a:lnSpc>
            </a:pPr>
            <a:r>
              <a:rPr lang="en-US" altLang="en-US" sz="2200" smtClean="0"/>
              <a:t>Style invariants</a:t>
            </a:r>
          </a:p>
          <a:p>
            <a:pPr lvl="1">
              <a:lnSpc>
                <a:spcPct val="90000"/>
              </a:lnSpc>
            </a:pPr>
            <a:r>
              <a:rPr lang="en-US" altLang="en-US" sz="2200" smtClean="0"/>
              <a:t>Objects are responsible for their internal representation integrity</a:t>
            </a:r>
          </a:p>
          <a:p>
            <a:pPr lvl="1">
              <a:lnSpc>
                <a:spcPct val="90000"/>
              </a:lnSpc>
            </a:pPr>
            <a:r>
              <a:rPr lang="en-US" altLang="en-US" sz="2200" smtClean="0"/>
              <a:t>Internal representation is hidden from other objects</a:t>
            </a:r>
          </a:p>
          <a:p>
            <a:pPr>
              <a:lnSpc>
                <a:spcPct val="90000"/>
              </a:lnSpc>
            </a:pPr>
            <a:r>
              <a:rPr lang="en-US" altLang="en-US" sz="2200" smtClean="0"/>
              <a:t>Advantages</a:t>
            </a:r>
          </a:p>
          <a:p>
            <a:pPr lvl="1">
              <a:lnSpc>
                <a:spcPct val="90000"/>
              </a:lnSpc>
            </a:pPr>
            <a:r>
              <a:rPr lang="en-US" altLang="en-US" sz="2200" smtClean="0"/>
              <a:t>“Infinite malleability” of object internals</a:t>
            </a:r>
          </a:p>
          <a:p>
            <a:pPr lvl="1">
              <a:lnSpc>
                <a:spcPct val="90000"/>
              </a:lnSpc>
            </a:pPr>
            <a:r>
              <a:rPr lang="en-US" altLang="en-US" sz="2200" smtClean="0"/>
              <a:t>System decomposition into sets of interacting agents</a:t>
            </a:r>
          </a:p>
          <a:p>
            <a:pPr>
              <a:lnSpc>
                <a:spcPct val="90000"/>
              </a:lnSpc>
            </a:pPr>
            <a:r>
              <a:rPr lang="en-US" altLang="en-US" sz="2200" smtClean="0"/>
              <a:t>Disadvantages</a:t>
            </a:r>
          </a:p>
          <a:p>
            <a:pPr lvl="1">
              <a:lnSpc>
                <a:spcPct val="90000"/>
              </a:lnSpc>
            </a:pPr>
            <a:r>
              <a:rPr lang="en-US" altLang="en-US" sz="2200" smtClean="0"/>
              <a:t>Objects must know identities of servers</a:t>
            </a:r>
          </a:p>
          <a:p>
            <a:pPr lvl="1">
              <a:lnSpc>
                <a:spcPct val="90000"/>
              </a:lnSpc>
            </a:pPr>
            <a:r>
              <a:rPr lang="en-US" altLang="en-US" sz="2200" smtClean="0"/>
              <a:t>Side effects in object method invocations</a:t>
            </a:r>
            <a:endParaRPr lang="en-US" altLang="en-US" sz="2200" dirty="0" smtClean="0"/>
          </a:p>
        </p:txBody>
      </p:sp>
    </p:spTree>
    <p:extLst>
      <p:ext uri="{BB962C8B-B14F-4D97-AF65-F5344CB8AC3E}">
        <p14:creationId xmlns:p14="http://schemas.microsoft.com/office/powerpoint/2010/main" val="2476592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Object-Oriented LL</a:t>
            </a:r>
          </a:p>
        </p:txBody>
      </p:sp>
      <p:sp>
        <p:nvSpPr>
          <p:cNvPr id="2" name="Content Placeholder 1"/>
          <p:cNvSpPr>
            <a:spLocks noGrp="1"/>
          </p:cNvSpPr>
          <p:nvPr>
            <p:ph idx="1"/>
          </p:nvPr>
        </p:nvSpPr>
        <p:spPr>
          <a:xfrm>
            <a:off x="533400" y="4876800"/>
            <a:ext cx="8229600" cy="1355725"/>
          </a:xfrm>
        </p:spPr>
        <p:txBody>
          <a:bodyPr/>
          <a:lstStyle/>
          <a:p>
            <a:r>
              <a:rPr lang="en-US" dirty="0" smtClean="0"/>
              <a:t>Can you list the differences between this and the function call style?</a:t>
            </a:r>
            <a:endParaRPr lang="en-CA" dirty="0"/>
          </a:p>
        </p:txBody>
      </p:sp>
      <p:pic>
        <p:nvPicPr>
          <p:cNvPr id="5124" name="Picture 3" descr="objectOriented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23182"/>
            <a:ext cx="61087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96410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OO/LL in UML</a:t>
            </a:r>
          </a:p>
        </p:txBody>
      </p:sp>
      <p:pic>
        <p:nvPicPr>
          <p:cNvPr id="6148" name="Picture 3" descr="objectOriented_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5428456" cy="445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0856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 4</a:t>
            </a:r>
            <a:endParaRPr lang="en-CA" dirty="0"/>
          </a:p>
        </p:txBody>
      </p:sp>
      <p:sp>
        <p:nvSpPr>
          <p:cNvPr id="3" name="Content Placeholder 2"/>
          <p:cNvSpPr>
            <a:spLocks noGrp="1"/>
          </p:cNvSpPr>
          <p:nvPr>
            <p:ph idx="1"/>
          </p:nvPr>
        </p:nvSpPr>
        <p:spPr/>
        <p:txBody>
          <a:bodyPr/>
          <a:lstStyle/>
          <a:p>
            <a:r>
              <a:rPr lang="en-US" dirty="0" smtClean="0"/>
              <a:t>Lets work on the class exercises.</a:t>
            </a:r>
            <a:endParaRPr lang="en-CA" dirty="0"/>
          </a:p>
        </p:txBody>
      </p:sp>
    </p:spTree>
    <p:extLst>
      <p:ext uri="{BB962C8B-B14F-4D97-AF65-F5344CB8AC3E}">
        <p14:creationId xmlns:p14="http://schemas.microsoft.com/office/powerpoint/2010/main" val="3024041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t>
            </a:r>
            <a:r>
              <a:rPr lang="en-US" dirty="0"/>
              <a:t>Pattern</a:t>
            </a:r>
          </a:p>
        </p:txBody>
      </p:sp>
      <p:sp>
        <p:nvSpPr>
          <p:cNvPr id="3" name="Content Placeholder 2"/>
          <p:cNvSpPr>
            <a:spLocks noGrp="1"/>
          </p:cNvSpPr>
          <p:nvPr>
            <p:ph idx="1"/>
          </p:nvPr>
        </p:nvSpPr>
        <p:spPr>
          <a:xfrm>
            <a:off x="457200" y="1325562"/>
            <a:ext cx="8229600" cy="4922838"/>
          </a:xfrm>
        </p:spPr>
        <p:txBody>
          <a:bodyPr>
            <a:normAutofit fontScale="775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There are shared resources and services that large numbers of distributed clients wish to access, and for which we wish to control access or quality of service.</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By managing a set of shared resources and services, we can promote modifiability and reuse, by factoring out common services and having to modify these in a single location, or a small number of locations. We want to improve scalability and availability by centralizing the control of these resources and services, while distributing the resources themselves across multiple physical servers.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Clients interact by requesting services of servers, which provide a set of services. Some components may act as both clients and servers. There may be one central server or multiple distributed ones.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4508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Patterns, Styles, and DSSAs</a:t>
            </a:r>
          </a:p>
        </p:txBody>
      </p:sp>
      <p:pic>
        <p:nvPicPr>
          <p:cNvPr id="17412" name="Picture 3" descr="Fig4-2PatternsAndSty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408112"/>
            <a:ext cx="44958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66585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Example</a:t>
            </a:r>
            <a:endParaRPr lang="en-US" dirty="0"/>
          </a:p>
        </p:txBody>
      </p:sp>
      <p:sp>
        <p:nvSpPr>
          <p:cNvPr id="4" name="Footer Placeholder 3"/>
          <p:cNvSpPr>
            <a:spLocks noGrp="1"/>
          </p:cNvSpPr>
          <p:nvPr>
            <p:ph type="ftr" sz="quarter" idx="11"/>
          </p:nvPr>
        </p:nvSpPr>
        <p:spPr>
          <a:xfrm>
            <a:off x="304800" y="6356350"/>
            <a:ext cx="6629400" cy="501650"/>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38200" y="1139467"/>
            <a:ext cx="7393991" cy="5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841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Solution</a:t>
            </a:r>
            <a:endParaRPr lang="en-US" dirty="0"/>
          </a:p>
        </p:txBody>
      </p:sp>
      <p:sp>
        <p:nvSpPr>
          <p:cNvPr id="3" name="Content Placeholder 2"/>
          <p:cNvSpPr>
            <a:spLocks noGrp="1"/>
          </p:cNvSpPr>
          <p:nvPr>
            <p:ph idx="1"/>
          </p:nvPr>
        </p:nvSpPr>
        <p:spPr>
          <a:xfrm>
            <a:off x="457200" y="1325562"/>
            <a:ext cx="8229600" cy="4846638"/>
          </a:xfrm>
        </p:spPr>
        <p:txBody>
          <a:bodyPr>
            <a:normAutofit fontScale="85000" lnSpcReduction="20000"/>
          </a:bodyPr>
          <a:lstStyle/>
          <a:p>
            <a:r>
              <a:rPr lang="en-US" sz="3200" b="1" i="0" u="none" strike="noStrike" kern="1200" baseline="0" dirty="0" smtClean="0">
                <a:solidFill>
                  <a:schemeClr val="tx1"/>
                </a:solidFill>
                <a:latin typeface="+mn-lt"/>
                <a:ea typeface="+mn-ea"/>
                <a:cs typeface="+mn-cs"/>
              </a:rPr>
              <a:t>Overview</a:t>
            </a:r>
            <a:r>
              <a:rPr lang="en-US" sz="3200" b="0" i="0" u="none" strike="noStrike" kern="1200" baseline="0" dirty="0" smtClean="0">
                <a:solidFill>
                  <a:schemeClr val="tx1"/>
                </a:solidFill>
                <a:latin typeface="+mn-lt"/>
                <a:ea typeface="+mn-ea"/>
                <a:cs typeface="+mn-cs"/>
              </a:rPr>
              <a:t>: Clients initiate interactions with servers, invoking services as needed from those servers and waiting for the results of those requests.</a:t>
            </a:r>
          </a:p>
          <a:p>
            <a:r>
              <a:rPr lang="en-US" sz="3200" b="1" i="0" u="none" strike="noStrike" kern="1200" baseline="0" dirty="0" smtClean="0">
                <a:solidFill>
                  <a:schemeClr val="tx1"/>
                </a:solidFill>
                <a:latin typeface="+mn-lt"/>
                <a:ea typeface="+mn-ea"/>
                <a:cs typeface="+mn-cs"/>
              </a:rPr>
              <a:t>Elements</a:t>
            </a:r>
            <a:r>
              <a:rPr lang="en-US" sz="3200" b="0" i="0" u="none" strike="noStrike" kern="1200" baseline="0" dirty="0" smtClean="0">
                <a:solidFill>
                  <a:schemeClr val="tx1"/>
                </a:solidFill>
                <a:latin typeface="+mn-lt"/>
                <a:ea typeface="+mn-ea"/>
                <a:cs typeface="+mn-cs"/>
              </a:rPr>
              <a:t>: </a:t>
            </a:r>
          </a:p>
          <a:p>
            <a:pPr lvl="1"/>
            <a:r>
              <a:rPr lang="en-US" sz="2800" b="0" i="1" u="none" strike="noStrike" kern="1200" baseline="0" dirty="0" smtClean="0">
                <a:solidFill>
                  <a:schemeClr val="tx1"/>
                </a:solidFill>
                <a:latin typeface="+mn-lt"/>
                <a:ea typeface="+mn-ea"/>
                <a:cs typeface="+mn-cs"/>
              </a:rPr>
              <a:t>Client, </a:t>
            </a:r>
            <a:r>
              <a:rPr lang="en-US" sz="2800" b="0" i="0" u="none" strike="noStrike" kern="1200" baseline="0" dirty="0" smtClean="0">
                <a:solidFill>
                  <a:schemeClr val="tx1"/>
                </a:solidFill>
                <a:latin typeface="+mn-lt"/>
                <a:ea typeface="+mn-ea"/>
                <a:cs typeface="+mn-cs"/>
              </a:rPr>
              <a:t>a component that invokes services of a server</a:t>
            </a:r>
            <a:r>
              <a:rPr lang="en-US" sz="2800" b="0" i="0" u="none" strike="noStrike" kern="1200" dirty="0" smtClean="0">
                <a:solidFill>
                  <a:schemeClr val="tx1"/>
                </a:solidFill>
                <a:latin typeface="+mn-lt"/>
                <a:ea typeface="+mn-ea"/>
                <a:cs typeface="+mn-cs"/>
              </a:rPr>
              <a:t> </a:t>
            </a:r>
            <a:r>
              <a:rPr lang="en-US" sz="2800" b="0" i="0" u="none" strike="noStrike" kern="1200" baseline="0" dirty="0" smtClean="0">
                <a:solidFill>
                  <a:schemeClr val="tx1"/>
                </a:solidFill>
                <a:latin typeface="+mn-lt"/>
                <a:ea typeface="+mn-ea"/>
                <a:cs typeface="+mn-cs"/>
              </a:rPr>
              <a:t>component. Clients have ports that describe the services they require.</a:t>
            </a:r>
          </a:p>
          <a:p>
            <a:pPr lvl="1"/>
            <a:r>
              <a:rPr lang="en-US" sz="2800" b="0" i="1" u="none" strike="noStrike" kern="1200" baseline="0" dirty="0" smtClean="0">
                <a:solidFill>
                  <a:schemeClr val="tx1"/>
                </a:solidFill>
                <a:latin typeface="+mn-lt"/>
                <a:ea typeface="+mn-ea"/>
                <a:cs typeface="+mn-cs"/>
              </a:rPr>
              <a:t>Server: </a:t>
            </a:r>
            <a:r>
              <a:rPr lang="en-US" sz="2800" b="0" i="0" u="none" strike="noStrike" kern="1200" baseline="0" dirty="0" smtClean="0">
                <a:solidFill>
                  <a:schemeClr val="tx1"/>
                </a:solidFill>
                <a:latin typeface="+mn-lt"/>
                <a:ea typeface="+mn-ea"/>
                <a:cs typeface="+mn-cs"/>
              </a:rPr>
              <a:t>a component that provides services to clients. Servers have ports that describe the services they provide. </a:t>
            </a:r>
          </a:p>
          <a:p>
            <a:r>
              <a:rPr lang="en-US" sz="3200" b="1" i="1" u="none" strike="noStrike" kern="1200" baseline="0" dirty="0" smtClean="0">
                <a:solidFill>
                  <a:schemeClr val="tx1"/>
                </a:solidFill>
                <a:latin typeface="+mn-lt"/>
                <a:ea typeface="+mn-ea"/>
                <a:cs typeface="+mn-cs"/>
              </a:rPr>
              <a:t>Request/reply connector</a:t>
            </a:r>
            <a:r>
              <a:rPr lang="en-US" sz="3200" b="0" i="1" u="none" strike="noStrike" kern="1200" baseline="0" dirty="0" smtClean="0">
                <a:solidFill>
                  <a:schemeClr val="tx1"/>
                </a:solidFill>
                <a:latin typeface="+mn-lt"/>
                <a:ea typeface="+mn-ea"/>
                <a:cs typeface="+mn-cs"/>
              </a:rPr>
              <a:t>: </a:t>
            </a:r>
            <a:r>
              <a:rPr lang="en-US" sz="3200" b="0" i="0" u="none" strike="noStrike" kern="1200" baseline="0" dirty="0" smtClean="0">
                <a:solidFill>
                  <a:schemeClr val="tx1"/>
                </a:solidFill>
                <a:latin typeface="+mn-lt"/>
                <a:ea typeface="+mn-ea"/>
                <a:cs typeface="+mn-cs"/>
              </a:rPr>
              <a:t>a data connector employing a request/reply protocol, used by a client to invoke services on a server. Important characteristics include whether the calls are local or remote, and whether data is encrypted.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585362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Solution</a:t>
            </a:r>
            <a:endParaRPr lang="en-US" dirty="0"/>
          </a:p>
        </p:txBody>
      </p:sp>
      <p:sp>
        <p:nvSpPr>
          <p:cNvPr id="3" name="Content Placeholder 2"/>
          <p:cNvSpPr>
            <a:spLocks noGrp="1"/>
          </p:cNvSpPr>
          <p:nvPr>
            <p:ph idx="1"/>
          </p:nvPr>
        </p:nvSpPr>
        <p:spPr/>
        <p:txBody>
          <a:bodyPr>
            <a:normAutofit fontScale="85000" lnSpcReduction="20000"/>
          </a:bodyPr>
          <a:lstStyle/>
          <a:p>
            <a:r>
              <a:rPr lang="en-US" sz="3200" b="1" i="0" u="none" strike="noStrike" kern="1200" baseline="0" dirty="0" smtClean="0">
                <a:solidFill>
                  <a:schemeClr val="tx1"/>
                </a:solidFill>
                <a:latin typeface="+mn-lt"/>
                <a:ea typeface="+mn-ea"/>
                <a:cs typeface="+mn-cs"/>
              </a:rPr>
              <a:t>Relations</a:t>
            </a:r>
            <a:r>
              <a:rPr lang="en-US" sz="3200" b="0" i="0" u="none" strike="noStrike" kern="1200" baseline="0" dirty="0" smtClean="0">
                <a:solidFill>
                  <a:schemeClr val="tx1"/>
                </a:solidFill>
                <a:latin typeface="+mn-lt"/>
                <a:ea typeface="+mn-ea"/>
                <a:cs typeface="+mn-cs"/>
              </a:rPr>
              <a:t>: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clients with servers.</a:t>
            </a:r>
          </a:p>
          <a:p>
            <a:r>
              <a:rPr lang="en-US" sz="3200" b="1" i="0" u="none" strike="noStrike" kern="1200" baseline="0" dirty="0" smtClean="0">
                <a:solidFill>
                  <a:schemeClr val="tx1"/>
                </a:solidFill>
                <a:latin typeface="+mn-lt"/>
                <a:ea typeface="+mn-ea"/>
                <a:cs typeface="+mn-cs"/>
              </a:rPr>
              <a:t>Constraints</a:t>
            </a:r>
            <a:r>
              <a:rPr lang="en-US" sz="3200" b="0" i="0" u="none" strike="noStrike" kern="1200" baseline="0" dirty="0" smtClean="0">
                <a:solidFill>
                  <a:schemeClr val="tx1"/>
                </a:solidFill>
                <a:latin typeface="+mn-lt"/>
                <a:ea typeface="+mn-ea"/>
                <a:cs typeface="+mn-cs"/>
              </a:rPr>
              <a:t>: </a:t>
            </a:r>
          </a:p>
          <a:p>
            <a:pPr lvl="1"/>
            <a:r>
              <a:rPr lang="en-US" sz="2800" b="0" i="0" u="none" strike="noStrike" kern="1200" baseline="0" dirty="0" smtClean="0">
                <a:solidFill>
                  <a:schemeClr val="tx1"/>
                </a:solidFill>
                <a:latin typeface="+mn-lt"/>
                <a:ea typeface="+mn-ea"/>
                <a:cs typeface="+mn-cs"/>
              </a:rPr>
              <a:t>Clients are connected to servers through request/reply </a:t>
            </a:r>
            <a:r>
              <a:rPr lang="en-US" dirty="0"/>
              <a:t>connectors.</a:t>
            </a:r>
          </a:p>
          <a:p>
            <a:pPr lvl="1"/>
            <a:r>
              <a:rPr lang="en-US" sz="2800" b="0" i="0" u="none" strike="noStrike" kern="1200" baseline="0" dirty="0" smtClean="0">
                <a:solidFill>
                  <a:schemeClr val="tx1"/>
                </a:solidFill>
                <a:latin typeface="+mn-lt"/>
                <a:ea typeface="+mn-ea"/>
                <a:cs typeface="+mn-cs"/>
              </a:rPr>
              <a:t>Server components can be clients to other servers.</a:t>
            </a:r>
          </a:p>
          <a:p>
            <a:r>
              <a:rPr lang="en-US" sz="3200" b="1" i="0" u="none" strike="noStrike" kern="1200" baseline="0" dirty="0" smtClean="0">
                <a:solidFill>
                  <a:schemeClr val="tx1"/>
                </a:solidFill>
                <a:latin typeface="+mn-lt"/>
                <a:ea typeface="+mn-ea"/>
                <a:cs typeface="+mn-cs"/>
              </a:rPr>
              <a:t>Weaknesses</a:t>
            </a:r>
            <a:r>
              <a:rPr lang="en-US" sz="3200" b="0" i="0" u="none" strike="noStrike" kern="1200" baseline="0" dirty="0" smtClean="0">
                <a:solidFill>
                  <a:schemeClr val="tx1"/>
                </a:solidFill>
                <a:latin typeface="+mn-lt"/>
                <a:ea typeface="+mn-ea"/>
                <a:cs typeface="+mn-cs"/>
              </a:rPr>
              <a:t>: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62983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GB" smtClean="0"/>
              <a:t>Client Server Basic Model:</a:t>
            </a:r>
            <a:br>
              <a:rPr lang="en-GB" smtClean="0"/>
            </a:br>
            <a:r>
              <a:rPr lang="en-GB" smtClean="0"/>
              <a:t>Clients invoke individual servers</a:t>
            </a:r>
          </a:p>
        </p:txBody>
      </p:sp>
      <p:sp>
        <p:nvSpPr>
          <p:cNvPr id="20483" name="Rectangle 4"/>
          <p:cNvSpPr>
            <a:spLocks noGrp="1" noChangeArrowheads="1"/>
          </p:cNvSpPr>
          <p:nvPr>
            <p:ph type="body" idx="1"/>
          </p:nvPr>
        </p:nvSpPr>
        <p:spPr>
          <a:xfrm>
            <a:off x="609600" y="5257800"/>
            <a:ext cx="8305800" cy="1447800"/>
          </a:xfrm>
        </p:spPr>
        <p:txBody>
          <a:bodyPr>
            <a:normAutofit/>
          </a:bodyPr>
          <a:lstStyle/>
          <a:p>
            <a:pPr>
              <a:lnSpc>
                <a:spcPct val="80000"/>
              </a:lnSpc>
            </a:pPr>
            <a:r>
              <a:rPr lang="en-US" sz="1800" dirty="0" smtClean="0"/>
              <a:t>Client process interact with individual server processes in a separate computer in order to access data or resource. </a:t>
            </a:r>
          </a:p>
          <a:p>
            <a:pPr>
              <a:lnSpc>
                <a:spcPct val="80000"/>
              </a:lnSpc>
            </a:pPr>
            <a:r>
              <a:rPr lang="en-US" sz="1800" dirty="0" smtClean="0"/>
              <a:t>It is a distributed layered architecture with 2 layers (Client and Server layers)</a:t>
            </a:r>
          </a:p>
          <a:p>
            <a:pPr>
              <a:lnSpc>
                <a:spcPct val="80000"/>
              </a:lnSpc>
            </a:pPr>
            <a:r>
              <a:rPr lang="en-US" sz="1800" dirty="0" smtClean="0"/>
              <a:t>Example:</a:t>
            </a:r>
            <a:endParaRPr lang="en-US" sz="1600" dirty="0" smtClean="0"/>
          </a:p>
          <a:p>
            <a:pPr lvl="1">
              <a:lnSpc>
                <a:spcPct val="80000"/>
              </a:lnSpc>
            </a:pPr>
            <a:r>
              <a:rPr lang="en-US" sz="1600" dirty="0" smtClean="0"/>
              <a:t>Browser </a:t>
            </a:r>
            <a:r>
              <a:rPr lang="en-US" sz="1600" dirty="0" smtClean="0">
                <a:sym typeface="Wingdings" pitchFamily="2" charset="2"/>
              </a:rPr>
              <a:t> </a:t>
            </a:r>
            <a:r>
              <a:rPr lang="en-US" sz="1600" dirty="0" smtClean="0"/>
              <a:t>search engine -&gt; crawlers </a:t>
            </a:r>
            <a:r>
              <a:rPr lang="en-US" sz="1600" dirty="0" smtClean="0">
                <a:sym typeface="Wingdings" pitchFamily="2" charset="2"/>
              </a:rPr>
              <a:t> other web servers</a:t>
            </a:r>
            <a:r>
              <a:rPr lang="en-US" sz="1600" dirty="0" smtClean="0"/>
              <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33500"/>
            <a:ext cx="58674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910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Clients and Servers</a:t>
            </a:r>
          </a:p>
        </p:txBody>
      </p:sp>
      <p:sp>
        <p:nvSpPr>
          <p:cNvPr id="21507" name="Rectangle 3"/>
          <p:cNvSpPr>
            <a:spLocks noGrp="1" noChangeArrowheads="1"/>
          </p:cNvSpPr>
          <p:nvPr>
            <p:ph type="body" idx="1"/>
          </p:nvPr>
        </p:nvSpPr>
        <p:spPr/>
        <p:txBody>
          <a:bodyPr/>
          <a:lstStyle/>
          <a:p>
            <a:r>
              <a:rPr lang="en-US" sz="2100" smtClean="0"/>
              <a:t>General interaction between a client and a server.</a:t>
            </a:r>
          </a:p>
          <a:p>
            <a:endParaRPr lang="en-US" sz="210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9800"/>
            <a:ext cx="3962400" cy="4047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054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Advantages</a:t>
            </a:r>
            <a:endParaRPr lang="en-CA" dirty="0"/>
          </a:p>
        </p:txBody>
      </p:sp>
      <p:sp>
        <p:nvSpPr>
          <p:cNvPr id="3" name="Content Placeholder 2"/>
          <p:cNvSpPr>
            <a:spLocks noGrp="1"/>
          </p:cNvSpPr>
          <p:nvPr>
            <p:ph idx="1"/>
          </p:nvPr>
        </p:nvSpPr>
        <p:spPr/>
        <p:txBody>
          <a:bodyPr/>
          <a:lstStyle/>
          <a:p>
            <a:r>
              <a:rPr lang="en-US" dirty="0" smtClean="0"/>
              <a:t>Where centralized data is required</a:t>
            </a:r>
          </a:p>
          <a:p>
            <a:r>
              <a:rPr lang="en-US" dirty="0" smtClean="0"/>
              <a:t>Server is typically a high capacity machine (processing power to manage large number of connections and requests)</a:t>
            </a:r>
          </a:p>
          <a:p>
            <a:r>
              <a:rPr lang="en-US" dirty="0" smtClean="0"/>
              <a:t>Clients are simple UI tasks</a:t>
            </a:r>
          </a:p>
          <a:p>
            <a:r>
              <a:rPr lang="en-US" dirty="0" smtClean="0"/>
              <a:t>Many business applications use this architecture.</a:t>
            </a:r>
          </a:p>
        </p:txBody>
      </p:sp>
    </p:spTree>
    <p:extLst>
      <p:ext uri="{BB962C8B-B14F-4D97-AF65-F5344CB8AC3E}">
        <p14:creationId xmlns:p14="http://schemas.microsoft.com/office/powerpoint/2010/main" val="2292600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Disadvantages</a:t>
            </a:r>
            <a:endParaRPr lang="en-CA" dirty="0"/>
          </a:p>
        </p:txBody>
      </p:sp>
      <p:sp>
        <p:nvSpPr>
          <p:cNvPr id="3" name="Content Placeholder 2"/>
          <p:cNvSpPr>
            <a:spLocks noGrp="1"/>
          </p:cNvSpPr>
          <p:nvPr>
            <p:ph idx="1"/>
          </p:nvPr>
        </p:nvSpPr>
        <p:spPr/>
        <p:txBody>
          <a:bodyPr/>
          <a:lstStyle/>
          <a:p>
            <a:r>
              <a:rPr lang="en-US" dirty="0" smtClean="0"/>
              <a:t>Single point of failure </a:t>
            </a:r>
          </a:p>
          <a:p>
            <a:pPr lvl="1"/>
            <a:r>
              <a:rPr lang="en-US" dirty="0" smtClean="0"/>
              <a:t>Susceptible to denial of service attack</a:t>
            </a:r>
          </a:p>
          <a:p>
            <a:r>
              <a:rPr lang="en-US" dirty="0" smtClean="0"/>
              <a:t>Network bandwidth limitations affect performance</a:t>
            </a:r>
          </a:p>
          <a:p>
            <a:r>
              <a:rPr lang="en-US" dirty="0" smtClean="0"/>
              <a:t>Amount of requests can increase significantly if application is open to any users.</a:t>
            </a:r>
          </a:p>
        </p:txBody>
      </p:sp>
    </p:spTree>
    <p:extLst>
      <p:ext uri="{BB962C8B-B14F-4D97-AF65-F5344CB8AC3E}">
        <p14:creationId xmlns:p14="http://schemas.microsoft.com/office/powerpoint/2010/main" val="1494824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381000"/>
          </a:xfrm>
        </p:spPr>
        <p:txBody>
          <a:bodyPr>
            <a:normAutofit fontScale="90000"/>
          </a:bodyPr>
          <a:lstStyle/>
          <a:p>
            <a:r>
              <a:rPr lang="en-GB" dirty="0" smtClean="0"/>
              <a:t>A service provided by multiple servers</a:t>
            </a:r>
          </a:p>
        </p:txBody>
      </p:sp>
      <p:sp>
        <p:nvSpPr>
          <p:cNvPr id="22531" name="Rectangle 4"/>
          <p:cNvSpPr>
            <a:spLocks noGrp="1" noChangeArrowheads="1"/>
          </p:cNvSpPr>
          <p:nvPr>
            <p:ph type="body" idx="1"/>
          </p:nvPr>
        </p:nvSpPr>
        <p:spPr>
          <a:xfrm>
            <a:off x="609600" y="5715000"/>
            <a:ext cx="6096000" cy="762000"/>
          </a:xfrm>
        </p:spPr>
        <p:txBody>
          <a:bodyPr>
            <a:noAutofit/>
          </a:bodyPr>
          <a:lstStyle/>
          <a:p>
            <a:pPr>
              <a:lnSpc>
                <a:spcPct val="80000"/>
              </a:lnSpc>
            </a:pPr>
            <a:r>
              <a:rPr lang="en-US" sz="1800" dirty="0" smtClean="0"/>
              <a:t>Services may be implemented as several server processes in separate host computers. </a:t>
            </a:r>
          </a:p>
          <a:p>
            <a:pPr>
              <a:lnSpc>
                <a:spcPct val="80000"/>
              </a:lnSpc>
            </a:pPr>
            <a:r>
              <a:rPr lang="en-US" sz="1800" dirty="0" smtClean="0"/>
              <a:t>Example: Cluster based Web servers and apps such as Google, parallel databases Oracle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433295"/>
            <a:ext cx="4748212" cy="390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041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smtClean="0"/>
              <a:t>Client-Server LL – Taylor Notation</a:t>
            </a:r>
          </a:p>
        </p:txBody>
      </p:sp>
      <p:pic>
        <p:nvPicPr>
          <p:cNvPr id="13316" name="Picture 3" descr="clientServer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1993900"/>
            <a:ext cx="5375275"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58901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457200" y="1325562"/>
            <a:ext cx="8229600" cy="1395336"/>
          </a:xfrm>
        </p:spPr>
        <p:txBody>
          <a:bodyPr>
            <a:normAutofit/>
          </a:bodyPr>
          <a:lstStyle/>
          <a:p>
            <a:r>
              <a:rPr lang="en-US" dirty="0"/>
              <a:t>Define a suitable client-server architecture of a distributed cash register </a:t>
            </a:r>
            <a:r>
              <a:rPr lang="en-US" dirty="0" smtClean="0"/>
              <a:t>application.</a:t>
            </a:r>
            <a:endParaRPr lang="en-CA" dirty="0"/>
          </a:p>
        </p:txBody>
      </p:sp>
    </p:spTree>
    <p:extLst>
      <p:ext uri="{BB962C8B-B14F-4D97-AF65-F5344CB8AC3E}">
        <p14:creationId xmlns:p14="http://schemas.microsoft.com/office/powerpoint/2010/main" val="151699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normAutofit fontScale="90000"/>
          </a:bodyPr>
          <a:lstStyle/>
          <a:p>
            <a:r>
              <a:rPr lang="en-US" altLang="en-US" smtClean="0"/>
              <a:t>Domain-Specific Software Architectures</a:t>
            </a:r>
          </a:p>
        </p:txBody>
      </p:sp>
      <p:sp>
        <p:nvSpPr>
          <p:cNvPr id="18435" name="Rectangle 5"/>
          <p:cNvSpPr>
            <a:spLocks noGrp="1" noChangeArrowheads="1"/>
          </p:cNvSpPr>
          <p:nvPr>
            <p:ph idx="1"/>
          </p:nvPr>
        </p:nvSpPr>
        <p:spPr/>
        <p:txBody>
          <a:bodyPr>
            <a:normAutofit fontScale="85000" lnSpcReduction="20000"/>
          </a:bodyPr>
          <a:lstStyle/>
          <a:p>
            <a:r>
              <a:rPr lang="en-US" altLang="en-US" smtClean="0"/>
              <a:t>A DSSA is an assemblage of software components</a:t>
            </a:r>
          </a:p>
          <a:p>
            <a:pPr lvl="1"/>
            <a:r>
              <a:rPr lang="en-US" altLang="en-US" smtClean="0"/>
              <a:t>specialized for a particular type of task (domain),</a:t>
            </a:r>
          </a:p>
          <a:p>
            <a:pPr lvl="1"/>
            <a:r>
              <a:rPr lang="en-US" altLang="en-US" smtClean="0"/>
              <a:t>generalized for effective use across that domain, and</a:t>
            </a:r>
          </a:p>
          <a:p>
            <a:pPr lvl="1"/>
            <a:r>
              <a:rPr lang="en-US" altLang="en-US" smtClean="0"/>
              <a:t>composed in a standardized structure (topology) effective for building successful applications.</a:t>
            </a:r>
          </a:p>
          <a:p>
            <a:r>
              <a:rPr lang="en-US" altLang="en-US" smtClean="0"/>
              <a:t>Since DSSAs are specialized for a particular domain they are only of value if one exists for the domain wherein the engineer is tasked with building a new application. </a:t>
            </a:r>
          </a:p>
          <a:p>
            <a:r>
              <a:rPr lang="en-US" altLang="en-US" smtClean="0"/>
              <a:t>DSSAs are the pre-eminent means for maximal reuse of knowledge and prior development and hence for developing a new architectural design.</a:t>
            </a:r>
          </a:p>
        </p:txBody>
      </p:sp>
    </p:spTree>
    <p:extLst>
      <p:ext uri="{BB962C8B-B14F-4D97-AF65-F5344CB8AC3E}">
        <p14:creationId xmlns:p14="http://schemas.microsoft.com/office/powerpoint/2010/main" val="296042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Layered Style</a:t>
            </a:r>
            <a:endParaRPr lang="en-US" altLang="en-US" b="0" smtClean="0"/>
          </a:p>
        </p:txBody>
      </p:sp>
      <p:sp>
        <p:nvSpPr>
          <p:cNvPr id="7171" name="Rectangle 3"/>
          <p:cNvSpPr>
            <a:spLocks noGrp="1" noChangeArrowheads="1"/>
          </p:cNvSpPr>
          <p:nvPr>
            <p:ph idx="1"/>
          </p:nvPr>
        </p:nvSpPr>
        <p:spPr/>
        <p:txBody>
          <a:bodyPr>
            <a:normAutofit fontScale="92500" lnSpcReduction="20000"/>
          </a:bodyPr>
          <a:lstStyle/>
          <a:p>
            <a:pPr>
              <a:lnSpc>
                <a:spcPct val="90000"/>
              </a:lnSpc>
              <a:spcBef>
                <a:spcPts val="900"/>
              </a:spcBef>
            </a:pPr>
            <a:r>
              <a:rPr lang="en-US" altLang="en-US" dirty="0" smtClean="0"/>
              <a:t>Hierarchical system organization</a:t>
            </a:r>
          </a:p>
          <a:p>
            <a:pPr lvl="1">
              <a:lnSpc>
                <a:spcPct val="90000"/>
              </a:lnSpc>
              <a:spcBef>
                <a:spcPts val="600"/>
              </a:spcBef>
            </a:pPr>
            <a:r>
              <a:rPr lang="en-US" altLang="en-US" dirty="0" smtClean="0"/>
              <a:t>“Multi-level client-server”</a:t>
            </a:r>
          </a:p>
          <a:p>
            <a:pPr lvl="1">
              <a:lnSpc>
                <a:spcPct val="90000"/>
              </a:lnSpc>
              <a:spcBef>
                <a:spcPts val="600"/>
              </a:spcBef>
            </a:pPr>
            <a:r>
              <a:rPr lang="en-US" altLang="en-US" dirty="0" smtClean="0"/>
              <a:t>Each layer exposes an interface (API) to be used by above layers</a:t>
            </a:r>
          </a:p>
          <a:p>
            <a:pPr>
              <a:lnSpc>
                <a:spcPct val="90000"/>
              </a:lnSpc>
              <a:spcBef>
                <a:spcPts val="900"/>
              </a:spcBef>
            </a:pPr>
            <a:r>
              <a:rPr lang="en-US" altLang="en-US" dirty="0" smtClean="0"/>
              <a:t>Each layer acts as a</a:t>
            </a:r>
          </a:p>
          <a:p>
            <a:pPr lvl="1">
              <a:lnSpc>
                <a:spcPct val="90000"/>
              </a:lnSpc>
              <a:spcBef>
                <a:spcPts val="600"/>
              </a:spcBef>
            </a:pPr>
            <a:r>
              <a:rPr lang="en-US" altLang="en-US" i="1" dirty="0" smtClean="0"/>
              <a:t>Server:</a:t>
            </a:r>
            <a:r>
              <a:rPr lang="en-US" altLang="en-US" dirty="0" smtClean="0"/>
              <a:t> service provider to layers “above”</a:t>
            </a:r>
          </a:p>
          <a:p>
            <a:pPr lvl="1">
              <a:lnSpc>
                <a:spcPct val="90000"/>
              </a:lnSpc>
              <a:spcBef>
                <a:spcPts val="600"/>
              </a:spcBef>
            </a:pPr>
            <a:r>
              <a:rPr lang="en-US" altLang="en-US" i="1" dirty="0" smtClean="0"/>
              <a:t>Client:</a:t>
            </a:r>
            <a:r>
              <a:rPr lang="en-US" altLang="en-US" dirty="0" smtClean="0"/>
              <a:t> service consumer of layer(s) “below”</a:t>
            </a:r>
          </a:p>
          <a:p>
            <a:pPr>
              <a:lnSpc>
                <a:spcPct val="90000"/>
              </a:lnSpc>
              <a:spcBef>
                <a:spcPts val="900"/>
              </a:spcBef>
            </a:pPr>
            <a:r>
              <a:rPr lang="en-US" altLang="en-US" dirty="0" smtClean="0"/>
              <a:t>Connectors are protocols of layer interaction</a:t>
            </a:r>
          </a:p>
          <a:p>
            <a:pPr>
              <a:lnSpc>
                <a:spcPct val="90000"/>
              </a:lnSpc>
              <a:spcBef>
                <a:spcPts val="900"/>
              </a:spcBef>
            </a:pPr>
            <a:r>
              <a:rPr lang="en-US" altLang="en-US" dirty="0" smtClean="0"/>
              <a:t>This is really the same as the “N-tier” style</a:t>
            </a:r>
          </a:p>
          <a:p>
            <a:pPr lvl="1">
              <a:lnSpc>
                <a:spcPct val="90000"/>
              </a:lnSpc>
              <a:spcBef>
                <a:spcPts val="900"/>
              </a:spcBef>
            </a:pPr>
            <a:r>
              <a:rPr lang="en-US" altLang="en-US" dirty="0" smtClean="0"/>
              <a:t>Example: operating systems</a:t>
            </a:r>
          </a:p>
          <a:p>
            <a:pPr lvl="1">
              <a:lnSpc>
                <a:spcPct val="90000"/>
              </a:lnSpc>
              <a:spcBef>
                <a:spcPts val="900"/>
              </a:spcBef>
            </a:pPr>
            <a:r>
              <a:rPr lang="en-US" altLang="en-US" i="1" dirty="0" smtClean="0"/>
              <a:t>Virtual machine</a:t>
            </a:r>
            <a:r>
              <a:rPr lang="en-US" altLang="en-US" dirty="0" smtClean="0"/>
              <a:t> style results from fully opaque layers</a:t>
            </a:r>
          </a:p>
        </p:txBody>
      </p:sp>
    </p:spTree>
    <p:extLst>
      <p:ext uri="{BB962C8B-B14F-4D97-AF65-F5344CB8AC3E}">
        <p14:creationId xmlns:p14="http://schemas.microsoft.com/office/powerpoint/2010/main" val="631750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Layered </a:t>
            </a:r>
            <a:r>
              <a:rPr lang="en-US" dirty="0"/>
              <a:t>Architecture</a:t>
            </a:r>
          </a:p>
        </p:txBody>
      </p:sp>
      <p:sp>
        <p:nvSpPr>
          <p:cNvPr id="4" name="Content Placeholder 3"/>
          <p:cNvSpPr>
            <a:spLocks noGrp="1"/>
          </p:cNvSpPr>
          <p:nvPr>
            <p:ph idx="1"/>
          </p:nvPr>
        </p:nvSpPr>
        <p:spPr/>
        <p:txBody>
          <a:bodyPr>
            <a:normAutofit fontScale="85000" lnSpcReduction="10000"/>
          </a:bodyPr>
          <a:lstStyle/>
          <a:p>
            <a:r>
              <a:rPr lang="en-CA" smtClean="0"/>
              <a:t>When to Use the Layered Style</a:t>
            </a:r>
          </a:p>
          <a:p>
            <a:pPr lvl="1"/>
            <a:r>
              <a:rPr lang="en-CA" smtClean="0"/>
              <a:t>Layers make good modules since they have the following characteristics:</a:t>
            </a:r>
          </a:p>
          <a:p>
            <a:pPr lvl="2"/>
            <a:r>
              <a:rPr lang="en-CA" smtClean="0"/>
              <a:t>Each layer is highly cohesive</a:t>
            </a:r>
          </a:p>
          <a:p>
            <a:pPr lvl="2"/>
            <a:r>
              <a:rPr lang="en-CA" smtClean="0"/>
              <a:t>Layers provide natural support for information hiding (i.e. DBMS)</a:t>
            </a:r>
          </a:p>
          <a:p>
            <a:pPr lvl="2"/>
            <a:r>
              <a:rPr lang="en-CA" smtClean="0"/>
              <a:t>Layers are constrained to use only lower layers (eliminate coupling of layers above them)</a:t>
            </a:r>
          </a:p>
          <a:p>
            <a:pPr lvl="2"/>
            <a:r>
              <a:rPr lang="en-CA" smtClean="0"/>
              <a:t>Layering helps dividing big problems into smaller separate modules (layers)</a:t>
            </a:r>
          </a:p>
          <a:p>
            <a:pPr lvl="2"/>
            <a:r>
              <a:rPr lang="en-CA" smtClean="0"/>
              <a:t>Easy to modify (i.e. changes made to one layer are independent of the rest of the program)</a:t>
            </a:r>
          </a:p>
          <a:p>
            <a:pPr lvl="3"/>
            <a:r>
              <a:rPr lang="en-CA" smtClean="0"/>
              <a:t>In fact, one can remove an entire layer and replace it with a functionally equivalent component</a:t>
            </a:r>
          </a:p>
          <a:p>
            <a:pPr lvl="3"/>
            <a:r>
              <a:rPr lang="en-CA" smtClean="0"/>
              <a:t>Layered architectures are highly changeable</a:t>
            </a:r>
            <a:endParaRPr lang="en-CA" dirty="0"/>
          </a:p>
        </p:txBody>
      </p:sp>
    </p:spTree>
    <p:extLst>
      <p:ext uri="{BB962C8B-B14F-4D97-AF65-F5344CB8AC3E}">
        <p14:creationId xmlns:p14="http://schemas.microsoft.com/office/powerpoint/2010/main" val="732207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Layered Architecture – Network Stack</a:t>
            </a:r>
            <a:endParaRPr lang="en-US" dirty="0"/>
          </a:p>
        </p:txBody>
      </p:sp>
      <p:sp>
        <p:nvSpPr>
          <p:cNvPr id="7" name="Content Placeholder 6"/>
          <p:cNvSpPr>
            <a:spLocks noGrp="1"/>
          </p:cNvSpPr>
          <p:nvPr>
            <p:ph idx="1"/>
          </p:nvPr>
        </p:nvSpPr>
        <p:spPr/>
        <p:txBody>
          <a:bodyPr/>
          <a:lstStyle/>
          <a:p>
            <a:r>
              <a:rPr lang="en-CA" smtClean="0"/>
              <a:t>When to Use the Layered Style</a:t>
            </a:r>
            <a:endParaRPr lang="en-CA" dirty="0"/>
          </a:p>
        </p:txBody>
      </p:sp>
      <p:grpSp>
        <p:nvGrpSpPr>
          <p:cNvPr id="11" name="Group 10"/>
          <p:cNvGrpSpPr/>
          <p:nvPr/>
        </p:nvGrpSpPr>
        <p:grpSpPr>
          <a:xfrm>
            <a:off x="1475656" y="2044747"/>
            <a:ext cx="6485178" cy="4196284"/>
            <a:chOff x="-357634" y="1682814"/>
            <a:chExt cx="6485178" cy="4196284"/>
          </a:xfrm>
        </p:grpSpPr>
        <p:pic>
          <p:nvPicPr>
            <p:cNvPr id="3" name="Picture 2"/>
            <p:cNvPicPr>
              <a:picLocks noChangeAspect="1"/>
            </p:cNvPicPr>
            <p:nvPr/>
          </p:nvPicPr>
          <p:blipFill>
            <a:blip r:embed="rId2"/>
            <a:stretch>
              <a:fillRect/>
            </a:stretch>
          </p:blipFill>
          <p:spPr>
            <a:xfrm>
              <a:off x="-357634" y="1682814"/>
              <a:ext cx="2600871" cy="4062798"/>
            </a:xfrm>
            <a:prstGeom prst="rect">
              <a:avLst/>
            </a:prstGeom>
          </p:spPr>
        </p:pic>
        <p:sp>
          <p:nvSpPr>
            <p:cNvPr id="4" name="Rectangle 3"/>
            <p:cNvSpPr/>
            <p:nvPr/>
          </p:nvSpPr>
          <p:spPr>
            <a:xfrm>
              <a:off x="2833265" y="4758328"/>
              <a:ext cx="3275856" cy="369332"/>
            </a:xfrm>
            <a:prstGeom prst="rect">
              <a:avLst/>
            </a:prstGeom>
          </p:spPr>
          <p:txBody>
            <a:bodyPr wrap="square">
              <a:spAutoFit/>
            </a:bodyPr>
            <a:lstStyle/>
            <a:p>
              <a:r>
                <a:rPr lang="en-CA" sz="1800" dirty="0">
                  <a:solidFill>
                    <a:srgbClr val="FF0000"/>
                  </a:solidFill>
                  <a:latin typeface="Arial" panose="020B0604020202020204" pitchFamily="34" charset="0"/>
                </a:rPr>
                <a:t>Ethernet for wiring a </a:t>
              </a:r>
              <a:r>
                <a:rPr lang="en-CA" sz="1800" dirty="0" smtClean="0">
                  <a:solidFill>
                    <a:srgbClr val="FF0000"/>
                  </a:solidFill>
                  <a:latin typeface="Arial" panose="020B0604020202020204" pitchFamily="34" charset="0"/>
                </a:rPr>
                <a:t>building</a:t>
              </a:r>
              <a:endParaRPr lang="en-CA" sz="1800" dirty="0">
                <a:solidFill>
                  <a:srgbClr val="FF0000"/>
                </a:solidFill>
                <a:latin typeface="Arial" panose="020B0604020202020204" pitchFamily="34" charset="0"/>
              </a:endParaRPr>
            </a:p>
          </p:txBody>
        </p:sp>
        <p:sp>
          <p:nvSpPr>
            <p:cNvPr id="12" name="Rectangle 11"/>
            <p:cNvSpPr/>
            <p:nvPr/>
          </p:nvSpPr>
          <p:spPr>
            <a:xfrm>
              <a:off x="2851688" y="5509766"/>
              <a:ext cx="3275856" cy="369332"/>
            </a:xfrm>
            <a:prstGeom prst="rect">
              <a:avLst/>
            </a:prstGeom>
          </p:spPr>
          <p:txBody>
            <a:bodyPr wrap="square">
              <a:spAutoFit/>
            </a:bodyPr>
            <a:lstStyle/>
            <a:p>
              <a:r>
                <a:rPr lang="en-CA" sz="1800" dirty="0" smtClean="0">
                  <a:solidFill>
                    <a:srgbClr val="FF0000"/>
                  </a:solidFill>
                  <a:latin typeface="Arial" panose="020B0604020202020204" pitchFamily="34" charset="0"/>
                </a:rPr>
                <a:t>Wireless </a:t>
              </a:r>
              <a:r>
                <a:rPr lang="en-CA" sz="1800" dirty="0">
                  <a:solidFill>
                    <a:srgbClr val="FF0000"/>
                  </a:solidFill>
                  <a:latin typeface="Arial" panose="020B0604020202020204" pitchFamily="34" charset="0"/>
                </a:rPr>
                <a:t>connection</a:t>
              </a:r>
              <a:endParaRPr lang="en-CA" sz="1800" dirty="0">
                <a:solidFill>
                  <a:srgbClr val="FF0000"/>
                </a:solidFill>
              </a:endParaRPr>
            </a:p>
          </p:txBody>
        </p:sp>
        <p:cxnSp>
          <p:nvCxnSpPr>
            <p:cNvPr id="6" name="Straight Arrow Connector 5"/>
            <p:cNvCxnSpPr/>
            <p:nvPr/>
          </p:nvCxnSpPr>
          <p:spPr bwMode="auto">
            <a:xfrm flipV="1">
              <a:off x="2243237" y="5127660"/>
              <a:ext cx="590028" cy="2787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2275135" y="5476674"/>
              <a:ext cx="526232" cy="2177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8299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Layered </a:t>
            </a:r>
            <a:r>
              <a:rPr lang="en-US" dirty="0"/>
              <a:t>Architecture</a:t>
            </a:r>
          </a:p>
        </p:txBody>
      </p:sp>
      <p:sp>
        <p:nvSpPr>
          <p:cNvPr id="4" name="Content Placeholder 3"/>
          <p:cNvSpPr>
            <a:spLocks noGrp="1"/>
          </p:cNvSpPr>
          <p:nvPr>
            <p:ph idx="1"/>
          </p:nvPr>
        </p:nvSpPr>
        <p:spPr/>
        <p:txBody>
          <a:bodyPr>
            <a:normAutofit fontScale="92500" lnSpcReduction="10000"/>
          </a:bodyPr>
          <a:lstStyle/>
          <a:p>
            <a:r>
              <a:rPr lang="en-CA" smtClean="0"/>
              <a:t>Disadvantages of Layered Style</a:t>
            </a:r>
          </a:p>
          <a:p>
            <a:pPr lvl="1"/>
            <a:r>
              <a:rPr lang="en-CA" smtClean="0"/>
              <a:t>Sometimes, data must pass through many layers</a:t>
            </a:r>
          </a:p>
          <a:p>
            <a:pPr lvl="2"/>
            <a:r>
              <a:rPr lang="en-CA" smtClean="0"/>
              <a:t>Can significantly slow performance</a:t>
            </a:r>
          </a:p>
          <a:p>
            <a:pPr lvl="1"/>
            <a:r>
              <a:rPr lang="en-CA" smtClean="0"/>
              <a:t>Layered programs can be difficult to debug because operations are implemented via a series of calls across several layers</a:t>
            </a:r>
          </a:p>
          <a:p>
            <a:pPr lvl="1"/>
            <a:r>
              <a:rPr lang="en-CA" smtClean="0"/>
              <a:t>Difficult to determine the exact number of layers</a:t>
            </a:r>
          </a:p>
          <a:p>
            <a:pPr lvl="2"/>
            <a:r>
              <a:rPr lang="en-CA" smtClean="0"/>
              <a:t>If only few layers </a:t>
            </a:r>
            <a:r>
              <a:rPr lang="en-CA" smtClean="0">
                <a:sym typeface="Symbol" panose="05050102010706020507" pitchFamily="18" charset="2"/>
              </a:rPr>
              <a:t></a:t>
            </a:r>
            <a:r>
              <a:rPr lang="en-CA" smtClean="0"/>
              <a:t>too big and complicated</a:t>
            </a:r>
          </a:p>
          <a:p>
            <a:pPr lvl="2"/>
            <a:r>
              <a:rPr lang="en-CA" smtClean="0"/>
              <a:t>If too many layers </a:t>
            </a:r>
            <a:r>
              <a:rPr lang="en-CA" smtClean="0">
                <a:sym typeface="Symbol" panose="05050102010706020507" pitchFamily="18" charset="2"/>
              </a:rPr>
              <a:t> </a:t>
            </a:r>
            <a:r>
              <a:rPr lang="en-CA" smtClean="0"/>
              <a:t>each may lack coherence</a:t>
            </a:r>
          </a:p>
          <a:p>
            <a:pPr lvl="2"/>
            <a:r>
              <a:rPr lang="en-CA" smtClean="0"/>
              <a:t>Collaborations may be required to accomplish even simple tasks and hence performance may degrade</a:t>
            </a:r>
            <a:endParaRPr lang="en-CA" dirty="0"/>
          </a:p>
        </p:txBody>
      </p:sp>
    </p:spTree>
    <p:extLst>
      <p:ext uri="{BB962C8B-B14F-4D97-AF65-F5344CB8AC3E}">
        <p14:creationId xmlns:p14="http://schemas.microsoft.com/office/powerpoint/2010/main" val="3525902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Layered Architecture - Example</a:t>
            </a:r>
            <a:endParaRPr lang="en-US" dirty="0"/>
          </a:p>
        </p:txBody>
      </p:sp>
      <p:sp>
        <p:nvSpPr>
          <p:cNvPr id="4" name="Content Placeholder 3"/>
          <p:cNvSpPr>
            <a:spLocks noGrp="1"/>
          </p:cNvSpPr>
          <p:nvPr>
            <p:ph idx="1"/>
          </p:nvPr>
        </p:nvSpPr>
        <p:spPr>
          <a:xfrm>
            <a:off x="457200" y="1325562"/>
            <a:ext cx="8229600" cy="4909370"/>
          </a:xfrm>
        </p:spPr>
        <p:txBody>
          <a:bodyPr>
            <a:normAutofit fontScale="77500" lnSpcReduction="20000"/>
          </a:bodyPr>
          <a:lstStyle/>
          <a:p>
            <a:r>
              <a:rPr lang="en-CA" dirty="0" smtClean="0"/>
              <a:t>Layered Style example:</a:t>
            </a:r>
          </a:p>
          <a:p>
            <a:pPr lvl="1"/>
            <a:r>
              <a:rPr lang="en-CA" dirty="0" smtClean="0"/>
              <a:t>A citation management system records bibliographic citations, searches them, and produces lists of references in a variety of bibliographic styles</a:t>
            </a:r>
          </a:p>
          <a:p>
            <a:pPr lvl="1"/>
            <a:r>
              <a:rPr lang="en-CA" dirty="0" smtClean="0"/>
              <a:t>Important Design Considerations:</a:t>
            </a:r>
          </a:p>
          <a:p>
            <a:pPr lvl="1"/>
            <a:r>
              <a:rPr lang="en-CA" dirty="0" smtClean="0"/>
              <a:t> Such programs must have user interfaces that are easily changed</a:t>
            </a:r>
          </a:p>
          <a:p>
            <a:pPr lvl="2"/>
            <a:r>
              <a:rPr lang="en-CA" dirty="0" smtClean="0"/>
              <a:t>They must also be able to incorporate new citation styles easily</a:t>
            </a:r>
          </a:p>
          <a:p>
            <a:pPr lvl="2"/>
            <a:r>
              <a:rPr lang="en-CA" dirty="0" smtClean="0"/>
              <a:t>The need to make the user interface easily changeable suggests that it should be a separate architectural component</a:t>
            </a:r>
          </a:p>
          <a:p>
            <a:pPr lvl="2"/>
            <a:r>
              <a:rPr lang="en-CA" dirty="0" smtClean="0"/>
              <a:t>Part of the program that formats citations should be separate from the part that stores, searches, and retrieves data</a:t>
            </a:r>
          </a:p>
          <a:p>
            <a:pPr lvl="1"/>
            <a:r>
              <a:rPr lang="en-CA" dirty="0" smtClean="0"/>
              <a:t>This suggests three major components:</a:t>
            </a:r>
          </a:p>
          <a:p>
            <a:pPr lvl="2"/>
            <a:r>
              <a:rPr lang="en-CA" dirty="0" smtClean="0"/>
              <a:t>User interface module</a:t>
            </a:r>
          </a:p>
          <a:p>
            <a:pPr lvl="2"/>
            <a:r>
              <a:rPr lang="en-CA" dirty="0" smtClean="0"/>
              <a:t>Citation formatter module,</a:t>
            </a:r>
          </a:p>
          <a:p>
            <a:pPr lvl="2"/>
            <a:r>
              <a:rPr lang="en-CA" dirty="0" smtClean="0"/>
              <a:t>Citation storage and retrieval module</a:t>
            </a:r>
            <a:endParaRPr lang="en-CA" dirty="0"/>
          </a:p>
        </p:txBody>
      </p:sp>
    </p:spTree>
    <p:extLst>
      <p:ext uri="{BB962C8B-B14F-4D97-AF65-F5344CB8AC3E}">
        <p14:creationId xmlns:p14="http://schemas.microsoft.com/office/powerpoint/2010/main" val="14606744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Layered Architecture - Example</a:t>
            </a:r>
            <a:endParaRPr lang="en-US" dirty="0"/>
          </a:p>
        </p:txBody>
      </p:sp>
      <p:sp>
        <p:nvSpPr>
          <p:cNvPr id="5" name="Content Placeholder 4"/>
          <p:cNvSpPr>
            <a:spLocks noGrp="1"/>
          </p:cNvSpPr>
          <p:nvPr>
            <p:ph idx="1"/>
          </p:nvPr>
        </p:nvSpPr>
        <p:spPr>
          <a:xfrm>
            <a:off x="457200" y="1325563"/>
            <a:ext cx="8229600" cy="3322637"/>
          </a:xfrm>
        </p:spPr>
        <p:txBody>
          <a:bodyPr>
            <a:normAutofit fontScale="92500" lnSpcReduction="20000"/>
          </a:bodyPr>
          <a:lstStyle/>
          <a:p>
            <a:r>
              <a:rPr lang="en-CA" dirty="0" smtClean="0"/>
              <a:t>Layered Style example:</a:t>
            </a:r>
          </a:p>
          <a:p>
            <a:pPr lvl="1"/>
            <a:r>
              <a:rPr lang="en-CA" dirty="0" smtClean="0"/>
              <a:t>Clearly, user interface module must use services from the other two modules</a:t>
            </a:r>
          </a:p>
          <a:p>
            <a:pPr lvl="1"/>
            <a:r>
              <a:rPr lang="en-CA" dirty="0" smtClean="0"/>
              <a:t>In addition, citation formatter needs to use the storage and retrieval module</a:t>
            </a:r>
          </a:p>
          <a:p>
            <a:pPr lvl="1"/>
            <a:r>
              <a:rPr lang="en-CA" dirty="0" smtClean="0"/>
              <a:t>If we broaden the responsibilities of the citation formatter to include citation management responsibilities, then we have Strict Layered architecture</a:t>
            </a:r>
          </a:p>
          <a:p>
            <a:endParaRPr lang="en-US" dirty="0"/>
          </a:p>
        </p:txBody>
      </p:sp>
      <p:pic>
        <p:nvPicPr>
          <p:cNvPr id="3" name="Picture 2"/>
          <p:cNvPicPr>
            <a:picLocks noChangeAspect="1"/>
          </p:cNvPicPr>
          <p:nvPr/>
        </p:nvPicPr>
        <p:blipFill>
          <a:blip r:embed="rId2"/>
          <a:stretch>
            <a:fillRect/>
          </a:stretch>
        </p:blipFill>
        <p:spPr>
          <a:xfrm>
            <a:off x="3236480" y="4419600"/>
            <a:ext cx="4672519" cy="1584176"/>
          </a:xfrm>
          <a:prstGeom prst="rect">
            <a:avLst/>
          </a:prstGeom>
        </p:spPr>
      </p:pic>
    </p:spTree>
    <p:extLst>
      <p:ext uri="{BB962C8B-B14F-4D97-AF65-F5344CB8AC3E}">
        <p14:creationId xmlns:p14="http://schemas.microsoft.com/office/powerpoint/2010/main" val="2963525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Layered Architecture - Example</a:t>
            </a:r>
            <a:endParaRPr lang="en-US" dirty="0"/>
          </a:p>
        </p:txBody>
      </p:sp>
      <p:sp>
        <p:nvSpPr>
          <p:cNvPr id="4" name="Content Placeholder 3"/>
          <p:cNvSpPr>
            <a:spLocks noGrp="1"/>
          </p:cNvSpPr>
          <p:nvPr>
            <p:ph idx="1"/>
          </p:nvPr>
        </p:nvSpPr>
        <p:spPr/>
        <p:txBody>
          <a:bodyPr>
            <a:normAutofit fontScale="92500" lnSpcReduction="20000"/>
          </a:bodyPr>
          <a:lstStyle/>
          <a:p>
            <a:r>
              <a:rPr lang="en-CA" smtClean="0"/>
              <a:t>Layered Style example:</a:t>
            </a:r>
          </a:p>
          <a:p>
            <a:pPr lvl="1"/>
            <a:r>
              <a:rPr lang="en-CA" smtClean="0"/>
              <a:t>User Interface</a:t>
            </a:r>
          </a:p>
          <a:p>
            <a:pPr lvl="2"/>
            <a:r>
              <a:rPr lang="en-CA" smtClean="0"/>
              <a:t>Responsible for user interaction</a:t>
            </a:r>
          </a:p>
          <a:p>
            <a:pPr lvl="2"/>
            <a:r>
              <a:rPr lang="en-CA" smtClean="0"/>
              <a:t>Uses: Citation Management module to store, retrieve, and format citations</a:t>
            </a:r>
          </a:p>
          <a:p>
            <a:pPr lvl="1"/>
            <a:r>
              <a:rPr lang="en-CA" smtClean="0"/>
              <a:t>Citation Management</a:t>
            </a:r>
          </a:p>
          <a:p>
            <a:pPr lvl="2"/>
            <a:r>
              <a:rPr lang="en-CA" smtClean="0"/>
              <a:t>Responsible for keeping track of all citations and formatting them as required</a:t>
            </a:r>
          </a:p>
          <a:p>
            <a:pPr lvl="3"/>
            <a:r>
              <a:rPr lang="en-CA" smtClean="0"/>
              <a:t>When it needs to store, search, or retrieve citations, it does so using the Citation Storage and Retrieval module</a:t>
            </a:r>
          </a:p>
          <a:p>
            <a:pPr lvl="1"/>
            <a:r>
              <a:rPr lang="en-CA" smtClean="0"/>
              <a:t>Citation Storage and Retrieval</a:t>
            </a:r>
          </a:p>
          <a:p>
            <a:pPr lvl="2"/>
            <a:r>
              <a:rPr lang="en-CA" smtClean="0"/>
              <a:t>Uses some sort of persistent storage mechanism (i.e. database or IR system) to hold citation records</a:t>
            </a:r>
            <a:endParaRPr lang="en-CA" dirty="0"/>
          </a:p>
        </p:txBody>
      </p:sp>
    </p:spTree>
    <p:extLst>
      <p:ext uri="{BB962C8B-B14F-4D97-AF65-F5344CB8AC3E}">
        <p14:creationId xmlns:p14="http://schemas.microsoft.com/office/powerpoint/2010/main" val="2635187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Layered </a:t>
            </a:r>
            <a:r>
              <a:rPr lang="en-US" dirty="0"/>
              <a:t>Architecture - Example</a:t>
            </a:r>
            <a:endParaRPr lang="en-US" dirty="0"/>
          </a:p>
        </p:txBody>
      </p:sp>
      <p:sp>
        <p:nvSpPr>
          <p:cNvPr id="4" name="Content Placeholder 3"/>
          <p:cNvSpPr>
            <a:spLocks noGrp="1"/>
          </p:cNvSpPr>
          <p:nvPr>
            <p:ph idx="1"/>
          </p:nvPr>
        </p:nvSpPr>
        <p:spPr/>
        <p:txBody>
          <a:bodyPr>
            <a:normAutofit fontScale="92500" lnSpcReduction="10000"/>
          </a:bodyPr>
          <a:lstStyle/>
          <a:p>
            <a:r>
              <a:rPr lang="en-CA" smtClean="0"/>
              <a:t>Layered Style example:</a:t>
            </a:r>
          </a:p>
          <a:p>
            <a:pPr lvl="1"/>
            <a:r>
              <a:rPr lang="en-CA" smtClean="0"/>
              <a:t>Summary:</a:t>
            </a:r>
          </a:p>
          <a:p>
            <a:pPr lvl="2"/>
            <a:r>
              <a:rPr lang="en-CA" smtClean="0"/>
              <a:t>Citation records have fields for every kind of citation  do not change often</a:t>
            </a:r>
          </a:p>
          <a:p>
            <a:pPr lvl="2"/>
            <a:r>
              <a:rPr lang="en-CA" smtClean="0"/>
              <a:t>Storage and retrieval functionality of the Citation Storage and retrieval is quite stable  do not change often</a:t>
            </a:r>
          </a:p>
          <a:p>
            <a:pPr lvl="2"/>
            <a:r>
              <a:rPr lang="en-CA" smtClean="0"/>
              <a:t>Citation Management modules changes when new formatting styles are added to the program</a:t>
            </a:r>
          </a:p>
          <a:p>
            <a:pPr lvl="3"/>
            <a:r>
              <a:rPr lang="en-CA" smtClean="0"/>
              <a:t>This does not affect Citation Storage and Retrieval</a:t>
            </a:r>
          </a:p>
          <a:p>
            <a:pPr lvl="3"/>
            <a:r>
              <a:rPr lang="en-CA" smtClean="0"/>
              <a:t>This only affects User Interface module (extent for new styles must be added to the user interface)</a:t>
            </a:r>
          </a:p>
          <a:p>
            <a:pPr lvl="2"/>
            <a:r>
              <a:rPr lang="en-CA" smtClean="0"/>
              <a:t>User interface can change without any effect on the other two modules</a:t>
            </a:r>
          </a:p>
          <a:p>
            <a:endParaRPr lang="en-US" dirty="0"/>
          </a:p>
        </p:txBody>
      </p:sp>
    </p:spTree>
    <p:extLst>
      <p:ext uri="{BB962C8B-B14F-4D97-AF65-F5344CB8AC3E}">
        <p14:creationId xmlns:p14="http://schemas.microsoft.com/office/powerpoint/2010/main" val="604862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Layered Systems/Virtual Machines</a:t>
            </a:r>
          </a:p>
        </p:txBody>
      </p:sp>
      <p:pic>
        <p:nvPicPr>
          <p:cNvPr id="10244" name="Picture 3" descr="Fig4-10LayeredSystemsNot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435100"/>
            <a:ext cx="51054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658165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Layered LL</a:t>
            </a:r>
          </a:p>
        </p:txBody>
      </p:sp>
      <p:sp>
        <p:nvSpPr>
          <p:cNvPr id="2" name="Content Placeholder 1"/>
          <p:cNvSpPr>
            <a:spLocks noGrp="1"/>
          </p:cNvSpPr>
          <p:nvPr>
            <p:ph idx="1"/>
          </p:nvPr>
        </p:nvSpPr>
        <p:spPr>
          <a:xfrm>
            <a:off x="2895600" y="1325562"/>
            <a:ext cx="5791200" cy="4525963"/>
          </a:xfrm>
        </p:spPr>
        <p:txBody>
          <a:bodyPr/>
          <a:lstStyle/>
          <a:p>
            <a:r>
              <a:rPr lang="en-US" dirty="0" smtClean="0"/>
              <a:t>One typically does not see the Game Engine and OS listed in the layered architecture.</a:t>
            </a:r>
          </a:p>
          <a:p>
            <a:r>
              <a:rPr lang="en-US" dirty="0" smtClean="0"/>
              <a:t>How else might one show this in UML?</a:t>
            </a:r>
            <a:endParaRPr lang="en-CA" dirty="0"/>
          </a:p>
        </p:txBody>
      </p:sp>
      <p:pic>
        <p:nvPicPr>
          <p:cNvPr id="11268" name="Picture 3" descr="layeredVM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56" y="1143000"/>
            <a:ext cx="1385888"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6757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altLang="en-US" smtClean="0"/>
              <a:t>Architectural Patterns </a:t>
            </a:r>
          </a:p>
        </p:txBody>
      </p:sp>
      <p:sp>
        <p:nvSpPr>
          <p:cNvPr id="19459" name="Rectangle 5"/>
          <p:cNvSpPr>
            <a:spLocks noGrp="1" noChangeArrowheads="1"/>
          </p:cNvSpPr>
          <p:nvPr>
            <p:ph idx="1"/>
          </p:nvPr>
        </p:nvSpPr>
        <p:spPr/>
        <p:txBody>
          <a:bodyPr>
            <a:normAutofit lnSpcReduction="10000"/>
          </a:bodyPr>
          <a:lstStyle/>
          <a:p>
            <a:r>
              <a:rPr lang="en-US" altLang="en-US" smtClean="0"/>
              <a:t>An architectural pattern is a set of architectural design decisions that are applicable to a recurring design problem, and parameterized to account for different software development contexts in which that problem appears. </a:t>
            </a:r>
          </a:p>
          <a:p>
            <a:r>
              <a:rPr lang="en-US" altLang="en-US" smtClean="0"/>
              <a:t>Architectural patterns are similar to DSSAs but applied “at a lower level” and within a much narrower scope.</a:t>
            </a:r>
          </a:p>
        </p:txBody>
      </p:sp>
    </p:spTree>
    <p:extLst>
      <p:ext uri="{BB962C8B-B14F-4D97-AF65-F5344CB8AC3E}">
        <p14:creationId xmlns:p14="http://schemas.microsoft.com/office/powerpoint/2010/main" val="915304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457200" y="1325563"/>
            <a:ext cx="8229600" cy="2255838"/>
          </a:xfrm>
        </p:spPr>
        <p:txBody>
          <a:bodyPr/>
          <a:lstStyle/>
          <a:p>
            <a:r>
              <a:rPr lang="en-US" dirty="0" smtClean="0"/>
              <a:t>Go back and review the client server architecture for the cash register and propose a layered view of that solution</a:t>
            </a:r>
            <a:endParaRPr lang="en-CA" dirty="0"/>
          </a:p>
        </p:txBody>
      </p:sp>
    </p:spTree>
    <p:extLst>
      <p:ext uri="{BB962C8B-B14F-4D97-AF65-F5344CB8AC3E}">
        <p14:creationId xmlns:p14="http://schemas.microsoft.com/office/powerpoint/2010/main" val="259539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Data-Flow Styles</a:t>
            </a:r>
          </a:p>
        </p:txBody>
      </p:sp>
      <p:sp>
        <p:nvSpPr>
          <p:cNvPr id="14339" name="Rectangle 3"/>
          <p:cNvSpPr>
            <a:spLocks noGrp="1" noChangeArrowheads="1"/>
          </p:cNvSpPr>
          <p:nvPr>
            <p:ph idx="1"/>
          </p:nvPr>
        </p:nvSpPr>
        <p:spPr/>
        <p:txBody>
          <a:bodyPr>
            <a:normAutofit fontScale="92500" lnSpcReduction="10000"/>
          </a:bodyPr>
          <a:lstStyle/>
          <a:p>
            <a:pPr>
              <a:buFont typeface="Wingdings" panose="05000000000000000000" pitchFamily="2" charset="2"/>
              <a:buNone/>
            </a:pPr>
            <a:r>
              <a:rPr lang="en-US" altLang="en-US" smtClean="0"/>
              <a:t>Batch Sequential</a:t>
            </a:r>
          </a:p>
          <a:p>
            <a:pPr lvl="1"/>
            <a:r>
              <a:rPr lang="en-US" altLang="en-US" smtClean="0"/>
              <a:t>Separate programs are executed in order; data is passed as an aggregate from one program to the next.</a:t>
            </a:r>
          </a:p>
          <a:p>
            <a:pPr lvl="1"/>
            <a:r>
              <a:rPr lang="en-US" altLang="en-US" smtClean="0"/>
              <a:t>Connectors: “The human hand” carrying tapes between the programs, a.k.a. “sneaker-net ”</a:t>
            </a:r>
          </a:p>
          <a:p>
            <a:pPr lvl="1"/>
            <a:r>
              <a:rPr lang="en-US" altLang="en-US" smtClean="0"/>
              <a:t>Data Elements: Explicit, aggregate elements passed from one component to the next upon completion of the producing program’s execution.</a:t>
            </a:r>
          </a:p>
          <a:p>
            <a:r>
              <a:rPr lang="en-US" altLang="en-US" smtClean="0"/>
              <a:t>Typical uses: Transaction processing in financial systems. “The Granddaddy of Styles”</a:t>
            </a:r>
          </a:p>
        </p:txBody>
      </p:sp>
    </p:spTree>
    <p:extLst>
      <p:ext uri="{BB962C8B-B14F-4D97-AF65-F5344CB8AC3E}">
        <p14:creationId xmlns:p14="http://schemas.microsoft.com/office/powerpoint/2010/main" val="4205167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smtClean="0"/>
              <a:t>Batch-Sequential: A Financial Application</a:t>
            </a:r>
          </a:p>
        </p:txBody>
      </p:sp>
      <p:pic>
        <p:nvPicPr>
          <p:cNvPr id="15364" name="Picture 3" descr="Fig4-13BatchSequential(Financ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86000"/>
            <a:ext cx="87788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4126705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Batch-Sequential LL</a:t>
            </a:r>
          </a:p>
        </p:txBody>
      </p:sp>
      <p:pic>
        <p:nvPicPr>
          <p:cNvPr id="16388" name="Picture 3" descr="Fig4-14LLBatchSequenti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34635"/>
            <a:ext cx="8305800" cy="184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4"/>
          <p:cNvSpPr txBox="1">
            <a:spLocks noChangeArrowheads="1"/>
          </p:cNvSpPr>
          <p:nvPr/>
        </p:nvSpPr>
        <p:spPr bwMode="auto">
          <a:xfrm>
            <a:off x="1188968" y="3760339"/>
            <a:ext cx="6054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dirty="0">
                <a:latin typeface="Arial" panose="020B0604020202020204" pitchFamily="34" charset="0"/>
              </a:rPr>
              <a:t>Not a recipe for a successful lunar mission</a:t>
            </a:r>
            <a:r>
              <a:rPr lang="en-US" altLang="en-US" dirty="0" smtClean="0">
                <a:latin typeface="Arial" panose="020B0604020202020204" pitchFamily="34" charset="0"/>
              </a:rPr>
              <a:t>!</a:t>
            </a:r>
          </a:p>
          <a:p>
            <a:r>
              <a:rPr lang="en-US" altLang="en-US" dirty="0" smtClean="0">
                <a:latin typeface="Arial" panose="020B0604020202020204" pitchFamily="34" charset="0"/>
              </a:rPr>
              <a:t>Why?</a:t>
            </a:r>
            <a:endParaRPr lang="en-US" altLang="en-US" dirty="0">
              <a:latin typeface="Arial" panose="020B0604020202020204" pitchFamily="34" charset="0"/>
            </a:endParaRPr>
          </a:p>
        </p:txBody>
      </p:sp>
      <p:sp>
        <p:nvSpPr>
          <p:cNvPr id="16390" name="Text Box 5"/>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2438008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r>
              <a:rPr lang="en-US" baseline="0" dirty="0" smtClean="0"/>
              <a:t> </a:t>
            </a:r>
            <a:r>
              <a:rPr lang="en-US" dirty="0"/>
              <a:t>Pattern</a:t>
            </a:r>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Many systems are required to transform streams of discrete data items, from input to output. Many types of transformations occur repeatedly in practice, and so it is desirable to create these as independent, reusable parts.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Such systems need to be divided into reusable, loosely coupled components with simple, generic interaction mechanisms. In this way they can be flexibly combined with each other. The components, being generic and loosely coupled, are easily reused. The components, being independent, can execute in parallel.</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The pattern of interaction in the pipe-and-filter pattern is characterized by successive transformations of streams of data. Data arrives at a filter’s input port(s), is transformed, and then is passed via its output port(s) through a pipe to the next filter. A single filter can consume data from, or produce data to, one or more ports.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389543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764704" y="782649"/>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4000" dirty="0" smtClean="0">
              <a:solidFill>
                <a:srgbClr val="FF0000"/>
              </a:solidFill>
              <a:latin typeface="+mn-lt"/>
            </a:endParaRPr>
          </a:p>
        </p:txBody>
      </p:sp>
      <p:sp>
        <p:nvSpPr>
          <p:cNvPr id="3" name="Title 2"/>
          <p:cNvSpPr>
            <a:spLocks noGrp="1"/>
          </p:cNvSpPr>
          <p:nvPr>
            <p:ph type="title"/>
          </p:nvPr>
        </p:nvSpPr>
        <p:spPr/>
        <p:txBody>
          <a:bodyPr/>
          <a:lstStyle/>
          <a:p>
            <a:r>
              <a:rPr lang="en-US" dirty="0"/>
              <a:t>Pipe and Filter Pattern</a:t>
            </a:r>
          </a:p>
        </p:txBody>
      </p:sp>
      <p:sp>
        <p:nvSpPr>
          <p:cNvPr id="4" name="Content Placeholder 3"/>
          <p:cNvSpPr>
            <a:spLocks noGrp="1"/>
          </p:cNvSpPr>
          <p:nvPr>
            <p:ph idx="1"/>
          </p:nvPr>
        </p:nvSpPr>
        <p:spPr>
          <a:xfrm>
            <a:off x="457200" y="1325562"/>
            <a:ext cx="8229600" cy="5151438"/>
          </a:xfrm>
        </p:spPr>
        <p:txBody>
          <a:bodyPr>
            <a:normAutofit fontScale="70000" lnSpcReduction="20000"/>
          </a:bodyPr>
          <a:lstStyle/>
          <a:p>
            <a:r>
              <a:rPr lang="en-CA" dirty="0" smtClean="0"/>
              <a:t>Types of Applications</a:t>
            </a:r>
          </a:p>
          <a:p>
            <a:pPr lvl="1"/>
            <a:r>
              <a:rPr lang="en-CA" dirty="0" smtClean="0"/>
              <a:t>Suitable for applications that require a well-defined series of independent computations to be performed on data</a:t>
            </a:r>
          </a:p>
          <a:p>
            <a:pPr lvl="2"/>
            <a:r>
              <a:rPr lang="en-CA" dirty="0" smtClean="0"/>
              <a:t>A component reads streams of data as input and produces streams of output data</a:t>
            </a:r>
          </a:p>
          <a:p>
            <a:r>
              <a:rPr lang="en-CA" dirty="0" smtClean="0"/>
              <a:t>Components (Filters)</a:t>
            </a:r>
          </a:p>
          <a:p>
            <a:pPr lvl="1"/>
            <a:r>
              <a:rPr lang="en-CA" dirty="0" smtClean="0"/>
              <a:t>A filter is a program component that transforms an input stream to an output stream.</a:t>
            </a:r>
          </a:p>
          <a:p>
            <a:pPr lvl="1"/>
            <a:r>
              <a:rPr lang="en-CA" dirty="0" smtClean="0"/>
              <a:t>Perform their computing incrementally</a:t>
            </a:r>
          </a:p>
          <a:p>
            <a:pPr lvl="2"/>
            <a:r>
              <a:rPr lang="en-CA" dirty="0" smtClean="0"/>
              <a:t>Output begins before all input is consumed</a:t>
            </a:r>
          </a:p>
          <a:p>
            <a:r>
              <a:rPr lang="en-CA" dirty="0" smtClean="0"/>
              <a:t>Connectors (Pipes)</a:t>
            </a:r>
          </a:p>
          <a:p>
            <a:pPr lvl="1"/>
            <a:r>
              <a:rPr lang="en-CA" dirty="0" smtClean="0"/>
              <a:t>Serve as conduits over which a stream of data flows (transmits the outputs of one filter to the inputs of another filter)</a:t>
            </a:r>
          </a:p>
          <a:p>
            <a:endParaRPr lang="en-CA" dirty="0" smtClean="0"/>
          </a:p>
          <a:p>
            <a:r>
              <a:rPr lang="en-CA" dirty="0" smtClean="0"/>
              <a:t>Pipe-and-Filter style is a dynamic model in which program components are filters connected by pipes</a:t>
            </a:r>
            <a:endParaRPr lang="en-CA" dirty="0"/>
          </a:p>
        </p:txBody>
      </p:sp>
    </p:spTree>
    <p:extLst>
      <p:ext uri="{BB962C8B-B14F-4D97-AF65-F5344CB8AC3E}">
        <p14:creationId xmlns:p14="http://schemas.microsoft.com/office/powerpoint/2010/main" val="22397459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 and Filter</a:t>
            </a:r>
            <a:r>
              <a:rPr lang="en-US" baseline="0" dirty="0" smtClean="0"/>
              <a:t> – Payment</a:t>
            </a:r>
            <a:r>
              <a:rPr lang="en-US" dirty="0" smtClean="0"/>
              <a:t> Process </a:t>
            </a:r>
            <a:r>
              <a:rPr lang="en-US" baseline="0" dirty="0" smtClean="0"/>
              <a:t>Example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739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Pipe and Filter – </a:t>
            </a:r>
            <a:r>
              <a:rPr lang="en-US" dirty="0" smtClean="0"/>
              <a:t>Compiler Example</a:t>
            </a:r>
            <a:endParaRPr lang="en-US" dirty="0"/>
          </a:p>
        </p:txBody>
      </p:sp>
      <p:sp>
        <p:nvSpPr>
          <p:cNvPr id="5" name="Content Placeholder 4"/>
          <p:cNvSpPr>
            <a:spLocks noGrp="1"/>
          </p:cNvSpPr>
          <p:nvPr>
            <p:ph idx="1"/>
          </p:nvPr>
        </p:nvSpPr>
        <p:spPr>
          <a:xfrm>
            <a:off x="457200" y="1325562"/>
            <a:ext cx="4618856" cy="4525963"/>
          </a:xfrm>
        </p:spPr>
        <p:txBody>
          <a:bodyPr>
            <a:normAutofit fontScale="92500" lnSpcReduction="10000"/>
          </a:bodyPr>
          <a:lstStyle/>
          <a:p>
            <a:r>
              <a:rPr lang="en-CA" dirty="0" smtClean="0"/>
              <a:t>Classic Example: Compiler</a:t>
            </a:r>
          </a:p>
          <a:p>
            <a:pPr lvl="1"/>
            <a:r>
              <a:rPr lang="en-CA" dirty="0" smtClean="0"/>
              <a:t>Reads: Compiler reads a stream of characters comprising of source code of a program</a:t>
            </a:r>
          </a:p>
          <a:p>
            <a:pPr lvl="1"/>
            <a:r>
              <a:rPr lang="en-CA" dirty="0" smtClean="0"/>
              <a:t>Produces: Compiler produces a stream of machine-language instructions comprising of object code of the compiled program</a:t>
            </a:r>
            <a:endParaRPr lang="en-CA" dirty="0"/>
          </a:p>
        </p:txBody>
      </p:sp>
      <p:pic>
        <p:nvPicPr>
          <p:cNvPr id="3" name="Picture 2"/>
          <p:cNvPicPr>
            <a:picLocks noChangeAspect="1"/>
          </p:cNvPicPr>
          <p:nvPr/>
        </p:nvPicPr>
        <p:blipFill>
          <a:blip r:embed="rId2"/>
          <a:stretch>
            <a:fillRect/>
          </a:stretch>
        </p:blipFill>
        <p:spPr>
          <a:xfrm>
            <a:off x="5230416" y="2062146"/>
            <a:ext cx="3456384" cy="3375057"/>
          </a:xfrm>
          <a:prstGeom prst="rect">
            <a:avLst/>
          </a:prstGeom>
        </p:spPr>
      </p:pic>
    </p:spTree>
    <p:extLst>
      <p:ext uri="{BB962C8B-B14F-4D97-AF65-F5344CB8AC3E}">
        <p14:creationId xmlns:p14="http://schemas.microsoft.com/office/powerpoint/2010/main" val="2553149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Pipe and Filter – Compiler Example</a:t>
            </a:r>
          </a:p>
        </p:txBody>
      </p:sp>
      <p:sp>
        <p:nvSpPr>
          <p:cNvPr id="5" name="Content Placeholder 4"/>
          <p:cNvSpPr>
            <a:spLocks noGrp="1"/>
          </p:cNvSpPr>
          <p:nvPr>
            <p:ph idx="1"/>
          </p:nvPr>
        </p:nvSpPr>
        <p:spPr>
          <a:xfrm>
            <a:off x="457199" y="1325561"/>
            <a:ext cx="5987009" cy="5395913"/>
          </a:xfrm>
        </p:spPr>
        <p:txBody>
          <a:bodyPr>
            <a:normAutofit fontScale="70000" lnSpcReduction="20000"/>
          </a:bodyPr>
          <a:lstStyle/>
          <a:p>
            <a:r>
              <a:rPr lang="en-CA" dirty="0" smtClean="0"/>
              <a:t>Lexical Analyzer filter reads a stream of characters from a source code file and transforms it into a stream of tokens</a:t>
            </a:r>
          </a:p>
          <a:p>
            <a:pPr lvl="1"/>
            <a:r>
              <a:rPr lang="en-CA" dirty="0" smtClean="0"/>
              <a:t>Tokens are sent down a pipe to the Parser filter</a:t>
            </a:r>
          </a:p>
          <a:p>
            <a:r>
              <a:rPr lang="en-CA" dirty="0" smtClean="0"/>
              <a:t>Parser filter transforms tokens into a syntax tree representation</a:t>
            </a:r>
          </a:p>
          <a:p>
            <a:pPr lvl="1"/>
            <a:r>
              <a:rPr lang="en-CA" dirty="0" smtClean="0"/>
              <a:t>The syntax tree is sent down a pipe to the Semantic Analyzer filter</a:t>
            </a:r>
          </a:p>
          <a:p>
            <a:r>
              <a:rPr lang="en-CA" dirty="0" smtClean="0"/>
              <a:t>Semantic Analyzer filter process syntax tree by performing type checking and adding annotations to it</a:t>
            </a:r>
          </a:p>
          <a:p>
            <a:pPr lvl="1"/>
            <a:r>
              <a:rPr lang="en-CA" dirty="0" smtClean="0"/>
              <a:t>Annotated syntax is then sent through a pipe to the Code Generator filter</a:t>
            </a:r>
          </a:p>
          <a:p>
            <a:r>
              <a:rPr lang="en-CA" dirty="0" smtClean="0"/>
              <a:t>Code Generator filter transforms annotated syntax into a stream of machine-language instructions written to an object code file</a:t>
            </a:r>
            <a:endParaRPr lang="en-CA" dirty="0"/>
          </a:p>
        </p:txBody>
      </p:sp>
      <p:pic>
        <p:nvPicPr>
          <p:cNvPr id="3" name="Picture 2"/>
          <p:cNvPicPr>
            <a:picLocks noChangeAspect="1"/>
          </p:cNvPicPr>
          <p:nvPr/>
        </p:nvPicPr>
        <p:blipFill>
          <a:blip r:embed="rId2"/>
          <a:stretch>
            <a:fillRect/>
          </a:stretch>
        </p:blipFill>
        <p:spPr>
          <a:xfrm>
            <a:off x="6339637" y="2204864"/>
            <a:ext cx="2653424" cy="2590991"/>
          </a:xfrm>
          <a:prstGeom prst="rect">
            <a:avLst/>
          </a:prstGeom>
        </p:spPr>
      </p:pic>
    </p:spTree>
    <p:extLst>
      <p:ext uri="{BB962C8B-B14F-4D97-AF65-F5344CB8AC3E}">
        <p14:creationId xmlns:p14="http://schemas.microsoft.com/office/powerpoint/2010/main" val="14613528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Pipe and Filter </a:t>
            </a:r>
            <a:r>
              <a:rPr lang="en-CA" dirty="0"/>
              <a:t>Characteristics</a:t>
            </a:r>
            <a:endParaRPr lang="en-US" dirty="0"/>
          </a:p>
        </p:txBody>
      </p:sp>
      <p:sp>
        <p:nvSpPr>
          <p:cNvPr id="4" name="Content Placeholder 3"/>
          <p:cNvSpPr>
            <a:spLocks noGrp="1"/>
          </p:cNvSpPr>
          <p:nvPr>
            <p:ph idx="1"/>
          </p:nvPr>
        </p:nvSpPr>
        <p:spPr/>
        <p:txBody>
          <a:bodyPr>
            <a:normAutofit fontScale="85000" lnSpcReduction="10000"/>
          </a:bodyPr>
          <a:lstStyle/>
          <a:p>
            <a:r>
              <a:rPr lang="en-CA" dirty="0" smtClean="0"/>
              <a:t>Filters read input and produce output by enriching, refining, or converting it to another format</a:t>
            </a:r>
          </a:p>
          <a:p>
            <a:pPr lvl="1"/>
            <a:r>
              <a:rPr lang="en-CA" dirty="0" smtClean="0"/>
              <a:t>Enriching </a:t>
            </a:r>
            <a:r>
              <a:rPr lang="en-CA" dirty="0" smtClean="0">
                <a:sym typeface="Symbol" panose="05050102010706020507" pitchFamily="18" charset="2"/>
              </a:rPr>
              <a:t></a:t>
            </a:r>
            <a:r>
              <a:rPr lang="en-CA" dirty="0" smtClean="0"/>
              <a:t> adding information to it</a:t>
            </a:r>
          </a:p>
          <a:p>
            <a:pPr lvl="1"/>
            <a:r>
              <a:rPr lang="en-CA" dirty="0" smtClean="0"/>
              <a:t>Refining </a:t>
            </a:r>
            <a:r>
              <a:rPr lang="en-CA" dirty="0" smtClean="0">
                <a:sym typeface="Symbol" panose="05050102010706020507" pitchFamily="18" charset="2"/>
              </a:rPr>
              <a:t></a:t>
            </a:r>
            <a:r>
              <a:rPr lang="en-CA" dirty="0" smtClean="0"/>
              <a:t> compressing it or extracting information from it</a:t>
            </a:r>
          </a:p>
          <a:p>
            <a:pPr lvl="1"/>
            <a:r>
              <a:rPr lang="en-CA" dirty="0" smtClean="0"/>
              <a:t>Converting </a:t>
            </a:r>
            <a:r>
              <a:rPr lang="en-CA" dirty="0" smtClean="0">
                <a:sym typeface="Symbol" panose="05050102010706020507" pitchFamily="18" charset="2"/>
              </a:rPr>
              <a:t></a:t>
            </a:r>
            <a:r>
              <a:rPr lang="en-CA" dirty="0" smtClean="0"/>
              <a:t> changing its format</a:t>
            </a:r>
          </a:p>
          <a:p>
            <a:r>
              <a:rPr lang="en-CA" dirty="0" smtClean="0"/>
              <a:t> In the compiler example,</a:t>
            </a:r>
          </a:p>
          <a:p>
            <a:pPr lvl="1"/>
            <a:r>
              <a:rPr lang="en-CA" dirty="0" smtClean="0"/>
              <a:t>Semantic Analyzer enriches a syntax tree by adding annotations to it</a:t>
            </a:r>
          </a:p>
          <a:p>
            <a:pPr lvl="1"/>
            <a:r>
              <a:rPr lang="en-CA" dirty="0" smtClean="0"/>
              <a:t>Lexical Analyzer converts a stream of characters into stream of tokens</a:t>
            </a:r>
            <a:endParaRPr lang="en-CA" dirty="0"/>
          </a:p>
        </p:txBody>
      </p:sp>
    </p:spTree>
    <p:extLst>
      <p:ext uri="{BB962C8B-B14F-4D97-AF65-F5344CB8AC3E}">
        <p14:creationId xmlns:p14="http://schemas.microsoft.com/office/powerpoint/2010/main" val="125346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0" y="6172200"/>
            <a:ext cx="2438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482" name="Rectangle 5"/>
          <p:cNvSpPr>
            <a:spLocks noGrp="1" noChangeArrowheads="1"/>
          </p:cNvSpPr>
          <p:nvPr>
            <p:ph type="title"/>
          </p:nvPr>
        </p:nvSpPr>
        <p:spPr/>
        <p:txBody>
          <a:bodyPr>
            <a:noAutofit/>
          </a:bodyPr>
          <a:lstStyle/>
          <a:p>
            <a:r>
              <a:rPr lang="en-US" altLang="en-US" sz="3600" dirty="0" smtClean="0"/>
              <a:t>State-Logic-Display:  Three-Tiered Pattern </a:t>
            </a:r>
          </a:p>
        </p:txBody>
      </p:sp>
      <p:sp>
        <p:nvSpPr>
          <p:cNvPr id="20483" name="Rectangle 6"/>
          <p:cNvSpPr>
            <a:spLocks noGrp="1" noChangeArrowheads="1"/>
          </p:cNvSpPr>
          <p:nvPr>
            <p:ph idx="1"/>
          </p:nvPr>
        </p:nvSpPr>
        <p:spPr/>
        <p:txBody>
          <a:bodyPr/>
          <a:lstStyle/>
          <a:p>
            <a:r>
              <a:rPr lang="en-US" altLang="en-US" smtClean="0"/>
              <a:t>Application Examples</a:t>
            </a:r>
          </a:p>
          <a:p>
            <a:pPr lvl="1"/>
            <a:r>
              <a:rPr lang="en-US" altLang="en-US" smtClean="0"/>
              <a:t>Business applications </a:t>
            </a:r>
          </a:p>
          <a:p>
            <a:pPr lvl="1"/>
            <a:r>
              <a:rPr lang="en-US" altLang="en-US" smtClean="0"/>
              <a:t>Multi-player games </a:t>
            </a:r>
          </a:p>
          <a:p>
            <a:pPr lvl="1"/>
            <a:r>
              <a:rPr lang="en-US" altLang="en-US" smtClean="0"/>
              <a:t>Web-based applications </a:t>
            </a:r>
          </a:p>
        </p:txBody>
      </p:sp>
      <p:pic>
        <p:nvPicPr>
          <p:cNvPr id="20485" name="Picture 7" descr="Fig4-3Three-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3797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8"/>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958857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Pipe and Filter </a:t>
            </a:r>
            <a:r>
              <a:rPr lang="en-CA" dirty="0"/>
              <a:t>Characteristics</a:t>
            </a:r>
            <a:endParaRPr lang="en-US" dirty="0"/>
          </a:p>
        </p:txBody>
      </p:sp>
      <p:sp>
        <p:nvSpPr>
          <p:cNvPr id="4" name="Content Placeholder 3"/>
          <p:cNvSpPr>
            <a:spLocks noGrp="1"/>
          </p:cNvSpPr>
          <p:nvPr>
            <p:ph idx="1"/>
          </p:nvPr>
        </p:nvSpPr>
        <p:spPr>
          <a:xfrm>
            <a:off x="457200" y="1325562"/>
            <a:ext cx="8229600" cy="4909370"/>
          </a:xfrm>
        </p:spPr>
        <p:txBody>
          <a:bodyPr>
            <a:normAutofit fontScale="92500" lnSpcReduction="20000"/>
          </a:bodyPr>
          <a:lstStyle/>
          <a:p>
            <a:r>
              <a:rPr lang="en-CA" dirty="0" smtClean="0"/>
              <a:t>Filters do not share state with other filters</a:t>
            </a:r>
          </a:p>
          <a:p>
            <a:r>
              <a:rPr lang="en-CA" dirty="0" smtClean="0"/>
              <a:t>Filters do not know the identity of their upstream or downstream filters</a:t>
            </a:r>
          </a:p>
          <a:p>
            <a:r>
              <a:rPr lang="en-CA" dirty="0" smtClean="0"/>
              <a:t>Filters may begin producing output before it has consumed all its input</a:t>
            </a:r>
          </a:p>
          <a:p>
            <a:pPr lvl="1"/>
            <a:r>
              <a:rPr lang="en-CA" dirty="0" smtClean="0"/>
              <a:t>Filters may execute concurrently</a:t>
            </a:r>
          </a:p>
          <a:p>
            <a:r>
              <a:rPr lang="en-CA" dirty="0" smtClean="0"/>
              <a:t>If filters run concurrently, pipes need to synchronize them</a:t>
            </a:r>
          </a:p>
          <a:p>
            <a:pPr lvl="1"/>
            <a:r>
              <a:rPr lang="en-CA" dirty="0" smtClean="0"/>
              <a:t>A pipe may be a buffer that holds input filter’s output until its output filter is ready to accept it</a:t>
            </a:r>
          </a:p>
          <a:p>
            <a:pPr lvl="1"/>
            <a:r>
              <a:rPr lang="en-CA" dirty="0" smtClean="0"/>
              <a:t>A pipe may be implemented as a sub-program call</a:t>
            </a:r>
            <a:endParaRPr lang="en-CA" dirty="0"/>
          </a:p>
        </p:txBody>
      </p:sp>
    </p:spTree>
    <p:extLst>
      <p:ext uri="{BB962C8B-B14F-4D97-AF65-F5344CB8AC3E}">
        <p14:creationId xmlns:p14="http://schemas.microsoft.com/office/powerpoint/2010/main" val="25569780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Pipe and Filter </a:t>
            </a:r>
            <a:r>
              <a:rPr lang="en-CA" dirty="0"/>
              <a:t>Topologies</a:t>
            </a:r>
            <a:endParaRPr lang="en-US" dirty="0"/>
          </a:p>
        </p:txBody>
      </p:sp>
      <p:sp>
        <p:nvSpPr>
          <p:cNvPr id="4" name="Content Placeholder 3"/>
          <p:cNvSpPr>
            <a:spLocks noGrp="1"/>
          </p:cNvSpPr>
          <p:nvPr>
            <p:ph idx="1"/>
          </p:nvPr>
        </p:nvSpPr>
        <p:spPr>
          <a:xfrm>
            <a:off x="457200" y="1325563"/>
            <a:ext cx="8229600" cy="4479702"/>
          </a:xfrm>
        </p:spPr>
        <p:txBody>
          <a:bodyPr/>
          <a:lstStyle/>
          <a:p>
            <a:r>
              <a:rPr lang="en-CA" dirty="0" smtClean="0"/>
              <a:t>Pipe-and-filter topologies should be acyclic graphs( no loops)</a:t>
            </a:r>
          </a:p>
          <a:p>
            <a:pPr lvl="1"/>
            <a:r>
              <a:rPr lang="en-CA" dirty="0" smtClean="0"/>
              <a:t>Avoids timing and deadlock issues</a:t>
            </a:r>
          </a:p>
          <a:p>
            <a:pPr lvl="1"/>
            <a:r>
              <a:rPr lang="en-CA" dirty="0" smtClean="0"/>
              <a:t>A simple linear arrangement of pipes and filters is called a pipeline</a:t>
            </a:r>
          </a:p>
          <a:p>
            <a:pPr lvl="2"/>
            <a:r>
              <a:rPr lang="en-CA" dirty="0" smtClean="0"/>
              <a:t>Restricts topologies to linear sequences of filters</a:t>
            </a:r>
            <a:endParaRPr lang="en-CA" dirty="0"/>
          </a:p>
        </p:txBody>
      </p:sp>
    </p:spTree>
    <p:extLst>
      <p:ext uri="{BB962C8B-B14F-4D97-AF65-F5344CB8AC3E}">
        <p14:creationId xmlns:p14="http://schemas.microsoft.com/office/powerpoint/2010/main" val="20783164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 and Filter – </a:t>
            </a:r>
            <a:r>
              <a:rPr lang="en-US" dirty="0" smtClean="0"/>
              <a:t>Employee Filter </a:t>
            </a:r>
            <a:r>
              <a:rPr lang="en-US" dirty="0"/>
              <a:t>Example</a:t>
            </a:r>
          </a:p>
        </p:txBody>
      </p:sp>
      <p:pic>
        <p:nvPicPr>
          <p:cNvPr id="3" name="Picture 2"/>
          <p:cNvPicPr>
            <a:picLocks noChangeAspect="1"/>
          </p:cNvPicPr>
          <p:nvPr/>
        </p:nvPicPr>
        <p:blipFill>
          <a:blip r:embed="rId2"/>
          <a:stretch>
            <a:fillRect/>
          </a:stretch>
        </p:blipFill>
        <p:spPr>
          <a:xfrm>
            <a:off x="5070887" y="2273511"/>
            <a:ext cx="3922175" cy="2952328"/>
          </a:xfrm>
          <a:prstGeom prst="rect">
            <a:avLst/>
          </a:prstGeom>
        </p:spPr>
      </p:pic>
      <p:sp>
        <p:nvSpPr>
          <p:cNvPr id="5" name="Content Placeholder 4"/>
          <p:cNvSpPr>
            <a:spLocks noGrp="1"/>
          </p:cNvSpPr>
          <p:nvPr>
            <p:ph idx="1"/>
          </p:nvPr>
        </p:nvSpPr>
        <p:spPr>
          <a:xfrm>
            <a:off x="224010" y="1486693"/>
            <a:ext cx="5105400" cy="4525963"/>
          </a:xfrm>
        </p:spPr>
        <p:txBody>
          <a:bodyPr/>
          <a:lstStyle/>
          <a:p>
            <a:pPr lvl="1"/>
            <a:r>
              <a:rPr lang="en-CA" dirty="0" smtClean="0"/>
              <a:t>A program needs to convert a file listing employees, their employee numbers, and their salaries into a file listing the employees, their supervisors, and the difference between their salaries, and the mean company salary</a:t>
            </a:r>
            <a:endParaRPr lang="en-CA" dirty="0"/>
          </a:p>
        </p:txBody>
      </p:sp>
    </p:spTree>
    <p:extLst>
      <p:ext uri="{BB962C8B-B14F-4D97-AF65-F5344CB8AC3E}">
        <p14:creationId xmlns:p14="http://schemas.microsoft.com/office/powerpoint/2010/main" val="32106251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Pipe and Filter </a:t>
            </a:r>
            <a:r>
              <a:rPr lang="en-CA" dirty="0"/>
              <a:t>Topologies</a:t>
            </a:r>
          </a:p>
        </p:txBody>
      </p:sp>
      <p:sp>
        <p:nvSpPr>
          <p:cNvPr id="5" name="Content Placeholder 4"/>
          <p:cNvSpPr>
            <a:spLocks noGrp="1"/>
          </p:cNvSpPr>
          <p:nvPr>
            <p:ph idx="1"/>
          </p:nvPr>
        </p:nvSpPr>
        <p:spPr>
          <a:xfrm>
            <a:off x="131632" y="1562062"/>
            <a:ext cx="5842992" cy="5159413"/>
          </a:xfrm>
        </p:spPr>
        <p:txBody>
          <a:bodyPr>
            <a:normAutofit fontScale="92500" lnSpcReduction="20000"/>
          </a:bodyPr>
          <a:lstStyle/>
          <a:p>
            <a:r>
              <a:rPr lang="en-CA" dirty="0" smtClean="0"/>
              <a:t>Example </a:t>
            </a:r>
          </a:p>
          <a:p>
            <a:pPr lvl="1"/>
            <a:r>
              <a:rPr lang="en-CA" dirty="0" smtClean="0"/>
              <a:t>Split Data filter</a:t>
            </a:r>
          </a:p>
          <a:p>
            <a:pPr lvl="2"/>
            <a:r>
              <a:rPr lang="en-CA" dirty="0" smtClean="0"/>
              <a:t>Task 1:</a:t>
            </a:r>
          </a:p>
          <a:p>
            <a:pPr lvl="3"/>
            <a:r>
              <a:rPr lang="en-CA" dirty="0" smtClean="0"/>
              <a:t>Reads the input data file,</a:t>
            </a:r>
          </a:p>
          <a:p>
            <a:pPr lvl="3"/>
            <a:r>
              <a:rPr lang="en-CA" dirty="0" smtClean="0"/>
              <a:t>Pulls out the name and identifier data , and</a:t>
            </a:r>
          </a:p>
          <a:p>
            <a:pPr lvl="3"/>
            <a:r>
              <a:rPr lang="en-CA" dirty="0" smtClean="0"/>
              <a:t>Sends it down a pipe to the Add Supervisors filter</a:t>
            </a:r>
          </a:p>
          <a:p>
            <a:pPr lvl="2"/>
            <a:r>
              <a:rPr lang="en-CA" dirty="0" smtClean="0"/>
              <a:t>Task 2:</a:t>
            </a:r>
          </a:p>
          <a:p>
            <a:pPr lvl="3"/>
            <a:r>
              <a:rPr lang="en-CA" dirty="0" smtClean="0"/>
              <a:t>Pulls out the salary data and sends it to the Computer Deviations filter</a:t>
            </a:r>
          </a:p>
          <a:p>
            <a:pPr lvl="1"/>
            <a:r>
              <a:rPr lang="en-CA" dirty="0" smtClean="0"/>
              <a:t>Add Supervisors filter</a:t>
            </a:r>
          </a:p>
          <a:p>
            <a:pPr lvl="2"/>
            <a:r>
              <a:rPr lang="en-CA" dirty="0" smtClean="0"/>
              <a:t>Replaces each employee number with that employee’s supervisor</a:t>
            </a:r>
          </a:p>
          <a:p>
            <a:pPr lvl="2"/>
            <a:r>
              <a:rPr lang="en-CA" dirty="0" smtClean="0"/>
              <a:t>Sends the result down a pipe to Join data</a:t>
            </a:r>
            <a:endParaRPr lang="en-CA" dirty="0"/>
          </a:p>
        </p:txBody>
      </p:sp>
      <p:pic>
        <p:nvPicPr>
          <p:cNvPr id="3" name="Picture 2"/>
          <p:cNvPicPr>
            <a:picLocks noChangeAspect="1"/>
          </p:cNvPicPr>
          <p:nvPr/>
        </p:nvPicPr>
        <p:blipFill>
          <a:blip r:embed="rId2"/>
          <a:stretch>
            <a:fillRect/>
          </a:stretch>
        </p:blipFill>
        <p:spPr>
          <a:xfrm>
            <a:off x="5938816" y="2852936"/>
            <a:ext cx="2960828" cy="2228696"/>
          </a:xfrm>
          <a:prstGeom prst="rect">
            <a:avLst/>
          </a:prstGeom>
        </p:spPr>
      </p:pic>
    </p:spTree>
    <p:extLst>
      <p:ext uri="{BB962C8B-B14F-4D97-AF65-F5344CB8AC3E}">
        <p14:creationId xmlns:p14="http://schemas.microsoft.com/office/powerpoint/2010/main" val="2907519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Pipe and Filter </a:t>
            </a:r>
            <a:r>
              <a:rPr lang="en-CA" dirty="0"/>
              <a:t>Topologies</a:t>
            </a:r>
          </a:p>
        </p:txBody>
      </p:sp>
      <p:sp>
        <p:nvSpPr>
          <p:cNvPr id="5" name="Content Placeholder 4"/>
          <p:cNvSpPr>
            <a:spLocks noGrp="1"/>
          </p:cNvSpPr>
          <p:nvPr>
            <p:ph idx="1"/>
          </p:nvPr>
        </p:nvSpPr>
        <p:spPr>
          <a:xfrm>
            <a:off x="457200" y="1325562"/>
            <a:ext cx="5122912" cy="5030788"/>
          </a:xfrm>
        </p:spPr>
        <p:txBody>
          <a:bodyPr>
            <a:normAutofit/>
          </a:bodyPr>
          <a:lstStyle/>
          <a:p>
            <a:r>
              <a:rPr lang="en-CA" dirty="0" smtClean="0"/>
              <a:t>Example </a:t>
            </a:r>
          </a:p>
          <a:p>
            <a:pPr lvl="1"/>
            <a:r>
              <a:rPr lang="en-CA" dirty="0" smtClean="0"/>
              <a:t>Computer Deviations filter</a:t>
            </a:r>
          </a:p>
          <a:p>
            <a:pPr lvl="2"/>
            <a:r>
              <a:rPr lang="en-CA" dirty="0" smtClean="0"/>
              <a:t>Computes the difference between each salary and the mean company salary</a:t>
            </a:r>
          </a:p>
          <a:p>
            <a:pPr lvl="2"/>
            <a:r>
              <a:rPr lang="en-CA" dirty="0" smtClean="0"/>
              <a:t>Sends the result down a pipe to the Join Data filter</a:t>
            </a:r>
          </a:p>
          <a:p>
            <a:pPr lvl="1"/>
            <a:r>
              <a:rPr lang="en-CA" dirty="0" smtClean="0"/>
              <a:t>Join Data filter</a:t>
            </a:r>
          </a:p>
          <a:p>
            <a:pPr lvl="2"/>
            <a:r>
              <a:rPr lang="en-CA" dirty="0" smtClean="0"/>
              <a:t>Puts the two data streams together and prints the resulting report</a:t>
            </a:r>
            <a:endParaRPr lang="en-CA" dirty="0"/>
          </a:p>
        </p:txBody>
      </p:sp>
      <p:pic>
        <p:nvPicPr>
          <p:cNvPr id="3" name="Picture 2"/>
          <p:cNvPicPr>
            <a:picLocks noChangeAspect="1"/>
          </p:cNvPicPr>
          <p:nvPr/>
        </p:nvPicPr>
        <p:blipFill>
          <a:blip r:embed="rId2"/>
          <a:stretch>
            <a:fillRect/>
          </a:stretch>
        </p:blipFill>
        <p:spPr>
          <a:xfrm>
            <a:off x="5492076" y="2340084"/>
            <a:ext cx="3317162" cy="2496918"/>
          </a:xfrm>
          <a:prstGeom prst="rect">
            <a:avLst/>
          </a:prstGeom>
        </p:spPr>
      </p:pic>
    </p:spTree>
    <p:extLst>
      <p:ext uri="{BB962C8B-B14F-4D97-AF65-F5344CB8AC3E}">
        <p14:creationId xmlns:p14="http://schemas.microsoft.com/office/powerpoint/2010/main" val="2826430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836712" y="1025352"/>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solidFill>
                <a:srgbClr val="FF0000"/>
              </a:solidFill>
              <a:latin typeface="+mn-lt"/>
            </a:endParaRPr>
          </a:p>
        </p:txBody>
      </p:sp>
      <p:sp>
        <p:nvSpPr>
          <p:cNvPr id="3" name="Title 2"/>
          <p:cNvSpPr>
            <a:spLocks noGrp="1"/>
          </p:cNvSpPr>
          <p:nvPr>
            <p:ph type="title"/>
          </p:nvPr>
        </p:nvSpPr>
        <p:spPr/>
        <p:txBody>
          <a:bodyPr/>
          <a:lstStyle/>
          <a:p>
            <a:r>
              <a:rPr lang="en-CA" dirty="0" smtClean="0"/>
              <a:t>Pipe and Filter - Advantages</a:t>
            </a:r>
            <a:endParaRPr lang="en-US" dirty="0"/>
          </a:p>
        </p:txBody>
      </p:sp>
      <p:sp>
        <p:nvSpPr>
          <p:cNvPr id="4" name="Content Placeholder 3"/>
          <p:cNvSpPr>
            <a:spLocks noGrp="1"/>
          </p:cNvSpPr>
          <p:nvPr>
            <p:ph idx="1"/>
          </p:nvPr>
        </p:nvSpPr>
        <p:spPr/>
        <p:txBody>
          <a:bodyPr>
            <a:normAutofit lnSpcReduction="10000"/>
          </a:bodyPr>
          <a:lstStyle/>
          <a:p>
            <a:r>
              <a:rPr lang="en-CA" dirty="0" smtClean="0"/>
              <a:t>Advantages of Pipe-and-Filter Style</a:t>
            </a:r>
          </a:p>
          <a:p>
            <a:pPr lvl="1"/>
            <a:r>
              <a:rPr lang="en-CA" dirty="0" smtClean="0"/>
              <a:t>Filters can be modified or replaced easily</a:t>
            </a:r>
          </a:p>
          <a:p>
            <a:pPr lvl="2"/>
            <a:r>
              <a:rPr lang="en-CA" dirty="0" smtClean="0"/>
              <a:t>Simple to change the program to fix a problem or modify its behavior</a:t>
            </a:r>
          </a:p>
          <a:p>
            <a:pPr lvl="1"/>
            <a:r>
              <a:rPr lang="en-CA" dirty="0" smtClean="0"/>
              <a:t>Easy to understand and develop</a:t>
            </a:r>
          </a:p>
          <a:p>
            <a:pPr lvl="2"/>
            <a:r>
              <a:rPr lang="en-CA" dirty="0" smtClean="0"/>
              <a:t>Easy to develop several programs that do similar tasks</a:t>
            </a:r>
          </a:p>
          <a:p>
            <a:pPr lvl="1"/>
            <a:r>
              <a:rPr lang="en-CA" dirty="0" smtClean="0"/>
              <a:t>Filters are highly reusable</a:t>
            </a:r>
          </a:p>
          <a:p>
            <a:pPr lvl="1"/>
            <a:r>
              <a:rPr lang="en-CA" dirty="0" smtClean="0"/>
              <a:t>Concurrency is supported and is relatively easy to implement (as long as pipes’ synchronization is supported)</a:t>
            </a:r>
            <a:endParaRPr lang="en-CA" dirty="0"/>
          </a:p>
        </p:txBody>
      </p:sp>
    </p:spTree>
    <p:extLst>
      <p:ext uri="{BB962C8B-B14F-4D97-AF65-F5344CB8AC3E}">
        <p14:creationId xmlns:p14="http://schemas.microsoft.com/office/powerpoint/2010/main" val="13641154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620688" y="782649"/>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solidFill>
                <a:srgbClr val="FF0000"/>
              </a:solidFill>
              <a:latin typeface="+mn-lt"/>
            </a:endParaRPr>
          </a:p>
        </p:txBody>
      </p:sp>
      <p:sp>
        <p:nvSpPr>
          <p:cNvPr id="3" name="Title 2"/>
          <p:cNvSpPr>
            <a:spLocks noGrp="1"/>
          </p:cNvSpPr>
          <p:nvPr>
            <p:ph type="title"/>
          </p:nvPr>
        </p:nvSpPr>
        <p:spPr/>
        <p:txBody>
          <a:bodyPr/>
          <a:lstStyle/>
          <a:p>
            <a:r>
              <a:rPr lang="en-CA" dirty="0" smtClean="0"/>
              <a:t>Pipe and Filter Disadvantages</a:t>
            </a:r>
            <a:endParaRPr lang="en-US" dirty="0"/>
          </a:p>
        </p:txBody>
      </p:sp>
      <p:sp>
        <p:nvSpPr>
          <p:cNvPr id="4" name="Content Placeholder 3"/>
          <p:cNvSpPr>
            <a:spLocks noGrp="1"/>
          </p:cNvSpPr>
          <p:nvPr>
            <p:ph idx="1"/>
          </p:nvPr>
        </p:nvSpPr>
        <p:spPr/>
        <p:txBody>
          <a:bodyPr>
            <a:normAutofit fontScale="85000" lnSpcReduction="20000"/>
          </a:bodyPr>
          <a:lstStyle/>
          <a:p>
            <a:r>
              <a:rPr lang="en-CA" smtClean="0"/>
              <a:t>Disadvantages of Pipe-and-Filter Style</a:t>
            </a:r>
          </a:p>
          <a:p>
            <a:pPr lvl="1"/>
            <a:r>
              <a:rPr lang="en-CA" smtClean="0"/>
              <a:t>Filters communicate only through pipes</a:t>
            </a:r>
          </a:p>
          <a:p>
            <a:pPr lvl="2"/>
            <a:r>
              <a:rPr lang="en-CA" smtClean="0"/>
              <a:t>Difficult for them to coordinate their activities</a:t>
            </a:r>
          </a:p>
          <a:p>
            <a:pPr lvl="2"/>
            <a:r>
              <a:rPr lang="en-CA" smtClean="0"/>
              <a:t>Not good for interactive systems</a:t>
            </a:r>
          </a:p>
          <a:p>
            <a:pPr lvl="1"/>
            <a:r>
              <a:rPr lang="en-CA" smtClean="0"/>
              <a:t>Filters usually consume and produce very simple data streams</a:t>
            </a:r>
          </a:p>
          <a:p>
            <a:pPr lvl="2"/>
            <a:r>
              <a:rPr lang="en-CA" smtClean="0"/>
              <a:t>Have to spend a lot of effort converting input into a usable form and then converting results back to simple format for output</a:t>
            </a:r>
          </a:p>
          <a:p>
            <a:pPr lvl="2"/>
            <a:r>
              <a:rPr lang="en-CA" smtClean="0"/>
              <a:t>Excessive parsing and unparsing leads to performance degrades and increased complexity in writing filters</a:t>
            </a:r>
          </a:p>
          <a:p>
            <a:pPr lvl="1"/>
            <a:r>
              <a:rPr lang="en-CA" smtClean="0"/>
              <a:t>Error handling is difficult</a:t>
            </a:r>
          </a:p>
          <a:p>
            <a:pPr lvl="1"/>
            <a:r>
              <a:rPr lang="en-CA" smtClean="0"/>
              <a:t>Pipes may not synchronize filters effectively (some filters may need to wait for all their input before doing any output)</a:t>
            </a:r>
            <a:endParaRPr lang="en-CA" dirty="0"/>
          </a:p>
        </p:txBody>
      </p:sp>
    </p:spTree>
    <p:extLst>
      <p:ext uri="{BB962C8B-B14F-4D97-AF65-F5344CB8AC3E}">
        <p14:creationId xmlns:p14="http://schemas.microsoft.com/office/powerpoint/2010/main" val="41705546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Pipe and Filter LL – Taylor Notation</a:t>
            </a:r>
          </a:p>
        </p:txBody>
      </p:sp>
      <p:pic>
        <p:nvPicPr>
          <p:cNvPr id="20484" name="Picture 3" descr="pipeFilter_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2855913"/>
            <a:ext cx="727868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2724257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457200" y="1325563"/>
            <a:ext cx="8229600" cy="1189037"/>
          </a:xfrm>
        </p:spPr>
        <p:txBody>
          <a:bodyPr/>
          <a:lstStyle/>
          <a:p>
            <a:pPr marL="0" indent="0">
              <a:buNone/>
            </a:pPr>
            <a:r>
              <a:rPr lang="en-US" dirty="0" smtClean="0"/>
              <a:t>Define </a:t>
            </a:r>
            <a:r>
              <a:rPr lang="en-US" dirty="0"/>
              <a:t>a suitable pipe and filter architecture for the cash register application. </a:t>
            </a:r>
            <a:endParaRPr lang="en-CA" dirty="0"/>
          </a:p>
        </p:txBody>
      </p:sp>
    </p:spTree>
    <p:extLst>
      <p:ext uri="{BB962C8B-B14F-4D97-AF65-F5344CB8AC3E}">
        <p14:creationId xmlns:p14="http://schemas.microsoft.com/office/powerpoint/2010/main" val="1937407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en-US" smtClean="0"/>
              <a:t>Blackboard Style</a:t>
            </a:r>
          </a:p>
        </p:txBody>
      </p:sp>
      <p:sp>
        <p:nvSpPr>
          <p:cNvPr id="21507" name="Rectangle 5"/>
          <p:cNvSpPr>
            <a:spLocks noGrp="1" noChangeArrowheads="1"/>
          </p:cNvSpPr>
          <p:nvPr>
            <p:ph idx="1"/>
          </p:nvPr>
        </p:nvSpPr>
        <p:spPr/>
        <p:txBody>
          <a:bodyPr>
            <a:normAutofit lnSpcReduction="10000"/>
          </a:bodyPr>
          <a:lstStyle/>
          <a:p>
            <a:r>
              <a:rPr lang="en-US" altLang="en-US" smtClean="0"/>
              <a:t>Two kinds of components</a:t>
            </a:r>
          </a:p>
          <a:p>
            <a:pPr lvl="1"/>
            <a:r>
              <a:rPr lang="en-US" altLang="en-US" smtClean="0"/>
              <a:t>Central data structure — blackboard</a:t>
            </a:r>
          </a:p>
          <a:p>
            <a:pPr lvl="1"/>
            <a:r>
              <a:rPr lang="en-US" altLang="en-US" smtClean="0"/>
              <a:t>Components operating on the blackboard</a:t>
            </a:r>
          </a:p>
          <a:p>
            <a:r>
              <a:rPr lang="en-US" altLang="en-US" smtClean="0"/>
              <a:t>System control is entirely driven by the blackboard state</a:t>
            </a:r>
          </a:p>
          <a:p>
            <a:r>
              <a:rPr lang="en-US" altLang="en-US" smtClean="0"/>
              <a:t>Examples</a:t>
            </a:r>
          </a:p>
          <a:p>
            <a:pPr lvl="1"/>
            <a:r>
              <a:rPr lang="en-US" altLang="en-US" smtClean="0"/>
              <a:t>Typically used for AI systems</a:t>
            </a:r>
          </a:p>
          <a:p>
            <a:pPr lvl="1"/>
            <a:r>
              <a:rPr lang="en-US" altLang="en-US" smtClean="0"/>
              <a:t>Integrated software environments (e.g., Interlisp)</a:t>
            </a:r>
          </a:p>
          <a:p>
            <a:pPr lvl="1"/>
            <a:r>
              <a:rPr lang="en-US" altLang="en-US" smtClean="0"/>
              <a:t>Compiler architecture</a:t>
            </a:r>
          </a:p>
        </p:txBody>
      </p:sp>
    </p:spTree>
    <p:extLst>
      <p:ext uri="{BB962C8B-B14F-4D97-AF65-F5344CB8AC3E}">
        <p14:creationId xmlns:p14="http://schemas.microsoft.com/office/powerpoint/2010/main" val="334540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Model-View-Controller (MVC)</a:t>
            </a:r>
          </a:p>
        </p:txBody>
      </p:sp>
      <p:sp>
        <p:nvSpPr>
          <p:cNvPr id="21507" name="Rectangle 4"/>
          <p:cNvSpPr>
            <a:spLocks noGrp="1" noChangeArrowheads="1"/>
          </p:cNvSpPr>
          <p:nvPr>
            <p:ph idx="1"/>
          </p:nvPr>
        </p:nvSpPr>
        <p:spPr/>
        <p:txBody>
          <a:bodyPr>
            <a:normAutofit fontScale="92500" lnSpcReduction="20000"/>
          </a:bodyPr>
          <a:lstStyle/>
          <a:p>
            <a:r>
              <a:rPr lang="en-US" altLang="en-US" smtClean="0"/>
              <a:t>Objective: Separation between information, presentation and user interaction.</a:t>
            </a:r>
          </a:p>
          <a:p>
            <a:r>
              <a:rPr lang="en-US" altLang="en-US" smtClean="0"/>
              <a:t>When a model object value changes, a notification is sent to the view and to the controller. So that the view can update itself and the controller can modify the view if its logic so requires. </a:t>
            </a:r>
          </a:p>
          <a:p>
            <a:r>
              <a:rPr lang="en-US" altLang="en-US" smtClean="0"/>
              <a:t>When handling input from the user the windowing system sends the user event to the controller; If a change is required, the controller updates the model object.</a:t>
            </a:r>
          </a:p>
        </p:txBody>
      </p:sp>
    </p:spTree>
    <p:extLst>
      <p:ext uri="{BB962C8B-B14F-4D97-AF65-F5344CB8AC3E}">
        <p14:creationId xmlns:p14="http://schemas.microsoft.com/office/powerpoint/2010/main" val="3194088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Blackboard LL</a:t>
            </a:r>
          </a:p>
        </p:txBody>
      </p:sp>
      <p:pic>
        <p:nvPicPr>
          <p:cNvPr id="22532" name="Picture 3" descr="blackboard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860550"/>
            <a:ext cx="591502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145571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Rule-Based Style</a:t>
            </a:r>
          </a:p>
        </p:txBody>
      </p:sp>
      <p:sp>
        <p:nvSpPr>
          <p:cNvPr id="23555" name="Rectangle 3"/>
          <p:cNvSpPr>
            <a:spLocks noGrp="1" noChangeArrowheads="1"/>
          </p:cNvSpPr>
          <p:nvPr>
            <p:ph idx="1"/>
          </p:nvPr>
        </p:nvSpPr>
        <p:spPr/>
        <p:txBody>
          <a:bodyPr/>
          <a:lstStyle/>
          <a:p>
            <a:pPr>
              <a:buFont typeface="Wingdings" panose="05000000000000000000" pitchFamily="2" charset="2"/>
              <a:buNone/>
            </a:pPr>
            <a:r>
              <a:rPr lang="en-US" altLang="en-US" smtClean="0"/>
              <a:t>	Inference engine parses user input and determines whether it is a fact/rule or a query. If it is a fact/rule, it adds this entry to the knowledge base. Otherwise, it queries the knowledge base for applicable rules and attempts to resolve the query.</a:t>
            </a:r>
          </a:p>
        </p:txBody>
      </p:sp>
    </p:spTree>
    <p:extLst>
      <p:ext uri="{BB962C8B-B14F-4D97-AF65-F5344CB8AC3E}">
        <p14:creationId xmlns:p14="http://schemas.microsoft.com/office/powerpoint/2010/main" val="75285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Rule-Based Style (cont’d)</a:t>
            </a:r>
          </a:p>
        </p:txBody>
      </p:sp>
      <p:sp>
        <p:nvSpPr>
          <p:cNvPr id="24579" name="Rectangle 3"/>
          <p:cNvSpPr>
            <a:spLocks noGrp="1" noChangeArrowheads="1"/>
          </p:cNvSpPr>
          <p:nvPr>
            <p:ph idx="1"/>
          </p:nvPr>
        </p:nvSpPr>
        <p:spPr/>
        <p:txBody>
          <a:bodyPr>
            <a:normAutofit fontScale="85000" lnSpcReduction="10000"/>
          </a:bodyPr>
          <a:lstStyle/>
          <a:p>
            <a:r>
              <a:rPr lang="en-US" altLang="en-US" smtClean="0"/>
              <a:t>Components: User interface, inference engine, knowledge base</a:t>
            </a:r>
          </a:p>
          <a:p>
            <a:r>
              <a:rPr lang="en-US" altLang="en-US" smtClean="0"/>
              <a:t>Connectors: Components are tightly interconnected, with direct procedure calls and/or shared memory.</a:t>
            </a:r>
          </a:p>
          <a:p>
            <a:r>
              <a:rPr lang="en-US" altLang="en-US" smtClean="0"/>
              <a:t>Data Elements: Facts and queries</a:t>
            </a:r>
          </a:p>
          <a:p>
            <a:r>
              <a:rPr lang="en-US" altLang="en-US" smtClean="0"/>
              <a:t>Behavior of the application can be very easily modified through addition or deletion of rules from the knowledge base. </a:t>
            </a:r>
          </a:p>
          <a:p>
            <a:r>
              <a:rPr lang="en-US" altLang="en-US" smtClean="0"/>
              <a:t>Caution: When a large number of rules are involved understanding the interactions between multiple rules affected by the same facts can become </a:t>
            </a:r>
            <a:r>
              <a:rPr lang="en-US" altLang="en-US" i="1" smtClean="0"/>
              <a:t>very</a:t>
            </a:r>
            <a:r>
              <a:rPr lang="en-US" altLang="en-US" smtClean="0"/>
              <a:t> difficult.</a:t>
            </a:r>
          </a:p>
        </p:txBody>
      </p:sp>
    </p:spTree>
    <p:extLst>
      <p:ext uri="{BB962C8B-B14F-4D97-AF65-F5344CB8AC3E}">
        <p14:creationId xmlns:p14="http://schemas.microsoft.com/office/powerpoint/2010/main" val="408469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Rule Based LL</a:t>
            </a:r>
          </a:p>
        </p:txBody>
      </p:sp>
      <p:pic>
        <p:nvPicPr>
          <p:cNvPr id="25604" name="Picture 3" descr="ruleBased_ExpertSystem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65249"/>
            <a:ext cx="2609844"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2075533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Interpreter Style</a:t>
            </a:r>
          </a:p>
        </p:txBody>
      </p:sp>
      <p:sp>
        <p:nvSpPr>
          <p:cNvPr id="26627" name="Rectangle 3"/>
          <p:cNvSpPr>
            <a:spLocks noGrp="1" noChangeArrowheads="1"/>
          </p:cNvSpPr>
          <p:nvPr>
            <p:ph idx="1"/>
          </p:nvPr>
        </p:nvSpPr>
        <p:spPr>
          <a:xfrm>
            <a:off x="685800" y="1600200"/>
            <a:ext cx="7772400" cy="4724400"/>
          </a:xfrm>
        </p:spPr>
        <p:txBody>
          <a:bodyPr>
            <a:normAutofit lnSpcReduction="10000"/>
          </a:bodyPr>
          <a:lstStyle/>
          <a:p>
            <a:pPr>
              <a:buFont typeface="Wingdings" panose="05000000000000000000" pitchFamily="2" charset="2"/>
              <a:buNone/>
            </a:pPr>
            <a:r>
              <a:rPr lang="en-US" altLang="en-US" sz="2200" smtClean="0"/>
              <a:t>	Interpreter parses and executes input commands, updating the state maintained by the interpreter</a:t>
            </a:r>
          </a:p>
          <a:p>
            <a:r>
              <a:rPr lang="en-US" altLang="en-US" sz="2200" smtClean="0"/>
              <a:t>Components: Command interpreter, program/interpreter state, user interface.</a:t>
            </a:r>
          </a:p>
          <a:p>
            <a:r>
              <a:rPr lang="en-US" altLang="en-US" sz="2200" smtClean="0"/>
              <a:t>Connectors: Typically very closely bound with direct procedure calls and shared state.</a:t>
            </a:r>
          </a:p>
          <a:p>
            <a:r>
              <a:rPr lang="en-US" altLang="en-US" sz="2200" smtClean="0"/>
              <a:t>Highly dynamic behavior possible, where the set of commands is dynamically modified.  System architecture may remain constant while new capabilities are created based upon existing primitives.</a:t>
            </a:r>
          </a:p>
          <a:p>
            <a:r>
              <a:rPr lang="en-US" altLang="en-US" sz="2200" smtClean="0"/>
              <a:t>Superb for end-user programmability; supports dynamically changing set of capabilities</a:t>
            </a:r>
          </a:p>
          <a:p>
            <a:r>
              <a:rPr lang="en-US" altLang="en-US" sz="2200" smtClean="0"/>
              <a:t>Lisp and Scheme</a:t>
            </a:r>
          </a:p>
        </p:txBody>
      </p:sp>
    </p:spTree>
    <p:extLst>
      <p:ext uri="{BB962C8B-B14F-4D97-AF65-F5344CB8AC3E}">
        <p14:creationId xmlns:p14="http://schemas.microsoft.com/office/powerpoint/2010/main" val="3167573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Interpreter LL</a:t>
            </a:r>
          </a:p>
        </p:txBody>
      </p:sp>
      <p:pic>
        <p:nvPicPr>
          <p:cNvPr id="27652" name="Picture 3" descr="interpreter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16050"/>
            <a:ext cx="2998788" cy="492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264111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Mobile-Code Style</a:t>
            </a:r>
          </a:p>
        </p:txBody>
      </p:sp>
      <p:sp>
        <p:nvSpPr>
          <p:cNvPr id="28675" name="Rectangle 3"/>
          <p:cNvSpPr>
            <a:spLocks noGrp="1" noChangeArrowheads="1"/>
          </p:cNvSpPr>
          <p:nvPr>
            <p:ph idx="1"/>
          </p:nvPr>
        </p:nvSpPr>
        <p:spPr/>
        <p:txBody>
          <a:bodyPr>
            <a:normAutofit fontScale="85000" lnSpcReduction="10000"/>
          </a:bodyPr>
          <a:lstStyle/>
          <a:p>
            <a:r>
              <a:rPr lang="en-US" altLang="en-US" smtClean="0"/>
              <a:t>Summary: a data element (some representation of a program) is dynamically transformed into a data processing component. </a:t>
            </a:r>
          </a:p>
          <a:p>
            <a:r>
              <a:rPr lang="en-US" altLang="en-US" smtClean="0"/>
              <a:t>Components: “Execution dock”, which handles receipt of code and state; code compiler/interpreter</a:t>
            </a:r>
          </a:p>
          <a:p>
            <a:r>
              <a:rPr lang="en-US" altLang="en-US" smtClean="0"/>
              <a:t>Connectors: Network protocols and elements for packaging code and data for transmission.</a:t>
            </a:r>
          </a:p>
          <a:p>
            <a:r>
              <a:rPr lang="en-US" altLang="en-US" smtClean="0"/>
              <a:t>Data Elements: Representations of code as data; program state; data</a:t>
            </a:r>
          </a:p>
          <a:p>
            <a:r>
              <a:rPr lang="en-US" altLang="en-US" smtClean="0"/>
              <a:t>Variants: Code-on-demand, remote evaluation, and mobile agent.</a:t>
            </a:r>
          </a:p>
        </p:txBody>
      </p:sp>
    </p:spTree>
    <p:extLst>
      <p:ext uri="{BB962C8B-B14F-4D97-AF65-F5344CB8AC3E}">
        <p14:creationId xmlns:p14="http://schemas.microsoft.com/office/powerpoint/2010/main" val="25219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Mobile Code LL</a:t>
            </a:r>
          </a:p>
        </p:txBody>
      </p:sp>
      <p:pic>
        <p:nvPicPr>
          <p:cNvPr id="29700" name="Picture 3" descr="mobileCode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1828800"/>
            <a:ext cx="5375275"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 Box 4"/>
          <p:cNvSpPr txBox="1">
            <a:spLocks noChangeArrowheads="1"/>
          </p:cNvSpPr>
          <p:nvPr/>
        </p:nvSpPr>
        <p:spPr bwMode="auto">
          <a:xfrm>
            <a:off x="457200" y="5638800"/>
            <a:ext cx="3894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a:latin typeface="Arial" panose="020B0604020202020204" pitchFamily="34" charset="0"/>
              </a:rPr>
              <a:t>Scripting languages (i.e. JavaScript, </a:t>
            </a:r>
          </a:p>
          <a:p>
            <a:r>
              <a:rPr lang="en-US" altLang="en-US" sz="1800">
                <a:latin typeface="Arial" panose="020B0604020202020204" pitchFamily="34" charset="0"/>
              </a:rPr>
              <a:t>VBScript), ActiveX control, </a:t>
            </a:r>
          </a:p>
          <a:p>
            <a:r>
              <a:rPr lang="en-US" altLang="en-US" sz="1800">
                <a:latin typeface="Arial" panose="020B0604020202020204" pitchFamily="34" charset="0"/>
              </a:rPr>
              <a:t>embedded Word/Excel macros. </a:t>
            </a:r>
          </a:p>
        </p:txBody>
      </p:sp>
      <p:sp>
        <p:nvSpPr>
          <p:cNvPr id="29702" name="Text Box 5"/>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40061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a:lstStyle/>
          <a:p>
            <a:r>
              <a:rPr lang="en-US" altLang="en-US" smtClean="0"/>
              <a:t>Implicit Invocation Style</a:t>
            </a:r>
          </a:p>
        </p:txBody>
      </p:sp>
      <p:sp>
        <p:nvSpPr>
          <p:cNvPr id="30723" name="Rectangle 9"/>
          <p:cNvSpPr>
            <a:spLocks noGrp="1" noChangeArrowheads="1"/>
          </p:cNvSpPr>
          <p:nvPr>
            <p:ph idx="1"/>
          </p:nvPr>
        </p:nvSpPr>
        <p:spPr/>
        <p:txBody>
          <a:bodyPr/>
          <a:lstStyle/>
          <a:p>
            <a:r>
              <a:rPr lang="en-US" altLang="en-US" sz="2200" smtClean="0"/>
              <a:t>Event announcement instead of method invocation</a:t>
            </a:r>
          </a:p>
          <a:p>
            <a:pPr lvl="1"/>
            <a:r>
              <a:rPr lang="en-US" altLang="en-US" sz="2200" smtClean="0"/>
              <a:t>“Listeners” register interest in and associate methods with events</a:t>
            </a:r>
          </a:p>
          <a:p>
            <a:pPr lvl="1"/>
            <a:r>
              <a:rPr lang="en-US" altLang="en-US" sz="2200" smtClean="0"/>
              <a:t>System invokes all registered methods implicitly</a:t>
            </a:r>
          </a:p>
          <a:p>
            <a:r>
              <a:rPr lang="en-US" altLang="en-US" sz="2200" smtClean="0"/>
              <a:t>Component interfaces are methods and events</a:t>
            </a:r>
          </a:p>
          <a:p>
            <a:r>
              <a:rPr lang="en-US" altLang="en-US" sz="2200" smtClean="0"/>
              <a:t>Two types of connectors</a:t>
            </a:r>
          </a:p>
          <a:p>
            <a:pPr lvl="1"/>
            <a:r>
              <a:rPr lang="en-US" altLang="en-US" sz="2200" smtClean="0"/>
              <a:t>Invocation is either explicit or implicit in response to events</a:t>
            </a:r>
          </a:p>
          <a:p>
            <a:r>
              <a:rPr lang="en-US" altLang="en-US" sz="2200" smtClean="0"/>
              <a:t>Style invariants</a:t>
            </a:r>
          </a:p>
          <a:p>
            <a:pPr lvl="1"/>
            <a:r>
              <a:rPr lang="en-US" altLang="en-US" sz="2200" smtClean="0"/>
              <a:t>“Announcers” are unaware of their events’ effects</a:t>
            </a:r>
          </a:p>
          <a:p>
            <a:pPr lvl="1"/>
            <a:r>
              <a:rPr lang="en-US" altLang="en-US" sz="2200" smtClean="0"/>
              <a:t>No assumption about processing in response to events</a:t>
            </a:r>
          </a:p>
        </p:txBody>
      </p:sp>
    </p:spTree>
    <p:extLst>
      <p:ext uri="{BB962C8B-B14F-4D97-AF65-F5344CB8AC3E}">
        <p14:creationId xmlns:p14="http://schemas.microsoft.com/office/powerpoint/2010/main" val="4163483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Implicit Invocation (cont’d)</a:t>
            </a:r>
          </a:p>
        </p:txBody>
      </p:sp>
      <p:sp>
        <p:nvSpPr>
          <p:cNvPr id="31747" name="Rectangle 3"/>
          <p:cNvSpPr>
            <a:spLocks noGrp="1" noChangeArrowheads="1"/>
          </p:cNvSpPr>
          <p:nvPr>
            <p:ph idx="1"/>
          </p:nvPr>
        </p:nvSpPr>
        <p:spPr/>
        <p:txBody>
          <a:bodyPr>
            <a:normAutofit fontScale="92500" lnSpcReduction="10000"/>
          </a:bodyPr>
          <a:lstStyle/>
          <a:p>
            <a:pPr>
              <a:lnSpc>
                <a:spcPct val="90000"/>
              </a:lnSpc>
            </a:pPr>
            <a:r>
              <a:rPr lang="en-US" altLang="en-US" smtClean="0"/>
              <a:t>Advantages</a:t>
            </a:r>
          </a:p>
          <a:p>
            <a:pPr lvl="1">
              <a:lnSpc>
                <a:spcPct val="90000"/>
              </a:lnSpc>
            </a:pPr>
            <a:r>
              <a:rPr lang="en-US" altLang="en-US" smtClean="0"/>
              <a:t>Component reuse</a:t>
            </a:r>
          </a:p>
          <a:p>
            <a:pPr lvl="1">
              <a:lnSpc>
                <a:spcPct val="90000"/>
              </a:lnSpc>
            </a:pPr>
            <a:r>
              <a:rPr lang="en-US" altLang="en-US" smtClean="0"/>
              <a:t>System evolution</a:t>
            </a:r>
          </a:p>
          <a:p>
            <a:pPr lvl="2">
              <a:lnSpc>
                <a:spcPct val="90000"/>
              </a:lnSpc>
            </a:pPr>
            <a:r>
              <a:rPr lang="en-US" altLang="en-US" smtClean="0"/>
              <a:t>Both at system construction-time &amp; run-time</a:t>
            </a:r>
          </a:p>
          <a:p>
            <a:pPr>
              <a:lnSpc>
                <a:spcPct val="90000"/>
              </a:lnSpc>
            </a:pPr>
            <a:r>
              <a:rPr lang="en-US" altLang="en-US" smtClean="0"/>
              <a:t>Disadvantages</a:t>
            </a:r>
          </a:p>
          <a:p>
            <a:pPr lvl="1">
              <a:lnSpc>
                <a:spcPct val="90000"/>
              </a:lnSpc>
            </a:pPr>
            <a:r>
              <a:rPr lang="en-US" altLang="en-US" smtClean="0"/>
              <a:t>Counter-intuitive system structure</a:t>
            </a:r>
          </a:p>
          <a:p>
            <a:pPr lvl="1">
              <a:lnSpc>
                <a:spcPct val="90000"/>
              </a:lnSpc>
            </a:pPr>
            <a:r>
              <a:rPr lang="en-US" altLang="en-US" smtClean="0"/>
              <a:t>Components relinquish computation control to the system</a:t>
            </a:r>
          </a:p>
          <a:p>
            <a:pPr lvl="1">
              <a:lnSpc>
                <a:spcPct val="90000"/>
              </a:lnSpc>
            </a:pPr>
            <a:r>
              <a:rPr lang="en-US" altLang="en-US" smtClean="0"/>
              <a:t>No knowledge of what components will respond to event</a:t>
            </a:r>
          </a:p>
          <a:p>
            <a:pPr lvl="1">
              <a:lnSpc>
                <a:spcPct val="90000"/>
              </a:lnSpc>
            </a:pPr>
            <a:r>
              <a:rPr lang="en-US" altLang="en-US" smtClean="0"/>
              <a:t>No knowledge of order of responses</a:t>
            </a:r>
          </a:p>
        </p:txBody>
      </p:sp>
    </p:spTree>
    <p:extLst>
      <p:ext uri="{BB962C8B-B14F-4D97-AF65-F5344CB8AC3E}">
        <p14:creationId xmlns:p14="http://schemas.microsoft.com/office/powerpoint/2010/main" val="78537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Model-View-Controller Pattern</a:t>
            </a:r>
          </a:p>
        </p:txBody>
      </p:sp>
      <p:sp>
        <p:nvSpPr>
          <p:cNvPr id="4" name="Content Placeholder 3"/>
          <p:cNvSpPr>
            <a:spLocks noGrp="1"/>
          </p:cNvSpPr>
          <p:nvPr>
            <p:ph idx="1"/>
          </p:nvPr>
        </p:nvSpPr>
        <p:spPr>
          <a:xfrm>
            <a:off x="457200" y="1325562"/>
            <a:ext cx="8229600" cy="4999038"/>
          </a:xfrm>
        </p:spPr>
        <p:txBody>
          <a:bodyPr>
            <a:normAutofit fontScale="92500" lnSpcReduction="10000"/>
          </a:bodyPr>
          <a:lstStyle/>
          <a:p>
            <a:r>
              <a:rPr lang="en-CA" dirty="0" smtClean="0"/>
              <a:t>MVC divides a program’s components into three categories:</a:t>
            </a:r>
          </a:p>
          <a:p>
            <a:pPr lvl="1"/>
            <a:r>
              <a:rPr lang="en-CA" b="1" dirty="0" smtClean="0"/>
              <a:t>Models</a:t>
            </a:r>
            <a:r>
              <a:rPr lang="en-CA" dirty="0" smtClean="0"/>
              <a:t>: Portions of a program that realize problem-domain function</a:t>
            </a:r>
          </a:p>
          <a:p>
            <a:pPr lvl="2"/>
            <a:r>
              <a:rPr lang="en-CA" dirty="0" smtClean="0"/>
              <a:t>Holds data and operations for achieving the computational goals of the program independent of its user interface</a:t>
            </a:r>
          </a:p>
          <a:p>
            <a:pPr lvl="1"/>
            <a:r>
              <a:rPr lang="en-CA" b="1" dirty="0" smtClean="0"/>
              <a:t>Views</a:t>
            </a:r>
            <a:r>
              <a:rPr lang="en-CA" dirty="0" smtClean="0"/>
              <a:t>: A way to display a component</a:t>
            </a:r>
          </a:p>
          <a:p>
            <a:pPr lvl="2"/>
            <a:r>
              <a:rPr lang="en-CA" dirty="0" smtClean="0"/>
              <a:t>Data displayed in views come directly from one or more models (i.e. labels and graphics)</a:t>
            </a:r>
          </a:p>
          <a:p>
            <a:pPr lvl="1"/>
            <a:r>
              <a:rPr lang="en-CA" b="1" dirty="0" smtClean="0"/>
              <a:t>Controllers</a:t>
            </a:r>
            <a:r>
              <a:rPr lang="en-CA" dirty="0" smtClean="0"/>
              <a:t>: Components receive and carry out commands from users</a:t>
            </a:r>
          </a:p>
          <a:p>
            <a:pPr lvl="2"/>
            <a:r>
              <a:rPr lang="en-CA" dirty="0" smtClean="0"/>
              <a:t>Controllers may alter views or models (i.e. buttons, scrollbars)</a:t>
            </a:r>
          </a:p>
        </p:txBody>
      </p:sp>
    </p:spTree>
    <p:extLst>
      <p:ext uri="{BB962C8B-B14F-4D97-AF65-F5344CB8AC3E}">
        <p14:creationId xmlns:p14="http://schemas.microsoft.com/office/powerpoint/2010/main" val="23351841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Publish-Subscribe</a:t>
            </a:r>
          </a:p>
        </p:txBody>
      </p:sp>
      <p:sp>
        <p:nvSpPr>
          <p:cNvPr id="32771" name="Rectangle 3"/>
          <p:cNvSpPr>
            <a:spLocks noGrp="1" noChangeArrowheads="1"/>
          </p:cNvSpPr>
          <p:nvPr>
            <p:ph idx="1"/>
          </p:nvPr>
        </p:nvSpPr>
        <p:spPr/>
        <p:txBody>
          <a:bodyPr/>
          <a:lstStyle/>
          <a:p>
            <a:pPr>
              <a:buFont typeface="Wingdings" panose="05000000000000000000" pitchFamily="2" charset="2"/>
              <a:buNone/>
            </a:pPr>
            <a:r>
              <a:rPr lang="en-US" altLang="en-US" smtClean="0"/>
              <a:t>	Subscribers register/deregister to receive specific messages or specific content. Publishers broadcast messages to subscribers either synchronously or asynchronously.</a:t>
            </a:r>
          </a:p>
        </p:txBody>
      </p:sp>
    </p:spTree>
    <p:extLst>
      <p:ext uri="{BB962C8B-B14F-4D97-AF65-F5344CB8AC3E}">
        <p14:creationId xmlns:p14="http://schemas.microsoft.com/office/powerpoint/2010/main" val="1190442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ltLang="en-US" smtClean="0"/>
              <a:t>Publish-Subscribe (cont’d)</a:t>
            </a:r>
          </a:p>
        </p:txBody>
      </p:sp>
      <p:sp>
        <p:nvSpPr>
          <p:cNvPr id="33795" name="Rectangle 5"/>
          <p:cNvSpPr>
            <a:spLocks noGrp="1" noChangeArrowheads="1"/>
          </p:cNvSpPr>
          <p:nvPr>
            <p:ph idx="1"/>
          </p:nvPr>
        </p:nvSpPr>
        <p:spPr/>
        <p:txBody>
          <a:bodyPr>
            <a:normAutofit fontScale="77500" lnSpcReduction="20000"/>
          </a:bodyPr>
          <a:lstStyle/>
          <a:p>
            <a:r>
              <a:rPr lang="en-US" altLang="en-US" smtClean="0"/>
              <a:t>Components: Publishers, subscribers, proxies for managing distribution</a:t>
            </a:r>
          </a:p>
          <a:p>
            <a:r>
              <a:rPr lang="en-US" altLang="en-US" smtClean="0"/>
              <a:t>Connectors: Typically a network protocol is required.  Content-based subscription requires sophisticated connectors.</a:t>
            </a:r>
          </a:p>
          <a:p>
            <a:r>
              <a:rPr lang="en-US" altLang="en-US" smtClean="0"/>
              <a:t>Data Elements: Subscriptions, notifications, published information </a:t>
            </a:r>
          </a:p>
          <a:p>
            <a:r>
              <a:rPr lang="en-US" altLang="en-US" smtClean="0"/>
              <a:t>Topology: Subscribers connect to publishers either directly or may receive notifications via a network protocol from intermediaries</a:t>
            </a:r>
          </a:p>
          <a:p>
            <a:r>
              <a:rPr lang="en-US" altLang="en-US" smtClean="0"/>
              <a:t>Qualities yielded Highly efficient one-way dissemination of information with very low-coupling of components</a:t>
            </a:r>
            <a:endParaRPr lang="en-US" altLang="en-US" dirty="0" smtClean="0"/>
          </a:p>
        </p:txBody>
      </p:sp>
    </p:spTree>
    <p:extLst>
      <p:ext uri="{BB962C8B-B14F-4D97-AF65-F5344CB8AC3E}">
        <p14:creationId xmlns:p14="http://schemas.microsoft.com/office/powerpoint/2010/main" val="536318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Pub-Sub LL</a:t>
            </a:r>
          </a:p>
        </p:txBody>
      </p:sp>
      <p:pic>
        <p:nvPicPr>
          <p:cNvPr id="34820" name="Picture 3" descr="pub-sub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012950"/>
            <a:ext cx="6313487"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37006481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a:xfrm>
            <a:off x="457200" y="1325563"/>
            <a:ext cx="8229600" cy="1417638"/>
          </a:xfrm>
        </p:spPr>
        <p:txBody>
          <a:bodyPr/>
          <a:lstStyle/>
          <a:p>
            <a:r>
              <a:rPr lang="en-US" dirty="0" smtClean="0"/>
              <a:t>Define </a:t>
            </a:r>
            <a:r>
              <a:rPr lang="en-US" dirty="0"/>
              <a:t>a suitable pub/sub architecture for the cash register application.</a:t>
            </a:r>
            <a:endParaRPr lang="en-CA" dirty="0"/>
          </a:p>
        </p:txBody>
      </p:sp>
    </p:spTree>
    <p:extLst>
      <p:ext uri="{BB962C8B-B14F-4D97-AF65-F5344CB8AC3E}">
        <p14:creationId xmlns:p14="http://schemas.microsoft.com/office/powerpoint/2010/main" val="2621771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Pattern</a:t>
            </a:r>
            <a:endParaRPr lang="en-CA" dirty="0"/>
          </a:p>
        </p:txBody>
      </p:sp>
      <p:sp>
        <p:nvSpPr>
          <p:cNvPr id="3" name="Content Placeholder 2"/>
          <p:cNvSpPr>
            <a:spLocks noGrp="1"/>
          </p:cNvSpPr>
          <p:nvPr>
            <p:ph idx="1"/>
          </p:nvPr>
        </p:nvSpPr>
        <p:spPr>
          <a:xfrm>
            <a:off x="457200" y="1325563"/>
            <a:ext cx="8229600" cy="3017838"/>
          </a:xfrm>
        </p:spPr>
        <p:txBody>
          <a:bodyPr>
            <a:normAutofit fontScale="92500"/>
          </a:bodyPr>
          <a:lstStyle/>
          <a:p>
            <a:r>
              <a:rPr lang="en-US" dirty="0"/>
              <a:t>In Publish-Subscribe the publisher is responsible for maintaining the list of </a:t>
            </a:r>
            <a:r>
              <a:rPr lang="en-US" dirty="0" smtClean="0"/>
              <a:t>subscribers.</a:t>
            </a:r>
          </a:p>
          <a:p>
            <a:r>
              <a:rPr lang="en-US" dirty="0"/>
              <a:t>What if the subscribers were responsible for knowing their publishers</a:t>
            </a:r>
            <a:r>
              <a:rPr lang="en-US" dirty="0" smtClean="0"/>
              <a:t>?</a:t>
            </a:r>
          </a:p>
          <a:p>
            <a:pPr lvl="1"/>
            <a:r>
              <a:rPr lang="en-US" dirty="0"/>
              <a:t>We no longer need to distinguish publishers and subscribers!</a:t>
            </a:r>
            <a:endParaRPr lang="en-CA" dirty="0"/>
          </a:p>
        </p:txBody>
      </p:sp>
      <p:pic>
        <p:nvPicPr>
          <p:cNvPr id="4" name="Picture 3"/>
          <p:cNvPicPr>
            <a:picLocks noChangeAspect="1"/>
          </p:cNvPicPr>
          <p:nvPr/>
        </p:nvPicPr>
        <p:blipFill>
          <a:blip r:embed="rId2"/>
          <a:stretch>
            <a:fillRect/>
          </a:stretch>
        </p:blipFill>
        <p:spPr>
          <a:xfrm>
            <a:off x="3276600" y="4191000"/>
            <a:ext cx="3048000" cy="2269120"/>
          </a:xfrm>
          <a:prstGeom prst="rect">
            <a:avLst/>
          </a:prstGeom>
        </p:spPr>
      </p:pic>
    </p:spTree>
    <p:extLst>
      <p:ext uri="{BB962C8B-B14F-4D97-AF65-F5344CB8AC3E}">
        <p14:creationId xmlns:p14="http://schemas.microsoft.com/office/powerpoint/2010/main" val="39014058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Event-Based Style</a:t>
            </a:r>
          </a:p>
        </p:txBody>
      </p:sp>
      <p:sp>
        <p:nvSpPr>
          <p:cNvPr id="35843" name="Rectangle 3"/>
          <p:cNvSpPr>
            <a:spLocks noGrp="1" noChangeArrowheads="1"/>
          </p:cNvSpPr>
          <p:nvPr>
            <p:ph idx="1"/>
          </p:nvPr>
        </p:nvSpPr>
        <p:spPr>
          <a:xfrm>
            <a:off x="434898" y="1524000"/>
            <a:ext cx="8229600" cy="4572000"/>
          </a:xfrm>
        </p:spPr>
        <p:txBody>
          <a:bodyPr>
            <a:normAutofit lnSpcReduction="10000"/>
          </a:bodyPr>
          <a:lstStyle/>
          <a:p>
            <a:r>
              <a:rPr lang="en-US" altLang="en-US" sz="2200" dirty="0" smtClean="0"/>
              <a:t>Independent components asynchronously emit and receive events communicated over event buses </a:t>
            </a:r>
          </a:p>
          <a:p>
            <a:r>
              <a:rPr lang="en-US" altLang="en-US" sz="2200" dirty="0" smtClean="0"/>
              <a:t>Components: Independent, concurrent event generators and/or consumers</a:t>
            </a:r>
          </a:p>
          <a:p>
            <a:r>
              <a:rPr lang="en-US" altLang="en-US" sz="2200" dirty="0" smtClean="0"/>
              <a:t>Connectors: Event buses (at least one)</a:t>
            </a:r>
          </a:p>
          <a:p>
            <a:r>
              <a:rPr lang="en-US" altLang="en-US" sz="2200" dirty="0" smtClean="0"/>
              <a:t>Data Elements: Events – data sent as a first-class entity over the event bus</a:t>
            </a:r>
          </a:p>
          <a:p>
            <a:r>
              <a:rPr lang="en-US" altLang="en-US" sz="2200" dirty="0" smtClean="0"/>
              <a:t>Topology: Components communicate with the event buses, not directly to each other.  </a:t>
            </a:r>
          </a:p>
          <a:p>
            <a:r>
              <a:rPr lang="en-US" altLang="en-US" sz="2200" dirty="0" smtClean="0"/>
              <a:t>Variants: Component communication with the event bus may either be push or pull based.</a:t>
            </a:r>
          </a:p>
          <a:p>
            <a:r>
              <a:rPr lang="en-US" altLang="en-US" sz="2200" dirty="0" smtClean="0"/>
              <a:t>Highly scalable, easy to evolve, effective for highly distributed applications.</a:t>
            </a:r>
          </a:p>
        </p:txBody>
      </p:sp>
    </p:spTree>
    <p:extLst>
      <p:ext uri="{BB962C8B-B14F-4D97-AF65-F5344CB8AC3E}">
        <p14:creationId xmlns:p14="http://schemas.microsoft.com/office/powerpoint/2010/main" val="1136628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Event-Driven </a:t>
            </a:r>
            <a:r>
              <a:rPr lang="en-US" dirty="0" smtClean="0"/>
              <a:t>Pattern - Example</a:t>
            </a:r>
            <a:endParaRPr lang="en-US" dirty="0"/>
          </a:p>
        </p:txBody>
      </p:sp>
      <p:sp>
        <p:nvSpPr>
          <p:cNvPr id="6" name="Content Placeholder 5"/>
          <p:cNvSpPr>
            <a:spLocks noGrp="1"/>
          </p:cNvSpPr>
          <p:nvPr>
            <p:ph idx="1"/>
          </p:nvPr>
        </p:nvSpPr>
        <p:spPr>
          <a:xfrm>
            <a:off x="457200" y="1325563"/>
            <a:ext cx="8229600" cy="2765231"/>
          </a:xfrm>
        </p:spPr>
        <p:txBody>
          <a:bodyPr>
            <a:normAutofit fontScale="85000" lnSpcReduction="10000"/>
          </a:bodyPr>
          <a:lstStyle/>
          <a:p>
            <a:r>
              <a:rPr lang="en-CA" dirty="0" smtClean="0"/>
              <a:t>Consider a building monitoring system consisting of many sensors scattered around a building. The sensors might be smoke detectors, motion sensors, or door and window sensors. All detectors register events with an event dispatcher. Monitoring programs may register with the event dispatcher to check on ﬁre safety, building security, and environmental safety. </a:t>
            </a:r>
          </a:p>
          <a:p>
            <a:pPr lvl="2"/>
            <a:endParaRPr lang="en-CA" dirty="0"/>
          </a:p>
        </p:txBody>
      </p:sp>
      <p:pic>
        <p:nvPicPr>
          <p:cNvPr id="3" name="Picture 2"/>
          <p:cNvPicPr>
            <a:picLocks noChangeAspect="1"/>
          </p:cNvPicPr>
          <p:nvPr/>
        </p:nvPicPr>
        <p:blipFill>
          <a:blip r:embed="rId2"/>
          <a:stretch>
            <a:fillRect/>
          </a:stretch>
        </p:blipFill>
        <p:spPr>
          <a:xfrm>
            <a:off x="457200" y="4246526"/>
            <a:ext cx="4317668" cy="2508241"/>
          </a:xfrm>
          <a:prstGeom prst="rect">
            <a:avLst/>
          </a:prstGeom>
        </p:spPr>
      </p:pic>
      <p:pic>
        <p:nvPicPr>
          <p:cNvPr id="4" name="Picture 3"/>
          <p:cNvPicPr>
            <a:picLocks noChangeAspect="1"/>
          </p:cNvPicPr>
          <p:nvPr/>
        </p:nvPicPr>
        <p:blipFill>
          <a:blip r:embed="rId3"/>
          <a:stretch>
            <a:fillRect/>
          </a:stretch>
        </p:blipFill>
        <p:spPr>
          <a:xfrm>
            <a:off x="5384874" y="4309140"/>
            <a:ext cx="2524125" cy="1504950"/>
          </a:xfrm>
          <a:prstGeom prst="rect">
            <a:avLst/>
          </a:prstGeom>
        </p:spPr>
      </p:pic>
    </p:spTree>
    <p:extLst>
      <p:ext uri="{BB962C8B-B14F-4D97-AF65-F5344CB8AC3E}">
        <p14:creationId xmlns:p14="http://schemas.microsoft.com/office/powerpoint/2010/main" val="40042197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Event-Driven Pattern </a:t>
            </a:r>
            <a:r>
              <a:rPr lang="en-US" dirty="0" smtClean="0"/>
              <a:t>- Variations</a:t>
            </a:r>
            <a:endParaRPr lang="en-US" dirty="0"/>
          </a:p>
        </p:txBody>
      </p:sp>
      <p:sp>
        <p:nvSpPr>
          <p:cNvPr id="4" name="Content Placeholder 3"/>
          <p:cNvSpPr>
            <a:spLocks noGrp="1"/>
          </p:cNvSpPr>
          <p:nvPr>
            <p:ph idx="1"/>
          </p:nvPr>
        </p:nvSpPr>
        <p:spPr/>
        <p:txBody>
          <a:bodyPr>
            <a:normAutofit lnSpcReduction="10000"/>
          </a:bodyPr>
          <a:lstStyle/>
          <a:p>
            <a:pPr lvl="1"/>
            <a:r>
              <a:rPr lang="en-CA" dirty="0" smtClean="0"/>
              <a:t>Event-Driven systems may vary in many ways:</a:t>
            </a:r>
          </a:p>
          <a:p>
            <a:pPr lvl="2"/>
            <a:r>
              <a:rPr lang="en-CA" dirty="0" smtClean="0"/>
              <a:t>Events may be simple notifications or they may carry data</a:t>
            </a:r>
          </a:p>
          <a:p>
            <a:pPr lvl="2"/>
            <a:r>
              <a:rPr lang="en-CA" dirty="0" smtClean="0"/>
              <a:t>Events may have priorities or timing constraints honored by the dispatcher, or the dispatcher may manipulate events.</a:t>
            </a:r>
          </a:p>
          <a:p>
            <a:pPr lvl="2"/>
            <a:r>
              <a:rPr lang="en-CA" dirty="0" smtClean="0"/>
              <a:t>Events may be dispatched synchronously (i.e. wait for operations to complete) or asynchronously (i.e. execute them without waiting for them to return)</a:t>
            </a:r>
          </a:p>
          <a:p>
            <a:pPr lvl="2"/>
            <a:r>
              <a:rPr lang="en-CA" dirty="0" smtClean="0"/>
              <a:t>Event registration may be constrained in various ways (i.e. components may be allowed to register or unregister arbitrarily during execution)</a:t>
            </a:r>
            <a:endParaRPr lang="en-CA" dirty="0"/>
          </a:p>
        </p:txBody>
      </p:sp>
    </p:spTree>
    <p:extLst>
      <p:ext uri="{BB962C8B-B14F-4D97-AF65-F5344CB8AC3E}">
        <p14:creationId xmlns:p14="http://schemas.microsoft.com/office/powerpoint/2010/main" val="19879752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Event-based LL</a:t>
            </a:r>
          </a:p>
        </p:txBody>
      </p:sp>
      <p:pic>
        <p:nvPicPr>
          <p:cNvPr id="36868" name="Picture 3" descr="events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51435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4"/>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
        <p:nvSpPr>
          <p:cNvPr id="5" name="Content Placeholder 2"/>
          <p:cNvSpPr txBox="1">
            <a:spLocks/>
          </p:cNvSpPr>
          <p:nvPr/>
        </p:nvSpPr>
        <p:spPr>
          <a:xfrm>
            <a:off x="457200" y="1325562"/>
            <a:ext cx="8229600" cy="884237"/>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mtClean="0"/>
              <a:t>Lunar Lander Event Bus</a:t>
            </a:r>
          </a:p>
          <a:p>
            <a:pPr lvl="1" fontAlgn="auto">
              <a:spcAft>
                <a:spcPts val="0"/>
              </a:spcAft>
            </a:pPr>
            <a:r>
              <a:rPr lang="en-US" smtClean="0"/>
              <a:t>Clock publishes timing events on the bus</a:t>
            </a:r>
            <a:endParaRPr lang="en-CA" dirty="0"/>
          </a:p>
        </p:txBody>
      </p:sp>
    </p:spTree>
    <p:extLst>
      <p:ext uri="{BB962C8B-B14F-4D97-AF65-F5344CB8AC3E}">
        <p14:creationId xmlns:p14="http://schemas.microsoft.com/office/powerpoint/2010/main" val="1658428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Event-Driven Pattern </a:t>
            </a:r>
            <a:r>
              <a:rPr lang="en-US" dirty="0" smtClean="0"/>
              <a:t>– Advantages</a:t>
            </a:r>
            <a:endParaRPr lang="en-US" dirty="0"/>
          </a:p>
        </p:txBody>
      </p:sp>
      <p:sp>
        <p:nvSpPr>
          <p:cNvPr id="4" name="Content Placeholder 3"/>
          <p:cNvSpPr>
            <a:spLocks noGrp="1"/>
          </p:cNvSpPr>
          <p:nvPr>
            <p:ph idx="1"/>
          </p:nvPr>
        </p:nvSpPr>
        <p:spPr/>
        <p:txBody>
          <a:bodyPr>
            <a:normAutofit fontScale="92500" lnSpcReduction="20000"/>
          </a:bodyPr>
          <a:lstStyle/>
          <a:p>
            <a:r>
              <a:rPr lang="en-CA" dirty="0" smtClean="0"/>
              <a:t>Advantages:</a:t>
            </a:r>
          </a:p>
          <a:p>
            <a:pPr lvl="1"/>
            <a:r>
              <a:rPr lang="en-CA" dirty="0" smtClean="0"/>
              <a:t>Components that announce events have no connection to the components that respond to them</a:t>
            </a:r>
          </a:p>
          <a:p>
            <a:pPr lvl="2"/>
            <a:r>
              <a:rPr lang="en-CA" dirty="0" smtClean="0"/>
              <a:t>Style completely decouples components announcing events from components responding to them</a:t>
            </a:r>
          </a:p>
          <a:p>
            <a:pPr lvl="1"/>
            <a:r>
              <a:rPr lang="en-CA" dirty="0" smtClean="0"/>
              <a:t>It is easy to add, remove, or change components</a:t>
            </a:r>
          </a:p>
          <a:p>
            <a:pPr lvl="2"/>
            <a:r>
              <a:rPr lang="en-CA" dirty="0" smtClean="0"/>
              <a:t>Programs written in this style are changeable and maintainable</a:t>
            </a:r>
          </a:p>
          <a:p>
            <a:pPr lvl="1"/>
            <a:r>
              <a:rPr lang="en-CA" dirty="0" smtClean="0"/>
              <a:t>The independence of program components supports reusability, robustness, and fault tolerance.</a:t>
            </a:r>
          </a:p>
          <a:p>
            <a:pPr lvl="2"/>
            <a:r>
              <a:rPr lang="en-CA" dirty="0" smtClean="0"/>
              <a:t>Components can be introduced to system by simply registering it for events in the system</a:t>
            </a:r>
            <a:endParaRPr lang="en-CA" dirty="0"/>
          </a:p>
        </p:txBody>
      </p:sp>
    </p:spTree>
    <p:extLst>
      <p:ext uri="{BB962C8B-B14F-4D97-AF65-F5344CB8AC3E}">
        <p14:creationId xmlns:p14="http://schemas.microsoft.com/office/powerpoint/2010/main" val="291195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normAutofit fontScale="90000"/>
          </a:bodyPr>
          <a:lstStyle/>
          <a:p>
            <a:r>
              <a:rPr lang="en-US" altLang="en-US" dirty="0" smtClean="0"/>
              <a:t>Model-View-Controller (Taylor’s Simplified View)</a:t>
            </a:r>
          </a:p>
        </p:txBody>
      </p:sp>
      <p:pic>
        <p:nvPicPr>
          <p:cNvPr id="22532" name="Picture 9" descr="Fig4-4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78486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10"/>
          <p:cNvSpPr txBox="1">
            <a:spLocks noChangeArrowheads="1"/>
          </p:cNvSpPr>
          <p:nvPr/>
        </p:nvSpPr>
        <p:spPr bwMode="auto">
          <a:xfrm>
            <a:off x="228600" y="6629400"/>
            <a:ext cx="8266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a:latin typeface="Helvetica" panose="020B0604020202020204" pitchFamily="34" charset="0"/>
              </a:rPr>
              <a:t>Software Architecture: Foundations, Theory, and Practice</a:t>
            </a:r>
            <a:r>
              <a:rPr lang="en-US" altLang="en-US" sz="800">
                <a:latin typeface="Helvetica" panose="020B0604020202020204" pitchFamily="34" charset="0"/>
              </a:rPr>
              <a:t>; Richard N. Taylor, Nenad Medvidovic, and Eric M. Dashofy; </a:t>
            </a:r>
            <a:r>
              <a:rPr lang="en-US" altLang="en-US" sz="800">
                <a:latin typeface="Arial" panose="020B0604020202020204" pitchFamily="34" charset="0"/>
              </a:rPr>
              <a:t>© 2008 John Wiley &amp; Sons, Inc. Reprinted with permission.</a:t>
            </a:r>
            <a:r>
              <a:rPr lang="en-US" altLang="en-US" sz="900">
                <a:latin typeface="Helvetica" panose="020B0604020202020204" pitchFamily="34" charset="0"/>
              </a:rPr>
              <a:t> </a:t>
            </a:r>
          </a:p>
        </p:txBody>
      </p:sp>
    </p:spTree>
    <p:extLst>
      <p:ext uri="{BB962C8B-B14F-4D97-AF65-F5344CB8AC3E}">
        <p14:creationId xmlns:p14="http://schemas.microsoft.com/office/powerpoint/2010/main" val="1679128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548680" y="752169"/>
            <a:ext cx="8535862"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Aft>
                <a:spcPts val="600"/>
              </a:spcAft>
              <a:buFont typeface="Arial" panose="020B0604020202020204" pitchFamily="34" charset="0"/>
              <a:buChar char="•"/>
            </a:pPr>
            <a:endParaRPr lang="en-CA" sz="2000" dirty="0" smtClean="0"/>
          </a:p>
        </p:txBody>
      </p:sp>
      <p:sp>
        <p:nvSpPr>
          <p:cNvPr id="3" name="Title 2"/>
          <p:cNvSpPr>
            <a:spLocks noGrp="1"/>
          </p:cNvSpPr>
          <p:nvPr>
            <p:ph type="title"/>
          </p:nvPr>
        </p:nvSpPr>
        <p:spPr/>
        <p:txBody>
          <a:bodyPr>
            <a:normAutofit fontScale="90000"/>
          </a:bodyPr>
          <a:lstStyle/>
          <a:p>
            <a:r>
              <a:rPr lang="en-US" dirty="0"/>
              <a:t>Event-Driven Pattern – </a:t>
            </a:r>
            <a:r>
              <a:rPr lang="en-US" dirty="0" smtClean="0"/>
              <a:t>Disadvantages</a:t>
            </a:r>
            <a:endParaRPr lang="en-US" dirty="0"/>
          </a:p>
        </p:txBody>
      </p:sp>
      <p:sp>
        <p:nvSpPr>
          <p:cNvPr id="4" name="Content Placeholder 3"/>
          <p:cNvSpPr>
            <a:spLocks noGrp="1"/>
          </p:cNvSpPr>
          <p:nvPr>
            <p:ph idx="1"/>
          </p:nvPr>
        </p:nvSpPr>
        <p:spPr/>
        <p:txBody>
          <a:bodyPr/>
          <a:lstStyle/>
          <a:p>
            <a:r>
              <a:rPr lang="en-CA" dirty="0" smtClean="0"/>
              <a:t>Disadvantages:</a:t>
            </a:r>
          </a:p>
          <a:p>
            <a:pPr lvl="1"/>
            <a:r>
              <a:rPr lang="en-CA" dirty="0" smtClean="0"/>
              <a:t>Components that announce an event:</a:t>
            </a:r>
          </a:p>
          <a:p>
            <a:pPr lvl="2"/>
            <a:r>
              <a:rPr lang="en-CA" dirty="0" smtClean="0"/>
              <a:t>Cannot guarantee that any components respond to them</a:t>
            </a:r>
          </a:p>
          <a:p>
            <a:pPr lvl="2"/>
            <a:r>
              <a:rPr lang="en-CA" dirty="0" smtClean="0"/>
              <a:t>Cannot have expectations about the order in which components respond</a:t>
            </a:r>
          </a:p>
          <a:p>
            <a:pPr lvl="1"/>
            <a:r>
              <a:rPr lang="en-CA" dirty="0" smtClean="0"/>
              <a:t>Event traffic tends to be highly variable</a:t>
            </a:r>
          </a:p>
          <a:p>
            <a:pPr lvl="2"/>
            <a:r>
              <a:rPr lang="en-CA" dirty="0" smtClean="0"/>
              <a:t>Sometimes event dispatcher is idle and at other times it is swamped with events</a:t>
            </a:r>
          </a:p>
          <a:p>
            <a:pPr lvl="3"/>
            <a:r>
              <a:rPr lang="en-CA" dirty="0" smtClean="0"/>
              <a:t>Performance issues</a:t>
            </a:r>
            <a:endParaRPr lang="en-CA" dirty="0"/>
          </a:p>
        </p:txBody>
      </p:sp>
    </p:spTree>
    <p:extLst>
      <p:ext uri="{BB962C8B-B14F-4D97-AF65-F5344CB8AC3E}">
        <p14:creationId xmlns:p14="http://schemas.microsoft.com/office/powerpoint/2010/main" val="12851974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Peer-to-Peer Style</a:t>
            </a:r>
          </a:p>
        </p:txBody>
      </p:sp>
      <p:sp>
        <p:nvSpPr>
          <p:cNvPr id="37891" name="Rectangle 3"/>
          <p:cNvSpPr>
            <a:spLocks noGrp="1" noChangeArrowheads="1"/>
          </p:cNvSpPr>
          <p:nvPr>
            <p:ph idx="1"/>
          </p:nvPr>
        </p:nvSpPr>
        <p:spPr>
          <a:xfrm>
            <a:off x="685800" y="1828800"/>
            <a:ext cx="7772400" cy="4191000"/>
          </a:xfrm>
        </p:spPr>
        <p:txBody>
          <a:bodyPr>
            <a:normAutofit lnSpcReduction="10000"/>
          </a:bodyPr>
          <a:lstStyle/>
          <a:p>
            <a:r>
              <a:rPr lang="en-US" altLang="en-US" smtClean="0"/>
              <a:t>State and behavior are distributed among peers which can act as either clients or servers. </a:t>
            </a:r>
          </a:p>
          <a:p>
            <a:r>
              <a:rPr lang="en-US" altLang="en-US" smtClean="0"/>
              <a:t>Peers: independent components, having their own state and control thread.</a:t>
            </a:r>
          </a:p>
          <a:p>
            <a:r>
              <a:rPr lang="en-US" altLang="en-US" smtClean="0"/>
              <a:t>Connectors: Network protocols, often custom.</a:t>
            </a:r>
          </a:p>
          <a:p>
            <a:r>
              <a:rPr lang="en-US" altLang="en-US" smtClean="0"/>
              <a:t>Data Elements: Network messages </a:t>
            </a:r>
          </a:p>
        </p:txBody>
      </p:sp>
    </p:spTree>
    <p:extLst>
      <p:ext uri="{BB962C8B-B14F-4D97-AF65-F5344CB8AC3E}">
        <p14:creationId xmlns:p14="http://schemas.microsoft.com/office/powerpoint/2010/main" val="19676511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Peer-to-Peer Style (cont’d)</a:t>
            </a:r>
          </a:p>
        </p:txBody>
      </p:sp>
      <p:sp>
        <p:nvSpPr>
          <p:cNvPr id="38915" name="Rectangle 3"/>
          <p:cNvSpPr>
            <a:spLocks noGrp="1" noChangeArrowheads="1"/>
          </p:cNvSpPr>
          <p:nvPr>
            <p:ph idx="1"/>
          </p:nvPr>
        </p:nvSpPr>
        <p:spPr>
          <a:xfrm>
            <a:off x="685800" y="1752600"/>
            <a:ext cx="7772400" cy="4267200"/>
          </a:xfrm>
        </p:spPr>
        <p:txBody>
          <a:bodyPr>
            <a:normAutofit lnSpcReduction="10000"/>
          </a:bodyPr>
          <a:lstStyle/>
          <a:p>
            <a:r>
              <a:rPr lang="en-US" altLang="en-US" smtClean="0"/>
              <a:t>Topology: Network (may have redundant connections between peers); can vary arbitrarily and dynamically</a:t>
            </a:r>
          </a:p>
          <a:p>
            <a:r>
              <a:rPr lang="en-US" altLang="en-US" smtClean="0"/>
              <a:t>Supports decentralized computing with flow of control and resources distributed among peers. Highly robust in the face of failure of any given node. Scalable in terms of access to resources and computing power.  But caution on the protocol!</a:t>
            </a:r>
          </a:p>
        </p:txBody>
      </p:sp>
    </p:spTree>
    <p:extLst>
      <p:ext uri="{BB962C8B-B14F-4D97-AF65-F5344CB8AC3E}">
        <p14:creationId xmlns:p14="http://schemas.microsoft.com/office/powerpoint/2010/main" val="1491377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a:t>
            </a:r>
            <a:r>
              <a:rPr lang="en-US" baseline="0" dirty="0" smtClean="0"/>
              <a:t> Solution</a:t>
            </a:r>
            <a:endParaRPr lang="en-US" dirty="0"/>
          </a:p>
        </p:txBody>
      </p:sp>
      <p:sp>
        <p:nvSpPr>
          <p:cNvPr id="3" name="Content Placeholder 2"/>
          <p:cNvSpPr>
            <a:spLocks noGrp="1"/>
          </p:cNvSpPr>
          <p:nvPr>
            <p:ph idx="1"/>
          </p:nvPr>
        </p:nvSpPr>
        <p:spPr/>
        <p:txBody>
          <a:bodyPr>
            <a:normAutofit fontScale="85000" lnSpcReduction="20000"/>
          </a:bodyPr>
          <a:lstStyle/>
          <a:p>
            <a:r>
              <a:rPr lang="en-US" sz="3200" b="1" i="0" u="none" strike="noStrike" kern="1200" baseline="0" dirty="0" smtClean="0">
                <a:solidFill>
                  <a:schemeClr val="tx1"/>
                </a:solidFill>
                <a:latin typeface="+mn-lt"/>
                <a:ea typeface="+mn-ea"/>
                <a:cs typeface="+mn-cs"/>
              </a:rPr>
              <a:t>Overview</a:t>
            </a:r>
            <a:r>
              <a:rPr lang="en-US" sz="3200" b="0" i="0" u="none" strike="noStrike" kern="1200" baseline="0" dirty="0" smtClean="0">
                <a:solidFill>
                  <a:schemeClr val="tx1"/>
                </a:solidFill>
                <a:latin typeface="+mn-lt"/>
                <a:ea typeface="+mn-ea"/>
                <a:cs typeface="+mn-cs"/>
              </a:rPr>
              <a:t>: Computation is achieved by cooperating peers that request service from and provide services to one another across a network.</a:t>
            </a:r>
          </a:p>
          <a:p>
            <a:r>
              <a:rPr lang="en-US" sz="3200" b="1" i="0" u="none" strike="noStrike" kern="1200" baseline="0" dirty="0" smtClean="0">
                <a:solidFill>
                  <a:schemeClr val="tx1"/>
                </a:solidFill>
                <a:latin typeface="+mn-lt"/>
                <a:ea typeface="+mn-ea"/>
                <a:cs typeface="+mn-cs"/>
              </a:rPr>
              <a:t>Elements</a:t>
            </a:r>
            <a:r>
              <a:rPr lang="en-US" sz="3200" b="0" i="0" u="none" strike="noStrike" kern="1200" baseline="0" dirty="0" smtClean="0">
                <a:solidFill>
                  <a:schemeClr val="tx1"/>
                </a:solidFill>
                <a:latin typeface="+mn-lt"/>
                <a:ea typeface="+mn-ea"/>
                <a:cs typeface="+mn-cs"/>
              </a:rPr>
              <a:t>: </a:t>
            </a:r>
          </a:p>
          <a:p>
            <a:pPr lvl="1"/>
            <a:r>
              <a:rPr lang="en-US" sz="2800" b="0" i="1" u="none" strike="noStrike" kern="1200" baseline="0" dirty="0" smtClean="0">
                <a:solidFill>
                  <a:schemeClr val="tx1"/>
                </a:solidFill>
                <a:latin typeface="+mn-lt"/>
                <a:ea typeface="+mn-ea"/>
                <a:cs typeface="+mn-cs"/>
              </a:rPr>
              <a:t>Peer, </a:t>
            </a:r>
            <a:r>
              <a:rPr lang="en-US" sz="2800" b="0" i="0" u="none" strike="noStrike" kern="1200" baseline="0" dirty="0" smtClean="0">
                <a:solidFill>
                  <a:schemeClr val="tx1"/>
                </a:solidFill>
                <a:latin typeface="+mn-lt"/>
                <a:ea typeface="+mn-ea"/>
                <a:cs typeface="+mn-cs"/>
              </a:rPr>
              <a:t>which is an independent component running on a network node. Special peer components can provide routing, indexing, and peer search capability.</a:t>
            </a:r>
          </a:p>
          <a:p>
            <a:pPr lvl="1"/>
            <a:r>
              <a:rPr lang="en-US" sz="2800" b="0" i="1" u="none" strike="noStrike" kern="1200" baseline="0" dirty="0" smtClean="0">
                <a:solidFill>
                  <a:schemeClr val="tx1"/>
                </a:solidFill>
                <a:latin typeface="+mn-lt"/>
                <a:ea typeface="+mn-ea"/>
                <a:cs typeface="+mn-cs"/>
              </a:rPr>
              <a:t>Request/reply connector, </a:t>
            </a:r>
            <a:r>
              <a:rPr lang="en-US" sz="2800" b="0" i="0" u="none" strike="noStrike" kern="1200" baseline="0" dirty="0" smtClean="0">
                <a:solidFill>
                  <a:schemeClr val="tx1"/>
                </a:solidFill>
                <a:latin typeface="+mn-lt"/>
                <a:ea typeface="+mn-ea"/>
                <a:cs typeface="+mn-cs"/>
              </a:rPr>
              <a:t>which is used to connect to the peer network, search for other peers, and invoke services from other peers. In some cases, the need for a reply is done away with.</a:t>
            </a:r>
          </a:p>
          <a:p>
            <a:r>
              <a:rPr lang="en-US" sz="3200" b="1" i="0" u="none" strike="noStrike" kern="1200" baseline="0" dirty="0" smtClean="0">
                <a:solidFill>
                  <a:schemeClr val="tx1"/>
                </a:solidFill>
                <a:latin typeface="+mn-lt"/>
                <a:ea typeface="+mn-ea"/>
                <a:cs typeface="+mn-cs"/>
              </a:rPr>
              <a:t>Relations</a:t>
            </a:r>
            <a:r>
              <a:rPr lang="en-US" sz="3200" b="0" i="0" u="none" strike="noStrike" kern="1200" baseline="0" dirty="0" smtClean="0">
                <a:solidFill>
                  <a:schemeClr val="tx1"/>
                </a:solidFill>
                <a:latin typeface="+mn-lt"/>
                <a:ea typeface="+mn-ea"/>
                <a:cs typeface="+mn-cs"/>
              </a:rPr>
              <a:t>: The relation associates peers with their connectors. Attachments may change at runtime.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622441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Solution</a:t>
            </a:r>
            <a:endParaRPr lang="en-US" dirty="0"/>
          </a:p>
        </p:txBody>
      </p:sp>
      <p:sp>
        <p:nvSpPr>
          <p:cNvPr id="3" name="Content Placeholder 2"/>
          <p:cNvSpPr>
            <a:spLocks noGrp="1"/>
          </p:cNvSpPr>
          <p:nvPr>
            <p:ph idx="1"/>
          </p:nvPr>
        </p:nvSpPr>
        <p:spPr/>
        <p:txBody>
          <a:bodyPr>
            <a:normAutofit fontScale="85000" lnSpcReduction="20000"/>
          </a:bodyPr>
          <a:lstStyle/>
          <a:p>
            <a:r>
              <a:rPr lang="en-US" sz="3200" b="1" i="0" u="none" strike="noStrike" kern="1200" baseline="0" dirty="0" smtClean="0">
                <a:solidFill>
                  <a:schemeClr val="tx1"/>
                </a:solidFill>
                <a:latin typeface="+mn-lt"/>
                <a:ea typeface="+mn-ea"/>
                <a:cs typeface="+mn-cs"/>
              </a:rPr>
              <a:t>Constraints</a:t>
            </a:r>
            <a:r>
              <a:rPr lang="en-US" sz="3200" b="0" i="0" u="none" strike="noStrike" kern="1200" baseline="0" dirty="0" smtClean="0">
                <a:solidFill>
                  <a:schemeClr val="tx1"/>
                </a:solidFill>
                <a:latin typeface="+mn-lt"/>
                <a:ea typeface="+mn-ea"/>
                <a:cs typeface="+mn-cs"/>
              </a:rPr>
              <a:t>: Restrictions may be placed on the following:</a:t>
            </a:r>
          </a:p>
          <a:p>
            <a:pPr lvl="1"/>
            <a:r>
              <a:rPr lang="en-US" b="0" i="0" u="none" strike="noStrike" kern="1200" baseline="0" dirty="0" smtClean="0">
                <a:solidFill>
                  <a:schemeClr val="tx1"/>
                </a:solidFill>
                <a:latin typeface="+mn-lt"/>
                <a:ea typeface="+mn-ea"/>
                <a:cs typeface="+mn-cs"/>
              </a:rPr>
              <a:t>The number of allowable attachments to any given peer</a:t>
            </a:r>
          </a:p>
          <a:p>
            <a:pPr lvl="1"/>
            <a:r>
              <a:rPr lang="en-US" b="0" i="0" u="none" strike="noStrike" kern="1200" baseline="0" dirty="0" smtClean="0">
                <a:solidFill>
                  <a:schemeClr val="tx1"/>
                </a:solidFill>
                <a:latin typeface="+mn-lt"/>
                <a:ea typeface="+mn-ea"/>
                <a:cs typeface="+mn-cs"/>
              </a:rPr>
              <a:t>The number of hops used for searching for a peer</a:t>
            </a:r>
          </a:p>
          <a:p>
            <a:pPr lvl="1"/>
            <a:r>
              <a:rPr lang="en-US" b="0" i="0" u="none" strike="noStrike" kern="1200" baseline="0" dirty="0" smtClean="0">
                <a:solidFill>
                  <a:schemeClr val="tx1"/>
                </a:solidFill>
                <a:latin typeface="+mn-lt"/>
                <a:ea typeface="+mn-ea"/>
                <a:cs typeface="+mn-cs"/>
              </a:rPr>
              <a:t>Which peers know about which other peers</a:t>
            </a:r>
          </a:p>
          <a:p>
            <a:pPr lvl="1"/>
            <a:r>
              <a:rPr lang="en-US" b="0" i="0" u="none" strike="noStrike" kern="1200" baseline="0" dirty="0" smtClean="0">
                <a:solidFill>
                  <a:schemeClr val="tx1"/>
                </a:solidFill>
                <a:latin typeface="+mn-lt"/>
                <a:ea typeface="+mn-ea"/>
                <a:cs typeface="+mn-cs"/>
              </a:rPr>
              <a:t>Some P2P networks are organized with star topologies, in which peers only connect to </a:t>
            </a:r>
            <a:r>
              <a:rPr lang="en-US" b="0" i="0" u="none" strike="noStrike" kern="1200" baseline="0" dirty="0" err="1" smtClean="0">
                <a:solidFill>
                  <a:schemeClr val="tx1"/>
                </a:solidFill>
                <a:latin typeface="+mn-lt"/>
                <a:ea typeface="+mn-ea"/>
                <a:cs typeface="+mn-cs"/>
              </a:rPr>
              <a:t>supernodes</a:t>
            </a:r>
            <a:r>
              <a:rPr lang="en-US" b="0" i="0" u="none" strike="noStrike" kern="1200" baseline="0" dirty="0" smtClean="0">
                <a:solidFill>
                  <a:schemeClr val="tx1"/>
                </a:solidFill>
                <a:latin typeface="+mn-lt"/>
                <a:ea typeface="+mn-ea"/>
                <a:cs typeface="+mn-cs"/>
              </a:rPr>
              <a:t>.</a:t>
            </a:r>
          </a:p>
          <a:p>
            <a:r>
              <a:rPr lang="en-US" sz="3200" b="1" i="0" u="none" strike="noStrike" kern="1200" baseline="0" dirty="0" smtClean="0">
                <a:solidFill>
                  <a:schemeClr val="tx1"/>
                </a:solidFill>
                <a:latin typeface="+mn-lt"/>
                <a:ea typeface="+mn-ea"/>
                <a:cs typeface="+mn-cs"/>
              </a:rPr>
              <a:t>Weaknesses</a:t>
            </a:r>
            <a:r>
              <a:rPr lang="en-US" sz="3200" b="0" i="0" u="none" strike="noStrike" kern="1200" baseline="0" dirty="0" smtClean="0">
                <a:solidFill>
                  <a:schemeClr val="tx1"/>
                </a:solidFill>
                <a:latin typeface="+mn-lt"/>
                <a:ea typeface="+mn-ea"/>
                <a:cs typeface="+mn-cs"/>
              </a:rPr>
              <a:t>: </a:t>
            </a:r>
          </a:p>
          <a:p>
            <a:pPr lvl="1"/>
            <a:r>
              <a:rPr lang="en-US" sz="2800" b="0" i="0" u="none" strike="noStrike" kern="1200" baseline="0" dirty="0" smtClean="0">
                <a:solidFill>
                  <a:schemeClr val="tx1"/>
                </a:solidFill>
                <a:latin typeface="+mn-lt"/>
                <a:ea typeface="+mn-ea"/>
                <a:cs typeface="+mn-cs"/>
              </a:rPr>
              <a:t>Managing security, data consistency, data/service availability, backup, and recovery are all more complex.</a:t>
            </a:r>
          </a:p>
          <a:p>
            <a:pPr lvl="1"/>
            <a:r>
              <a:rPr lang="en-US" sz="2800" b="0" i="0" u="none" strike="noStrike" kern="1200" baseline="0" dirty="0" smtClean="0">
                <a:solidFill>
                  <a:schemeClr val="tx1"/>
                </a:solidFill>
                <a:latin typeface="+mn-lt"/>
                <a:ea typeface="+mn-ea"/>
                <a:cs typeface="+mn-cs"/>
              </a:rPr>
              <a:t>Small peer-to-peer systems may not be able to consistently achieve quality goals such as performance and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7046810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GB" dirty="0" smtClean="0"/>
              <a:t>Peer Processes: A distributed application based on peer processes</a:t>
            </a:r>
          </a:p>
        </p:txBody>
      </p:sp>
      <p:sp>
        <p:nvSpPr>
          <p:cNvPr id="25603" name="Rectangle 5"/>
          <p:cNvSpPr>
            <a:spLocks noGrp="1" noChangeArrowheads="1"/>
          </p:cNvSpPr>
          <p:nvPr>
            <p:ph type="body" idx="1"/>
          </p:nvPr>
        </p:nvSpPr>
        <p:spPr>
          <a:xfrm>
            <a:off x="609600" y="5181600"/>
            <a:ext cx="8305800" cy="1295400"/>
          </a:xfrm>
        </p:spPr>
        <p:txBody>
          <a:bodyPr>
            <a:normAutofit/>
          </a:bodyPr>
          <a:lstStyle/>
          <a:p>
            <a:pPr>
              <a:lnSpc>
                <a:spcPct val="80000"/>
              </a:lnSpc>
            </a:pPr>
            <a:r>
              <a:rPr lang="en-US" sz="1800" dirty="0" smtClean="0"/>
              <a:t>All of the processes play similar roles, interacting cooperatively as peers to perform a distributed activities or computations without distinction between clients and servers. </a:t>
            </a:r>
          </a:p>
          <a:p>
            <a:pPr>
              <a:lnSpc>
                <a:spcPct val="80000"/>
              </a:lnSpc>
            </a:pPr>
            <a:r>
              <a:rPr lang="en-US" sz="1800" dirty="0" smtClean="0"/>
              <a:t>Example: Distributed “</a:t>
            </a:r>
            <a:r>
              <a:rPr lang="en-US" sz="1800" b="1" dirty="0" smtClean="0"/>
              <a:t>white board</a:t>
            </a:r>
            <a:r>
              <a:rPr lang="en-US" sz="1800" dirty="0" smtClean="0"/>
              <a:t>” – users on several computers to view and interactively modify a picture between them.</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82700"/>
            <a:ext cx="432564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62079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Peer-to-Peer LL</a:t>
            </a:r>
          </a:p>
        </p:txBody>
      </p:sp>
      <p:pic>
        <p:nvPicPr>
          <p:cNvPr id="39940" name="Picture 3" descr="p2p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601980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4"/>
          <p:cNvSpPr txBox="1">
            <a:spLocks noChangeArrowheads="1"/>
          </p:cNvSpPr>
          <p:nvPr/>
        </p:nvSpPr>
        <p:spPr bwMode="auto">
          <a:xfrm>
            <a:off x="420688" y="6629400"/>
            <a:ext cx="8266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800" i="1" dirty="0">
                <a:latin typeface="Helvetica" panose="020B0604020202020204" pitchFamily="34" charset="0"/>
              </a:rPr>
              <a:t>Software Architecture: Foundations, Theory, and Practice</a:t>
            </a:r>
            <a:r>
              <a:rPr lang="en-US" altLang="en-US" sz="800" dirty="0">
                <a:latin typeface="Helvetica" panose="020B0604020202020204" pitchFamily="34" charset="0"/>
              </a:rPr>
              <a:t>; Richard N. Taylor, </a:t>
            </a:r>
            <a:r>
              <a:rPr lang="en-US" altLang="en-US" sz="800" dirty="0" err="1">
                <a:latin typeface="Helvetica" panose="020B0604020202020204" pitchFamily="34" charset="0"/>
              </a:rPr>
              <a:t>Nenad</a:t>
            </a:r>
            <a:r>
              <a:rPr lang="en-US" altLang="en-US" sz="800" dirty="0">
                <a:latin typeface="Helvetica" panose="020B0604020202020204" pitchFamily="34" charset="0"/>
              </a:rPr>
              <a:t> </a:t>
            </a:r>
            <a:r>
              <a:rPr lang="en-US" altLang="en-US" sz="800" dirty="0" err="1">
                <a:latin typeface="Helvetica" panose="020B0604020202020204" pitchFamily="34" charset="0"/>
              </a:rPr>
              <a:t>Medvidovic</a:t>
            </a:r>
            <a:r>
              <a:rPr lang="en-US" altLang="en-US" sz="800" dirty="0">
                <a:latin typeface="Helvetica" panose="020B0604020202020204" pitchFamily="34" charset="0"/>
              </a:rPr>
              <a:t>, and Eric M. </a:t>
            </a:r>
            <a:r>
              <a:rPr lang="en-US" altLang="en-US" sz="800" dirty="0" err="1">
                <a:latin typeface="Helvetica" panose="020B0604020202020204" pitchFamily="34" charset="0"/>
              </a:rPr>
              <a:t>Dashofy</a:t>
            </a:r>
            <a:r>
              <a:rPr lang="en-US" altLang="en-US" sz="800" dirty="0">
                <a:latin typeface="Helvetica" panose="020B0604020202020204" pitchFamily="34" charset="0"/>
              </a:rPr>
              <a:t>; </a:t>
            </a:r>
            <a:r>
              <a:rPr lang="en-US" altLang="en-US" sz="800" dirty="0">
                <a:latin typeface="Arial" panose="020B0604020202020204" pitchFamily="34" charset="0"/>
              </a:rPr>
              <a:t>© 2008 John Wiley &amp; Sons, Inc. Reprinted with permission.</a:t>
            </a:r>
            <a:r>
              <a:rPr lang="en-US" altLang="en-US" sz="900" dirty="0">
                <a:latin typeface="Helvetica" panose="020B0604020202020204" pitchFamily="34" charset="0"/>
              </a:rPr>
              <a:t> </a:t>
            </a:r>
          </a:p>
        </p:txBody>
      </p:sp>
    </p:spTree>
    <p:extLst>
      <p:ext uri="{BB962C8B-B14F-4D97-AF65-F5344CB8AC3E}">
        <p14:creationId xmlns:p14="http://schemas.microsoft.com/office/powerpoint/2010/main" val="32045363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1874E75F9EFE41B9A7E6BBCE8DA91050"/>
  <p:tag name="TPVERSION" val="8"/>
  <p:tag name="TPFULLVERSION" val="8.2.0.30"/>
  <p:tag name="PPTVERSION" val="16"/>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19462</TotalTime>
  <Words>5750</Words>
  <Application>Microsoft Office PowerPoint</Application>
  <PresentationFormat>On-screen Show (4:3)</PresentationFormat>
  <Paragraphs>588</Paragraphs>
  <Slides>96</Slides>
  <Notes>22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ＭＳ Ｐゴシック</vt:lpstr>
      <vt:lpstr>宋体</vt:lpstr>
      <vt:lpstr>Arial</vt:lpstr>
      <vt:lpstr>Calibri</vt:lpstr>
      <vt:lpstr>Helvetica</vt:lpstr>
      <vt:lpstr>Symbol</vt:lpstr>
      <vt:lpstr>Times New Roman</vt:lpstr>
      <vt:lpstr>Wingdings</vt:lpstr>
      <vt:lpstr>Office Theme</vt:lpstr>
      <vt:lpstr>Software Architecture Patterns and Styles</vt:lpstr>
      <vt:lpstr>The Grand Tool: Refined Experience </vt:lpstr>
      <vt:lpstr>Patterns, Styles, and DSSAs</vt:lpstr>
      <vt:lpstr>Domain-Specific Software Architectures</vt:lpstr>
      <vt:lpstr>Architectural Patterns </vt:lpstr>
      <vt:lpstr>State-Logic-Display:  Three-Tiered Pattern </vt:lpstr>
      <vt:lpstr>Model-View-Controller (MVC)</vt:lpstr>
      <vt:lpstr>Model-View-Controller Pattern</vt:lpstr>
      <vt:lpstr>Model-View-Controller (Taylor’s Simplified View)</vt:lpstr>
      <vt:lpstr>MVC Example (With Directional Relationship)</vt:lpstr>
      <vt:lpstr>MVC Static Structure</vt:lpstr>
      <vt:lpstr>MVC Dynamic Structure</vt:lpstr>
      <vt:lpstr>MVC Dynamic Structure</vt:lpstr>
      <vt:lpstr>MVC Advantages</vt:lpstr>
      <vt:lpstr>MVC Disadvantages</vt:lpstr>
      <vt:lpstr>Sense-Compute-Control</vt:lpstr>
      <vt:lpstr>Sense-Compute-Control LL</vt:lpstr>
      <vt:lpstr>Architectural Styles </vt:lpstr>
      <vt:lpstr>Definitions of Architectural Style</vt:lpstr>
      <vt:lpstr>Basic Properties of Styles</vt:lpstr>
      <vt:lpstr>Benefits of Using Styles</vt:lpstr>
      <vt:lpstr>Style Analysis Dimensions</vt:lpstr>
      <vt:lpstr>Some Common Styles</vt:lpstr>
      <vt:lpstr>Main Program and Subroutines LL</vt:lpstr>
      <vt:lpstr>Object-Oriented Style</vt:lpstr>
      <vt:lpstr>Object-Oriented LL</vt:lpstr>
      <vt:lpstr>OO/LL in UML</vt:lpstr>
      <vt:lpstr>Class Exercise 4</vt:lpstr>
      <vt:lpstr>Client-Server Pattern</vt:lpstr>
      <vt:lpstr>Client-Server Example</vt:lpstr>
      <vt:lpstr>Client-Server Solution</vt:lpstr>
      <vt:lpstr>Client-Server Solution</vt:lpstr>
      <vt:lpstr>Client Server Basic Model: Clients invoke individual servers</vt:lpstr>
      <vt:lpstr>Clients and Servers</vt:lpstr>
      <vt:lpstr>Client-Server Advantages</vt:lpstr>
      <vt:lpstr>Client-Server Disadvantages</vt:lpstr>
      <vt:lpstr>A service provided by multiple servers</vt:lpstr>
      <vt:lpstr>Client-Server LL – Taylor Notation</vt:lpstr>
      <vt:lpstr>Class Exercise</vt:lpstr>
      <vt:lpstr>Layered Style</vt:lpstr>
      <vt:lpstr>Layered Architecture</vt:lpstr>
      <vt:lpstr>Layered Architecture – Network Stack</vt:lpstr>
      <vt:lpstr>Layered Architecture</vt:lpstr>
      <vt:lpstr>Layered Architecture - Example</vt:lpstr>
      <vt:lpstr>Layered Architecture - Example</vt:lpstr>
      <vt:lpstr>Layered Architecture - Example</vt:lpstr>
      <vt:lpstr>Layered Architecture - Example</vt:lpstr>
      <vt:lpstr>Layered Systems/Virtual Machines</vt:lpstr>
      <vt:lpstr>Layered LL</vt:lpstr>
      <vt:lpstr>Class Exercise</vt:lpstr>
      <vt:lpstr>Data-Flow Styles</vt:lpstr>
      <vt:lpstr>Batch-Sequential: A Financial Application</vt:lpstr>
      <vt:lpstr>Batch-Sequential LL</vt:lpstr>
      <vt:lpstr>Pipe and Filter Pattern</vt:lpstr>
      <vt:lpstr>Pipe and Filter Pattern</vt:lpstr>
      <vt:lpstr>Pipe and Filter – Payment Process Example</vt:lpstr>
      <vt:lpstr>Pipe and Filter – Compiler Example</vt:lpstr>
      <vt:lpstr>Pipe and Filter – Compiler Example</vt:lpstr>
      <vt:lpstr>Pipe and Filter Characteristics</vt:lpstr>
      <vt:lpstr>Pipe and Filter Characteristics</vt:lpstr>
      <vt:lpstr>Pipe and Filter Topologies</vt:lpstr>
      <vt:lpstr>Pipe and Filter – Employee Filter Example</vt:lpstr>
      <vt:lpstr>Pipe and Filter Topologies</vt:lpstr>
      <vt:lpstr>Pipe and Filter Topologies</vt:lpstr>
      <vt:lpstr>Pipe and Filter - Advantages</vt:lpstr>
      <vt:lpstr>Pipe and Filter Disadvantages</vt:lpstr>
      <vt:lpstr>Pipe and Filter LL – Taylor Notation</vt:lpstr>
      <vt:lpstr>Class Exercise</vt:lpstr>
      <vt:lpstr>Blackboard Style</vt:lpstr>
      <vt:lpstr>Blackboard LL</vt:lpstr>
      <vt:lpstr>Rule-Based Style</vt:lpstr>
      <vt:lpstr>Rule-Based Style (cont’d)</vt:lpstr>
      <vt:lpstr>Rule Based LL</vt:lpstr>
      <vt:lpstr>Interpreter Style</vt:lpstr>
      <vt:lpstr>Interpreter LL</vt:lpstr>
      <vt:lpstr>Mobile-Code Style</vt:lpstr>
      <vt:lpstr>Mobile Code LL</vt:lpstr>
      <vt:lpstr>Implicit Invocation Style</vt:lpstr>
      <vt:lpstr>Implicit Invocation (cont’d)</vt:lpstr>
      <vt:lpstr>Publish-Subscribe</vt:lpstr>
      <vt:lpstr>Publish-Subscribe (cont’d)</vt:lpstr>
      <vt:lpstr>Pub-Sub LL</vt:lpstr>
      <vt:lpstr>Class Exercise</vt:lpstr>
      <vt:lpstr>Event-Driven Pattern</vt:lpstr>
      <vt:lpstr>Event-Based Style</vt:lpstr>
      <vt:lpstr>Event-Driven Pattern - Example</vt:lpstr>
      <vt:lpstr>Event-Driven Pattern - Variations</vt:lpstr>
      <vt:lpstr>Event-based LL</vt:lpstr>
      <vt:lpstr>Event-Driven Pattern – Advantages</vt:lpstr>
      <vt:lpstr>Event-Driven Pattern – Disadvantages</vt:lpstr>
      <vt:lpstr>Peer-to-Peer Style</vt:lpstr>
      <vt:lpstr>Peer-to-Peer Style (cont’d)</vt:lpstr>
      <vt:lpstr>Peer-to-Peer Solution</vt:lpstr>
      <vt:lpstr>Peer-to-Peer Solution</vt:lpstr>
      <vt:lpstr>Peer Processes: A distributed application based on peer processes</vt:lpstr>
      <vt:lpstr>Peer-to-Peer LL</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555</cp:revision>
  <cp:lastPrinted>1999-08-24T14:44:27Z</cp:lastPrinted>
  <dcterms:created xsi:type="dcterms:W3CDTF">1999-08-16T14:47:17Z</dcterms:created>
  <dcterms:modified xsi:type="dcterms:W3CDTF">2018-10-17T14:44:02Z</dcterms:modified>
</cp:coreProperties>
</file>