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3" r:id="rId1"/>
  </p:sldMasterIdLst>
  <p:notesMasterIdLst>
    <p:notesMasterId r:id="rId25"/>
  </p:notesMasterIdLst>
  <p:handoutMasterIdLst>
    <p:handoutMasterId r:id="rId26"/>
  </p:handoutMasterIdLst>
  <p:sldIdLst>
    <p:sldId id="256" r:id="rId2"/>
    <p:sldId id="366" r:id="rId3"/>
    <p:sldId id="388" r:id="rId4"/>
    <p:sldId id="389" r:id="rId5"/>
    <p:sldId id="390" r:id="rId6"/>
    <p:sldId id="391" r:id="rId7"/>
    <p:sldId id="393" r:id="rId8"/>
    <p:sldId id="394" r:id="rId9"/>
    <p:sldId id="396" r:id="rId10"/>
    <p:sldId id="397" r:id="rId11"/>
    <p:sldId id="398" r:id="rId12"/>
    <p:sldId id="399" r:id="rId13"/>
    <p:sldId id="400" r:id="rId14"/>
    <p:sldId id="401" r:id="rId15"/>
    <p:sldId id="402" r:id="rId16"/>
    <p:sldId id="403" r:id="rId17"/>
    <p:sldId id="410" r:id="rId18"/>
    <p:sldId id="404" r:id="rId19"/>
    <p:sldId id="405" r:id="rId20"/>
    <p:sldId id="406" r:id="rId21"/>
    <p:sldId id="407" r:id="rId22"/>
    <p:sldId id="408" r:id="rId23"/>
    <p:sldId id="409" r:id="rId24"/>
  </p:sldIdLst>
  <p:sldSz cx="9144000" cy="6858000" type="screen4x3"/>
  <p:notesSz cx="7315200" cy="9601200"/>
  <p:custDataLst>
    <p:tags r:id="rId27"/>
  </p:custDataLst>
  <p:defaultTextStyle>
    <a:defPPr>
      <a:defRPr lang="en-US"/>
    </a:defPPr>
    <a:lvl1pPr algn="ctr" rtl="0" fontAlgn="base">
      <a:spcBef>
        <a:spcPct val="0"/>
      </a:spcBef>
      <a:spcAft>
        <a:spcPct val="0"/>
      </a:spcAft>
      <a:defRPr sz="2800" kern="1200">
        <a:solidFill>
          <a:schemeClr val="tx1"/>
        </a:solidFill>
        <a:latin typeface="Times New Roman" pitchFamily="18" charset="0"/>
        <a:ea typeface="+mn-ea"/>
        <a:cs typeface="+mn-cs"/>
      </a:defRPr>
    </a:lvl1pPr>
    <a:lvl2pPr marL="457200" algn="ctr" rtl="0" fontAlgn="base">
      <a:spcBef>
        <a:spcPct val="0"/>
      </a:spcBef>
      <a:spcAft>
        <a:spcPct val="0"/>
      </a:spcAft>
      <a:defRPr sz="2800" kern="1200">
        <a:solidFill>
          <a:schemeClr val="tx1"/>
        </a:solidFill>
        <a:latin typeface="Times New Roman" pitchFamily="18" charset="0"/>
        <a:ea typeface="+mn-ea"/>
        <a:cs typeface="+mn-cs"/>
      </a:defRPr>
    </a:lvl2pPr>
    <a:lvl3pPr marL="914400" algn="ctr" rtl="0" fontAlgn="base">
      <a:spcBef>
        <a:spcPct val="0"/>
      </a:spcBef>
      <a:spcAft>
        <a:spcPct val="0"/>
      </a:spcAft>
      <a:defRPr sz="2800" kern="1200">
        <a:solidFill>
          <a:schemeClr val="tx1"/>
        </a:solidFill>
        <a:latin typeface="Times New Roman" pitchFamily="18" charset="0"/>
        <a:ea typeface="+mn-ea"/>
        <a:cs typeface="+mn-cs"/>
      </a:defRPr>
    </a:lvl3pPr>
    <a:lvl4pPr marL="1371600" algn="ctr" rtl="0" fontAlgn="base">
      <a:spcBef>
        <a:spcPct val="0"/>
      </a:spcBef>
      <a:spcAft>
        <a:spcPct val="0"/>
      </a:spcAft>
      <a:defRPr sz="2800" kern="1200">
        <a:solidFill>
          <a:schemeClr val="tx1"/>
        </a:solidFill>
        <a:latin typeface="Times New Roman" pitchFamily="18" charset="0"/>
        <a:ea typeface="+mn-ea"/>
        <a:cs typeface="+mn-cs"/>
      </a:defRPr>
    </a:lvl4pPr>
    <a:lvl5pPr marL="1828800" algn="ctr"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92" autoAdjust="0"/>
    <p:restoredTop sz="96604" autoAdjust="0"/>
  </p:normalViewPr>
  <p:slideViewPr>
    <p:cSldViewPr>
      <p:cViewPr varScale="1">
        <p:scale>
          <a:sx n="61" d="100"/>
          <a:sy n="61" d="100"/>
        </p:scale>
        <p:origin x="792" y="5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1" name="Rectangle 3"/>
          <p:cNvSpPr>
            <a:spLocks noGrp="1" noChangeArrowheads="1"/>
          </p:cNvSpPr>
          <p:nvPr>
            <p:ph type="dt" sz="quarter"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53252" name="Rectangle 4"/>
          <p:cNvSpPr>
            <a:spLocks noGrp="1" noChangeArrowheads="1"/>
          </p:cNvSpPr>
          <p:nvPr>
            <p:ph type="ftr" sz="quarter" idx="2"/>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3" name="Rectangle 5"/>
          <p:cNvSpPr>
            <a:spLocks noGrp="1" noChangeArrowheads="1"/>
          </p:cNvSpPr>
          <p:nvPr>
            <p:ph type="sldNum" sz="quarter" idx="3"/>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9FDE9E18-CCCD-4A9D-88B0-2F195B9245B9}" type="slidenum">
              <a:rPr lang="en-US"/>
              <a:pPr>
                <a:defRPr/>
              </a:pPr>
              <a:t>‹#›</a:t>
            </a:fld>
            <a:endParaRPr lang="en-US" dirty="0"/>
          </a:p>
        </p:txBody>
      </p:sp>
    </p:spTree>
    <p:extLst>
      <p:ext uri="{BB962C8B-B14F-4D97-AF65-F5344CB8AC3E}">
        <p14:creationId xmlns:p14="http://schemas.microsoft.com/office/powerpoint/2010/main" val="3666455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67" name="Rectangle 3"/>
          <p:cNvSpPr>
            <a:spLocks noGrp="1" noChangeArrowheads="1"/>
          </p:cNvSpPr>
          <p:nvPr>
            <p:ph type="dt"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389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74725" y="4560888"/>
            <a:ext cx="5365750" cy="4319587"/>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71" name="Rectangle 7"/>
          <p:cNvSpPr>
            <a:spLocks noGrp="1" noChangeArrowheads="1"/>
          </p:cNvSpPr>
          <p:nvPr>
            <p:ph type="sldNum" sz="quarter" idx="5"/>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3CB4E4C2-344C-486F-AF73-B59BAD5B1CAF}" type="slidenum">
              <a:rPr lang="en-US"/>
              <a:pPr>
                <a:defRPr/>
              </a:pPr>
              <a:t>‹#›</a:t>
            </a:fld>
            <a:endParaRPr lang="en-US" dirty="0"/>
          </a:p>
        </p:txBody>
      </p:sp>
    </p:spTree>
    <p:extLst>
      <p:ext uri="{BB962C8B-B14F-4D97-AF65-F5344CB8AC3E}">
        <p14:creationId xmlns:p14="http://schemas.microsoft.com/office/powerpoint/2010/main" val="3545266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DC74C2-D18D-4A8A-B0E7-6ABC07CE5C73}" type="datetimeFigureOut">
              <a:rPr lang="en-US" smtClean="0"/>
              <a:t>10/23/2018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687884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10/23/2018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42352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10/23/2018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14064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10/23/2018</a:t>
            </a:fld>
            <a:endParaRPr lang="en-US" dirty="0"/>
          </a:p>
        </p:txBody>
      </p:sp>
      <p:sp>
        <p:nvSpPr>
          <p:cNvPr id="5" name="Footer Placeholder 4"/>
          <p:cNvSpPr>
            <a:spLocks noGrp="1"/>
          </p:cNvSpPr>
          <p:nvPr>
            <p:ph type="ftr" sz="quarter" idx="11"/>
          </p:nvPr>
        </p:nvSpPr>
        <p:spPr/>
        <p:txBody>
          <a:bodyPr/>
          <a:lstStyle/>
          <a:p>
            <a:pPr>
              <a:defRPr/>
            </a:pPr>
            <a:r>
              <a:rPr lang="en-CA"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2480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2556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10/23/2018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8147301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BDC74C2-D18D-4A8A-B0E7-6ABC07CE5C73}" type="datetimeFigureOut">
              <a:rPr lang="en-US" smtClean="0"/>
              <a:t>10/23/2018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5747448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DC74C2-D18D-4A8A-B0E7-6ABC07CE5C73}" type="datetimeFigureOut">
              <a:rPr lang="en-US" smtClean="0"/>
              <a:t>10/23/2018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95461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DC74C2-D18D-4A8A-B0E7-6ABC07CE5C73}" type="datetimeFigureOut">
              <a:rPr lang="en-US" smtClean="0"/>
              <a:t>10/23/2018</a:t>
            </a:fld>
            <a:endParaRPr lang="en-US" dirty="0"/>
          </a:p>
        </p:txBody>
      </p:sp>
      <p:sp>
        <p:nvSpPr>
          <p:cNvPr id="8" name="Footer Placeholder 7"/>
          <p:cNvSpPr>
            <a:spLocks noGrp="1"/>
          </p:cNvSpPr>
          <p:nvPr>
            <p:ph type="ftr" sz="quarter" idx="11"/>
          </p:nvPr>
        </p:nvSpPr>
        <p:spPr/>
        <p:txBody>
          <a:bodyPr/>
          <a:lstStyle/>
          <a:p>
            <a:pPr>
              <a:defRPr/>
            </a:pPr>
            <a:r>
              <a:rPr lang="en-CA" dirty="0" smtClean="0"/>
              <a:t>ENGR 4790  Distributed Systems</a:t>
            </a:r>
            <a:endParaRPr lang="en-CA" dirty="0"/>
          </a:p>
        </p:txBody>
      </p:sp>
      <p:sp>
        <p:nvSpPr>
          <p:cNvPr id="9" name="Slide Number Placeholder 8"/>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8458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BDC74C2-D18D-4A8A-B0E7-6ABC07CE5C73}" type="datetimeFigureOut">
              <a:rPr lang="en-US" smtClean="0"/>
              <a:t>10/23/2018</a:t>
            </a:fld>
            <a:endParaRPr lang="en-US" dirty="0"/>
          </a:p>
        </p:txBody>
      </p:sp>
      <p:sp>
        <p:nvSpPr>
          <p:cNvPr id="4" name="Footer Placeholder 3"/>
          <p:cNvSpPr>
            <a:spLocks noGrp="1"/>
          </p:cNvSpPr>
          <p:nvPr>
            <p:ph type="ftr" sz="quarter" idx="11"/>
          </p:nvPr>
        </p:nvSpPr>
        <p:spPr/>
        <p:txBody>
          <a:bodyPr/>
          <a:lstStyle/>
          <a:p>
            <a:pPr>
              <a:defRPr/>
            </a:pPr>
            <a:r>
              <a:rPr lang="en-CA" dirty="0" smtClean="0"/>
              <a:t>ENGR 4790  Distributed Systems</a:t>
            </a:r>
            <a:endParaRPr lang="en-CA" dirty="0"/>
          </a:p>
        </p:txBody>
      </p:sp>
      <p:sp>
        <p:nvSpPr>
          <p:cNvPr id="5" name="Slide Number Placeholder 4"/>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21135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C74C2-D18D-4A8A-B0E7-6ABC07CE5C73}" type="datetimeFigureOut">
              <a:rPr lang="en-US" smtClean="0"/>
              <a:t>10/23/2018</a:t>
            </a:fld>
            <a:endParaRPr lang="en-US" dirty="0"/>
          </a:p>
        </p:txBody>
      </p:sp>
      <p:sp>
        <p:nvSpPr>
          <p:cNvPr id="3" name="Footer Placeholder 2"/>
          <p:cNvSpPr>
            <a:spLocks noGrp="1"/>
          </p:cNvSpPr>
          <p:nvPr>
            <p:ph type="ftr" sz="quarter" idx="11"/>
          </p:nvPr>
        </p:nvSpPr>
        <p:spPr/>
        <p:txBody>
          <a:bodyPr/>
          <a:lstStyle/>
          <a:p>
            <a:pPr>
              <a:defRPr/>
            </a:pPr>
            <a:r>
              <a:rPr lang="en-CA" dirty="0" smtClean="0"/>
              <a:t>ENGR 4790  Distributed Systems</a:t>
            </a:r>
            <a:endParaRPr lang="en-CA" dirty="0"/>
          </a:p>
        </p:txBody>
      </p:sp>
      <p:sp>
        <p:nvSpPr>
          <p:cNvPr id="4" name="Slide Number Placeholder 3"/>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73380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3008313" cy="943949"/>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15550"/>
            <a:ext cx="3008313" cy="38106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10/23/2018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7160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95399"/>
            <a:ext cx="5486400" cy="3432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10/23/2018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402803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15875"/>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4143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C74C2-D18D-4A8A-B0E7-6ABC07CE5C73}" type="datetimeFigureOut">
              <a:rPr lang="en-US" smtClean="0"/>
              <a:t>10/23/2018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CA" dirty="0" smtClean="0"/>
              <a:t>ENGR 4790 Distributed Systems</a:t>
            </a: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311AE-F47D-454C-B870-CDDCFC8FD8A9}" type="slidenum">
              <a:rPr lang="en-US" smtClean="0"/>
              <a:t>‹#›</a:t>
            </a:fld>
            <a:endParaRPr lang="en-US" dirty="0"/>
          </a:p>
        </p:txBody>
      </p:sp>
    </p:spTree>
    <p:extLst>
      <p:ext uri="{BB962C8B-B14F-4D97-AF65-F5344CB8AC3E}">
        <p14:creationId xmlns:p14="http://schemas.microsoft.com/office/powerpoint/2010/main" val="3786385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685800" y="1524000"/>
            <a:ext cx="7772400" cy="1470025"/>
          </a:xfrm>
        </p:spPr>
        <p:txBody>
          <a:bodyPr>
            <a:normAutofit/>
          </a:bodyPr>
          <a:lstStyle/>
          <a:p>
            <a:pPr algn="ctr" eaLnBrk="1" hangingPunct="1"/>
            <a:r>
              <a:rPr lang="en-US" dirty="0" smtClean="0"/>
              <a:t>SOFE 3650 – Software Architecture Design</a:t>
            </a:r>
          </a:p>
        </p:txBody>
      </p:sp>
      <p:sp>
        <p:nvSpPr>
          <p:cNvPr id="2051" name="Rectangle 5"/>
          <p:cNvSpPr>
            <a:spLocks noGrp="1" noChangeArrowheads="1"/>
          </p:cNvSpPr>
          <p:nvPr>
            <p:ph type="subTitle" idx="1"/>
          </p:nvPr>
        </p:nvSpPr>
        <p:spPr>
          <a:xfrm>
            <a:off x="1371600" y="3279775"/>
            <a:ext cx="6400800" cy="1752600"/>
          </a:xfrm>
        </p:spPr>
        <p:txBody>
          <a:bodyPr>
            <a:noAutofit/>
          </a:bodyPr>
          <a:lstStyle/>
          <a:p>
            <a:pPr algn="l" eaLnBrk="1" hangingPunct="1"/>
            <a:endParaRPr lang="en-US" sz="1600" b="1" dirty="0"/>
          </a:p>
          <a:p>
            <a:pPr algn="l"/>
            <a:endParaRPr lang="en-US" sz="1600" dirty="0" smtClean="0"/>
          </a:p>
          <a:p>
            <a:pPr algn="l" eaLnBrk="1" hangingPunct="1"/>
            <a:endParaRPr lang="en-US" sz="1600" b="1" dirty="0"/>
          </a:p>
          <a:p>
            <a:pPr algn="l" eaLnBrk="1" hangingPunct="1"/>
            <a:endParaRPr lang="en-US" sz="2000" b="1" dirty="0" smtClean="0"/>
          </a:p>
          <a:p>
            <a:pPr algn="l" eaLnBrk="1" hangingPunct="1"/>
            <a:endParaRPr lang="en-US" sz="20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QA</a:t>
            </a:r>
            <a:endParaRPr lang="en-US" dirty="0"/>
          </a:p>
        </p:txBody>
      </p:sp>
      <p:sp>
        <p:nvSpPr>
          <p:cNvPr id="3" name="Content Placeholder 2"/>
          <p:cNvSpPr>
            <a:spLocks noGrp="1"/>
          </p:cNvSpPr>
          <p:nvPr>
            <p:ph idx="1"/>
          </p:nvPr>
        </p:nvSpPr>
        <p:spPr>
          <a:xfrm>
            <a:off x="457200" y="1371600"/>
            <a:ext cx="3276600" cy="4525963"/>
          </a:xfrm>
        </p:spPr>
        <p:txBody>
          <a:bodyPr>
            <a:normAutofit/>
          </a:bodyPr>
          <a:lstStyle/>
          <a:p>
            <a:r>
              <a:rPr lang="en-US" dirty="0" smtClean="0"/>
              <a:t>From ISO 9126</a:t>
            </a:r>
          </a:p>
          <a:p>
            <a:pPr lvl="1"/>
            <a:r>
              <a:rPr lang="en-US" dirty="0"/>
              <a:t>Functionality</a:t>
            </a:r>
          </a:p>
          <a:p>
            <a:pPr lvl="1"/>
            <a:r>
              <a:rPr lang="en-US" dirty="0"/>
              <a:t>Reliability</a:t>
            </a:r>
          </a:p>
          <a:p>
            <a:pPr lvl="1"/>
            <a:r>
              <a:rPr lang="en-US" dirty="0"/>
              <a:t>Usability</a:t>
            </a:r>
          </a:p>
          <a:p>
            <a:pPr lvl="1"/>
            <a:r>
              <a:rPr lang="en-US" dirty="0"/>
              <a:t>Efficiency</a:t>
            </a:r>
          </a:p>
          <a:p>
            <a:pPr lvl="1"/>
            <a:r>
              <a:rPr lang="en-US" dirty="0"/>
              <a:t>Maintainability</a:t>
            </a:r>
          </a:p>
          <a:p>
            <a:pPr lvl="1"/>
            <a:r>
              <a:rPr lang="en-US" dirty="0"/>
              <a:t>Portability</a:t>
            </a:r>
          </a:p>
        </p:txBody>
      </p:sp>
      <p:sp>
        <p:nvSpPr>
          <p:cNvPr id="4" name="Content Placeholder 2"/>
          <p:cNvSpPr txBox="1">
            <a:spLocks/>
          </p:cNvSpPr>
          <p:nvPr/>
        </p:nvSpPr>
        <p:spPr>
          <a:xfrm>
            <a:off x="3962400" y="1371600"/>
            <a:ext cx="48006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dirty="0" smtClean="0"/>
              <a:t>From ISO 25020</a:t>
            </a:r>
          </a:p>
          <a:p>
            <a:pPr lvl="1" fontAlgn="auto">
              <a:spcAft>
                <a:spcPts val="0"/>
              </a:spcAft>
            </a:pPr>
            <a:r>
              <a:rPr lang="en-US" dirty="0" smtClean="0"/>
              <a:t>Functional Suitability</a:t>
            </a:r>
          </a:p>
          <a:p>
            <a:pPr lvl="1" fontAlgn="auto">
              <a:spcAft>
                <a:spcPts val="0"/>
              </a:spcAft>
            </a:pPr>
            <a:r>
              <a:rPr lang="en-US" dirty="0" smtClean="0"/>
              <a:t>Performance Efficiency</a:t>
            </a:r>
          </a:p>
          <a:p>
            <a:pPr lvl="1" fontAlgn="auto">
              <a:spcAft>
                <a:spcPts val="0"/>
              </a:spcAft>
            </a:pPr>
            <a:r>
              <a:rPr lang="en-US" dirty="0" smtClean="0"/>
              <a:t>Compatibility</a:t>
            </a:r>
          </a:p>
          <a:p>
            <a:pPr lvl="1" fontAlgn="auto">
              <a:spcAft>
                <a:spcPts val="0"/>
              </a:spcAft>
            </a:pPr>
            <a:r>
              <a:rPr lang="en-US" dirty="0" smtClean="0"/>
              <a:t>Usability</a:t>
            </a:r>
          </a:p>
          <a:p>
            <a:pPr lvl="1" fontAlgn="auto">
              <a:spcAft>
                <a:spcPts val="0"/>
              </a:spcAft>
            </a:pPr>
            <a:r>
              <a:rPr lang="en-US" dirty="0" smtClean="0"/>
              <a:t>Reliability</a:t>
            </a:r>
          </a:p>
          <a:p>
            <a:pPr lvl="1" fontAlgn="auto">
              <a:spcAft>
                <a:spcPts val="0"/>
              </a:spcAft>
            </a:pPr>
            <a:r>
              <a:rPr lang="en-US" dirty="0" smtClean="0"/>
              <a:t>Security</a:t>
            </a:r>
          </a:p>
          <a:p>
            <a:pPr lvl="1" fontAlgn="auto">
              <a:spcAft>
                <a:spcPts val="0"/>
              </a:spcAft>
            </a:pPr>
            <a:r>
              <a:rPr lang="en-US" dirty="0" smtClean="0"/>
              <a:t>Maintainability</a:t>
            </a:r>
          </a:p>
          <a:p>
            <a:pPr lvl="1" fontAlgn="auto">
              <a:spcAft>
                <a:spcPts val="0"/>
              </a:spcAft>
            </a:pPr>
            <a:r>
              <a:rPr lang="en-US" dirty="0" smtClean="0"/>
              <a:t>Portability</a:t>
            </a:r>
            <a:endParaRPr lang="en-US" dirty="0"/>
          </a:p>
        </p:txBody>
      </p:sp>
    </p:spTree>
    <p:extLst>
      <p:ext uri="{BB962C8B-B14F-4D97-AF65-F5344CB8AC3E}">
        <p14:creationId xmlns:p14="http://schemas.microsoft.com/office/powerpoint/2010/main" val="341610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Tree Example</a:t>
            </a:r>
            <a:endParaRPr lang="en-US" dirty="0"/>
          </a:p>
        </p:txBody>
      </p:sp>
      <p:sp>
        <p:nvSpPr>
          <p:cNvPr id="6" name="TextBox 5"/>
          <p:cNvSpPr txBox="1"/>
          <p:nvPr/>
        </p:nvSpPr>
        <p:spPr>
          <a:xfrm>
            <a:off x="7041758" y="5960313"/>
            <a:ext cx="338554" cy="276999"/>
          </a:xfrm>
          <a:prstGeom prst="rect">
            <a:avLst/>
          </a:prstGeom>
          <a:noFill/>
        </p:spPr>
        <p:txBody>
          <a:bodyPr wrap="none" rtlCol="0">
            <a:spAutoFit/>
          </a:bodyPr>
          <a:lstStyle/>
          <a:p>
            <a:r>
              <a:rPr lang="en-US" sz="1200" dirty="0" smtClean="0">
                <a:latin typeface="Times New Roman"/>
                <a:cs typeface="Times New Roman"/>
              </a:rPr>
              <a:t>…</a:t>
            </a:r>
            <a:endParaRPr lang="en-US" sz="1200" dirty="0">
              <a:latin typeface="Times New Roman"/>
              <a:cs typeface="Times New Roma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6235262" cy="4981974"/>
          </a:xfrm>
          <a:prstGeom prst="rect">
            <a:avLst/>
          </a:prstGeom>
        </p:spPr>
      </p:pic>
    </p:spTree>
    <p:extLst>
      <p:ext uri="{BB962C8B-B14F-4D97-AF65-F5344CB8AC3E}">
        <p14:creationId xmlns:p14="http://schemas.microsoft.com/office/powerpoint/2010/main" val="313745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Tree: </a:t>
            </a:r>
            <a:r>
              <a:rPr lang="en-US" dirty="0"/>
              <a:t>N</a:t>
            </a:r>
            <a:r>
              <a:rPr lang="en-US" dirty="0" smtClean="0"/>
              <a:t>ext </a:t>
            </a:r>
            <a:r>
              <a:rPr lang="en-US" dirty="0"/>
              <a:t>S</a:t>
            </a:r>
            <a:r>
              <a:rPr lang="en-US" dirty="0" smtClean="0"/>
              <a:t>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a:t>QA or QA refinement without any ASR is not necessarily an error or </a:t>
            </a:r>
            <a:r>
              <a:rPr lang="en-US" dirty="0" smtClean="0"/>
              <a:t>omission</a:t>
            </a:r>
          </a:p>
          <a:p>
            <a:pPr lvl="1"/>
            <a:r>
              <a:rPr lang="en-US" dirty="0" smtClean="0"/>
              <a:t>Attention </a:t>
            </a:r>
            <a:r>
              <a:rPr lang="en-US" dirty="0"/>
              <a:t>should be paid to </a:t>
            </a:r>
            <a:r>
              <a:rPr lang="en-US" dirty="0" smtClean="0"/>
              <a:t>searching for </a:t>
            </a:r>
            <a:r>
              <a:rPr lang="en-US" dirty="0"/>
              <a:t>unrecorded ASRs in that area.</a:t>
            </a:r>
          </a:p>
          <a:p>
            <a:r>
              <a:rPr lang="en-US" dirty="0" smtClean="0"/>
              <a:t>ASRs </a:t>
            </a:r>
            <a:r>
              <a:rPr lang="en-US" dirty="0"/>
              <a:t>that rate a (H,H) rating are </a:t>
            </a:r>
            <a:r>
              <a:rPr lang="en-US" dirty="0" smtClean="0"/>
              <a:t>the </a:t>
            </a:r>
            <a:r>
              <a:rPr lang="en-US" dirty="0"/>
              <a:t>ones that deserve the most </a:t>
            </a:r>
            <a:r>
              <a:rPr lang="en-US" dirty="0" smtClean="0"/>
              <a:t>attention</a:t>
            </a:r>
          </a:p>
          <a:p>
            <a:pPr lvl="1"/>
            <a:r>
              <a:rPr lang="en-US" dirty="0" smtClean="0"/>
              <a:t>A </a:t>
            </a:r>
            <a:r>
              <a:rPr lang="en-US" dirty="0"/>
              <a:t>very large number of these might be a cause for </a:t>
            </a:r>
            <a:r>
              <a:rPr lang="en-US" dirty="0" smtClean="0"/>
              <a:t>concern:  Is the </a:t>
            </a:r>
            <a:r>
              <a:rPr lang="en-US" dirty="0"/>
              <a:t>system is </a:t>
            </a:r>
            <a:r>
              <a:rPr lang="en-US" dirty="0" smtClean="0"/>
              <a:t>achievable</a:t>
            </a:r>
            <a:r>
              <a:rPr lang="en-US" dirty="0"/>
              <a:t>?</a:t>
            </a:r>
          </a:p>
          <a:p>
            <a:r>
              <a:rPr lang="en-US" dirty="0" smtClean="0"/>
              <a:t>Stakeholders </a:t>
            </a:r>
            <a:r>
              <a:rPr lang="en-US" dirty="0"/>
              <a:t>can review the utility tree to make sure their concerns are addressed</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62716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CA" dirty="0"/>
          </a:p>
        </p:txBody>
      </p:sp>
      <p:sp>
        <p:nvSpPr>
          <p:cNvPr id="3" name="Content Placeholder 2"/>
          <p:cNvSpPr>
            <a:spLocks noGrp="1"/>
          </p:cNvSpPr>
          <p:nvPr>
            <p:ph idx="1"/>
          </p:nvPr>
        </p:nvSpPr>
        <p:spPr>
          <a:xfrm>
            <a:off x="315310" y="1247895"/>
            <a:ext cx="8229600" cy="808037"/>
          </a:xfrm>
        </p:spPr>
        <p:txBody>
          <a:bodyPr>
            <a:normAutofit fontScale="85000" lnSpcReduction="20000"/>
          </a:bodyPr>
          <a:lstStyle/>
          <a:p>
            <a:r>
              <a:rPr lang="en-US" dirty="0" smtClean="0"/>
              <a:t>Create a </a:t>
            </a:r>
            <a:r>
              <a:rPr lang="en-US" dirty="0" smtClean="0"/>
              <a:t>branch of the Utility </a:t>
            </a:r>
            <a:r>
              <a:rPr lang="en-US" dirty="0" smtClean="0"/>
              <a:t>Tree based on the Manufacturing Process Scenario described below:</a:t>
            </a:r>
            <a:endParaRPr lang="en-CA" dirty="0"/>
          </a:p>
        </p:txBody>
      </p:sp>
      <p:sp>
        <p:nvSpPr>
          <p:cNvPr id="4" name="Text Box 2"/>
          <p:cNvSpPr txBox="1">
            <a:spLocks noChangeArrowheads="1"/>
          </p:cNvSpPr>
          <p:nvPr/>
        </p:nvSpPr>
        <p:spPr bwMode="auto">
          <a:xfrm>
            <a:off x="990600" y="2055932"/>
            <a:ext cx="7543800" cy="477053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indent="171450" algn="just">
              <a:spcBef>
                <a:spcPts val="0"/>
              </a:spcBef>
              <a:spcAft>
                <a:spcPts val="0"/>
              </a:spcAft>
              <a:tabLst>
                <a:tab pos="228600" algn="l"/>
                <a:tab pos="171450" algn="l"/>
              </a:tabLst>
            </a:pPr>
            <a:r>
              <a:rPr lang="en-US" sz="1600">
                <a:effectLst/>
                <a:latin typeface="Times New Roman" panose="02020603050405020304" pitchFamily="18" charset="0"/>
                <a:ea typeface="Times New Roman" panose="02020603050405020304" pitchFamily="18" charset="0"/>
              </a:rPr>
              <a:t>A manufacturing process must maintain the pH of a solution in a vat within certain bounds. The pH of the vat is monitored by taking samples every 12 minutes using six pH sensors located at various places in the vat. The samples are stored, and every 12 minutes a control chart is produced showing a moving window of the most recent sample means. The control chart displays between 10 and 40 data points, along with quality control statistics. Its parameters are set by the user.</a:t>
            </a:r>
            <a:endParaRPr lang="en-CA" sz="1600">
              <a:effectLst/>
              <a:latin typeface="Times New Roman" panose="02020603050405020304" pitchFamily="18" charset="0"/>
              <a:ea typeface="Times New Roman" panose="02020603050405020304" pitchFamily="18" charset="0"/>
            </a:endParaRPr>
          </a:p>
          <a:p>
            <a:pPr marL="0" marR="0" indent="171450" algn="just">
              <a:spcBef>
                <a:spcPts val="0"/>
              </a:spcBef>
              <a:spcAft>
                <a:spcPts val="0"/>
              </a:spcAft>
              <a:tabLst>
                <a:tab pos="228600" algn="l"/>
                <a:tab pos="171450" algn="l"/>
              </a:tabLst>
            </a:pPr>
            <a:r>
              <a:rPr lang="en-US" sz="1600">
                <a:effectLst/>
                <a:latin typeface="Times New Roman" panose="02020603050405020304" pitchFamily="18" charset="0"/>
                <a:ea typeface="Times New Roman" panose="02020603050405020304" pitchFamily="18" charset="0"/>
              </a:rPr>
              <a:t>The program displays and evaluates the control chart, as well as flagging the out-of-control points (data points indicating that the process may be out of control). The program stores all data permanently in data files for later analysis. Each data file contains one day’s pH readings, along with the times the readings were taken.</a:t>
            </a:r>
            <a:endParaRPr lang="en-CA" sz="1600">
              <a:effectLst/>
              <a:latin typeface="Times New Roman" panose="02020603050405020304" pitchFamily="18" charset="0"/>
              <a:ea typeface="Times New Roman" panose="02020603050405020304" pitchFamily="18" charset="0"/>
            </a:endParaRPr>
          </a:p>
          <a:p>
            <a:pPr marL="0" marR="0" indent="171450" algn="just">
              <a:spcBef>
                <a:spcPts val="0"/>
              </a:spcBef>
              <a:spcAft>
                <a:spcPts val="0"/>
              </a:spcAft>
              <a:tabLst>
                <a:tab pos="228600" algn="l"/>
                <a:tab pos="171450" algn="l"/>
              </a:tabLst>
            </a:pPr>
            <a:r>
              <a:rPr lang="en-US" sz="1600">
                <a:effectLst/>
                <a:latin typeface="Times New Roman" panose="02020603050405020304" pitchFamily="18" charset="0"/>
                <a:ea typeface="Times New Roman" panose="02020603050405020304" pitchFamily="18" charset="0"/>
              </a:rPr>
              <a:t>The program redraws the control chart every 12 minutes. It is also redrawn whenever the user changes any of the parameters governing the chart. This program must be highly reliable. It must accommodate several kinds of pH sensors and allow new brands of sensors to be introduced later. Control charts are an established technique for monitoring industrial processes and are not likely to change.</a:t>
            </a:r>
            <a:endParaRPr lang="en-CA" sz="1600">
              <a:effectLst/>
              <a:latin typeface="Times New Roman" panose="02020603050405020304" pitchFamily="18" charset="0"/>
              <a:ea typeface="Times New Roman" panose="02020603050405020304" pitchFamily="18" charset="0"/>
            </a:endParaRPr>
          </a:p>
          <a:p>
            <a:pPr marL="0" marR="0" indent="171450" algn="just">
              <a:spcBef>
                <a:spcPts val="0"/>
              </a:spcBef>
              <a:spcAft>
                <a:spcPts val="0"/>
              </a:spcAft>
              <a:tabLst>
                <a:tab pos="228600" algn="l"/>
                <a:tab pos="171450" algn="l"/>
              </a:tabLst>
            </a:pPr>
            <a:r>
              <a:rPr lang="en-US" sz="1600">
                <a:effectLst/>
                <a:latin typeface="Times New Roman" panose="02020603050405020304" pitchFamily="18" charset="0"/>
                <a:ea typeface="Times New Roman" panose="02020603050405020304" pitchFamily="18" charset="0"/>
              </a:rPr>
              <a:t>To simplify the mapping of the components to different software architectures the following components have been identified for the product: Control Chart Display, pH Sensors Collector, Data Quality Analyzer, Data Collection Repository, Control Chart Controller, and Clock.</a:t>
            </a:r>
            <a:endParaRPr lang="en-CA"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0919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 Scenarios</a:t>
            </a:r>
            <a:endParaRPr lang="en-CA" dirty="0"/>
          </a:p>
        </p:txBody>
      </p:sp>
      <p:sp>
        <p:nvSpPr>
          <p:cNvPr id="3" name="Content Placeholder 2"/>
          <p:cNvSpPr>
            <a:spLocks noGrp="1"/>
          </p:cNvSpPr>
          <p:nvPr>
            <p:ph idx="1"/>
          </p:nvPr>
        </p:nvSpPr>
        <p:spPr>
          <a:xfrm>
            <a:off x="457200" y="1325563"/>
            <a:ext cx="8229600" cy="2332037"/>
          </a:xfrm>
        </p:spPr>
        <p:txBody>
          <a:bodyPr>
            <a:normAutofit fontScale="77500" lnSpcReduction="20000"/>
          </a:bodyPr>
          <a:lstStyle/>
          <a:p>
            <a:r>
              <a:rPr lang="en-US" dirty="0" smtClean="0"/>
              <a:t>A practical way to design against quality requirements is consider quality attribute scenarios:</a:t>
            </a:r>
          </a:p>
          <a:p>
            <a:pPr lvl="1"/>
            <a:r>
              <a:rPr lang="en-US" dirty="0" smtClean="0"/>
              <a:t>In its most </a:t>
            </a:r>
            <a:r>
              <a:rPr lang="en-US" dirty="0"/>
              <a:t>basic form, describes the system’s response to some stimulus. </a:t>
            </a:r>
            <a:endParaRPr lang="en-US" dirty="0" smtClean="0"/>
          </a:p>
          <a:p>
            <a:pPr lvl="1"/>
            <a:r>
              <a:rPr lang="en-US" dirty="0" smtClean="0"/>
              <a:t>All </a:t>
            </a:r>
            <a:r>
              <a:rPr lang="en-US" dirty="0"/>
              <a:t>other approaches are worse</a:t>
            </a:r>
            <a:r>
              <a:rPr lang="en-US" dirty="0" smtClean="0"/>
              <a:t>!</a:t>
            </a:r>
          </a:p>
          <a:p>
            <a:pPr lvl="1"/>
            <a:r>
              <a:rPr lang="en-US" dirty="0"/>
              <a:t>The heart of a quality attribute </a:t>
            </a:r>
            <a:r>
              <a:rPr lang="en-US" dirty="0" smtClean="0"/>
              <a:t>scenario is </a:t>
            </a:r>
            <a:r>
              <a:rPr lang="en-US" dirty="0"/>
              <a:t>the pairing of a stimulus with a response. </a:t>
            </a:r>
            <a:endParaRPr lang="en-CA" dirty="0"/>
          </a:p>
        </p:txBody>
      </p:sp>
      <p:pic>
        <p:nvPicPr>
          <p:cNvPr id="5" name="Picture 4"/>
          <p:cNvPicPr/>
          <p:nvPr/>
        </p:nvPicPr>
        <p:blipFill>
          <a:blip r:embed="rId2"/>
          <a:stretch>
            <a:fillRect/>
          </a:stretch>
        </p:blipFill>
        <p:spPr>
          <a:xfrm>
            <a:off x="898302" y="3775329"/>
            <a:ext cx="8208912" cy="3059023"/>
          </a:xfrm>
          <a:prstGeom prst="rect">
            <a:avLst/>
          </a:prstGeom>
        </p:spPr>
      </p:pic>
    </p:spTree>
    <p:extLst>
      <p:ext uri="{BB962C8B-B14F-4D97-AF65-F5344CB8AC3E}">
        <p14:creationId xmlns:p14="http://schemas.microsoft.com/office/powerpoint/2010/main" val="396511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Scenario – Simple Example</a:t>
            </a:r>
            <a:endParaRPr lang="en-CA" dirty="0"/>
          </a:p>
        </p:txBody>
      </p:sp>
      <p:sp>
        <p:nvSpPr>
          <p:cNvPr id="3" name="Content Placeholder 2"/>
          <p:cNvSpPr>
            <a:spLocks noGrp="1"/>
          </p:cNvSpPr>
          <p:nvPr>
            <p:ph idx="1"/>
          </p:nvPr>
        </p:nvSpPr>
        <p:spPr/>
        <p:txBody>
          <a:bodyPr/>
          <a:lstStyle/>
          <a:p>
            <a:r>
              <a:rPr lang="en-US" dirty="0"/>
              <a:t>“The game shall change view modes when the user presses the &lt;C&gt; button”. </a:t>
            </a:r>
            <a:endParaRPr lang="en-US" dirty="0" smtClean="0"/>
          </a:p>
          <a:p>
            <a:r>
              <a:rPr lang="en-US" dirty="0" smtClean="0"/>
              <a:t>This functional requirement needs </a:t>
            </a:r>
            <a:r>
              <a:rPr lang="en-US" dirty="0"/>
              <a:t>to be associated with quality attribute requirements. For example:</a:t>
            </a:r>
          </a:p>
          <a:p>
            <a:pPr lvl="1"/>
            <a:r>
              <a:rPr lang="en-US" dirty="0" smtClean="0"/>
              <a:t>How </a:t>
            </a:r>
            <a:r>
              <a:rPr lang="en-US" dirty="0"/>
              <a:t>fast should the function be?</a:t>
            </a:r>
          </a:p>
          <a:p>
            <a:pPr lvl="1"/>
            <a:r>
              <a:rPr lang="en-US" dirty="0" smtClean="0"/>
              <a:t>How </a:t>
            </a:r>
            <a:r>
              <a:rPr lang="en-US" dirty="0"/>
              <a:t>secure should the function be?</a:t>
            </a:r>
          </a:p>
          <a:p>
            <a:pPr lvl="1"/>
            <a:r>
              <a:rPr lang="en-US" dirty="0" smtClean="0"/>
              <a:t>How </a:t>
            </a:r>
            <a:r>
              <a:rPr lang="en-US" dirty="0"/>
              <a:t>modifiable should the function be?</a:t>
            </a:r>
            <a:endParaRPr lang="en-CA" dirty="0"/>
          </a:p>
        </p:txBody>
      </p:sp>
    </p:spTree>
    <p:extLst>
      <p:ext uri="{BB962C8B-B14F-4D97-AF65-F5344CB8AC3E}">
        <p14:creationId xmlns:p14="http://schemas.microsoft.com/office/powerpoint/2010/main" val="333637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Quality Annotated Scenario</a:t>
            </a:r>
            <a:endParaRPr lang="en-CA" dirty="0"/>
          </a:p>
        </p:txBody>
      </p:sp>
      <p:sp>
        <p:nvSpPr>
          <p:cNvPr id="3" name="Content Placeholder 2"/>
          <p:cNvSpPr>
            <a:spLocks noGrp="1"/>
          </p:cNvSpPr>
          <p:nvPr>
            <p:ph idx="1"/>
          </p:nvPr>
        </p:nvSpPr>
        <p:spPr>
          <a:xfrm>
            <a:off x="457200" y="1325562"/>
            <a:ext cx="8229600" cy="4999038"/>
          </a:xfrm>
        </p:spPr>
        <p:txBody>
          <a:bodyPr>
            <a:normAutofit fontScale="70000" lnSpcReduction="20000"/>
          </a:bodyPr>
          <a:lstStyle/>
          <a:p>
            <a:r>
              <a:rPr lang="en-US" dirty="0" smtClean="0"/>
              <a:t>“The </a:t>
            </a:r>
            <a:r>
              <a:rPr lang="en-US" dirty="0"/>
              <a:t>game shall change view modes in </a:t>
            </a:r>
            <a:r>
              <a:rPr lang="en-US" dirty="0" smtClean="0"/>
              <a:t>500 </a:t>
            </a:r>
            <a:r>
              <a:rPr lang="en-US" dirty="0" err="1"/>
              <a:t>ms</a:t>
            </a:r>
            <a:r>
              <a:rPr lang="en-US" dirty="0"/>
              <a:t> when the user presses the &lt;C&gt; button</a:t>
            </a:r>
            <a:r>
              <a:rPr lang="en-US" dirty="0" smtClean="0"/>
              <a:t>”.</a:t>
            </a:r>
          </a:p>
          <a:p>
            <a:pPr lvl="1"/>
            <a:r>
              <a:rPr lang="en-US" dirty="0" smtClean="0"/>
              <a:t>This revised scenario </a:t>
            </a:r>
            <a:r>
              <a:rPr lang="en-US" dirty="0"/>
              <a:t>associates a stimulus (in this case, the pressing of the &lt;C&gt; button) with a response (changing the view mode) that is measured using a response measure (&lt; 500 </a:t>
            </a:r>
            <a:r>
              <a:rPr lang="en-US" dirty="0" err="1"/>
              <a:t>ms</a:t>
            </a:r>
            <a:r>
              <a:rPr lang="en-US" dirty="0" smtClean="0"/>
              <a:t>).</a:t>
            </a:r>
          </a:p>
          <a:p>
            <a:r>
              <a:rPr lang="en-US" dirty="0" smtClean="0"/>
              <a:t>The </a:t>
            </a:r>
            <a:r>
              <a:rPr lang="en-US" dirty="0"/>
              <a:t>quality </a:t>
            </a:r>
            <a:r>
              <a:rPr lang="en-US" dirty="0" smtClean="0"/>
              <a:t>attribute scenario </a:t>
            </a:r>
            <a:r>
              <a:rPr lang="en-US" dirty="0"/>
              <a:t>adds </a:t>
            </a:r>
            <a:r>
              <a:rPr lang="en-US" dirty="0" smtClean="0"/>
              <a:t>three </a:t>
            </a:r>
            <a:r>
              <a:rPr lang="en-US" dirty="0"/>
              <a:t>other parts</a:t>
            </a:r>
            <a:r>
              <a:rPr lang="en-US" dirty="0" smtClean="0"/>
              <a:t>:</a:t>
            </a:r>
          </a:p>
          <a:p>
            <a:pPr lvl="1"/>
            <a:r>
              <a:rPr lang="en-US" dirty="0" smtClean="0"/>
              <a:t>the </a:t>
            </a:r>
            <a:r>
              <a:rPr lang="en-US" dirty="0"/>
              <a:t>source of the stimulus (in this case, the user</a:t>
            </a:r>
            <a:r>
              <a:rPr lang="en-US" dirty="0" smtClean="0"/>
              <a:t>),</a:t>
            </a:r>
          </a:p>
          <a:p>
            <a:pPr lvl="1"/>
            <a:r>
              <a:rPr lang="en-US" dirty="0" smtClean="0"/>
              <a:t>the </a:t>
            </a:r>
            <a:r>
              <a:rPr lang="en-US" dirty="0"/>
              <a:t>artifact affected (in this case, because we are dealing with end-to-end latency, the artifact is the entire system) </a:t>
            </a:r>
            <a:endParaRPr lang="en-US" dirty="0" smtClean="0"/>
          </a:p>
          <a:p>
            <a:pPr lvl="1"/>
            <a:r>
              <a:rPr lang="en-US" dirty="0" smtClean="0"/>
              <a:t>the </a:t>
            </a:r>
            <a:r>
              <a:rPr lang="en-US" dirty="0"/>
              <a:t>environment (are we in normal operation, startup, degraded mode, or some other mode</a:t>
            </a:r>
            <a:r>
              <a:rPr lang="en-US" dirty="0" smtClean="0"/>
              <a:t>?)</a:t>
            </a:r>
          </a:p>
          <a:p>
            <a:r>
              <a:rPr lang="en-CA" dirty="0"/>
              <a:t>Scenarios are </a:t>
            </a:r>
            <a:r>
              <a:rPr lang="en-CA" dirty="0" smtClean="0"/>
              <a:t>testable.</a:t>
            </a:r>
          </a:p>
          <a:p>
            <a:r>
              <a:rPr lang="en-US" dirty="0" smtClean="0"/>
              <a:t>Similar to the Utility Tree they should be prioritized (X,Y):</a:t>
            </a:r>
          </a:p>
          <a:p>
            <a:pPr lvl="1"/>
            <a:r>
              <a:rPr lang="en-US" dirty="0" smtClean="0"/>
              <a:t>X: Corresponds </a:t>
            </a:r>
            <a:r>
              <a:rPr lang="en-US" dirty="0"/>
              <a:t>to the importance of the scenario with respect to the success of the system. This is ranked by </a:t>
            </a:r>
            <a:r>
              <a:rPr lang="en-US" dirty="0" smtClean="0"/>
              <a:t>the customer as L,M,H.</a:t>
            </a:r>
          </a:p>
          <a:p>
            <a:pPr lvl="1"/>
            <a:r>
              <a:rPr lang="en-US" dirty="0" smtClean="0"/>
              <a:t>Y: Corresponds </a:t>
            </a:r>
            <a:r>
              <a:rPr lang="en-US" dirty="0"/>
              <a:t>to the degree of technical risk associated with the scenario. This is ranked by the </a:t>
            </a:r>
            <a:r>
              <a:rPr lang="en-US" dirty="0" smtClean="0"/>
              <a:t>architect </a:t>
            </a:r>
            <a:r>
              <a:rPr lang="en-US" dirty="0"/>
              <a:t>as </a:t>
            </a:r>
            <a:r>
              <a:rPr lang="en-US" dirty="0" smtClean="0"/>
              <a:t>L,M,H.</a:t>
            </a:r>
            <a:endParaRPr lang="en-CA" dirty="0"/>
          </a:p>
        </p:txBody>
      </p:sp>
    </p:spTree>
    <p:extLst>
      <p:ext uri="{BB962C8B-B14F-4D97-AF65-F5344CB8AC3E}">
        <p14:creationId xmlns:p14="http://schemas.microsoft.com/office/powerpoint/2010/main" val="221895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CA" dirty="0"/>
          </a:p>
        </p:txBody>
      </p:sp>
      <p:sp>
        <p:nvSpPr>
          <p:cNvPr id="3" name="Content Placeholder 2"/>
          <p:cNvSpPr>
            <a:spLocks noGrp="1"/>
          </p:cNvSpPr>
          <p:nvPr>
            <p:ph idx="1"/>
          </p:nvPr>
        </p:nvSpPr>
        <p:spPr>
          <a:xfrm>
            <a:off x="315310" y="1247895"/>
            <a:ext cx="8229600" cy="808037"/>
          </a:xfrm>
        </p:spPr>
        <p:txBody>
          <a:bodyPr>
            <a:normAutofit fontScale="85000" lnSpcReduction="20000"/>
          </a:bodyPr>
          <a:lstStyle/>
          <a:p>
            <a:r>
              <a:rPr lang="en-US" dirty="0" smtClean="0"/>
              <a:t>For the quality branches you defined in the utility tree specify it as </a:t>
            </a:r>
            <a:r>
              <a:rPr lang="en-US" dirty="0"/>
              <a:t>a quality attributes </a:t>
            </a:r>
            <a:r>
              <a:rPr lang="en-US" dirty="0" smtClean="0"/>
              <a:t>scenario.</a:t>
            </a:r>
            <a:endParaRPr lang="en-CA" dirty="0"/>
          </a:p>
        </p:txBody>
      </p:sp>
      <p:sp>
        <p:nvSpPr>
          <p:cNvPr id="4" name="Text Box 2"/>
          <p:cNvSpPr txBox="1">
            <a:spLocks noChangeArrowheads="1"/>
          </p:cNvSpPr>
          <p:nvPr/>
        </p:nvSpPr>
        <p:spPr bwMode="auto">
          <a:xfrm>
            <a:off x="990600" y="2055932"/>
            <a:ext cx="7543800" cy="477053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indent="171450" algn="just">
              <a:spcBef>
                <a:spcPts val="0"/>
              </a:spcBef>
              <a:spcAft>
                <a:spcPts val="0"/>
              </a:spcAft>
              <a:tabLst>
                <a:tab pos="228600" algn="l"/>
                <a:tab pos="171450" algn="l"/>
              </a:tabLst>
            </a:pPr>
            <a:r>
              <a:rPr lang="en-US" sz="1600">
                <a:effectLst/>
                <a:latin typeface="Times New Roman" panose="02020603050405020304" pitchFamily="18" charset="0"/>
                <a:ea typeface="Times New Roman" panose="02020603050405020304" pitchFamily="18" charset="0"/>
              </a:rPr>
              <a:t>A manufacturing process must maintain the pH of a solution in a vat within certain bounds. The pH of the vat is monitored by taking samples every 12 minutes using six pH sensors located at various places in the vat. The samples are stored, and every 12 minutes a control chart is produced showing a moving window of the most recent sample means. The control chart displays between 10 and 40 data points, along with quality control statistics. Its parameters are set by the user.</a:t>
            </a:r>
            <a:endParaRPr lang="en-CA" sz="1600">
              <a:effectLst/>
              <a:latin typeface="Times New Roman" panose="02020603050405020304" pitchFamily="18" charset="0"/>
              <a:ea typeface="Times New Roman" panose="02020603050405020304" pitchFamily="18" charset="0"/>
            </a:endParaRPr>
          </a:p>
          <a:p>
            <a:pPr marL="0" marR="0" indent="171450" algn="just">
              <a:spcBef>
                <a:spcPts val="0"/>
              </a:spcBef>
              <a:spcAft>
                <a:spcPts val="0"/>
              </a:spcAft>
              <a:tabLst>
                <a:tab pos="228600" algn="l"/>
                <a:tab pos="171450" algn="l"/>
              </a:tabLst>
            </a:pPr>
            <a:r>
              <a:rPr lang="en-US" sz="1600">
                <a:effectLst/>
                <a:latin typeface="Times New Roman" panose="02020603050405020304" pitchFamily="18" charset="0"/>
                <a:ea typeface="Times New Roman" panose="02020603050405020304" pitchFamily="18" charset="0"/>
              </a:rPr>
              <a:t>The program displays and evaluates the control chart, as well as flagging the out-of-control points (data points indicating that the process may be out of control). The program stores all data permanently in data files for later analysis. Each data file contains one day’s pH readings, along with the times the readings were taken.</a:t>
            </a:r>
            <a:endParaRPr lang="en-CA" sz="1600">
              <a:effectLst/>
              <a:latin typeface="Times New Roman" panose="02020603050405020304" pitchFamily="18" charset="0"/>
              <a:ea typeface="Times New Roman" panose="02020603050405020304" pitchFamily="18" charset="0"/>
            </a:endParaRPr>
          </a:p>
          <a:p>
            <a:pPr marL="0" marR="0" indent="171450" algn="just">
              <a:spcBef>
                <a:spcPts val="0"/>
              </a:spcBef>
              <a:spcAft>
                <a:spcPts val="0"/>
              </a:spcAft>
              <a:tabLst>
                <a:tab pos="228600" algn="l"/>
                <a:tab pos="171450" algn="l"/>
              </a:tabLst>
            </a:pPr>
            <a:r>
              <a:rPr lang="en-US" sz="1600">
                <a:effectLst/>
                <a:latin typeface="Times New Roman" panose="02020603050405020304" pitchFamily="18" charset="0"/>
                <a:ea typeface="Times New Roman" panose="02020603050405020304" pitchFamily="18" charset="0"/>
              </a:rPr>
              <a:t>The program redraws the control chart every 12 minutes. It is also redrawn whenever the user changes any of the parameters governing the chart. This program must be highly reliable. It must accommodate several kinds of pH sensors and allow new brands of sensors to be introduced later. Control charts are an established technique for monitoring industrial processes and are not likely to change.</a:t>
            </a:r>
            <a:endParaRPr lang="en-CA" sz="1600">
              <a:effectLst/>
              <a:latin typeface="Times New Roman" panose="02020603050405020304" pitchFamily="18" charset="0"/>
              <a:ea typeface="Times New Roman" panose="02020603050405020304" pitchFamily="18" charset="0"/>
            </a:endParaRPr>
          </a:p>
          <a:p>
            <a:pPr marL="0" marR="0" indent="171450" algn="just">
              <a:spcBef>
                <a:spcPts val="0"/>
              </a:spcBef>
              <a:spcAft>
                <a:spcPts val="0"/>
              </a:spcAft>
              <a:tabLst>
                <a:tab pos="228600" algn="l"/>
                <a:tab pos="171450" algn="l"/>
              </a:tabLst>
            </a:pPr>
            <a:r>
              <a:rPr lang="en-US" sz="1600">
                <a:effectLst/>
                <a:latin typeface="Times New Roman" panose="02020603050405020304" pitchFamily="18" charset="0"/>
                <a:ea typeface="Times New Roman" panose="02020603050405020304" pitchFamily="18" charset="0"/>
              </a:rPr>
              <a:t>To simplify the mapping of the components to different software architectures the following components have been identified for the product: Control Chart Display, pH Sensors Collector, Data Quality Analyzer, Data Collection Repository, Control Chart Controller, and Clock.</a:t>
            </a:r>
            <a:endParaRPr lang="en-CA"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1862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Primary Functionality of the System</a:t>
            </a:r>
            <a:endParaRPr lang="en-CA" dirty="0"/>
          </a:p>
        </p:txBody>
      </p:sp>
      <p:sp>
        <p:nvSpPr>
          <p:cNvPr id="3" name="Content Placeholder 2"/>
          <p:cNvSpPr>
            <a:spLocks noGrp="1"/>
          </p:cNvSpPr>
          <p:nvPr>
            <p:ph idx="1"/>
          </p:nvPr>
        </p:nvSpPr>
        <p:spPr/>
        <p:txBody>
          <a:bodyPr>
            <a:normAutofit lnSpcReduction="10000"/>
          </a:bodyPr>
          <a:lstStyle/>
          <a:p>
            <a:r>
              <a:rPr lang="en-US" dirty="0"/>
              <a:t>There are two important reasons why you need to consider primary functionality when designing an architecture:</a:t>
            </a:r>
          </a:p>
          <a:p>
            <a:pPr lvl="1"/>
            <a:r>
              <a:rPr lang="en-US" dirty="0" smtClean="0"/>
              <a:t>You </a:t>
            </a:r>
            <a:r>
              <a:rPr lang="en-US" dirty="0"/>
              <a:t>need to think how functionality will be allocated to elements (usually modules) to promote modifiability or reusability, and also to plan work assignments.</a:t>
            </a:r>
          </a:p>
          <a:p>
            <a:pPr lvl="1"/>
            <a:r>
              <a:rPr lang="en-US" dirty="0" smtClean="0"/>
              <a:t>Some </a:t>
            </a:r>
            <a:r>
              <a:rPr lang="en-US" dirty="0"/>
              <a:t>quality attribute scenarios are directly connected to the primary functionality in the system.</a:t>
            </a:r>
            <a:endParaRPr lang="en-CA" dirty="0"/>
          </a:p>
        </p:txBody>
      </p:sp>
    </p:spTree>
    <p:extLst>
      <p:ext uri="{BB962C8B-B14F-4D97-AF65-F5344CB8AC3E}">
        <p14:creationId xmlns:p14="http://schemas.microsoft.com/office/powerpoint/2010/main" val="530669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Concepts</a:t>
            </a:r>
            <a:endParaRPr lang="en-CA" dirty="0"/>
          </a:p>
        </p:txBody>
      </p:sp>
      <p:sp>
        <p:nvSpPr>
          <p:cNvPr id="3" name="Content Placeholder 2"/>
          <p:cNvSpPr>
            <a:spLocks noGrp="1"/>
          </p:cNvSpPr>
          <p:nvPr>
            <p:ph idx="1"/>
          </p:nvPr>
        </p:nvSpPr>
        <p:spPr>
          <a:xfrm>
            <a:off x="457200" y="1325562"/>
            <a:ext cx="8229600" cy="4999038"/>
          </a:xfrm>
        </p:spPr>
        <p:txBody>
          <a:bodyPr>
            <a:normAutofit fontScale="85000" lnSpcReduction="20000"/>
          </a:bodyPr>
          <a:lstStyle/>
          <a:p>
            <a:r>
              <a:rPr lang="en-CA" dirty="0" smtClean="0"/>
              <a:t>Generally </a:t>
            </a:r>
            <a:r>
              <a:rPr lang="en-CA" dirty="0"/>
              <a:t>accepted design </a:t>
            </a:r>
            <a:r>
              <a:rPr lang="en-CA" dirty="0" smtClean="0"/>
              <a:t>principles:</a:t>
            </a:r>
          </a:p>
          <a:p>
            <a:pPr lvl="1"/>
            <a:r>
              <a:rPr lang="en-US" dirty="0"/>
              <a:t>To help achieve high modifiability, aim for good modularity, which means high cohesion and low coupling.</a:t>
            </a:r>
          </a:p>
          <a:p>
            <a:pPr lvl="1"/>
            <a:r>
              <a:rPr lang="en-US" dirty="0" smtClean="0"/>
              <a:t>To </a:t>
            </a:r>
            <a:r>
              <a:rPr lang="en-US" dirty="0"/>
              <a:t>help achieve high availability, avoid having any single point of failure.</a:t>
            </a:r>
          </a:p>
          <a:p>
            <a:pPr lvl="1"/>
            <a:r>
              <a:rPr lang="en-US" dirty="0" smtClean="0"/>
              <a:t>To </a:t>
            </a:r>
            <a:r>
              <a:rPr lang="en-US" dirty="0"/>
              <a:t>help achieve scalability, avoid having any hard-coded limits for critical resources.</a:t>
            </a:r>
          </a:p>
          <a:p>
            <a:pPr lvl="1"/>
            <a:r>
              <a:rPr lang="en-US" dirty="0" smtClean="0"/>
              <a:t>To </a:t>
            </a:r>
            <a:r>
              <a:rPr lang="en-US" dirty="0"/>
              <a:t>help achieve security, limit the points of access to critical resources.</a:t>
            </a:r>
          </a:p>
          <a:p>
            <a:pPr lvl="1"/>
            <a:r>
              <a:rPr lang="en-US" dirty="0" smtClean="0"/>
              <a:t>To </a:t>
            </a:r>
            <a:r>
              <a:rPr lang="en-US" dirty="0"/>
              <a:t>help achieve testability, externalize state.</a:t>
            </a:r>
          </a:p>
          <a:p>
            <a:pPr lvl="1"/>
            <a:r>
              <a:rPr lang="en-US" dirty="0" smtClean="0"/>
              <a:t>. </a:t>
            </a:r>
            <a:r>
              <a:rPr lang="en-US" dirty="0"/>
              <a:t>. . and so forth</a:t>
            </a:r>
            <a:r>
              <a:rPr lang="en-US" dirty="0" smtClean="0"/>
              <a:t>.</a:t>
            </a:r>
          </a:p>
          <a:p>
            <a:r>
              <a:rPr lang="en-US" dirty="0" smtClean="0"/>
              <a:t>Some of the most commonly used design concepts are:</a:t>
            </a:r>
          </a:p>
          <a:p>
            <a:pPr lvl="1"/>
            <a:r>
              <a:rPr lang="en-US" dirty="0" smtClean="0"/>
              <a:t>reference </a:t>
            </a:r>
            <a:r>
              <a:rPr lang="en-US" dirty="0"/>
              <a:t>architectures, deployment patterns, architectural patterns, tactics, and </a:t>
            </a:r>
            <a:r>
              <a:rPr lang="en-US" dirty="0" smtClean="0"/>
              <a:t>frameworks</a:t>
            </a:r>
            <a:endParaRPr lang="en-CA" dirty="0"/>
          </a:p>
        </p:txBody>
      </p:sp>
    </p:spTree>
    <p:extLst>
      <p:ext uri="{BB962C8B-B14F-4D97-AF65-F5344CB8AC3E}">
        <p14:creationId xmlns:p14="http://schemas.microsoft.com/office/powerpoint/2010/main" val="388100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Typical Architectural Design Life-Cycle</a:t>
            </a:r>
            <a:endParaRPr lang="en-CA" dirty="0"/>
          </a:p>
        </p:txBody>
      </p:sp>
      <p:sp>
        <p:nvSpPr>
          <p:cNvPr id="3" name="Rounded Rectangle 2"/>
          <p:cNvSpPr/>
          <p:nvPr/>
        </p:nvSpPr>
        <p:spPr>
          <a:xfrm>
            <a:off x="3010471" y="2193036"/>
            <a:ext cx="2305050" cy="550164"/>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n w="0"/>
                <a:solidFill>
                  <a:schemeClr val="tx1"/>
                </a:solidFill>
                <a:effectLst>
                  <a:outerShdw blurRad="38100" dist="19050" dir="2700000" algn="tl" rotWithShape="0">
                    <a:schemeClr val="dk1">
                      <a:alpha val="40000"/>
                    </a:schemeClr>
                  </a:outerShdw>
                </a:effectLst>
              </a:rPr>
              <a:t>Architectural Requirements</a:t>
            </a:r>
            <a:endParaRPr lang="en-CA" sz="1800" dirty="0">
              <a:ln w="0"/>
              <a:solidFill>
                <a:schemeClr val="tx1"/>
              </a:solidFill>
              <a:effectLst>
                <a:outerShdw blurRad="38100" dist="19050" dir="2700000" algn="tl" rotWithShape="0">
                  <a:schemeClr val="dk1">
                    <a:alpha val="40000"/>
                  </a:schemeClr>
                </a:outerShdw>
              </a:effectLst>
            </a:endParaRPr>
          </a:p>
        </p:txBody>
      </p:sp>
      <p:sp>
        <p:nvSpPr>
          <p:cNvPr id="4" name="Rounded Rectangle 3"/>
          <p:cNvSpPr/>
          <p:nvPr/>
        </p:nvSpPr>
        <p:spPr>
          <a:xfrm>
            <a:off x="2986087" y="3276600"/>
            <a:ext cx="2305050" cy="550164"/>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n w="0"/>
                <a:solidFill>
                  <a:schemeClr val="tx1"/>
                </a:solidFill>
                <a:effectLst>
                  <a:outerShdw blurRad="38100" dist="19050" dir="2700000" algn="tl" rotWithShape="0">
                    <a:schemeClr val="dk1">
                      <a:alpha val="40000"/>
                    </a:schemeClr>
                  </a:outerShdw>
                </a:effectLst>
              </a:rPr>
              <a:t>Architectural Design</a:t>
            </a:r>
            <a:endParaRPr lang="en-CA" sz="1800" dirty="0">
              <a:ln w="0"/>
              <a:solidFill>
                <a:schemeClr val="tx1"/>
              </a:solidFill>
              <a:effectLst>
                <a:outerShdw blurRad="38100" dist="19050" dir="2700000" algn="tl" rotWithShape="0">
                  <a:schemeClr val="dk1">
                    <a:alpha val="40000"/>
                  </a:schemeClr>
                </a:outerShdw>
              </a:effectLst>
            </a:endParaRPr>
          </a:p>
        </p:txBody>
      </p:sp>
      <p:sp>
        <p:nvSpPr>
          <p:cNvPr id="5" name="Rounded Rectangle 4"/>
          <p:cNvSpPr/>
          <p:nvPr/>
        </p:nvSpPr>
        <p:spPr>
          <a:xfrm>
            <a:off x="2986087" y="4402836"/>
            <a:ext cx="2305050" cy="550164"/>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n w="0"/>
                <a:solidFill>
                  <a:schemeClr val="tx1"/>
                </a:solidFill>
                <a:effectLst>
                  <a:outerShdw blurRad="38100" dist="19050" dir="2700000" algn="tl" rotWithShape="0">
                    <a:schemeClr val="dk1">
                      <a:alpha val="40000"/>
                    </a:schemeClr>
                  </a:outerShdw>
                </a:effectLst>
              </a:rPr>
              <a:t>Architectural Documentation</a:t>
            </a:r>
            <a:endParaRPr lang="en-CA" sz="1800" dirty="0">
              <a:ln w="0"/>
              <a:solidFill>
                <a:schemeClr val="tx1"/>
              </a:solidFill>
              <a:effectLst>
                <a:outerShdw blurRad="38100" dist="19050" dir="2700000" algn="tl" rotWithShape="0">
                  <a:schemeClr val="dk1">
                    <a:alpha val="40000"/>
                  </a:schemeClr>
                </a:outerShdw>
              </a:effectLst>
            </a:endParaRPr>
          </a:p>
        </p:txBody>
      </p:sp>
      <p:sp>
        <p:nvSpPr>
          <p:cNvPr id="6" name="Rounded Rectangle 5"/>
          <p:cNvSpPr/>
          <p:nvPr/>
        </p:nvSpPr>
        <p:spPr>
          <a:xfrm>
            <a:off x="1143000" y="5472684"/>
            <a:ext cx="2305050" cy="550164"/>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n w="0"/>
                <a:solidFill>
                  <a:schemeClr val="tx1"/>
                </a:solidFill>
                <a:effectLst>
                  <a:outerShdw blurRad="38100" dist="19050" dir="2700000" algn="tl" rotWithShape="0">
                    <a:schemeClr val="dk1">
                      <a:alpha val="40000"/>
                    </a:schemeClr>
                  </a:outerShdw>
                </a:effectLst>
              </a:rPr>
              <a:t>Architectural Evaluation</a:t>
            </a:r>
            <a:endParaRPr lang="en-CA" sz="1800" dirty="0">
              <a:ln w="0"/>
              <a:solidFill>
                <a:schemeClr val="tx1"/>
              </a:solidFill>
              <a:effectLst>
                <a:outerShdw blurRad="38100" dist="19050" dir="2700000" algn="tl" rotWithShape="0">
                  <a:schemeClr val="dk1">
                    <a:alpha val="40000"/>
                  </a:schemeClr>
                </a:outerShdw>
              </a:effectLst>
            </a:endParaRPr>
          </a:p>
        </p:txBody>
      </p:sp>
      <p:sp>
        <p:nvSpPr>
          <p:cNvPr id="7" name="Rounded Rectangle 6"/>
          <p:cNvSpPr/>
          <p:nvPr/>
        </p:nvSpPr>
        <p:spPr>
          <a:xfrm>
            <a:off x="4495800" y="5410200"/>
            <a:ext cx="2514600" cy="550164"/>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n w="0"/>
                <a:solidFill>
                  <a:schemeClr val="tx1"/>
                </a:solidFill>
                <a:effectLst>
                  <a:outerShdw blurRad="38100" dist="19050" dir="2700000" algn="tl" rotWithShape="0">
                    <a:schemeClr val="dk1">
                      <a:alpha val="40000"/>
                    </a:schemeClr>
                  </a:outerShdw>
                </a:effectLst>
              </a:rPr>
              <a:t>Architectural Implementation</a:t>
            </a:r>
            <a:endParaRPr lang="en-CA" sz="1800" dirty="0">
              <a:ln w="0"/>
              <a:solidFill>
                <a:schemeClr val="tx1"/>
              </a:solidFill>
              <a:effectLst>
                <a:outerShdw blurRad="38100" dist="19050" dir="2700000" algn="tl" rotWithShape="0">
                  <a:schemeClr val="dk1">
                    <a:alpha val="40000"/>
                  </a:schemeClr>
                </a:outerShdw>
              </a:effectLst>
            </a:endParaRPr>
          </a:p>
        </p:txBody>
      </p:sp>
      <p:sp>
        <p:nvSpPr>
          <p:cNvPr id="8" name="Oval 7"/>
          <p:cNvSpPr/>
          <p:nvPr/>
        </p:nvSpPr>
        <p:spPr>
          <a:xfrm>
            <a:off x="4076700" y="1447800"/>
            <a:ext cx="1905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Arrow Connector 9"/>
          <p:cNvCxnSpPr>
            <a:stCxn id="8" idx="4"/>
          </p:cNvCxnSpPr>
          <p:nvPr/>
        </p:nvCxnSpPr>
        <p:spPr>
          <a:xfrm>
            <a:off x="4171950" y="1676400"/>
            <a:ext cx="19811" cy="55016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3" idx="2"/>
            <a:endCxn id="4" idx="0"/>
          </p:cNvCxnSpPr>
          <p:nvPr/>
        </p:nvCxnSpPr>
        <p:spPr>
          <a:xfrm flipH="1">
            <a:off x="4138612" y="2743200"/>
            <a:ext cx="24384" cy="5334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4" idx="2"/>
            <a:endCxn id="5" idx="0"/>
          </p:cNvCxnSpPr>
          <p:nvPr/>
        </p:nvCxnSpPr>
        <p:spPr>
          <a:xfrm>
            <a:off x="4138612" y="3826764"/>
            <a:ext cx="0" cy="57607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5" idx="2"/>
            <a:endCxn id="6" idx="0"/>
          </p:cNvCxnSpPr>
          <p:nvPr/>
        </p:nvCxnSpPr>
        <p:spPr>
          <a:xfrm flipH="1">
            <a:off x="2295525" y="4953000"/>
            <a:ext cx="1843087" cy="51968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5" idx="2"/>
            <a:endCxn id="7" idx="0"/>
          </p:cNvCxnSpPr>
          <p:nvPr/>
        </p:nvCxnSpPr>
        <p:spPr>
          <a:xfrm>
            <a:off x="4138612" y="4953000"/>
            <a:ext cx="1614488" cy="4572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nvGrpSpPr>
          <p:cNvPr id="32" name="Group 31"/>
          <p:cNvGrpSpPr/>
          <p:nvPr/>
        </p:nvGrpSpPr>
        <p:grpSpPr>
          <a:xfrm>
            <a:off x="5600700" y="6493764"/>
            <a:ext cx="304800" cy="288036"/>
            <a:chOff x="7086600" y="1997964"/>
            <a:chExt cx="304800" cy="288036"/>
          </a:xfrm>
        </p:grpSpPr>
        <p:sp>
          <p:nvSpPr>
            <p:cNvPr id="29" name="Oval 28"/>
            <p:cNvSpPr/>
            <p:nvPr/>
          </p:nvSpPr>
          <p:spPr>
            <a:xfrm>
              <a:off x="7086600" y="1997964"/>
              <a:ext cx="304800" cy="2880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p:cNvSpPr/>
            <p:nvPr/>
          </p:nvSpPr>
          <p:spPr>
            <a:xfrm>
              <a:off x="7162800" y="2057400"/>
              <a:ext cx="161449"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33" name="Straight Arrow Connector 32"/>
          <p:cNvCxnSpPr/>
          <p:nvPr/>
        </p:nvCxnSpPr>
        <p:spPr>
          <a:xfrm>
            <a:off x="5753100" y="5960364"/>
            <a:ext cx="0" cy="57607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Elbow Connector 34"/>
          <p:cNvCxnSpPr>
            <a:stCxn id="6" idx="1"/>
            <a:endCxn id="3" idx="1"/>
          </p:cNvCxnSpPr>
          <p:nvPr/>
        </p:nvCxnSpPr>
        <p:spPr>
          <a:xfrm rot="10800000" flipH="1">
            <a:off x="1142999" y="2468118"/>
            <a:ext cx="1867471" cy="3279648"/>
          </a:xfrm>
          <a:prstGeom prst="bentConnector3">
            <a:avLst>
              <a:gd name="adj1" fmla="val -1224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19501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Architectures</a:t>
            </a:r>
            <a:endParaRPr lang="en-CA" dirty="0"/>
          </a:p>
        </p:txBody>
      </p:sp>
      <p:sp>
        <p:nvSpPr>
          <p:cNvPr id="3" name="Content Placeholder 2"/>
          <p:cNvSpPr>
            <a:spLocks noGrp="1"/>
          </p:cNvSpPr>
          <p:nvPr>
            <p:ph idx="1"/>
          </p:nvPr>
        </p:nvSpPr>
        <p:spPr>
          <a:xfrm>
            <a:off x="457200" y="1325562"/>
            <a:ext cx="4572000" cy="5303838"/>
          </a:xfrm>
        </p:spPr>
        <p:txBody>
          <a:bodyPr>
            <a:normAutofit/>
          </a:bodyPr>
          <a:lstStyle/>
          <a:p>
            <a:r>
              <a:rPr lang="en-US" dirty="0"/>
              <a:t>Reference architectures are blueprints that provide an overall logical structure for particular types of applications</a:t>
            </a:r>
            <a:r>
              <a:rPr lang="en-US" dirty="0" smtClean="0"/>
              <a:t>.</a:t>
            </a:r>
          </a:p>
          <a:p>
            <a:r>
              <a:rPr lang="en-US" dirty="0" smtClean="0"/>
              <a:t>For example the Web Application Reference Architecture shown on the right.</a:t>
            </a:r>
            <a:endParaRPr lang="en-C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1242071"/>
            <a:ext cx="3962400" cy="5594908"/>
          </a:xfrm>
          <a:prstGeom prst="rect">
            <a:avLst/>
          </a:prstGeom>
        </p:spPr>
      </p:pic>
    </p:spTree>
    <p:extLst>
      <p:ext uri="{BB962C8B-B14F-4D97-AF65-F5344CB8AC3E}">
        <p14:creationId xmlns:p14="http://schemas.microsoft.com/office/powerpoint/2010/main" val="2614335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Externally Developed Components</a:t>
            </a:r>
          </a:p>
        </p:txBody>
      </p:sp>
      <p:sp>
        <p:nvSpPr>
          <p:cNvPr id="3" name="Content Placeholder 2"/>
          <p:cNvSpPr>
            <a:spLocks noGrp="1"/>
          </p:cNvSpPr>
          <p:nvPr>
            <p:ph idx="1"/>
          </p:nvPr>
        </p:nvSpPr>
        <p:spPr/>
        <p:txBody>
          <a:bodyPr/>
          <a:lstStyle/>
          <a:p>
            <a:r>
              <a:rPr lang="en-US" dirty="0"/>
              <a:t>You can code the elements obtained from </a:t>
            </a:r>
            <a:r>
              <a:rPr lang="en-US" dirty="0" smtClean="0"/>
              <a:t>the design concepts </a:t>
            </a:r>
            <a:r>
              <a:rPr lang="en-US" dirty="0"/>
              <a:t>or you can associate technologies with one or more of these elements in the architecture. </a:t>
            </a:r>
            <a:endParaRPr lang="en-US" dirty="0" smtClean="0"/>
          </a:p>
          <a:p>
            <a:r>
              <a:rPr lang="en-US" dirty="0"/>
              <a:t>This “buy versus build” choice is one of the most important decisions you will make as an architect</a:t>
            </a:r>
            <a:r>
              <a:rPr lang="en-US" dirty="0" smtClean="0"/>
              <a:t>.</a:t>
            </a:r>
          </a:p>
          <a:p>
            <a:endParaRPr lang="en-CA" dirty="0"/>
          </a:p>
        </p:txBody>
      </p:sp>
    </p:spTree>
    <p:extLst>
      <p:ext uri="{BB962C8B-B14F-4D97-AF65-F5344CB8AC3E}">
        <p14:creationId xmlns:p14="http://schemas.microsoft.com/office/powerpoint/2010/main" val="202924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Architecture Design Decisions</a:t>
            </a:r>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act of making a decision is a process, not a moment in time</a:t>
            </a:r>
            <a:r>
              <a:rPr lang="en-US" dirty="0" smtClean="0"/>
              <a:t>.</a:t>
            </a:r>
          </a:p>
          <a:p>
            <a:r>
              <a:rPr lang="en-US" dirty="0"/>
              <a:t>Experienced architects, when faced with a design challenge, typically entertain a set of “candidate” decisions </a:t>
            </a:r>
            <a:r>
              <a:rPr lang="en-US" dirty="0" smtClean="0"/>
              <a:t>from </a:t>
            </a:r>
            <a:r>
              <a:rPr lang="en-US" dirty="0"/>
              <a:t>this set, they choose a best candidate and instantiate that</a:t>
            </a:r>
            <a:r>
              <a:rPr lang="en-US" dirty="0" smtClean="0"/>
              <a:t>.</a:t>
            </a:r>
          </a:p>
          <a:p>
            <a:r>
              <a:rPr lang="en-US" dirty="0" smtClean="0"/>
              <a:t>In </a:t>
            </a:r>
            <a:r>
              <a:rPr lang="en-US" dirty="0"/>
              <a:t>the early stages of design, decisions focus on the biggest, most critical choices that will have substantial downstream </a:t>
            </a:r>
            <a:r>
              <a:rPr lang="en-US" dirty="0" smtClean="0"/>
              <a:t>consequences. </a:t>
            </a:r>
          </a:p>
          <a:p>
            <a:r>
              <a:rPr lang="en-US" dirty="0"/>
              <a:t>Interpreting the patterns from a pattern catalog is a critical part of the selection activity for an architect. Each candidate pattern must be chosen and its instantiation must be analyzed. </a:t>
            </a:r>
            <a:endParaRPr lang="en-US" dirty="0" smtClean="0"/>
          </a:p>
          <a:p>
            <a:r>
              <a:rPr lang="en-US" dirty="0"/>
              <a:t>Finally, once a design decision has been made, you should think about how you will document it. </a:t>
            </a:r>
            <a:endParaRPr lang="en-US" dirty="0" smtClean="0"/>
          </a:p>
          <a:p>
            <a:pPr lvl="1"/>
            <a:r>
              <a:rPr lang="en-US" dirty="0" smtClean="0"/>
              <a:t>Informal (emails, messages ..), formal (safety critical ..), sketches</a:t>
            </a:r>
            <a:endParaRPr lang="en-CA" dirty="0"/>
          </a:p>
        </p:txBody>
      </p:sp>
    </p:spTree>
    <p:extLst>
      <p:ext uri="{BB962C8B-B14F-4D97-AF65-F5344CB8AC3E}">
        <p14:creationId xmlns:p14="http://schemas.microsoft.com/office/powerpoint/2010/main" val="1182042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CA" dirty="0"/>
          </a:p>
        </p:txBody>
      </p:sp>
      <p:sp>
        <p:nvSpPr>
          <p:cNvPr id="3" name="Content Placeholder 2"/>
          <p:cNvSpPr>
            <a:spLocks noGrp="1"/>
          </p:cNvSpPr>
          <p:nvPr>
            <p:ph idx="1"/>
          </p:nvPr>
        </p:nvSpPr>
        <p:spPr>
          <a:xfrm>
            <a:off x="457200" y="1325562"/>
            <a:ext cx="3962400" cy="5227638"/>
          </a:xfrm>
        </p:spPr>
        <p:txBody>
          <a:bodyPr>
            <a:normAutofit fontScale="85000" lnSpcReduction="20000"/>
          </a:bodyPr>
          <a:lstStyle/>
          <a:p>
            <a:r>
              <a:rPr lang="en-US" dirty="0" smtClean="0"/>
              <a:t>For the Cash Register Requirements example map the core components that you have previously defined into the Rich Client applications framework.</a:t>
            </a:r>
          </a:p>
          <a:p>
            <a:r>
              <a:rPr lang="en-US" dirty="0" smtClean="0"/>
              <a:t>Note: In the case where there are no requirements listed to match one of the components in the framework consider what function might be there for cash registers.</a:t>
            </a:r>
            <a:endParaRPr lang="en-C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600" y="1454811"/>
            <a:ext cx="4343400" cy="5403189"/>
          </a:xfrm>
          <a:prstGeom prst="rect">
            <a:avLst/>
          </a:prstGeom>
        </p:spPr>
      </p:pic>
    </p:spTree>
    <p:extLst>
      <p:ext uri="{BB962C8B-B14F-4D97-AF65-F5344CB8AC3E}">
        <p14:creationId xmlns:p14="http://schemas.microsoft.com/office/powerpoint/2010/main" val="419213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Role of the Software Architect</a:t>
            </a:r>
            <a:endParaRPr lang="en-CA" dirty="0"/>
          </a:p>
        </p:txBody>
      </p:sp>
      <p:sp>
        <p:nvSpPr>
          <p:cNvPr id="4" name="Content Placeholder 3"/>
          <p:cNvSpPr>
            <a:spLocks noGrp="1"/>
          </p:cNvSpPr>
          <p:nvPr>
            <p:ph idx="1"/>
          </p:nvPr>
        </p:nvSpPr>
        <p:spPr>
          <a:xfrm>
            <a:off x="5994642" y="1325562"/>
            <a:ext cx="2920758" cy="4694238"/>
          </a:xfrm>
        </p:spPr>
        <p:txBody>
          <a:bodyPr>
            <a:noAutofit/>
          </a:bodyPr>
          <a:lstStyle/>
          <a:p>
            <a:r>
              <a:rPr lang="en-US" sz="1800" dirty="0"/>
              <a:t>In general, when designing, a change in some structure to achieve one quality attribute will have negative effects on other quality attributes</a:t>
            </a:r>
            <a:r>
              <a:rPr lang="en-US" sz="1800" dirty="0" smtClean="0"/>
              <a:t>.</a:t>
            </a:r>
          </a:p>
          <a:p>
            <a:r>
              <a:rPr lang="en-US" sz="1800" dirty="0" smtClean="0"/>
              <a:t>Thus </a:t>
            </a:r>
            <a:r>
              <a:rPr lang="en-US" sz="1800" dirty="0"/>
              <a:t>the architect’s job is not one of finding an optimal solution, but rather one of </a:t>
            </a:r>
            <a:r>
              <a:rPr lang="en-US" sz="1800" dirty="0" smtClean="0"/>
              <a:t>satisficing.</a:t>
            </a:r>
          </a:p>
          <a:p>
            <a:r>
              <a:rPr lang="en-US" sz="1800" dirty="0" smtClean="0"/>
              <a:t>Searching </a:t>
            </a:r>
            <a:r>
              <a:rPr lang="en-US" sz="1800" dirty="0"/>
              <a:t>through a potentially large space of design alternatives and decisions until an acceptable solution is </a:t>
            </a:r>
            <a:r>
              <a:rPr lang="en-US" sz="1800" dirty="0" smtClean="0"/>
              <a:t>found</a:t>
            </a:r>
            <a:endParaRPr lang="en-US" sz="18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801598"/>
            <a:ext cx="5689842" cy="3742165"/>
          </a:xfrm>
          <a:prstGeom prst="rect">
            <a:avLst/>
          </a:prstGeom>
        </p:spPr>
      </p:pic>
    </p:spTree>
    <p:extLst>
      <p:ext uri="{BB962C8B-B14F-4D97-AF65-F5344CB8AC3E}">
        <p14:creationId xmlns:p14="http://schemas.microsoft.com/office/powerpoint/2010/main" val="224744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 Responsibilities</a:t>
            </a:r>
            <a:endParaRPr lang="en-CA" dirty="0"/>
          </a:p>
        </p:txBody>
      </p:sp>
      <p:sp>
        <p:nvSpPr>
          <p:cNvPr id="3" name="Content Placeholder 2"/>
          <p:cNvSpPr>
            <a:spLocks noGrp="1"/>
          </p:cNvSpPr>
          <p:nvPr>
            <p:ph idx="1"/>
          </p:nvPr>
        </p:nvSpPr>
        <p:spPr>
          <a:xfrm>
            <a:off x="451945" y="1524000"/>
            <a:ext cx="8229600" cy="4525963"/>
          </a:xfrm>
        </p:spPr>
        <p:txBody>
          <a:bodyPr>
            <a:normAutofit fontScale="70000" lnSpcReduction="20000"/>
          </a:bodyPr>
          <a:lstStyle/>
          <a:p>
            <a:r>
              <a:rPr lang="en-US" dirty="0" smtClean="0"/>
              <a:t>Stakeholder </a:t>
            </a:r>
            <a:r>
              <a:rPr lang="en-US" dirty="0"/>
              <a:t>issues, such as choices concerning the use of proprietary, commercial </a:t>
            </a:r>
            <a:r>
              <a:rPr lang="en-US" dirty="0" smtClean="0"/>
              <a:t>off-the-shelf </a:t>
            </a:r>
            <a:r>
              <a:rPr lang="en-US" dirty="0"/>
              <a:t>or open-source components, with their attendant and varying licensing </a:t>
            </a:r>
            <a:r>
              <a:rPr lang="en-US" dirty="0" smtClean="0"/>
              <a:t> obligations</a:t>
            </a:r>
            <a:r>
              <a:rPr lang="en-US" dirty="0"/>
              <a:t>. </a:t>
            </a:r>
          </a:p>
          <a:p>
            <a:r>
              <a:rPr lang="en-US" dirty="0" smtClean="0"/>
              <a:t>Over </a:t>
            </a:r>
            <a:r>
              <a:rPr lang="en-US" dirty="0"/>
              <a:t>arching style and structure. </a:t>
            </a:r>
          </a:p>
          <a:p>
            <a:r>
              <a:rPr lang="en-US" dirty="0" smtClean="0"/>
              <a:t>Types </a:t>
            </a:r>
            <a:r>
              <a:rPr lang="en-US" dirty="0"/>
              <a:t>of connectors for composing </a:t>
            </a:r>
            <a:r>
              <a:rPr lang="en-US" dirty="0" smtClean="0"/>
              <a:t>sub-elements</a:t>
            </a:r>
            <a:r>
              <a:rPr lang="en-US" dirty="0"/>
              <a:t>. </a:t>
            </a:r>
          </a:p>
          <a:p>
            <a:r>
              <a:rPr lang="en-US" dirty="0" smtClean="0"/>
              <a:t>Package </a:t>
            </a:r>
            <a:r>
              <a:rPr lang="en-US" dirty="0"/>
              <a:t>and primary class structure (that is, low-level style and structure when </a:t>
            </a:r>
            <a:r>
              <a:rPr lang="en-US" dirty="0" smtClean="0"/>
              <a:t>working in </a:t>
            </a:r>
            <a:r>
              <a:rPr lang="en-US" dirty="0"/>
              <a:t>an object-oriented development context). </a:t>
            </a:r>
          </a:p>
          <a:p>
            <a:r>
              <a:rPr lang="en-US" dirty="0" smtClean="0"/>
              <a:t>Distributed </a:t>
            </a:r>
            <a:r>
              <a:rPr lang="en-US" dirty="0"/>
              <a:t>and decentralized system concerns. </a:t>
            </a:r>
          </a:p>
          <a:p>
            <a:r>
              <a:rPr lang="en-US" dirty="0" smtClean="0"/>
              <a:t>Deployment </a:t>
            </a:r>
            <a:r>
              <a:rPr lang="en-US" dirty="0"/>
              <a:t>issues. </a:t>
            </a:r>
          </a:p>
          <a:p>
            <a:r>
              <a:rPr lang="en-US" dirty="0" smtClean="0"/>
              <a:t>Security </a:t>
            </a:r>
            <a:r>
              <a:rPr lang="en-US" dirty="0"/>
              <a:t>and other nonfunctional properties. </a:t>
            </a:r>
          </a:p>
          <a:p>
            <a:r>
              <a:rPr lang="en-US" dirty="0" smtClean="0"/>
              <a:t>Post-implementation </a:t>
            </a:r>
            <a:r>
              <a:rPr lang="en-US" dirty="0"/>
              <a:t>issues (means for supporting upgrade and adaptation</a:t>
            </a:r>
            <a:r>
              <a:rPr lang="en-US" dirty="0" smtClean="0"/>
              <a:t>).</a:t>
            </a:r>
            <a:endParaRPr lang="en-US" dirty="0"/>
          </a:p>
        </p:txBody>
      </p:sp>
    </p:spTree>
    <p:extLst>
      <p:ext uri="{BB962C8B-B14F-4D97-AF65-F5344CB8AC3E}">
        <p14:creationId xmlns:p14="http://schemas.microsoft.com/office/powerpoint/2010/main" val="190847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in Software Architecture</a:t>
            </a:r>
            <a:endParaRPr lang="en-CA" dirty="0"/>
          </a:p>
        </p:txBody>
      </p:sp>
      <p:sp>
        <p:nvSpPr>
          <p:cNvPr id="3" name="Content Placeholder 2"/>
          <p:cNvSpPr>
            <a:spLocks noGrp="1"/>
          </p:cNvSpPr>
          <p:nvPr>
            <p:ph idx="1"/>
          </p:nvPr>
        </p:nvSpPr>
        <p:spPr>
          <a:xfrm>
            <a:off x="457200" y="1295400"/>
            <a:ext cx="8229600" cy="4846638"/>
          </a:xfrm>
        </p:spPr>
        <p:txBody>
          <a:bodyPr>
            <a:noAutofit/>
          </a:bodyPr>
          <a:lstStyle/>
          <a:p>
            <a:r>
              <a:rPr lang="en-US" sz="2000" dirty="0"/>
              <a:t>A decision is architectural if it has non-local consequences and those consequences matter to the achievement of an architectural </a:t>
            </a:r>
            <a:r>
              <a:rPr lang="en-US" sz="2000" dirty="0" smtClean="0"/>
              <a:t>driver.</a:t>
            </a:r>
          </a:p>
          <a:p>
            <a:r>
              <a:rPr lang="en-US" sz="2000" dirty="0" smtClean="0"/>
              <a:t>During </a:t>
            </a:r>
            <a:r>
              <a:rPr lang="en-US" sz="2000" dirty="0"/>
              <a:t>initial architectural design, the architect will focus on the primary functionality of the system</a:t>
            </a:r>
            <a:r>
              <a:rPr lang="en-US" sz="2000" dirty="0" smtClean="0"/>
              <a:t>.</a:t>
            </a:r>
          </a:p>
          <a:p>
            <a:pPr lvl="1"/>
            <a:r>
              <a:rPr lang="en-US" sz="1800" dirty="0" smtClean="0"/>
              <a:t>The primary use case</a:t>
            </a:r>
          </a:p>
          <a:p>
            <a:r>
              <a:rPr lang="en-US" sz="2000" dirty="0" smtClean="0"/>
              <a:t>These </a:t>
            </a:r>
            <a:r>
              <a:rPr lang="en-US" sz="2000" dirty="0"/>
              <a:t>are captured </a:t>
            </a:r>
            <a:r>
              <a:rPr lang="en-US" sz="2000" dirty="0" smtClean="0"/>
              <a:t>as interactions among elements and generally occurs after architectural design.</a:t>
            </a:r>
          </a:p>
          <a:p>
            <a:pPr lvl="1"/>
            <a:r>
              <a:rPr lang="en-US" sz="1800" dirty="0" smtClean="0"/>
              <a:t>The </a:t>
            </a:r>
            <a:r>
              <a:rPr lang="en-US" sz="1800" dirty="0"/>
              <a:t>location and relationships of these elements, however, are constrained by the decisions that were made during architectural </a:t>
            </a:r>
            <a:r>
              <a:rPr lang="en-US" sz="1800" dirty="0" smtClean="0"/>
              <a:t>design.</a:t>
            </a:r>
          </a:p>
          <a:p>
            <a:pPr lvl="2"/>
            <a:r>
              <a:rPr lang="en-US" sz="1400" dirty="0"/>
              <a:t>if the elements are not defined, located, and connected </a:t>
            </a:r>
            <a:r>
              <a:rPr lang="en-US" sz="1400" dirty="0" smtClean="0"/>
              <a:t>correctly</a:t>
            </a:r>
            <a:r>
              <a:rPr lang="en-US" sz="1400" dirty="0"/>
              <a:t> </a:t>
            </a:r>
            <a:r>
              <a:rPr lang="en-US" sz="1400" dirty="0" smtClean="0"/>
              <a:t>one may not achieve the quality desired.</a:t>
            </a:r>
          </a:p>
          <a:p>
            <a:r>
              <a:rPr lang="en-US" sz="2000" dirty="0" smtClean="0"/>
              <a:t>Architectural affects internal entity design, i.e. how an entity works internally. </a:t>
            </a:r>
          </a:p>
          <a:p>
            <a:pPr lvl="1"/>
            <a:r>
              <a:rPr lang="en-US" sz="1800" dirty="0"/>
              <a:t>One cannot design an element’s internals until the elements themselves have been defined, and one cannot reason about interaction until several elements and some patterns of interactions among them have been </a:t>
            </a:r>
            <a:r>
              <a:rPr lang="en-US" sz="1800" dirty="0" smtClean="0"/>
              <a:t>defined.</a:t>
            </a:r>
            <a:endParaRPr lang="en-US" sz="1800" dirty="0"/>
          </a:p>
          <a:p>
            <a:endParaRPr lang="en-US" sz="2000" dirty="0"/>
          </a:p>
          <a:p>
            <a:endParaRPr lang="en-CA" sz="2000" dirty="0"/>
          </a:p>
        </p:txBody>
      </p:sp>
    </p:spTree>
    <p:extLst>
      <p:ext uri="{BB962C8B-B14F-4D97-AF65-F5344CB8AC3E}">
        <p14:creationId xmlns:p14="http://schemas.microsoft.com/office/powerpoint/2010/main" val="280454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Attributes</a:t>
            </a:r>
            <a:endParaRPr lang="en-CA" dirty="0"/>
          </a:p>
        </p:txBody>
      </p:sp>
      <p:sp>
        <p:nvSpPr>
          <p:cNvPr id="3" name="Content Placeholder 2"/>
          <p:cNvSpPr>
            <a:spLocks noGrp="1"/>
          </p:cNvSpPr>
          <p:nvPr>
            <p:ph idx="1"/>
          </p:nvPr>
        </p:nvSpPr>
        <p:spPr>
          <a:xfrm>
            <a:off x="457200" y="1325562"/>
            <a:ext cx="8229600" cy="4694238"/>
          </a:xfrm>
        </p:spPr>
        <p:txBody>
          <a:bodyPr>
            <a:normAutofit fontScale="70000" lnSpcReduction="20000"/>
          </a:bodyPr>
          <a:lstStyle/>
          <a:p>
            <a:r>
              <a:rPr lang="en-US" b="1" dirty="0" smtClean="0"/>
              <a:t>Quality </a:t>
            </a:r>
            <a:r>
              <a:rPr lang="en-US" b="1" dirty="0"/>
              <a:t>attributes</a:t>
            </a:r>
            <a:r>
              <a:rPr lang="en-US" dirty="0"/>
              <a:t> are defined as being measurable or testable properties of a system that are used to indicate how well the system satisfies the needs of its stakeholders. </a:t>
            </a:r>
            <a:endParaRPr lang="en-US" dirty="0" smtClean="0"/>
          </a:p>
          <a:p>
            <a:pPr lvl="1"/>
            <a:r>
              <a:rPr lang="en-US" dirty="0" smtClean="0"/>
              <a:t>Quality </a:t>
            </a:r>
            <a:r>
              <a:rPr lang="en-US" dirty="0"/>
              <a:t>attributes are the ones that shape the architecture the most </a:t>
            </a:r>
            <a:r>
              <a:rPr lang="en-US" dirty="0" smtClean="0"/>
              <a:t>significantly.</a:t>
            </a:r>
          </a:p>
          <a:p>
            <a:r>
              <a:rPr lang="en-US" dirty="0" smtClean="0"/>
              <a:t>Quality attributes can be acquired from stakeholders </a:t>
            </a:r>
            <a:r>
              <a:rPr lang="en-US" dirty="0"/>
              <a:t>via </a:t>
            </a:r>
            <a:r>
              <a:rPr lang="en-US" dirty="0" smtClean="0"/>
              <a:t>a </a:t>
            </a:r>
            <a:r>
              <a:rPr lang="en-US" dirty="0"/>
              <a:t>Quality Attribute Workshop (QAW</a:t>
            </a:r>
            <a:r>
              <a:rPr lang="en-US" dirty="0" smtClean="0"/>
              <a:t>)</a:t>
            </a:r>
          </a:p>
          <a:p>
            <a:pPr lvl="1"/>
            <a:r>
              <a:rPr lang="en-US" dirty="0" smtClean="0"/>
              <a:t>QAW </a:t>
            </a:r>
            <a:r>
              <a:rPr lang="en-US" dirty="0"/>
              <a:t>is a facilitated brainstorming session involving a group of system stakeholders that covers the bulk of the activities of eliciting, specifying, prioritizing, and achieving consensus on quality attributes</a:t>
            </a:r>
            <a:r>
              <a:rPr lang="en-US" dirty="0" smtClean="0"/>
              <a:t>.</a:t>
            </a:r>
          </a:p>
          <a:p>
            <a:r>
              <a:rPr lang="en-US" dirty="0"/>
              <a:t>The output of the QAW is therefore a prioritized list of scenarios, aligned with business goals, where the highest-priority scenarios have been explored and refined</a:t>
            </a:r>
            <a:r>
              <a:rPr lang="en-US" dirty="0" smtClean="0"/>
              <a:t>.</a:t>
            </a:r>
          </a:p>
          <a:p>
            <a:pPr lvl="1"/>
            <a:r>
              <a:rPr lang="en-US" dirty="0" smtClean="0"/>
              <a:t>Can </a:t>
            </a:r>
            <a:r>
              <a:rPr lang="en-US" dirty="0"/>
              <a:t>be conducted in as little as 2–3 hours for a simple system or as part of an iteration, and as much as 2 days for a complex </a:t>
            </a:r>
            <a:r>
              <a:rPr lang="en-US" dirty="0" smtClean="0"/>
              <a:t>system.</a:t>
            </a:r>
          </a:p>
        </p:txBody>
      </p:sp>
    </p:spTree>
    <p:extLst>
      <p:ext uri="{BB962C8B-B14F-4D97-AF65-F5344CB8AC3E}">
        <p14:creationId xmlns:p14="http://schemas.microsoft.com/office/powerpoint/2010/main" val="145291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QAW Steps</a:t>
            </a:r>
            <a:endParaRPr lang="en-US" dirty="0"/>
          </a:p>
        </p:txBody>
      </p:sp>
      <p:sp>
        <p:nvSpPr>
          <p:cNvPr id="3" name="Content Placeholder 2"/>
          <p:cNvSpPr>
            <a:spLocks noGrp="1"/>
          </p:cNvSpPr>
          <p:nvPr>
            <p:ph idx="1"/>
          </p:nvPr>
        </p:nvSpPr>
        <p:spPr>
          <a:xfrm>
            <a:off x="457200" y="1268760"/>
            <a:ext cx="8229600" cy="5184576"/>
          </a:xfrm>
        </p:spPr>
        <p:txBody>
          <a:bodyPr>
            <a:normAutofit lnSpcReduction="10000"/>
          </a:bodyPr>
          <a:lstStyle/>
          <a:p>
            <a:r>
              <a:rPr lang="en-US" sz="2000" b="1" dirty="0" smtClean="0"/>
              <a:t>Step </a:t>
            </a:r>
            <a:r>
              <a:rPr lang="en-US" sz="2000" b="1" dirty="0"/>
              <a:t>1: QAW Presentation and Introductions.</a:t>
            </a:r>
            <a:r>
              <a:rPr lang="en-US" sz="2000" dirty="0"/>
              <a:t> </a:t>
            </a:r>
            <a:endParaRPr lang="en-US" sz="2000" dirty="0" smtClean="0"/>
          </a:p>
          <a:p>
            <a:pPr lvl="1"/>
            <a:r>
              <a:rPr lang="en-US" sz="1600" dirty="0" smtClean="0"/>
              <a:t>QAW </a:t>
            </a:r>
            <a:r>
              <a:rPr lang="en-US" sz="1600" dirty="0"/>
              <a:t>facilitators describe the motivation for the QAW and explain each step of the </a:t>
            </a:r>
            <a:r>
              <a:rPr lang="en-US" sz="1600" dirty="0" smtClean="0"/>
              <a:t>method.</a:t>
            </a:r>
          </a:p>
          <a:p>
            <a:r>
              <a:rPr lang="en-US" sz="2000" b="1" dirty="0" smtClean="0"/>
              <a:t>Step 2: Business/Mission Presentation.</a:t>
            </a:r>
            <a:r>
              <a:rPr lang="en-US" sz="2000" dirty="0" smtClean="0"/>
              <a:t> </a:t>
            </a:r>
          </a:p>
          <a:p>
            <a:pPr lvl="1"/>
            <a:r>
              <a:rPr lang="en-US" sz="1600" dirty="0" smtClean="0"/>
              <a:t>The </a:t>
            </a:r>
            <a:r>
              <a:rPr lang="en-US" sz="1600" dirty="0"/>
              <a:t>stakeholder representing the business concerns behind the system </a:t>
            </a:r>
            <a:r>
              <a:rPr lang="en-US" sz="1600" dirty="0" smtClean="0"/>
              <a:t>presents the </a:t>
            </a:r>
            <a:r>
              <a:rPr lang="en-US" sz="1600" dirty="0"/>
              <a:t>system’s business context, broad functional requirements, constraints, and known quality attribute requirements. </a:t>
            </a:r>
            <a:endParaRPr lang="en-US" sz="1600" dirty="0" smtClean="0"/>
          </a:p>
          <a:p>
            <a:pPr lvl="1"/>
            <a:r>
              <a:rPr lang="en-US" sz="1600" dirty="0" smtClean="0"/>
              <a:t>The </a:t>
            </a:r>
            <a:r>
              <a:rPr lang="en-US" sz="1600" dirty="0"/>
              <a:t>quality attributes that will be refined in later steps will be derived largely from the business/mission needs presented in this step.</a:t>
            </a:r>
          </a:p>
          <a:p>
            <a:r>
              <a:rPr lang="en-US" sz="2000" b="1" dirty="0"/>
              <a:t>Step 3: Architectural Plan Presentation</a:t>
            </a:r>
            <a:r>
              <a:rPr lang="en-US" sz="2000" b="1" dirty="0" smtClean="0"/>
              <a:t>.</a:t>
            </a:r>
          </a:p>
          <a:p>
            <a:pPr lvl="1"/>
            <a:r>
              <a:rPr lang="en-US" sz="1600" dirty="0"/>
              <a:t>T</a:t>
            </a:r>
            <a:r>
              <a:rPr lang="en-US" sz="1600" dirty="0" smtClean="0"/>
              <a:t>he </a:t>
            </a:r>
            <a:r>
              <a:rPr lang="en-US" sz="1600" dirty="0"/>
              <a:t>architect will present the system architectural plans as they stand. </a:t>
            </a:r>
            <a:endParaRPr lang="en-US" sz="1600" dirty="0" smtClean="0"/>
          </a:p>
          <a:p>
            <a:pPr lvl="1"/>
            <a:r>
              <a:rPr lang="en-US" sz="1600" dirty="0" smtClean="0"/>
              <a:t>This </a:t>
            </a:r>
            <a:r>
              <a:rPr lang="en-US" sz="1600" dirty="0"/>
              <a:t>lets stakeholders know the current architectural thinking, to the extent that it exists.</a:t>
            </a:r>
          </a:p>
          <a:p>
            <a:r>
              <a:rPr lang="en-US" sz="2000" b="1" dirty="0"/>
              <a:t>Step 4: Identification of Architectural Drivers</a:t>
            </a:r>
            <a:r>
              <a:rPr lang="en-US" sz="2000" b="1" dirty="0" smtClean="0"/>
              <a:t>.</a:t>
            </a:r>
          </a:p>
          <a:p>
            <a:pPr lvl="1"/>
            <a:r>
              <a:rPr lang="en-US" sz="1600" dirty="0" smtClean="0"/>
              <a:t>The </a:t>
            </a:r>
            <a:r>
              <a:rPr lang="en-US" sz="1600" dirty="0"/>
              <a:t>facilitators will share their list of key architectural drivers that they assembled during Steps 2 and 3, and ask the stakeholders for clarifications, additions, deletions, and corrections. </a:t>
            </a:r>
            <a:endParaRPr lang="en-US" sz="1600" dirty="0" smtClean="0"/>
          </a:p>
          <a:p>
            <a:pPr lvl="1"/>
            <a:r>
              <a:rPr lang="en-US" sz="1600" dirty="0" smtClean="0"/>
              <a:t>The </a:t>
            </a:r>
            <a:r>
              <a:rPr lang="en-US" sz="1600" dirty="0"/>
              <a:t>idea is to reach a consensus on a distilled list of architectural drivers that includes overall requirements, business drivers, constraints, and quality attributes.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27699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QAW Steps</a:t>
            </a:r>
            <a:endParaRPr lang="en-US" dirty="0"/>
          </a:p>
        </p:txBody>
      </p:sp>
      <p:sp>
        <p:nvSpPr>
          <p:cNvPr id="3" name="Content Placeholder 2"/>
          <p:cNvSpPr>
            <a:spLocks noGrp="1"/>
          </p:cNvSpPr>
          <p:nvPr>
            <p:ph idx="1"/>
          </p:nvPr>
        </p:nvSpPr>
        <p:spPr>
          <a:xfrm>
            <a:off x="457200" y="1325562"/>
            <a:ext cx="8229600" cy="4922838"/>
          </a:xfrm>
        </p:spPr>
        <p:txBody>
          <a:bodyPr>
            <a:normAutofit fontScale="62500" lnSpcReduction="20000"/>
          </a:bodyPr>
          <a:lstStyle/>
          <a:p>
            <a:r>
              <a:rPr lang="en-US" b="1" dirty="0"/>
              <a:t>Step 5: Scenario Brainstorming. </a:t>
            </a:r>
          </a:p>
          <a:p>
            <a:pPr lvl="1"/>
            <a:r>
              <a:rPr lang="en-US" dirty="0"/>
              <a:t>Each stakeholder expresses a scenario representing his or her concerns with respect to the system. </a:t>
            </a:r>
            <a:endParaRPr lang="en-US" dirty="0" smtClean="0"/>
          </a:p>
          <a:p>
            <a:pPr lvl="1"/>
            <a:r>
              <a:rPr lang="en-US" dirty="0" smtClean="0"/>
              <a:t>Facilitators </a:t>
            </a:r>
            <a:r>
              <a:rPr lang="en-US" dirty="0"/>
              <a:t>ensure that each scenario has an explicit stimulus and response. </a:t>
            </a:r>
            <a:endParaRPr lang="en-US" dirty="0" smtClean="0"/>
          </a:p>
          <a:p>
            <a:pPr lvl="1"/>
            <a:r>
              <a:rPr lang="en-US" dirty="0" smtClean="0"/>
              <a:t>The </a:t>
            </a:r>
            <a:r>
              <a:rPr lang="en-US" dirty="0"/>
              <a:t>facilitators ensure that at least one representative scenario exists for each architectural driver listed in Step 4.</a:t>
            </a:r>
          </a:p>
          <a:p>
            <a:r>
              <a:rPr lang="en-US" b="1" dirty="0"/>
              <a:t>Step 6: Scenario Consolidation.</a:t>
            </a:r>
            <a:r>
              <a:rPr lang="en-US" dirty="0"/>
              <a:t> </a:t>
            </a:r>
          </a:p>
          <a:p>
            <a:pPr lvl="1"/>
            <a:r>
              <a:rPr lang="en-US" dirty="0"/>
              <a:t>S</a:t>
            </a:r>
            <a:r>
              <a:rPr lang="en-US" dirty="0" smtClean="0"/>
              <a:t>imilar </a:t>
            </a:r>
            <a:r>
              <a:rPr lang="en-US" dirty="0"/>
              <a:t>scenarios are consolidated where reasonable. </a:t>
            </a:r>
            <a:endParaRPr lang="en-US" dirty="0" smtClean="0"/>
          </a:p>
          <a:p>
            <a:pPr lvl="1"/>
            <a:r>
              <a:rPr lang="en-US" dirty="0" smtClean="0"/>
              <a:t>Consolidation </a:t>
            </a:r>
            <a:r>
              <a:rPr lang="en-US" dirty="0"/>
              <a:t>helps to prevent votes from being spread across several scenarios that are expressing the same </a:t>
            </a:r>
            <a:r>
              <a:rPr lang="en-US" dirty="0" smtClean="0"/>
              <a:t>concern. </a:t>
            </a:r>
            <a:endParaRPr lang="en-US" dirty="0"/>
          </a:p>
          <a:p>
            <a:r>
              <a:rPr lang="en-US" b="1" dirty="0"/>
              <a:t>Step 7: Scenario Prioritization.</a:t>
            </a:r>
            <a:r>
              <a:rPr lang="en-US" dirty="0"/>
              <a:t> </a:t>
            </a:r>
          </a:p>
          <a:p>
            <a:pPr lvl="1"/>
            <a:r>
              <a:rPr lang="en-US" dirty="0"/>
              <a:t>Prioritization of the scenarios is accomplished by allocating each stakeholder a number of votes equal to 30 percent of the total number of </a:t>
            </a:r>
            <a:r>
              <a:rPr lang="en-US" dirty="0" smtClean="0"/>
              <a:t>scenarios</a:t>
            </a:r>
          </a:p>
          <a:p>
            <a:r>
              <a:rPr lang="en-US" b="1" dirty="0" smtClean="0"/>
              <a:t>Step </a:t>
            </a:r>
            <a:r>
              <a:rPr lang="en-US" b="1" dirty="0"/>
              <a:t>8: Scenario Refinement.</a:t>
            </a:r>
            <a:r>
              <a:rPr lang="en-US" dirty="0"/>
              <a:t> </a:t>
            </a:r>
          </a:p>
          <a:p>
            <a:pPr lvl="1"/>
            <a:r>
              <a:rPr lang="en-US" dirty="0" smtClean="0"/>
              <a:t>The top </a:t>
            </a:r>
            <a:r>
              <a:rPr lang="en-US" dirty="0"/>
              <a:t>scenarios are refined and elaborated. </a:t>
            </a:r>
            <a:endParaRPr lang="en-US" dirty="0" smtClean="0"/>
          </a:p>
          <a:p>
            <a:pPr lvl="1"/>
            <a:r>
              <a:rPr lang="en-US" dirty="0" smtClean="0"/>
              <a:t>Facilitators </a:t>
            </a:r>
            <a:r>
              <a:rPr lang="en-US" dirty="0"/>
              <a:t>help the stakeholders put the scenarios in the six-part scenario form of source-stimulus-artifact-environment-response-response </a:t>
            </a:r>
            <a:r>
              <a:rPr lang="en-US" dirty="0" smtClean="0"/>
              <a:t>measure.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2300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Tree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way to record ASRs all in one place.</a:t>
            </a:r>
          </a:p>
          <a:p>
            <a:r>
              <a:rPr lang="en-US" dirty="0" smtClean="0"/>
              <a:t>Establishes priority of each ASR in terms of </a:t>
            </a:r>
          </a:p>
          <a:p>
            <a:pPr lvl="1"/>
            <a:r>
              <a:rPr lang="en-US" dirty="0" smtClean="0"/>
              <a:t>Impact on architecture</a:t>
            </a:r>
          </a:p>
          <a:p>
            <a:pPr lvl="1"/>
            <a:r>
              <a:rPr lang="en-US" dirty="0" smtClean="0"/>
              <a:t>Business or mission value</a:t>
            </a:r>
          </a:p>
          <a:p>
            <a:r>
              <a:rPr lang="en-US" dirty="0" smtClean="0"/>
              <a:t>ASRs are captured as scenarios.</a:t>
            </a:r>
          </a:p>
          <a:p>
            <a:r>
              <a:rPr lang="en-US" dirty="0" smtClean="0"/>
              <a:t>Root of tree is placeholder node called “Utility”.</a:t>
            </a:r>
          </a:p>
          <a:p>
            <a:r>
              <a:rPr lang="en-US" dirty="0" smtClean="0"/>
              <a:t>Second level of tree contains broad QA categories.</a:t>
            </a:r>
          </a:p>
          <a:p>
            <a:r>
              <a:rPr lang="en-US" dirty="0" smtClean="0"/>
              <a:t>Third level of tree refines those categories.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870182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4a87341a-3491-4d47-bb99-5d213d6f534a"/>
  <p:tag name="WASPOLLED" val="BCABE1BF771C405BAE40DD7DCEAA65B5"/>
  <p:tag name="TPVERSION" val="8"/>
  <p:tag name="TPFULLVERSION" val="8.2.0.30"/>
  <p:tag name="PPTVERSION" val="16"/>
  <p:tag name="TPOS" val="2"/>
  <p:tag name="TPLASTSAVEVERSION" val="6.2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14033</TotalTime>
  <Words>2359</Words>
  <Application>Microsoft Office PowerPoint</Application>
  <PresentationFormat>On-screen Show (4:3)</PresentationFormat>
  <Paragraphs>166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SOFE 3650 – Software Architecture Design</vt:lpstr>
      <vt:lpstr>Typical Architectural Design Life-Cycle</vt:lpstr>
      <vt:lpstr>Role of the Software Architect</vt:lpstr>
      <vt:lpstr>The Architect Responsibilities</vt:lpstr>
      <vt:lpstr>Design in Software Architecture</vt:lpstr>
      <vt:lpstr>Quality Attributes</vt:lpstr>
      <vt:lpstr>QAW Steps</vt:lpstr>
      <vt:lpstr>QAW Steps</vt:lpstr>
      <vt:lpstr>Utility Tree</vt:lpstr>
      <vt:lpstr>Examples of QA</vt:lpstr>
      <vt:lpstr>Utility Tree Example</vt:lpstr>
      <vt:lpstr>Utility Tree: Next Steps</vt:lpstr>
      <vt:lpstr>Class Exercise</vt:lpstr>
      <vt:lpstr>Quality Attribute Scenarios</vt:lpstr>
      <vt:lpstr>Quality Scenario – Simple Example</vt:lpstr>
      <vt:lpstr>A Quality Annotated Scenario</vt:lpstr>
      <vt:lpstr>Class Exercise</vt:lpstr>
      <vt:lpstr>Primary Functionality of the System</vt:lpstr>
      <vt:lpstr>Design Concepts</vt:lpstr>
      <vt:lpstr>Reference Architectures</vt:lpstr>
      <vt:lpstr>Externally Developed Components</vt:lpstr>
      <vt:lpstr>Architecture Design Decisions</vt:lpstr>
      <vt:lpstr>In-Class Exercise</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Systems</dc:title>
  <dc:creator>John Lewis</dc:creator>
  <cp:lastModifiedBy>Ramiro Liscano</cp:lastModifiedBy>
  <cp:revision>406</cp:revision>
  <cp:lastPrinted>1999-08-24T14:44:27Z</cp:lastPrinted>
  <dcterms:created xsi:type="dcterms:W3CDTF">1999-08-16T14:47:17Z</dcterms:created>
  <dcterms:modified xsi:type="dcterms:W3CDTF">2018-10-24T00:24:45Z</dcterms:modified>
</cp:coreProperties>
</file>