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Lst>
  <p:notesMasterIdLst>
    <p:notesMasterId r:id="rId53"/>
  </p:notesMasterIdLst>
  <p:handoutMasterIdLst>
    <p:handoutMasterId r:id="rId54"/>
  </p:handoutMasterIdLst>
  <p:sldIdLst>
    <p:sldId id="256" r:id="rId2"/>
    <p:sldId id="266" r:id="rId3"/>
    <p:sldId id="267" r:id="rId4"/>
    <p:sldId id="293"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302" r:id="rId30"/>
    <p:sldId id="303" r:id="rId31"/>
    <p:sldId id="292" r:id="rId32"/>
    <p:sldId id="294" r:id="rId33"/>
    <p:sldId id="295" r:id="rId34"/>
    <p:sldId id="296" r:id="rId35"/>
    <p:sldId id="297" r:id="rId36"/>
    <p:sldId id="298" r:id="rId37"/>
    <p:sldId id="300" r:id="rId38"/>
    <p:sldId id="301" r:id="rId39"/>
    <p:sldId id="259" r:id="rId40"/>
    <p:sldId id="304" r:id="rId41"/>
    <p:sldId id="305" r:id="rId42"/>
    <p:sldId id="260" r:id="rId43"/>
    <p:sldId id="306" r:id="rId44"/>
    <p:sldId id="261" r:id="rId45"/>
    <p:sldId id="262" r:id="rId46"/>
    <p:sldId id="263" r:id="rId47"/>
    <p:sldId id="264" r:id="rId48"/>
    <p:sldId id="307" r:id="rId49"/>
    <p:sldId id="308" r:id="rId50"/>
    <p:sldId id="265" r:id="rId51"/>
    <p:sldId id="309" r:id="rId52"/>
  </p:sldIdLst>
  <p:sldSz cx="9144000" cy="6858000" type="screen4x3"/>
  <p:notesSz cx="7315200" cy="9601200"/>
  <p:custDataLst>
    <p:tags r:id="rId55"/>
  </p:custDataLst>
  <p:defaultTextStyle>
    <a:defPPr>
      <a:defRPr lang="en-US"/>
    </a:defPPr>
    <a:lvl1pPr algn="ctr" rtl="0" fontAlgn="base">
      <a:spcBef>
        <a:spcPct val="0"/>
      </a:spcBef>
      <a:spcAft>
        <a:spcPct val="0"/>
      </a:spcAft>
      <a:defRPr sz="2800" kern="1200">
        <a:solidFill>
          <a:schemeClr val="tx1"/>
        </a:solidFill>
        <a:latin typeface="Times New Roman" pitchFamily="18" charset="0"/>
        <a:ea typeface="+mn-ea"/>
        <a:cs typeface="+mn-cs"/>
      </a:defRPr>
    </a:lvl1pPr>
    <a:lvl2pPr marL="457200" algn="ctr" rtl="0" fontAlgn="base">
      <a:spcBef>
        <a:spcPct val="0"/>
      </a:spcBef>
      <a:spcAft>
        <a:spcPct val="0"/>
      </a:spcAft>
      <a:defRPr sz="2800" kern="1200">
        <a:solidFill>
          <a:schemeClr val="tx1"/>
        </a:solidFill>
        <a:latin typeface="Times New Roman" pitchFamily="18" charset="0"/>
        <a:ea typeface="+mn-ea"/>
        <a:cs typeface="+mn-cs"/>
      </a:defRPr>
    </a:lvl2pPr>
    <a:lvl3pPr marL="914400" algn="ctr" rtl="0" fontAlgn="base">
      <a:spcBef>
        <a:spcPct val="0"/>
      </a:spcBef>
      <a:spcAft>
        <a:spcPct val="0"/>
      </a:spcAft>
      <a:defRPr sz="2800" kern="1200">
        <a:solidFill>
          <a:schemeClr val="tx1"/>
        </a:solidFill>
        <a:latin typeface="Times New Roman" pitchFamily="18" charset="0"/>
        <a:ea typeface="+mn-ea"/>
        <a:cs typeface="+mn-cs"/>
      </a:defRPr>
    </a:lvl3pPr>
    <a:lvl4pPr marL="1371600" algn="ctr" rtl="0" fontAlgn="base">
      <a:spcBef>
        <a:spcPct val="0"/>
      </a:spcBef>
      <a:spcAft>
        <a:spcPct val="0"/>
      </a:spcAft>
      <a:defRPr sz="2800" kern="1200">
        <a:solidFill>
          <a:schemeClr val="tx1"/>
        </a:solidFill>
        <a:latin typeface="Times New Roman" pitchFamily="18" charset="0"/>
        <a:ea typeface="+mn-ea"/>
        <a:cs typeface="+mn-cs"/>
      </a:defRPr>
    </a:lvl4pPr>
    <a:lvl5pPr marL="1828800" algn="ctr"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92" autoAdjust="0"/>
    <p:restoredTop sz="96604" autoAdjust="0"/>
  </p:normalViewPr>
  <p:slideViewPr>
    <p:cSldViewPr>
      <p:cViewPr varScale="1">
        <p:scale>
          <a:sx n="67" d="100"/>
          <a:sy n="67" d="100"/>
        </p:scale>
        <p:origin x="1296" y="6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1" name="Rectangle 3"/>
          <p:cNvSpPr>
            <a:spLocks noGrp="1" noChangeArrowheads="1"/>
          </p:cNvSpPr>
          <p:nvPr>
            <p:ph type="dt" sz="quarter"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53252" name="Rectangle 4"/>
          <p:cNvSpPr>
            <a:spLocks noGrp="1" noChangeArrowheads="1"/>
          </p:cNvSpPr>
          <p:nvPr>
            <p:ph type="ftr" sz="quarter" idx="2"/>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3" name="Rectangle 5"/>
          <p:cNvSpPr>
            <a:spLocks noGrp="1" noChangeArrowheads="1"/>
          </p:cNvSpPr>
          <p:nvPr>
            <p:ph type="sldNum" sz="quarter" idx="3"/>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9FDE9E18-CCCD-4A9D-88B0-2F195B9245B9}" type="slidenum">
              <a:rPr lang="en-US"/>
              <a:pPr>
                <a:defRPr/>
              </a:pPr>
              <a:t>‹#›</a:t>
            </a:fld>
            <a:endParaRPr lang="en-US" dirty="0"/>
          </a:p>
        </p:txBody>
      </p:sp>
    </p:spTree>
    <p:extLst>
      <p:ext uri="{BB962C8B-B14F-4D97-AF65-F5344CB8AC3E}">
        <p14:creationId xmlns:p14="http://schemas.microsoft.com/office/powerpoint/2010/main" val="3666455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67" name="Rectangle 3"/>
          <p:cNvSpPr>
            <a:spLocks noGrp="1" noChangeArrowheads="1"/>
          </p:cNvSpPr>
          <p:nvPr>
            <p:ph type="dt"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3CB4E4C2-344C-486F-AF73-B59BAD5B1CAF}" type="slidenum">
              <a:rPr lang="en-US"/>
              <a:pPr>
                <a:defRPr/>
              </a:pPr>
              <a:t>‹#›</a:t>
            </a:fld>
            <a:endParaRPr lang="en-US" dirty="0"/>
          </a:p>
        </p:txBody>
      </p:sp>
    </p:spTree>
    <p:extLst>
      <p:ext uri="{BB962C8B-B14F-4D97-AF65-F5344CB8AC3E}">
        <p14:creationId xmlns:p14="http://schemas.microsoft.com/office/powerpoint/2010/main" val="3545266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A95D914B-7715-403B-B026-E44A951BA96A}" type="slidenum">
              <a:rPr lang="en-US" altLang="en-US" sz="1200">
                <a:latin typeface="Arial" panose="020B0604020202020204" pitchFamily="34" charset="0"/>
              </a:rPr>
              <a:pPr/>
              <a:t>2</a:t>
            </a:fld>
            <a:endParaRPr lang="en-US" altLang="en-US" sz="1200">
              <a:latin typeface="Arial" panose="020B0604020202020204" pitchFamily="34" charset="0"/>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35220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46F86237-241A-42F2-ABD0-4D75D6EC93CA}" type="slidenum">
              <a:rPr lang="en-US" altLang="en-US" sz="1200">
                <a:latin typeface="Arial" panose="020B0604020202020204" pitchFamily="34" charset="0"/>
              </a:rPr>
              <a:pPr/>
              <a:t>12</a:t>
            </a:fld>
            <a:endParaRPr lang="en-US" altLang="en-US" sz="1200">
              <a:latin typeface="Arial" panose="020B0604020202020204" pitchFamily="34"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6577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89C7E7BB-0288-4535-8F75-7495EEDB009B}" type="slidenum">
              <a:rPr lang="en-US" altLang="en-US" sz="1200">
                <a:latin typeface="Arial" panose="020B0604020202020204" pitchFamily="34" charset="0"/>
              </a:rPr>
              <a:pPr/>
              <a:t>13</a:t>
            </a:fld>
            <a:endParaRPr lang="en-US" altLang="en-US" sz="1200">
              <a:latin typeface="Arial" panose="020B0604020202020204" pitchFamily="34"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00066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97086CD2-BAB7-4E6A-A3EE-1A2F54065A3E}" type="slidenum">
              <a:rPr lang="en-US" altLang="en-US" sz="1200">
                <a:latin typeface="Arial" panose="020B0604020202020204" pitchFamily="34" charset="0"/>
              </a:rPr>
              <a:pPr/>
              <a:t>14</a:t>
            </a:fld>
            <a:endParaRPr lang="en-US" altLang="en-US" sz="1200">
              <a:latin typeface="Arial" panose="020B0604020202020204" pitchFamily="34"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11113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C6F7A5DD-ECC3-45BF-9858-A4D537A7586B}" type="slidenum">
              <a:rPr lang="en-US" altLang="en-US" sz="1200">
                <a:latin typeface="Arial" panose="020B0604020202020204" pitchFamily="34" charset="0"/>
              </a:rPr>
              <a:pPr/>
              <a:t>15</a:t>
            </a:fld>
            <a:endParaRPr lang="en-US" altLang="en-US" sz="1200">
              <a:latin typeface="Arial" panose="020B0604020202020204" pitchFamily="34" charset="0"/>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3928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F8D34F59-5A2D-4294-845F-151E2E5561FB}" type="slidenum">
              <a:rPr lang="en-US" altLang="en-US" sz="1200">
                <a:latin typeface="Arial" panose="020B0604020202020204" pitchFamily="34" charset="0"/>
              </a:rPr>
              <a:pPr/>
              <a:t>16</a:t>
            </a:fld>
            <a:endParaRPr lang="en-US" altLang="en-US" sz="1200">
              <a:latin typeface="Arial" panose="020B0604020202020204" pitchFamily="34" charset="0"/>
            </a:endParaRPr>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99331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D042759A-0EBB-4CF4-8B24-9BFD4D6A48D0}" type="slidenum">
              <a:rPr lang="en-US" altLang="en-US" sz="1200">
                <a:latin typeface="Arial" panose="020B0604020202020204" pitchFamily="34" charset="0"/>
              </a:rPr>
              <a:pPr/>
              <a:t>17</a:t>
            </a:fld>
            <a:endParaRPr lang="en-US" altLang="en-US" sz="1200">
              <a:latin typeface="Arial" panose="020B0604020202020204" pitchFamily="34" charset="0"/>
            </a:endParaRP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6629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A69DF87C-ECA9-4755-BC54-E458ADC43FA5}" type="slidenum">
              <a:rPr lang="en-US" altLang="en-US" sz="1200">
                <a:latin typeface="Arial" panose="020B0604020202020204" pitchFamily="34" charset="0"/>
              </a:rPr>
              <a:pPr/>
              <a:t>18</a:t>
            </a:fld>
            <a:endParaRPr lang="en-US" altLang="en-US" sz="1200">
              <a:latin typeface="Arial" panose="020B0604020202020204" pitchFamily="34" charset="0"/>
            </a:endParaRPr>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46611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8BF7969C-6DA6-4F90-891A-7B9D7B888E42}" type="slidenum">
              <a:rPr lang="en-US" altLang="en-US" sz="1200">
                <a:latin typeface="Arial" panose="020B0604020202020204" pitchFamily="34" charset="0"/>
              </a:rPr>
              <a:pPr/>
              <a:t>19</a:t>
            </a:fld>
            <a:endParaRPr lang="en-US" altLang="en-US" sz="1200">
              <a:latin typeface="Arial" panose="020B0604020202020204" pitchFamily="34" charset="0"/>
            </a:endParaRPr>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02818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1BD12D71-CDCE-49A4-9398-95E7E2F9B08C}" type="slidenum">
              <a:rPr lang="en-US" altLang="en-US" sz="1200">
                <a:latin typeface="Arial" panose="020B0604020202020204" pitchFamily="34" charset="0"/>
              </a:rPr>
              <a:pPr/>
              <a:t>20</a:t>
            </a:fld>
            <a:endParaRPr lang="en-US" altLang="en-US" sz="1200">
              <a:latin typeface="Arial" panose="020B0604020202020204" pitchFamily="34" charset="0"/>
            </a:endParaRPr>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27228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E6DBD11A-EE41-4442-88CB-72B42A0D50D3}" type="slidenum">
              <a:rPr lang="en-US" altLang="en-US" sz="1200">
                <a:latin typeface="Arial" panose="020B0604020202020204" pitchFamily="34" charset="0"/>
              </a:rPr>
              <a:pPr/>
              <a:t>21</a:t>
            </a:fld>
            <a:endParaRPr lang="en-US" altLang="en-US" sz="1200">
              <a:latin typeface="Arial" panose="020B0604020202020204" pitchFamily="34" charset="0"/>
            </a:endParaRPr>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5778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03D9F287-84E6-416E-95C9-709E081CDD24}" type="slidenum">
              <a:rPr lang="en-US" altLang="en-US" sz="1200">
                <a:latin typeface="Arial" panose="020B0604020202020204" pitchFamily="34" charset="0"/>
              </a:rPr>
              <a:pPr/>
              <a:t>3</a:t>
            </a:fld>
            <a:endParaRPr lang="en-US" altLang="en-US" sz="1200">
              <a:latin typeface="Arial" panose="020B0604020202020204" pitchFamily="34" charset="0"/>
            </a:endParaRPr>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2528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68DD56D5-DBD8-4528-AAC2-550AC731DB8E}" type="slidenum">
              <a:rPr lang="en-US" altLang="en-US" sz="1200">
                <a:latin typeface="Arial" panose="020B0604020202020204" pitchFamily="34" charset="0"/>
              </a:rPr>
              <a:pPr/>
              <a:t>22</a:t>
            </a:fld>
            <a:endParaRPr lang="en-US" altLang="en-US" sz="1200">
              <a:latin typeface="Arial" panose="020B0604020202020204" pitchFamily="34" charset="0"/>
            </a:endParaRPr>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55521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EE91BE3C-F6D6-4FCA-80CF-ECC5DE42730C}" type="slidenum">
              <a:rPr lang="en-US" altLang="en-US" sz="1200">
                <a:latin typeface="Arial" panose="020B0604020202020204" pitchFamily="34" charset="0"/>
              </a:rPr>
              <a:pPr/>
              <a:t>23</a:t>
            </a:fld>
            <a:endParaRPr lang="en-US" altLang="en-US" sz="1200">
              <a:latin typeface="Arial" panose="020B0604020202020204" pitchFamily="34" charset="0"/>
            </a:endParaRPr>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213524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2C96580A-1057-41E5-8941-B5B43920B7D0}" type="slidenum">
              <a:rPr lang="en-US" altLang="en-US" sz="1200">
                <a:latin typeface="Arial" panose="020B0604020202020204" pitchFamily="34" charset="0"/>
              </a:rPr>
              <a:pPr/>
              <a:t>24</a:t>
            </a:fld>
            <a:endParaRPr lang="en-US" altLang="en-US" sz="1200">
              <a:latin typeface="Arial" panose="020B0604020202020204" pitchFamily="34" charset="0"/>
            </a:endParaRPr>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48751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D5B054CF-90B6-4B45-853F-63590B199351}" type="slidenum">
              <a:rPr lang="en-US" altLang="en-US" sz="1200">
                <a:latin typeface="Arial" panose="020B0604020202020204" pitchFamily="34" charset="0"/>
              </a:rPr>
              <a:pPr/>
              <a:t>25</a:t>
            </a:fld>
            <a:endParaRPr lang="en-US" altLang="en-US" sz="1200">
              <a:latin typeface="Arial" panose="020B0604020202020204" pitchFamily="34" charset="0"/>
            </a:endParaRPr>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82769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CF2EEA46-AFDB-4F43-B1EE-808B18C88BA8}" type="slidenum">
              <a:rPr lang="en-US" altLang="en-US" sz="1200">
                <a:latin typeface="Arial" panose="020B0604020202020204" pitchFamily="34" charset="0"/>
              </a:rPr>
              <a:pPr/>
              <a:t>26</a:t>
            </a:fld>
            <a:endParaRPr lang="en-US" altLang="en-US" sz="1200">
              <a:latin typeface="Arial" panose="020B0604020202020204" pitchFamily="34" charset="0"/>
            </a:endParaRPr>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28699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1555BF11-9B19-4F85-A1A3-C6A0FA18CA5D}" type="slidenum">
              <a:rPr lang="en-US" altLang="en-US" sz="1200">
                <a:latin typeface="Arial" panose="020B0604020202020204" pitchFamily="34" charset="0"/>
              </a:rPr>
              <a:pPr/>
              <a:t>27</a:t>
            </a:fld>
            <a:endParaRPr lang="en-US" altLang="en-US" sz="1200">
              <a:latin typeface="Arial" panose="020B0604020202020204" pitchFamily="34" charset="0"/>
            </a:endParaRPr>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9673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F88E10FE-B73C-45AF-80A3-CC4514E0CA52}" type="slidenum">
              <a:rPr lang="en-US" altLang="en-US" sz="1200">
                <a:latin typeface="Arial" panose="020B0604020202020204" pitchFamily="34" charset="0"/>
              </a:rPr>
              <a:pPr/>
              <a:t>29</a:t>
            </a:fld>
            <a:endParaRPr lang="en-US" altLang="en-US" sz="1200">
              <a:latin typeface="Arial" panose="020B0604020202020204" pitchFamily="34" charset="0"/>
            </a:endParaRPr>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96791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B7FF9AEC-3CD0-47EF-8FF4-013ED4F8E0A5}" type="slidenum">
              <a:rPr lang="en-US" altLang="en-US" sz="1200">
                <a:latin typeface="Arial" panose="020B0604020202020204" pitchFamily="34" charset="0"/>
              </a:rPr>
              <a:pPr/>
              <a:t>30</a:t>
            </a:fld>
            <a:endParaRPr lang="en-US" altLang="en-US" sz="1200">
              <a:latin typeface="Arial" panose="020B0604020202020204" pitchFamily="34"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01504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6B94317F-BAAD-491B-89AF-FAFE6DEA2DF9}" type="slidenum">
              <a:rPr lang="en-US" altLang="en-US" sz="1200">
                <a:latin typeface="Arial" panose="020B0604020202020204" pitchFamily="34" charset="0"/>
              </a:rPr>
              <a:pPr/>
              <a:t>39</a:t>
            </a:fld>
            <a:endParaRPr lang="en-US" altLang="en-US" sz="1200">
              <a:latin typeface="Arial" panose="020B0604020202020204" pitchFamily="34" charset="0"/>
            </a:endParaRPr>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82393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3B19C5E7-6FE2-4752-B2F9-E0146736ECE7}" type="slidenum">
              <a:rPr lang="en-US" altLang="en-US" sz="1200">
                <a:latin typeface="Arial" panose="020B0604020202020204" pitchFamily="34" charset="0"/>
              </a:rPr>
              <a:pPr/>
              <a:t>42</a:t>
            </a:fld>
            <a:endParaRPr lang="en-US" altLang="en-US" sz="1200">
              <a:latin typeface="Arial" panose="020B0604020202020204" pitchFamily="34" charset="0"/>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7959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3F51B80B-E9BF-41C8-ACB3-691D31EA52BF}" type="slidenum">
              <a:rPr lang="en-US" altLang="en-US" sz="1200">
                <a:latin typeface="Arial" panose="020B0604020202020204" pitchFamily="34" charset="0"/>
              </a:rPr>
              <a:pPr/>
              <a:t>5</a:t>
            </a:fld>
            <a:endParaRPr lang="en-US" altLang="en-US" sz="1200">
              <a:latin typeface="Arial" panose="020B0604020202020204" pitchFamily="34" charset="0"/>
            </a:endParaRPr>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6546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B9ACAA61-5315-4D3A-9C2D-7B9CAE876A1C}" type="slidenum">
              <a:rPr lang="en-US" altLang="en-US" sz="1200">
                <a:latin typeface="Arial" panose="020B0604020202020204" pitchFamily="34" charset="0"/>
              </a:rPr>
              <a:pPr/>
              <a:t>44</a:t>
            </a:fld>
            <a:endParaRPr lang="en-US" altLang="en-US" sz="1200">
              <a:latin typeface="Arial" panose="020B0604020202020204" pitchFamily="34"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72182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6D106E46-CE42-41D5-8933-9E2C46F7728D}" type="slidenum">
              <a:rPr lang="en-US" altLang="en-US" sz="1200">
                <a:latin typeface="Arial" panose="020B0604020202020204" pitchFamily="34" charset="0"/>
              </a:rPr>
              <a:pPr/>
              <a:t>45</a:t>
            </a:fld>
            <a:endParaRPr lang="en-US" altLang="en-US" sz="1200">
              <a:latin typeface="Arial" panose="020B0604020202020204" pitchFamily="34"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98025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4A3F3A0A-37E7-4062-9FE1-EB779CACB900}" type="slidenum">
              <a:rPr lang="en-US" altLang="en-US" sz="1200">
                <a:latin typeface="Arial" panose="020B0604020202020204" pitchFamily="34" charset="0"/>
              </a:rPr>
              <a:pPr/>
              <a:t>46</a:t>
            </a:fld>
            <a:endParaRPr lang="en-US" altLang="en-US" sz="1200">
              <a:latin typeface="Arial" panose="020B0604020202020204" pitchFamily="34"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45982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A70C4612-058B-4F9C-BF44-F9EF9021785D}" type="slidenum">
              <a:rPr lang="en-US" altLang="en-US" sz="1200">
                <a:latin typeface="Arial" panose="020B0604020202020204" pitchFamily="34" charset="0"/>
              </a:rPr>
              <a:pPr/>
              <a:t>47</a:t>
            </a:fld>
            <a:endParaRPr lang="en-US" altLang="en-US" sz="1200">
              <a:latin typeface="Arial" panose="020B0604020202020204" pitchFamily="34"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97958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546A8A7E-A2B3-4A07-9017-1ECA9E03D013}" type="slidenum">
              <a:rPr lang="en-US" altLang="en-US" sz="1200">
                <a:latin typeface="Arial" panose="020B0604020202020204" pitchFamily="34" charset="0"/>
              </a:rPr>
              <a:pPr/>
              <a:t>50</a:t>
            </a:fld>
            <a:endParaRPr lang="en-US" altLang="en-US" sz="1200">
              <a:latin typeface="Arial" panose="020B0604020202020204" pitchFamily="34" charset="0"/>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6401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4DDF200D-8422-4850-8289-23CEABD152CA}" type="slidenum">
              <a:rPr lang="en-US" altLang="en-US" sz="1200">
                <a:latin typeface="Arial" panose="020B0604020202020204" pitchFamily="34" charset="0"/>
              </a:rPr>
              <a:pPr/>
              <a:t>6</a:t>
            </a:fld>
            <a:endParaRPr lang="en-US" altLang="en-US" sz="1200">
              <a:latin typeface="Arial" panose="020B0604020202020204" pitchFamily="34" charset="0"/>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94468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B5E3264F-7523-4167-B5A7-26744DB11F78}" type="slidenum">
              <a:rPr lang="en-US" altLang="en-US" sz="1200">
                <a:latin typeface="Arial" panose="020B0604020202020204" pitchFamily="34" charset="0"/>
              </a:rPr>
              <a:pPr/>
              <a:t>7</a:t>
            </a:fld>
            <a:endParaRPr lang="en-US" altLang="en-US" sz="1200">
              <a:latin typeface="Arial" panose="020B0604020202020204" pitchFamily="34" charset="0"/>
            </a:endParaRPr>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56746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0003ED30-98BA-4B0C-BBFD-DB7761A52428}" type="slidenum">
              <a:rPr lang="en-US" altLang="en-US" sz="1200">
                <a:latin typeface="Arial" panose="020B0604020202020204" pitchFamily="34" charset="0"/>
              </a:rPr>
              <a:pPr/>
              <a:t>8</a:t>
            </a:fld>
            <a:endParaRPr lang="en-US" altLang="en-US" sz="1200">
              <a:latin typeface="Arial" panose="020B0604020202020204" pitchFamily="34"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96412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7669B27D-39B4-40D7-8F93-782EC12B846C}" type="slidenum">
              <a:rPr lang="en-US" altLang="en-US" sz="1200">
                <a:latin typeface="Arial" panose="020B0604020202020204" pitchFamily="34" charset="0"/>
              </a:rPr>
              <a:pPr/>
              <a:t>9</a:t>
            </a:fld>
            <a:endParaRPr lang="en-US" altLang="en-US" sz="1200">
              <a:latin typeface="Arial" panose="020B0604020202020204" pitchFamily="34" charset="0"/>
            </a:endParaRPr>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15995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8FE2200E-13CD-4FD9-B5B6-B170BF733FE0}" type="slidenum">
              <a:rPr lang="en-US" altLang="en-US" sz="1200">
                <a:latin typeface="Arial" panose="020B0604020202020204" pitchFamily="34" charset="0"/>
              </a:rPr>
              <a:pPr/>
              <a:t>10</a:t>
            </a:fld>
            <a:endParaRPr lang="en-US" altLang="en-US" sz="1200">
              <a:latin typeface="Arial" panose="020B0604020202020204" pitchFamily="34" charset="0"/>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16776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0294DB0E-A018-41D0-B55D-A0BACD734D71}" type="slidenum">
              <a:rPr lang="en-US" altLang="en-US" sz="1200">
                <a:latin typeface="Arial" panose="020B0604020202020204" pitchFamily="34" charset="0"/>
              </a:rPr>
              <a:pPr/>
              <a:t>11</a:t>
            </a:fld>
            <a:endParaRPr lang="en-US" altLang="en-US" sz="1200">
              <a:latin typeface="Arial" panose="020B0604020202020204" pitchFamily="34"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7942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68788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42352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14064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5" name="Footer Placeholder 4"/>
          <p:cNvSpPr>
            <a:spLocks noGrp="1"/>
          </p:cNvSpPr>
          <p:nvPr>
            <p:ph type="ftr" sz="quarter" idx="11"/>
          </p:nvPr>
        </p:nvSpPr>
        <p:spPr/>
        <p:txBody>
          <a:bodyPr/>
          <a:lstStyle/>
          <a:p>
            <a:pPr>
              <a:defRPr/>
            </a:pPr>
            <a:r>
              <a:rPr lang="en-CA"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24807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05000"/>
            <a:ext cx="8229600" cy="4191000"/>
          </a:xfrm>
        </p:spPr>
        <p:txBody>
          <a:bodyPr/>
          <a:lstStyle/>
          <a:p>
            <a:pPr lvl="0"/>
            <a:endParaRPr lang="en-US"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8D4143D4-8846-4518-8A9B-094F8DF96AD9}"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9337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2556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8147301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5747448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95461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8" name="Footer Placeholder 7"/>
          <p:cNvSpPr>
            <a:spLocks noGrp="1"/>
          </p:cNvSpPr>
          <p:nvPr>
            <p:ph type="ftr" sz="quarter" idx="11"/>
          </p:nvPr>
        </p:nvSpPr>
        <p:spPr/>
        <p:txBody>
          <a:bodyPr/>
          <a:lstStyle/>
          <a:p>
            <a:pPr>
              <a:defRPr/>
            </a:pPr>
            <a:r>
              <a:rPr lang="en-CA" dirty="0" smtClean="0"/>
              <a:t>ENGR 4790  Distributed Systems</a:t>
            </a:r>
            <a:endParaRPr lang="en-CA" dirty="0"/>
          </a:p>
        </p:txBody>
      </p:sp>
      <p:sp>
        <p:nvSpPr>
          <p:cNvPr id="9" name="Slide Number Placeholder 8"/>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8458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4" name="Footer Placeholder 3"/>
          <p:cNvSpPr>
            <a:spLocks noGrp="1"/>
          </p:cNvSpPr>
          <p:nvPr>
            <p:ph type="ftr" sz="quarter" idx="11"/>
          </p:nvPr>
        </p:nvSpPr>
        <p:spPr/>
        <p:txBody>
          <a:bodyPr/>
          <a:lstStyle/>
          <a:p>
            <a:pPr>
              <a:defRPr/>
            </a:pPr>
            <a:r>
              <a:rPr lang="en-CA" dirty="0" smtClean="0"/>
              <a:t>ENGR 4790  Distributed Systems</a:t>
            </a:r>
            <a:endParaRPr lang="en-CA" dirty="0"/>
          </a:p>
        </p:txBody>
      </p:sp>
      <p:sp>
        <p:nvSpPr>
          <p:cNvPr id="5" name="Slide Number Placeholder 4"/>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21135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3" name="Footer Placeholder 2"/>
          <p:cNvSpPr>
            <a:spLocks noGrp="1"/>
          </p:cNvSpPr>
          <p:nvPr>
            <p:ph type="ftr" sz="quarter" idx="11"/>
          </p:nvPr>
        </p:nvSpPr>
        <p:spPr/>
        <p:txBody>
          <a:bodyPr/>
          <a:lstStyle/>
          <a:p>
            <a:pPr>
              <a:defRPr/>
            </a:pPr>
            <a:r>
              <a:rPr lang="en-CA" dirty="0" smtClean="0"/>
              <a:t>ENGR 4790  Distributed Systems</a:t>
            </a:r>
            <a:endParaRPr lang="en-CA" dirty="0"/>
          </a:p>
        </p:txBody>
      </p:sp>
      <p:sp>
        <p:nvSpPr>
          <p:cNvPr id="4" name="Slide Number Placeholder 3"/>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73380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3008313" cy="943949"/>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15550"/>
            <a:ext cx="3008313" cy="38106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7160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95399"/>
            <a:ext cx="5486400" cy="3432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11/11/2018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402803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15875"/>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4143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C74C2-D18D-4A8A-B0E7-6ABC07CE5C73}" type="datetimeFigureOut">
              <a:rPr lang="en-US" smtClean="0"/>
              <a:t>11/11/2018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CA" dirty="0" smtClean="0"/>
              <a:t>ENGR 4790 Distributed Systems</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311AE-F47D-454C-B870-CDDCFC8FD8A9}" type="slidenum">
              <a:rPr lang="en-US" smtClean="0"/>
              <a:t>‹#›</a:t>
            </a:fld>
            <a:endParaRPr lang="en-US" dirty="0"/>
          </a:p>
        </p:txBody>
      </p:sp>
    </p:spTree>
    <p:extLst>
      <p:ext uri="{BB962C8B-B14F-4D97-AF65-F5344CB8AC3E}">
        <p14:creationId xmlns:p14="http://schemas.microsoft.com/office/powerpoint/2010/main" val="3786385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685800" y="1524000"/>
            <a:ext cx="7772400" cy="1470025"/>
          </a:xfrm>
        </p:spPr>
        <p:txBody>
          <a:bodyPr>
            <a:normAutofit/>
          </a:bodyPr>
          <a:lstStyle/>
          <a:p>
            <a:pPr algn="ctr" eaLnBrk="1" hangingPunct="1"/>
            <a:r>
              <a:rPr lang="en-US" dirty="0" smtClean="0"/>
              <a:t>SOFE 3650 – Software Architecture Design </a:t>
            </a:r>
            <a:r>
              <a:rPr lang="en-US" dirty="0"/>
              <a:t>A</a:t>
            </a:r>
            <a:r>
              <a:rPr lang="en-US" dirty="0" smtClean="0"/>
              <a:t>nalysis</a:t>
            </a:r>
            <a:endParaRPr lang="en-US" dirty="0" smtClean="0"/>
          </a:p>
        </p:txBody>
      </p:sp>
      <p:sp>
        <p:nvSpPr>
          <p:cNvPr id="2051" name="Rectangle 5"/>
          <p:cNvSpPr>
            <a:spLocks noGrp="1" noChangeArrowheads="1"/>
          </p:cNvSpPr>
          <p:nvPr>
            <p:ph type="subTitle" idx="1"/>
          </p:nvPr>
        </p:nvSpPr>
        <p:spPr>
          <a:xfrm>
            <a:off x="990600" y="3581400"/>
            <a:ext cx="7315200" cy="914400"/>
          </a:xfrm>
        </p:spPr>
        <p:txBody>
          <a:bodyPr>
            <a:noAutofit/>
          </a:bodyPr>
          <a:lstStyle/>
          <a:p>
            <a:pPr algn="l" eaLnBrk="1" hangingPunct="1"/>
            <a:endParaRPr lang="en-US" sz="1600" b="1" dirty="0"/>
          </a:p>
          <a:p>
            <a:pPr algn="l"/>
            <a:r>
              <a:rPr lang="en-US" sz="1600" dirty="0" smtClean="0"/>
              <a:t>Notes created </a:t>
            </a:r>
            <a:r>
              <a:rPr lang="en-US" sz="1600" dirty="0" smtClean="0"/>
              <a:t>from:</a:t>
            </a:r>
          </a:p>
          <a:p>
            <a:pPr marL="285750" indent="-285750" algn="l">
              <a:buFont typeface="Arial" panose="020B0604020202020204" pitchFamily="34" charset="0"/>
              <a:buChar char="•"/>
            </a:pPr>
            <a:r>
              <a:rPr lang="en-US" sz="1600" dirty="0" smtClean="0"/>
              <a:t>“Software </a:t>
            </a:r>
            <a:r>
              <a:rPr lang="en-US" sz="1600" dirty="0"/>
              <a:t>Architecture: Foundations, Theory, and Practice</a:t>
            </a:r>
            <a:r>
              <a:rPr lang="en-US" sz="1600" dirty="0" smtClean="0"/>
              <a:t>,” Chapter 8, Taylor </a:t>
            </a:r>
            <a:r>
              <a:rPr lang="en-US" sz="1600" dirty="0"/>
              <a:t>et </a:t>
            </a:r>
            <a:r>
              <a:rPr lang="en-US" sz="1600" dirty="0" smtClean="0"/>
              <a:t>al and</a:t>
            </a:r>
          </a:p>
          <a:p>
            <a:pPr marL="285750" indent="-285750" algn="l">
              <a:buFont typeface="Arial" panose="020B0604020202020204" pitchFamily="34" charset="0"/>
              <a:buChar char="•"/>
            </a:pPr>
            <a:r>
              <a:rPr lang="en-US" sz="1600" dirty="0" smtClean="0"/>
              <a:t>“</a:t>
            </a:r>
            <a:r>
              <a:rPr lang="en-US" sz="1600" dirty="0"/>
              <a:t>Designing </a:t>
            </a:r>
            <a:r>
              <a:rPr lang="en-US" sz="1600" dirty="0" smtClean="0"/>
              <a:t>Software Architectures-  A practical Approach”, </a:t>
            </a:r>
            <a:r>
              <a:rPr lang="en-US" sz="1600" dirty="0" smtClean="0"/>
              <a:t>Chapter 8, H</a:t>
            </a:r>
            <a:r>
              <a:rPr lang="en-US" sz="1600" dirty="0" smtClean="0"/>
              <a:t>. Cervantes and R. </a:t>
            </a:r>
            <a:r>
              <a:rPr lang="en-US" sz="1600" dirty="0" err="1" smtClean="0"/>
              <a:t>Kazman</a:t>
            </a:r>
            <a:r>
              <a:rPr lang="en-US" sz="1600" dirty="0"/>
              <a:t>.</a:t>
            </a:r>
            <a:endParaRPr lang="en-US" sz="1600" dirty="0" smtClean="0"/>
          </a:p>
          <a:p>
            <a:pPr algn="l" eaLnBrk="1" hangingPunct="1"/>
            <a:endParaRPr lang="en-US" sz="1600" b="1" dirty="0"/>
          </a:p>
          <a:p>
            <a:pPr algn="l" eaLnBrk="1" hangingPunct="1"/>
            <a:endParaRPr lang="en-US" sz="2000" b="1" dirty="0" smtClean="0"/>
          </a:p>
          <a:p>
            <a:pPr algn="l" eaLnBrk="1" hangingPunct="1"/>
            <a:endParaRPr 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Name Consistency</a:t>
            </a:r>
          </a:p>
        </p:txBody>
      </p:sp>
      <p:sp>
        <p:nvSpPr>
          <p:cNvPr id="15363" name="Rectangle 3"/>
          <p:cNvSpPr>
            <a:spLocks noGrp="1" noChangeArrowheads="1"/>
          </p:cNvSpPr>
          <p:nvPr>
            <p:ph idx="1"/>
          </p:nvPr>
        </p:nvSpPr>
        <p:spPr/>
        <p:txBody>
          <a:bodyPr>
            <a:normAutofit lnSpcReduction="10000"/>
          </a:bodyPr>
          <a:lstStyle/>
          <a:p>
            <a:r>
              <a:rPr lang="en-US" altLang="en-US" smtClean="0"/>
              <a:t>Component and connector names</a:t>
            </a:r>
          </a:p>
          <a:p>
            <a:r>
              <a:rPr lang="en-US" altLang="en-US" smtClean="0"/>
              <a:t>Component service names</a:t>
            </a:r>
          </a:p>
          <a:p>
            <a:r>
              <a:rPr lang="en-US" altLang="en-US" smtClean="0"/>
              <a:t>May be non-trivial to establish at the architectural level</a:t>
            </a:r>
          </a:p>
          <a:p>
            <a:pPr lvl="1"/>
            <a:r>
              <a:rPr lang="en-US" altLang="en-US" smtClean="0"/>
              <a:t>Multiple system elements/services with identical names</a:t>
            </a:r>
          </a:p>
          <a:p>
            <a:pPr lvl="1"/>
            <a:r>
              <a:rPr lang="en-US" altLang="en-US" smtClean="0"/>
              <a:t>Loose coupling via publish-subscribe or asynchronous event broadcast</a:t>
            </a:r>
          </a:p>
          <a:p>
            <a:pPr lvl="1"/>
            <a:r>
              <a:rPr lang="en-US" altLang="en-US" smtClean="0"/>
              <a:t>Dynamically adaptable architectures</a:t>
            </a:r>
          </a:p>
        </p:txBody>
      </p:sp>
    </p:spTree>
    <p:extLst>
      <p:ext uri="{BB962C8B-B14F-4D97-AF65-F5344CB8AC3E}">
        <p14:creationId xmlns:p14="http://schemas.microsoft.com/office/powerpoint/2010/main" val="204267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Interface Consistency</a:t>
            </a:r>
          </a:p>
        </p:txBody>
      </p:sp>
      <p:sp>
        <p:nvSpPr>
          <p:cNvPr id="16387" name="Rectangle 3"/>
          <p:cNvSpPr>
            <a:spLocks noGrp="1" noChangeArrowheads="1"/>
          </p:cNvSpPr>
          <p:nvPr>
            <p:ph idx="1"/>
          </p:nvPr>
        </p:nvSpPr>
        <p:spPr/>
        <p:txBody>
          <a:bodyPr/>
          <a:lstStyle/>
          <a:p>
            <a:r>
              <a:rPr lang="en-US" altLang="en-US" sz="2000" smtClean="0"/>
              <a:t>Encompasses name consistency</a:t>
            </a:r>
          </a:p>
          <a:p>
            <a:r>
              <a:rPr lang="en-US" altLang="en-US" sz="2000" smtClean="0"/>
              <a:t>Also involves parameter lists in component services</a:t>
            </a:r>
          </a:p>
          <a:p>
            <a:r>
              <a:rPr lang="en-US" altLang="en-US" sz="2000" smtClean="0"/>
              <a:t>A rich spectrum of choices at the architectural level</a:t>
            </a:r>
          </a:p>
          <a:p>
            <a:r>
              <a:rPr lang="en-US" altLang="en-US" sz="2000" smtClean="0"/>
              <a:t>Example: matching provided and required interfaces</a:t>
            </a:r>
          </a:p>
          <a:p>
            <a:pPr>
              <a:buFont typeface="Wingdings" panose="05000000000000000000" pitchFamily="2" charset="2"/>
              <a:buNone/>
            </a:pPr>
            <a:endParaRPr lang="en-US" altLang="en-US" sz="1000" smtClean="0"/>
          </a:p>
          <a:p>
            <a:pPr>
              <a:buFont typeface="Wingdings" panose="05000000000000000000" pitchFamily="2" charset="2"/>
              <a:buNone/>
            </a:pPr>
            <a:r>
              <a:rPr lang="en-US" altLang="en-US" sz="1400" smtClean="0">
                <a:latin typeface="Courier New" panose="02070309020205020404" pitchFamily="49" charset="0"/>
              </a:rPr>
              <a:t>	</a:t>
            </a:r>
            <a:r>
              <a:rPr lang="en-US" altLang="en-US" sz="1600" smtClean="0">
                <a:latin typeface="Courier New" panose="02070309020205020404" pitchFamily="49" charset="0"/>
              </a:rPr>
              <a:t>ReqInt:   getSubQ(Natural first, Natural last, Boolean remove) </a:t>
            </a:r>
          </a:p>
          <a:p>
            <a:pPr>
              <a:buFont typeface="Wingdings" panose="05000000000000000000" pitchFamily="2" charset="2"/>
              <a:buNone/>
            </a:pPr>
            <a:r>
              <a:rPr lang="en-US" altLang="en-US" sz="1600" smtClean="0">
                <a:latin typeface="Courier New" panose="02070309020205020404" pitchFamily="49" charset="0"/>
              </a:rPr>
              <a:t>		     returns FIFOQueue; </a:t>
            </a:r>
          </a:p>
          <a:p>
            <a:pPr>
              <a:buFont typeface="Wingdings" panose="05000000000000000000" pitchFamily="2" charset="2"/>
              <a:buNone/>
            </a:pPr>
            <a:endParaRPr lang="en-US" altLang="en-US" sz="1000" smtClean="0"/>
          </a:p>
          <a:p>
            <a:pPr>
              <a:buFont typeface="Wingdings" panose="05000000000000000000" pitchFamily="2" charset="2"/>
              <a:buNone/>
            </a:pPr>
            <a:r>
              <a:rPr lang="en-US" altLang="en-US" sz="1600" smtClean="0">
                <a:latin typeface="Courier New" panose="02070309020205020404" pitchFamily="49" charset="0"/>
              </a:rPr>
              <a:t>	ProvInt1: getSubQ(Index first, Index last) </a:t>
            </a:r>
          </a:p>
          <a:p>
            <a:pPr>
              <a:buFont typeface="Wingdings" panose="05000000000000000000" pitchFamily="2" charset="2"/>
              <a:buNone/>
            </a:pPr>
            <a:r>
              <a:rPr lang="en-US" altLang="en-US" sz="1600" smtClean="0">
                <a:latin typeface="Courier New" panose="02070309020205020404" pitchFamily="49" charset="0"/>
              </a:rPr>
              <a:t>             returns FIFOQueue;</a:t>
            </a:r>
          </a:p>
          <a:p>
            <a:pPr>
              <a:buFont typeface="Wingdings" panose="05000000000000000000" pitchFamily="2" charset="2"/>
              <a:buNone/>
            </a:pPr>
            <a:endParaRPr lang="en-US" altLang="en-US" sz="1000" smtClean="0"/>
          </a:p>
          <a:p>
            <a:pPr>
              <a:buFont typeface="Wingdings" panose="05000000000000000000" pitchFamily="2" charset="2"/>
              <a:buNone/>
            </a:pPr>
            <a:r>
              <a:rPr lang="en-US" altLang="en-US" sz="1600" smtClean="0">
                <a:latin typeface="Courier New" panose="02070309020205020404" pitchFamily="49" charset="0"/>
              </a:rPr>
              <a:t>	ProvInt2: getSubQ(Natural first, Natural last, Boolean remove) </a:t>
            </a:r>
          </a:p>
          <a:p>
            <a:pPr>
              <a:buFont typeface="Wingdings" panose="05000000000000000000" pitchFamily="2" charset="2"/>
              <a:buNone/>
            </a:pPr>
            <a:r>
              <a:rPr lang="en-US" altLang="en-US" sz="1600" smtClean="0">
                <a:latin typeface="Courier New" panose="02070309020205020404" pitchFamily="49" charset="0"/>
              </a:rPr>
              <a:t>             returns Queue;</a:t>
            </a:r>
          </a:p>
          <a:p>
            <a:pPr>
              <a:buFont typeface="Wingdings" panose="05000000000000000000" pitchFamily="2" charset="2"/>
              <a:buNone/>
            </a:pPr>
            <a:endParaRPr lang="en-US" altLang="en-US" sz="1600" smtClean="0">
              <a:latin typeface="Courier New" panose="02070309020205020404" pitchFamily="49" charset="0"/>
            </a:endParaRPr>
          </a:p>
          <a:p>
            <a:pPr>
              <a:buFont typeface="Wingdings" panose="05000000000000000000" pitchFamily="2" charset="2"/>
              <a:buNone/>
            </a:pPr>
            <a:endParaRPr lang="en-US" altLang="en-US" sz="1600" smtClean="0">
              <a:latin typeface="Courier New" panose="02070309020205020404" pitchFamily="49" charset="0"/>
            </a:endParaRPr>
          </a:p>
        </p:txBody>
      </p:sp>
    </p:spTree>
    <p:extLst>
      <p:ext uri="{BB962C8B-B14F-4D97-AF65-F5344CB8AC3E}">
        <p14:creationId xmlns:p14="http://schemas.microsoft.com/office/powerpoint/2010/main" val="49512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Behavioral Consistency</a:t>
            </a:r>
          </a:p>
        </p:txBody>
      </p:sp>
      <p:sp>
        <p:nvSpPr>
          <p:cNvPr id="17411" name="Rectangle 3"/>
          <p:cNvSpPr>
            <a:spLocks noGrp="1" noChangeArrowheads="1"/>
          </p:cNvSpPr>
          <p:nvPr>
            <p:ph idx="1"/>
          </p:nvPr>
        </p:nvSpPr>
        <p:spPr/>
        <p:txBody>
          <a:bodyPr/>
          <a:lstStyle/>
          <a:p>
            <a:pPr>
              <a:lnSpc>
                <a:spcPct val="80000"/>
              </a:lnSpc>
            </a:pPr>
            <a:r>
              <a:rPr lang="en-US" altLang="en-US" sz="2000" smtClean="0"/>
              <a:t>Names and interfaces of interacting components may match, but behaviors need not</a:t>
            </a:r>
          </a:p>
          <a:p>
            <a:pPr>
              <a:lnSpc>
                <a:spcPct val="80000"/>
              </a:lnSpc>
            </a:pPr>
            <a:r>
              <a:rPr lang="en-US" altLang="en-US" sz="2000" smtClean="0"/>
              <a:t>Example: subtraction</a:t>
            </a:r>
          </a:p>
          <a:p>
            <a:pPr>
              <a:lnSpc>
                <a:spcPct val="80000"/>
              </a:lnSpc>
              <a:buFont typeface="Wingdings" panose="05000000000000000000" pitchFamily="2" charset="2"/>
              <a:buNone/>
            </a:pPr>
            <a:endParaRPr lang="en-US" altLang="en-US" sz="1000" smtClean="0"/>
          </a:p>
          <a:p>
            <a:pPr>
              <a:lnSpc>
                <a:spcPct val="80000"/>
              </a:lnSpc>
              <a:buFont typeface="Wingdings" panose="05000000000000000000" pitchFamily="2" charset="2"/>
              <a:buNone/>
            </a:pPr>
            <a:r>
              <a:rPr lang="en-US" altLang="en-US" sz="1400" smtClean="0">
                <a:latin typeface="Courier New" panose="02070309020205020404" pitchFamily="49" charset="0"/>
              </a:rPr>
              <a:t>	subtract(Integer x, Integer y) returns Integer; </a:t>
            </a:r>
          </a:p>
          <a:p>
            <a:pPr>
              <a:lnSpc>
                <a:spcPct val="80000"/>
              </a:lnSpc>
              <a:buFont typeface="Wingdings" panose="05000000000000000000" pitchFamily="2" charset="2"/>
              <a:buNone/>
            </a:pPr>
            <a:endParaRPr lang="en-US" altLang="en-US" sz="1000" smtClean="0"/>
          </a:p>
          <a:p>
            <a:pPr lvl="1">
              <a:lnSpc>
                <a:spcPct val="80000"/>
              </a:lnSpc>
            </a:pPr>
            <a:r>
              <a:rPr lang="en-US" altLang="en-US" sz="2000" smtClean="0"/>
              <a:t>Can we be sure what the </a:t>
            </a:r>
            <a:r>
              <a:rPr lang="en-US" altLang="en-US" sz="2000" i="1" smtClean="0"/>
              <a:t>subtract </a:t>
            </a:r>
            <a:r>
              <a:rPr lang="en-US" altLang="en-US" sz="2000" smtClean="0"/>
              <a:t>operation does?</a:t>
            </a:r>
          </a:p>
          <a:p>
            <a:pPr>
              <a:lnSpc>
                <a:spcPct val="80000"/>
              </a:lnSpc>
            </a:pPr>
            <a:r>
              <a:rPr lang="en-US" altLang="en-US" sz="2000" smtClean="0"/>
              <a:t>Example: QueueClient and QueueServer components</a:t>
            </a:r>
          </a:p>
          <a:p>
            <a:pPr>
              <a:lnSpc>
                <a:spcPct val="80000"/>
              </a:lnSpc>
              <a:buFont typeface="Wingdings" panose="05000000000000000000" pitchFamily="2" charset="2"/>
              <a:buNone/>
            </a:pPr>
            <a:endParaRPr lang="en-US" altLang="en-US" sz="1000" smtClean="0"/>
          </a:p>
          <a:p>
            <a:pPr>
              <a:lnSpc>
                <a:spcPct val="80000"/>
              </a:lnSpc>
              <a:buFont typeface="Wingdings" panose="05000000000000000000" pitchFamily="2" charset="2"/>
              <a:buNone/>
            </a:pPr>
            <a:r>
              <a:rPr lang="en-US" altLang="en-US" sz="2000" smtClean="0"/>
              <a:t>	QueueClient</a:t>
            </a:r>
            <a:endParaRPr lang="en-US" altLang="en-US" sz="1000" smtClean="0"/>
          </a:p>
          <a:p>
            <a:pPr>
              <a:lnSpc>
                <a:spcPct val="80000"/>
              </a:lnSpc>
              <a:buFont typeface="Wingdings" panose="05000000000000000000" pitchFamily="2" charset="2"/>
              <a:buNone/>
            </a:pPr>
            <a:r>
              <a:rPr lang="en-US" altLang="en-US" sz="1400" smtClean="0">
                <a:latin typeface="Courier New" panose="02070309020205020404" pitchFamily="49" charset="0"/>
              </a:rPr>
              <a:t>	precondition  q.size &gt; 0;</a:t>
            </a:r>
          </a:p>
          <a:p>
            <a:pPr>
              <a:lnSpc>
                <a:spcPct val="80000"/>
              </a:lnSpc>
              <a:buFont typeface="Wingdings" panose="05000000000000000000" pitchFamily="2" charset="2"/>
              <a:buNone/>
            </a:pPr>
            <a:r>
              <a:rPr lang="en-US" altLang="en-US" sz="1400" smtClean="0">
                <a:latin typeface="Courier New" panose="02070309020205020404" pitchFamily="49" charset="0"/>
              </a:rPr>
              <a:t>	postcondition ~q.size = q.size;</a:t>
            </a:r>
          </a:p>
          <a:p>
            <a:pPr>
              <a:lnSpc>
                <a:spcPct val="80000"/>
              </a:lnSpc>
              <a:buFont typeface="Wingdings" panose="05000000000000000000" pitchFamily="2" charset="2"/>
              <a:buNone/>
            </a:pPr>
            <a:endParaRPr lang="en-US" altLang="en-US" sz="1400" smtClean="0">
              <a:latin typeface="Courier New" panose="02070309020205020404" pitchFamily="49" charset="0"/>
            </a:endParaRPr>
          </a:p>
          <a:p>
            <a:pPr>
              <a:lnSpc>
                <a:spcPct val="80000"/>
              </a:lnSpc>
              <a:buFont typeface="Wingdings" panose="05000000000000000000" pitchFamily="2" charset="2"/>
              <a:buNone/>
            </a:pPr>
            <a:r>
              <a:rPr lang="en-US" altLang="en-US" sz="2000" smtClean="0"/>
              <a:t>	QueueServer</a:t>
            </a:r>
            <a:endParaRPr lang="en-US" altLang="en-US" sz="1400" smtClean="0">
              <a:latin typeface="Courier New" panose="02070309020205020404" pitchFamily="49" charset="0"/>
            </a:endParaRPr>
          </a:p>
          <a:p>
            <a:pPr>
              <a:lnSpc>
                <a:spcPct val="80000"/>
              </a:lnSpc>
              <a:buFont typeface="Wingdings" panose="05000000000000000000" pitchFamily="2" charset="2"/>
              <a:buNone/>
            </a:pPr>
            <a:r>
              <a:rPr lang="en-US" altLang="en-US" sz="1400" smtClean="0">
                <a:latin typeface="Courier New" panose="02070309020205020404" pitchFamily="49" charset="0"/>
              </a:rPr>
              <a:t>	precondition  q.size &gt; 1;</a:t>
            </a:r>
          </a:p>
          <a:p>
            <a:pPr>
              <a:lnSpc>
                <a:spcPct val="80000"/>
              </a:lnSpc>
              <a:buFont typeface="Wingdings" panose="05000000000000000000" pitchFamily="2" charset="2"/>
              <a:buNone/>
            </a:pPr>
            <a:r>
              <a:rPr lang="en-US" altLang="en-US" sz="1400" smtClean="0">
                <a:latin typeface="Courier New" panose="02070309020205020404" pitchFamily="49" charset="0"/>
              </a:rPr>
              <a:t>	postcondition ~q.size = q.size - 1;</a:t>
            </a:r>
          </a:p>
          <a:p>
            <a:pPr>
              <a:lnSpc>
                <a:spcPct val="80000"/>
              </a:lnSpc>
              <a:buFont typeface="Wingdings" panose="05000000000000000000" pitchFamily="2" charset="2"/>
              <a:buNone/>
            </a:pPr>
            <a:endParaRPr lang="en-US" altLang="en-US" sz="1400" smtClean="0">
              <a:latin typeface="Courier New" panose="02070309020205020404" pitchFamily="49" charset="0"/>
            </a:endParaRPr>
          </a:p>
          <a:p>
            <a:pPr>
              <a:lnSpc>
                <a:spcPct val="80000"/>
              </a:lnSpc>
            </a:pPr>
            <a:endParaRPr lang="en-US" altLang="en-US" sz="1400" smtClean="0"/>
          </a:p>
        </p:txBody>
      </p:sp>
    </p:spTree>
    <p:extLst>
      <p:ext uri="{BB962C8B-B14F-4D97-AF65-F5344CB8AC3E}">
        <p14:creationId xmlns:p14="http://schemas.microsoft.com/office/powerpoint/2010/main" val="2486562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1800" y="6019800"/>
            <a:ext cx="2362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27" name="Rectangle 2"/>
          <p:cNvSpPr>
            <a:spLocks noGrp="1" noChangeArrowheads="1"/>
          </p:cNvSpPr>
          <p:nvPr>
            <p:ph type="title"/>
          </p:nvPr>
        </p:nvSpPr>
        <p:spPr/>
        <p:txBody>
          <a:bodyPr/>
          <a:lstStyle/>
          <a:p>
            <a:r>
              <a:rPr lang="en-US" altLang="en-US" smtClean="0"/>
              <a:t>Interaction Consistency</a:t>
            </a:r>
          </a:p>
        </p:txBody>
      </p:sp>
      <p:sp>
        <p:nvSpPr>
          <p:cNvPr id="1029" name="Rectangle 3"/>
          <p:cNvSpPr>
            <a:spLocks noGrp="1" noChangeArrowheads="1"/>
          </p:cNvSpPr>
          <p:nvPr>
            <p:ph type="body" sz="half" idx="4294967295"/>
          </p:nvPr>
        </p:nvSpPr>
        <p:spPr>
          <a:xfrm>
            <a:off x="397669" y="1322070"/>
            <a:ext cx="7924800" cy="2286000"/>
          </a:xfrm>
        </p:spPr>
        <p:txBody>
          <a:bodyPr>
            <a:normAutofit fontScale="92500" lnSpcReduction="10000"/>
          </a:bodyPr>
          <a:lstStyle/>
          <a:p>
            <a:r>
              <a:rPr lang="en-US" altLang="en-US" dirty="0" smtClean="0"/>
              <a:t>Names, interfaces, and behaviors of interacting components may match, yet they may still be unable to interact properly</a:t>
            </a:r>
          </a:p>
          <a:p>
            <a:r>
              <a:rPr lang="en-US" altLang="en-US" dirty="0" smtClean="0"/>
              <a:t>Example: </a:t>
            </a:r>
            <a:r>
              <a:rPr lang="en-US" altLang="en-US" dirty="0" err="1" smtClean="0"/>
              <a:t>QueueClient</a:t>
            </a:r>
            <a:r>
              <a:rPr lang="en-US" altLang="en-US" dirty="0" smtClean="0"/>
              <a:t> and </a:t>
            </a:r>
            <a:r>
              <a:rPr lang="en-US" altLang="en-US" dirty="0" err="1" smtClean="0"/>
              <a:t>QueueServer</a:t>
            </a:r>
            <a:r>
              <a:rPr lang="en-US" altLang="en-US" dirty="0" smtClean="0"/>
              <a:t> components</a:t>
            </a:r>
          </a:p>
          <a:p>
            <a:pPr>
              <a:buFont typeface="Wingdings" panose="05000000000000000000" pitchFamily="2" charset="2"/>
              <a:buNone/>
            </a:pPr>
            <a:endParaRPr lang="en-US" altLang="en-US" sz="1600" dirty="0" smtClean="0"/>
          </a:p>
        </p:txBody>
      </p:sp>
      <p:graphicFrame>
        <p:nvGraphicFramePr>
          <p:cNvPr id="1026" name="Object 7"/>
          <p:cNvGraphicFramePr>
            <a:graphicFrameLocks noChangeAspect="1"/>
          </p:cNvGraphicFramePr>
          <p:nvPr>
            <p:ph sz="half" idx="4294967295"/>
            <p:extLst>
              <p:ext uri="{D42A27DB-BD31-4B8C-83A1-F6EECF244321}">
                <p14:modId xmlns:p14="http://schemas.microsoft.com/office/powerpoint/2010/main" val="1222936096"/>
              </p:ext>
            </p:extLst>
          </p:nvPr>
        </p:nvGraphicFramePr>
        <p:xfrm>
          <a:off x="457200" y="3505200"/>
          <a:ext cx="7924800" cy="2971800"/>
        </p:xfrm>
        <a:graphic>
          <a:graphicData uri="http://schemas.openxmlformats.org/presentationml/2006/ole">
            <mc:AlternateContent xmlns:mc="http://schemas.openxmlformats.org/markup-compatibility/2006">
              <mc:Choice xmlns:v="urn:schemas-microsoft-com:vml" Requires="v">
                <p:oleObj spid="_x0000_s1047" name="Document" r:id="rId4" imgW="5359791" imgH="1885422" progId="Word.Document.8">
                  <p:embed/>
                </p:oleObj>
              </mc:Choice>
              <mc:Fallback>
                <p:oleObj name="Document" r:id="rId4" imgW="5359791" imgH="1885422" progId="Word.Document.8">
                  <p:embed/>
                  <p:pic>
                    <p:nvPicPr>
                      <p:cNvPr id="1026"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505200"/>
                        <a:ext cx="7924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9"/>
          <p:cNvSpPr txBox="1">
            <a:spLocks noChangeArrowheads="1"/>
          </p:cNvSpPr>
          <p:nvPr/>
        </p:nvSpPr>
        <p:spPr bwMode="auto">
          <a:xfrm>
            <a:off x="228600" y="6629400"/>
            <a:ext cx="82629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076516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Refinement Consistency</a:t>
            </a:r>
          </a:p>
        </p:txBody>
      </p:sp>
      <p:sp>
        <p:nvSpPr>
          <p:cNvPr id="18435" name="Rectangle 3"/>
          <p:cNvSpPr>
            <a:spLocks noGrp="1" noChangeArrowheads="1"/>
          </p:cNvSpPr>
          <p:nvPr>
            <p:ph idx="1"/>
          </p:nvPr>
        </p:nvSpPr>
        <p:spPr/>
        <p:txBody>
          <a:bodyPr>
            <a:normAutofit lnSpcReduction="10000"/>
          </a:bodyPr>
          <a:lstStyle/>
          <a:p>
            <a:r>
              <a:rPr lang="en-US" altLang="en-US" smtClean="0"/>
              <a:t>Architectural models are refined during the design process</a:t>
            </a:r>
          </a:p>
          <a:p>
            <a:r>
              <a:rPr lang="en-US" altLang="en-US" smtClean="0"/>
              <a:t>A relationship must be maintained between higher and lower level models</a:t>
            </a:r>
          </a:p>
          <a:p>
            <a:pPr lvl="1"/>
            <a:r>
              <a:rPr lang="en-US" altLang="en-US" smtClean="0"/>
              <a:t>All elements are preserved in the lower level model</a:t>
            </a:r>
          </a:p>
          <a:p>
            <a:pPr lvl="1"/>
            <a:r>
              <a:rPr lang="en-US" altLang="en-US" smtClean="0"/>
              <a:t>All design decisions are preserved in the lower-level model</a:t>
            </a:r>
          </a:p>
          <a:p>
            <a:pPr lvl="1"/>
            <a:r>
              <a:rPr lang="en-US" altLang="en-US" smtClean="0"/>
              <a:t>No new design decisions violate existing design decisions</a:t>
            </a:r>
            <a:endParaRPr lang="en-US" altLang="en-US" sz="1600" smtClean="0">
              <a:latin typeface="Courier New" panose="02070309020205020404" pitchFamily="49" charset="0"/>
            </a:endParaRPr>
          </a:p>
          <a:p>
            <a:endParaRPr lang="en-US" altLang="en-US" sz="1600" smtClean="0"/>
          </a:p>
        </p:txBody>
      </p:sp>
    </p:spTree>
    <p:extLst>
      <p:ext uri="{BB962C8B-B14F-4D97-AF65-F5344CB8AC3E}">
        <p14:creationId xmlns:p14="http://schemas.microsoft.com/office/powerpoint/2010/main" val="17356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en-US" smtClean="0"/>
              <a:t>Refinement Consistency Example</a:t>
            </a:r>
          </a:p>
        </p:txBody>
      </p:sp>
      <p:graphicFrame>
        <p:nvGraphicFramePr>
          <p:cNvPr id="2050" name="Object 5"/>
          <p:cNvGraphicFramePr>
            <a:graphicFrameLocks noChangeAspect="1"/>
          </p:cNvGraphicFramePr>
          <p:nvPr>
            <p:ph idx="1"/>
            <p:extLst>
              <p:ext uri="{D42A27DB-BD31-4B8C-83A1-F6EECF244321}">
                <p14:modId xmlns:p14="http://schemas.microsoft.com/office/powerpoint/2010/main" val="2698821628"/>
              </p:ext>
            </p:extLst>
          </p:nvPr>
        </p:nvGraphicFramePr>
        <p:xfrm>
          <a:off x="762000" y="1396123"/>
          <a:ext cx="5181600" cy="5131067"/>
        </p:xfrm>
        <a:graphic>
          <a:graphicData uri="http://schemas.openxmlformats.org/presentationml/2006/ole">
            <mc:AlternateContent xmlns:mc="http://schemas.openxmlformats.org/markup-compatibility/2006">
              <mc:Choice xmlns:v="urn:schemas-microsoft-com:vml" Requires="v">
                <p:oleObj spid="_x0000_s2071" name="Document" r:id="rId4" imgW="5359791" imgH="5307389" progId="Word.Document.8">
                  <p:embed/>
                </p:oleObj>
              </mc:Choice>
              <mc:Fallback>
                <p:oleObj name="Document" r:id="rId4" imgW="5359791" imgH="5307389" progId="Word.Document.8">
                  <p:embed/>
                  <p:pic>
                    <p:nvPicPr>
                      <p:cNvPr id="20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396123"/>
                        <a:ext cx="5181600" cy="5131067"/>
                      </a:xfrm>
                      <a:prstGeom prst="rect">
                        <a:avLst/>
                      </a:prstGeom>
                      <a:noFill/>
                      <a:ln>
                        <a:noFill/>
                      </a:ln>
                      <a:effectLst/>
                    </p:spPr>
                  </p:pic>
                </p:oleObj>
              </mc:Fallback>
            </mc:AlternateContent>
          </a:graphicData>
        </a:graphic>
      </p:graphicFrame>
      <p:sp>
        <p:nvSpPr>
          <p:cNvPr id="2053" name="Text Box 7"/>
          <p:cNvSpPr txBox="1">
            <a:spLocks noChangeArrowheads="1"/>
          </p:cNvSpPr>
          <p:nvPr/>
        </p:nvSpPr>
        <p:spPr bwMode="auto">
          <a:xfrm>
            <a:off x="228600" y="6629400"/>
            <a:ext cx="82629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230207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altLang="en-US" smtClean="0"/>
              <a:t>Architectural Analysis Goals – Compatibility</a:t>
            </a:r>
          </a:p>
        </p:txBody>
      </p:sp>
      <p:sp>
        <p:nvSpPr>
          <p:cNvPr id="19459" name="Rectangle 3"/>
          <p:cNvSpPr>
            <a:spLocks noGrp="1" noChangeArrowheads="1"/>
          </p:cNvSpPr>
          <p:nvPr>
            <p:ph idx="1"/>
          </p:nvPr>
        </p:nvSpPr>
        <p:spPr/>
        <p:txBody>
          <a:bodyPr/>
          <a:lstStyle/>
          <a:p>
            <a:r>
              <a:rPr lang="en-US" altLang="en-US" smtClean="0"/>
              <a:t>Compatibility is an external property of an architectural model</a:t>
            </a:r>
          </a:p>
          <a:p>
            <a:r>
              <a:rPr lang="en-US" altLang="en-US" smtClean="0"/>
              <a:t>Ensures that the architectural model adheres to guidelines and constraints of</a:t>
            </a:r>
          </a:p>
          <a:p>
            <a:pPr lvl="1"/>
            <a:r>
              <a:rPr lang="en-US" altLang="en-US" smtClean="0"/>
              <a:t>a style</a:t>
            </a:r>
          </a:p>
          <a:p>
            <a:pPr lvl="1"/>
            <a:r>
              <a:rPr lang="en-US" altLang="en-US" smtClean="0"/>
              <a:t>a reference architecture</a:t>
            </a:r>
          </a:p>
          <a:p>
            <a:pPr lvl="1"/>
            <a:r>
              <a:rPr lang="en-US" altLang="en-US" smtClean="0"/>
              <a:t>an architectural standard</a:t>
            </a:r>
          </a:p>
        </p:txBody>
      </p:sp>
    </p:spTree>
    <p:extLst>
      <p:ext uri="{BB962C8B-B14F-4D97-AF65-F5344CB8AC3E}">
        <p14:creationId xmlns:p14="http://schemas.microsoft.com/office/powerpoint/2010/main" val="993567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04800" y="228600"/>
            <a:ext cx="8305800" cy="685800"/>
          </a:xfrm>
        </p:spPr>
        <p:txBody>
          <a:bodyPr>
            <a:noAutofit/>
          </a:bodyPr>
          <a:lstStyle/>
          <a:p>
            <a:r>
              <a:rPr lang="en-US" altLang="en-US" sz="3600" dirty="0" smtClean="0"/>
              <a:t>Architectural Compatibility Example – Lunar Lander</a:t>
            </a:r>
          </a:p>
        </p:txBody>
      </p:sp>
      <p:graphicFrame>
        <p:nvGraphicFramePr>
          <p:cNvPr id="3074" name="Object 3"/>
          <p:cNvGraphicFramePr>
            <a:graphicFrameLocks noChangeAspect="1"/>
          </p:cNvGraphicFramePr>
          <p:nvPr>
            <p:ph idx="1"/>
            <p:extLst>
              <p:ext uri="{D42A27DB-BD31-4B8C-83A1-F6EECF244321}">
                <p14:modId xmlns:p14="http://schemas.microsoft.com/office/powerpoint/2010/main" val="2775439590"/>
              </p:ext>
            </p:extLst>
          </p:nvPr>
        </p:nvGraphicFramePr>
        <p:xfrm>
          <a:off x="457200" y="1658937"/>
          <a:ext cx="7848600" cy="4225925"/>
        </p:xfrm>
        <a:graphic>
          <a:graphicData uri="http://schemas.openxmlformats.org/presentationml/2006/ole">
            <mc:AlternateContent xmlns:mc="http://schemas.openxmlformats.org/markup-compatibility/2006">
              <mc:Choice xmlns:v="urn:schemas-microsoft-com:vml" Requires="v">
                <p:oleObj spid="_x0000_s3095" name="Document" r:id="rId4" imgW="5359791" imgH="2886339" progId="Word.Document.8">
                  <p:embed/>
                </p:oleObj>
              </mc:Choice>
              <mc:Fallback>
                <p:oleObj name="Document" r:id="rId4" imgW="5359791" imgH="2886339" progId="Word.Document.8">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58937"/>
                        <a:ext cx="7848600" cy="4225925"/>
                      </a:xfrm>
                      <a:prstGeom prst="rect">
                        <a:avLst/>
                      </a:prstGeom>
                      <a:noFill/>
                      <a:ln>
                        <a:noFill/>
                      </a:ln>
                      <a:effectLst/>
                    </p:spPr>
                  </p:pic>
                </p:oleObj>
              </mc:Fallback>
            </mc:AlternateContent>
          </a:graphicData>
        </a:graphic>
      </p:graphicFrame>
      <p:sp>
        <p:nvSpPr>
          <p:cNvPr id="3077" name="Text Box 4"/>
          <p:cNvSpPr txBox="1">
            <a:spLocks noChangeArrowheads="1"/>
          </p:cNvSpPr>
          <p:nvPr/>
        </p:nvSpPr>
        <p:spPr bwMode="auto">
          <a:xfrm>
            <a:off x="304800" y="6629400"/>
            <a:ext cx="82629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4072780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altLang="en-US" smtClean="0"/>
              <a:t>Architectural Analysis Goals – Correctness</a:t>
            </a:r>
          </a:p>
        </p:txBody>
      </p:sp>
      <p:sp>
        <p:nvSpPr>
          <p:cNvPr id="20483" name="Rectangle 3"/>
          <p:cNvSpPr>
            <a:spLocks noGrp="1" noChangeArrowheads="1"/>
          </p:cNvSpPr>
          <p:nvPr>
            <p:ph idx="1"/>
          </p:nvPr>
        </p:nvSpPr>
        <p:spPr>
          <a:xfrm>
            <a:off x="457200" y="1447800"/>
            <a:ext cx="8229600" cy="4572000"/>
          </a:xfrm>
        </p:spPr>
        <p:txBody>
          <a:bodyPr>
            <a:noAutofit/>
          </a:bodyPr>
          <a:lstStyle/>
          <a:p>
            <a:pPr marL="457200" indent="-457200"/>
            <a:r>
              <a:rPr lang="en-US" altLang="en-US" sz="2400" dirty="0" smtClean="0"/>
              <a:t>Correctness is an external property of an architectural model</a:t>
            </a:r>
          </a:p>
          <a:p>
            <a:pPr marL="457200" indent="-457200"/>
            <a:r>
              <a:rPr lang="en-US" altLang="en-US" sz="2400" dirty="0" smtClean="0"/>
              <a:t>Ensures that </a:t>
            </a:r>
          </a:p>
          <a:p>
            <a:pPr marL="914400" lvl="1" indent="-457200">
              <a:buFontTx/>
              <a:buAutoNum type="arabicPeriod"/>
            </a:pPr>
            <a:r>
              <a:rPr lang="en-US" altLang="en-US" sz="2400" dirty="0" smtClean="0"/>
              <a:t>the architectural model fully realizes a system specification</a:t>
            </a:r>
          </a:p>
          <a:p>
            <a:pPr marL="914400" lvl="1" indent="-457200">
              <a:buFontTx/>
              <a:buAutoNum type="arabicPeriod"/>
            </a:pPr>
            <a:r>
              <a:rPr lang="en-US" altLang="en-US" sz="2400" dirty="0" smtClean="0"/>
              <a:t>the system’s implementation fully realizes the architecture</a:t>
            </a:r>
          </a:p>
          <a:p>
            <a:pPr marL="457200" indent="-457200"/>
            <a:r>
              <a:rPr lang="en-US" altLang="en-US" sz="2400" dirty="0" smtClean="0"/>
              <a:t>Inclusion of OTS elements impacts correctness</a:t>
            </a:r>
          </a:p>
          <a:p>
            <a:pPr marL="914400" lvl="1" indent="-457200"/>
            <a:r>
              <a:rPr lang="en-US" altLang="en-US" sz="2400" dirty="0" smtClean="0"/>
              <a:t>System may include structural elements, functionality, and non-functional properties that are not part of the architecture</a:t>
            </a:r>
          </a:p>
          <a:p>
            <a:pPr marL="914400" lvl="1" indent="-457200"/>
            <a:r>
              <a:rPr lang="en-US" altLang="en-US" sz="2400" dirty="0" smtClean="0"/>
              <a:t>The notion of </a:t>
            </a:r>
            <a:r>
              <a:rPr lang="en-US" altLang="en-US" sz="2400" i="1" dirty="0" smtClean="0">
                <a:solidFill>
                  <a:schemeClr val="accent2"/>
                </a:solidFill>
              </a:rPr>
              <a:t>fulfillment</a:t>
            </a:r>
            <a:r>
              <a:rPr lang="en-US" altLang="en-US" sz="2400" i="1" dirty="0" smtClean="0"/>
              <a:t> </a:t>
            </a:r>
            <a:r>
              <a:rPr lang="en-US" altLang="en-US" sz="2400" dirty="0" smtClean="0"/>
              <a:t>is key to ensuring architectural correctness</a:t>
            </a:r>
          </a:p>
        </p:txBody>
      </p:sp>
    </p:spTree>
    <p:extLst>
      <p:ext uri="{BB962C8B-B14F-4D97-AF65-F5344CB8AC3E}">
        <p14:creationId xmlns:p14="http://schemas.microsoft.com/office/powerpoint/2010/main" val="1530174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Scope of Architectural Analysis</a:t>
            </a:r>
          </a:p>
        </p:txBody>
      </p:sp>
      <p:sp>
        <p:nvSpPr>
          <p:cNvPr id="21507" name="Rectangle 3"/>
          <p:cNvSpPr>
            <a:spLocks noGrp="1" noChangeArrowheads="1"/>
          </p:cNvSpPr>
          <p:nvPr>
            <p:ph idx="1"/>
          </p:nvPr>
        </p:nvSpPr>
        <p:spPr/>
        <p:txBody>
          <a:bodyPr/>
          <a:lstStyle/>
          <a:p>
            <a:pPr>
              <a:lnSpc>
                <a:spcPct val="80000"/>
              </a:lnSpc>
            </a:pPr>
            <a:r>
              <a:rPr lang="en-US" altLang="en-US" sz="2000" smtClean="0"/>
              <a:t>Component- and connector-level</a:t>
            </a:r>
          </a:p>
          <a:p>
            <a:pPr>
              <a:lnSpc>
                <a:spcPct val="80000"/>
              </a:lnSpc>
            </a:pPr>
            <a:r>
              <a:rPr lang="en-US" altLang="en-US" sz="2000" smtClean="0"/>
              <a:t>Subsystem- and system-level</a:t>
            </a:r>
          </a:p>
          <a:p>
            <a:pPr lvl="1">
              <a:lnSpc>
                <a:spcPct val="80000"/>
              </a:lnSpc>
            </a:pPr>
            <a:r>
              <a:rPr lang="en-US" altLang="en-US" sz="2000" smtClean="0"/>
              <a:t>Beware of the “honey-baked ham” syndrome</a:t>
            </a:r>
          </a:p>
          <a:p>
            <a:pPr>
              <a:lnSpc>
                <a:spcPct val="80000"/>
              </a:lnSpc>
            </a:pPr>
            <a:r>
              <a:rPr lang="en-US" altLang="en-US" sz="2000" smtClean="0"/>
              <a:t>Data exchanged in a system or subsystem</a:t>
            </a:r>
          </a:p>
          <a:p>
            <a:pPr lvl="1">
              <a:lnSpc>
                <a:spcPct val="80000"/>
              </a:lnSpc>
            </a:pPr>
            <a:r>
              <a:rPr lang="en-US" altLang="en-US" sz="2000" smtClean="0"/>
              <a:t>Data structure</a:t>
            </a:r>
          </a:p>
          <a:p>
            <a:pPr lvl="1">
              <a:lnSpc>
                <a:spcPct val="80000"/>
              </a:lnSpc>
            </a:pPr>
            <a:r>
              <a:rPr lang="en-US" altLang="en-US" sz="2000" smtClean="0"/>
              <a:t>Data flow</a:t>
            </a:r>
          </a:p>
          <a:p>
            <a:pPr lvl="1">
              <a:lnSpc>
                <a:spcPct val="80000"/>
              </a:lnSpc>
            </a:pPr>
            <a:r>
              <a:rPr lang="en-US" altLang="en-US" sz="2000" smtClean="0"/>
              <a:t>Properties of data exchange</a:t>
            </a:r>
          </a:p>
          <a:p>
            <a:pPr>
              <a:lnSpc>
                <a:spcPct val="80000"/>
              </a:lnSpc>
            </a:pPr>
            <a:r>
              <a:rPr lang="en-US" altLang="en-US" sz="2000" smtClean="0"/>
              <a:t>Architectures at different abstraction levels</a:t>
            </a:r>
          </a:p>
          <a:p>
            <a:pPr>
              <a:lnSpc>
                <a:spcPct val="80000"/>
              </a:lnSpc>
            </a:pPr>
            <a:r>
              <a:rPr lang="en-US" altLang="en-US" sz="2000" smtClean="0"/>
              <a:t>Comparison of two or more architectures</a:t>
            </a:r>
          </a:p>
          <a:p>
            <a:pPr lvl="1">
              <a:lnSpc>
                <a:spcPct val="80000"/>
              </a:lnSpc>
            </a:pPr>
            <a:r>
              <a:rPr lang="en-US" altLang="en-US" sz="2000" smtClean="0"/>
              <a:t>Processing</a:t>
            </a:r>
          </a:p>
          <a:p>
            <a:pPr lvl="1">
              <a:lnSpc>
                <a:spcPct val="80000"/>
              </a:lnSpc>
            </a:pPr>
            <a:r>
              <a:rPr lang="en-US" altLang="en-US" sz="2000" smtClean="0"/>
              <a:t>Data</a:t>
            </a:r>
          </a:p>
          <a:p>
            <a:pPr lvl="1">
              <a:lnSpc>
                <a:spcPct val="80000"/>
              </a:lnSpc>
            </a:pPr>
            <a:r>
              <a:rPr lang="en-US" altLang="en-US" sz="2000" smtClean="0"/>
              <a:t>Interaction</a:t>
            </a:r>
          </a:p>
          <a:p>
            <a:pPr lvl="1">
              <a:lnSpc>
                <a:spcPct val="80000"/>
              </a:lnSpc>
            </a:pPr>
            <a:r>
              <a:rPr lang="en-US" altLang="en-US" sz="2000" smtClean="0"/>
              <a:t>Configuration</a:t>
            </a:r>
          </a:p>
          <a:p>
            <a:pPr lvl="1">
              <a:lnSpc>
                <a:spcPct val="80000"/>
              </a:lnSpc>
            </a:pPr>
            <a:r>
              <a:rPr lang="en-US" altLang="en-US" sz="2000" smtClean="0"/>
              <a:t>Non-functional properties</a:t>
            </a:r>
          </a:p>
        </p:txBody>
      </p:sp>
    </p:spTree>
    <p:extLst>
      <p:ext uri="{BB962C8B-B14F-4D97-AF65-F5344CB8AC3E}">
        <p14:creationId xmlns:p14="http://schemas.microsoft.com/office/powerpoint/2010/main" val="376607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What Is Architectural Analysis?</a:t>
            </a:r>
          </a:p>
        </p:txBody>
      </p:sp>
      <p:sp>
        <p:nvSpPr>
          <p:cNvPr id="8195" name="Rectangle 3"/>
          <p:cNvSpPr>
            <a:spLocks noGrp="1" noChangeArrowheads="1"/>
          </p:cNvSpPr>
          <p:nvPr>
            <p:ph idx="1"/>
          </p:nvPr>
        </p:nvSpPr>
        <p:spPr>
          <a:xfrm>
            <a:off x="685800" y="1600200"/>
            <a:ext cx="7772400" cy="4724400"/>
          </a:xfrm>
        </p:spPr>
        <p:txBody>
          <a:bodyPr>
            <a:normAutofit fontScale="92500" lnSpcReduction="20000"/>
          </a:bodyPr>
          <a:lstStyle/>
          <a:p>
            <a:pPr marL="457200" indent="-457200"/>
            <a:r>
              <a:rPr lang="en-US" altLang="en-US" smtClean="0">
                <a:solidFill>
                  <a:schemeClr val="accent2"/>
                </a:solidFill>
              </a:rPr>
              <a:t>Architectural analysis</a:t>
            </a:r>
            <a:r>
              <a:rPr lang="en-US" altLang="en-US" smtClean="0"/>
              <a:t> is the activity of discovering important system properties using the system’s architectural models.</a:t>
            </a:r>
          </a:p>
          <a:p>
            <a:pPr marL="914400" lvl="1" indent="-457200"/>
            <a:r>
              <a:rPr lang="en-US" altLang="en-US" smtClean="0"/>
              <a:t>Early, useful answers about relevant architectural aspects</a:t>
            </a:r>
          </a:p>
          <a:p>
            <a:pPr marL="914400" lvl="1" indent="-457200"/>
            <a:r>
              <a:rPr lang="en-US" altLang="en-US" smtClean="0"/>
              <a:t>Available prior to system’s construction</a:t>
            </a:r>
          </a:p>
          <a:p>
            <a:pPr marL="457200" indent="-457200"/>
            <a:r>
              <a:rPr lang="en-US" altLang="en-US" smtClean="0"/>
              <a:t>Important to know</a:t>
            </a:r>
          </a:p>
          <a:p>
            <a:pPr marL="914400" lvl="1" indent="-457200">
              <a:buFontTx/>
              <a:buAutoNum type="arabicPeriod"/>
            </a:pPr>
            <a:r>
              <a:rPr lang="en-US" altLang="en-US" smtClean="0"/>
              <a:t>which questions to ask</a:t>
            </a:r>
          </a:p>
          <a:p>
            <a:pPr marL="914400" lvl="1" indent="-457200">
              <a:buFontTx/>
              <a:buAutoNum type="arabicPeriod"/>
            </a:pPr>
            <a:r>
              <a:rPr lang="en-US" altLang="en-US" smtClean="0"/>
              <a:t>why to ask them</a:t>
            </a:r>
          </a:p>
          <a:p>
            <a:pPr marL="914400" lvl="1" indent="-457200">
              <a:buFontTx/>
              <a:buAutoNum type="arabicPeriod"/>
            </a:pPr>
            <a:r>
              <a:rPr lang="en-US" altLang="en-US" smtClean="0"/>
              <a:t>how to ask them</a:t>
            </a:r>
          </a:p>
          <a:p>
            <a:pPr marL="914400" lvl="1" indent="-457200">
              <a:buFontTx/>
              <a:buAutoNum type="arabicPeriod"/>
            </a:pPr>
            <a:r>
              <a:rPr lang="en-US" altLang="en-US" smtClean="0"/>
              <a:t>how to ensure that they can be answered</a:t>
            </a:r>
          </a:p>
        </p:txBody>
      </p:sp>
    </p:spTree>
    <p:extLst>
      <p:ext uri="{BB962C8B-B14F-4D97-AF65-F5344CB8AC3E}">
        <p14:creationId xmlns:p14="http://schemas.microsoft.com/office/powerpoint/2010/main" val="39466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smtClean="0"/>
              <a:t>Data Exchange Example</a:t>
            </a:r>
          </a:p>
        </p:txBody>
      </p:sp>
      <p:graphicFrame>
        <p:nvGraphicFramePr>
          <p:cNvPr id="4098" name="Object 5"/>
          <p:cNvGraphicFramePr>
            <a:graphicFrameLocks noChangeAspect="1"/>
          </p:cNvGraphicFramePr>
          <p:nvPr>
            <p:ph idx="1"/>
          </p:nvPr>
        </p:nvGraphicFramePr>
        <p:xfrm>
          <a:off x="1066800" y="2060575"/>
          <a:ext cx="7251700" cy="3198813"/>
        </p:xfrm>
        <a:graphic>
          <a:graphicData uri="http://schemas.openxmlformats.org/presentationml/2006/ole">
            <mc:AlternateContent xmlns:mc="http://schemas.openxmlformats.org/markup-compatibility/2006">
              <mc:Choice xmlns:v="urn:schemas-microsoft-com:vml" Requires="v">
                <p:oleObj spid="_x0000_s4119" name="Document" r:id="rId4" imgW="5359791" imgH="2363372" progId="Word.Document.8">
                  <p:embed/>
                </p:oleObj>
              </mc:Choice>
              <mc:Fallback>
                <p:oleObj name="Document" r:id="rId4" imgW="5359791" imgH="2363372" progId="Word.Document.8">
                  <p:embed/>
                  <p:pic>
                    <p:nvPicPr>
                      <p:cNvPr id="409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060575"/>
                        <a:ext cx="7251700" cy="319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Text Box 7"/>
          <p:cNvSpPr txBox="1">
            <a:spLocks noChangeArrowheads="1"/>
          </p:cNvSpPr>
          <p:nvPr/>
        </p:nvSpPr>
        <p:spPr bwMode="auto">
          <a:xfrm>
            <a:off x="228600" y="6629400"/>
            <a:ext cx="82629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887659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Autofit/>
          </a:bodyPr>
          <a:lstStyle/>
          <a:p>
            <a:r>
              <a:rPr lang="en-US" altLang="en-US" dirty="0" smtClean="0"/>
              <a:t>Architectures at Different Abstraction Levels</a:t>
            </a:r>
          </a:p>
        </p:txBody>
      </p:sp>
      <p:pic>
        <p:nvPicPr>
          <p:cNvPr id="22532" name="Picture 4" descr="High-Level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22860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Refined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434783"/>
            <a:ext cx="50292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6"/>
          <p:cNvSpPr txBox="1">
            <a:spLocks noChangeArrowheads="1"/>
          </p:cNvSpPr>
          <p:nvPr/>
        </p:nvSpPr>
        <p:spPr bwMode="auto">
          <a:xfrm>
            <a:off x="228600" y="6629400"/>
            <a:ext cx="82629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432983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ltLang="en-US" smtClean="0"/>
              <a:t>Architectural Concern Being Analyzed</a:t>
            </a:r>
          </a:p>
        </p:txBody>
      </p:sp>
      <p:sp>
        <p:nvSpPr>
          <p:cNvPr id="23555" name="Rectangle 3"/>
          <p:cNvSpPr>
            <a:spLocks noGrp="1" noChangeArrowheads="1"/>
          </p:cNvSpPr>
          <p:nvPr>
            <p:ph idx="1"/>
          </p:nvPr>
        </p:nvSpPr>
        <p:spPr/>
        <p:txBody>
          <a:bodyPr/>
          <a:lstStyle/>
          <a:p>
            <a:r>
              <a:rPr lang="en-US" altLang="en-US" smtClean="0"/>
              <a:t>Structural characteristics</a:t>
            </a:r>
          </a:p>
          <a:p>
            <a:r>
              <a:rPr lang="en-US" altLang="en-US" smtClean="0"/>
              <a:t>Behavioral characteristics</a:t>
            </a:r>
          </a:p>
          <a:p>
            <a:r>
              <a:rPr lang="en-US" altLang="en-US" smtClean="0"/>
              <a:t>Interaction characteristics</a:t>
            </a:r>
          </a:p>
          <a:p>
            <a:r>
              <a:rPr lang="en-US" altLang="en-US" smtClean="0"/>
              <a:t>Non-functional characteristics</a:t>
            </a:r>
          </a:p>
        </p:txBody>
      </p:sp>
    </p:spTree>
    <p:extLst>
      <p:ext uri="{BB962C8B-B14F-4D97-AF65-F5344CB8AC3E}">
        <p14:creationId xmlns:p14="http://schemas.microsoft.com/office/powerpoint/2010/main" val="356256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Level of Formality</a:t>
            </a:r>
          </a:p>
        </p:txBody>
      </p:sp>
      <p:sp>
        <p:nvSpPr>
          <p:cNvPr id="24579" name="Rectangle 3"/>
          <p:cNvSpPr>
            <a:spLocks noGrp="1" noChangeArrowheads="1"/>
          </p:cNvSpPr>
          <p:nvPr>
            <p:ph idx="1"/>
          </p:nvPr>
        </p:nvSpPr>
        <p:spPr/>
        <p:txBody>
          <a:bodyPr/>
          <a:lstStyle/>
          <a:p>
            <a:r>
              <a:rPr lang="en-US" altLang="en-US" smtClean="0"/>
              <a:t>Informal models</a:t>
            </a:r>
          </a:p>
          <a:p>
            <a:r>
              <a:rPr lang="en-US" altLang="en-US" smtClean="0"/>
              <a:t>Semi-formal models</a:t>
            </a:r>
          </a:p>
          <a:p>
            <a:r>
              <a:rPr lang="en-US" altLang="en-US" smtClean="0"/>
              <a:t>Formal models</a:t>
            </a:r>
          </a:p>
        </p:txBody>
      </p:sp>
    </p:spTree>
    <p:extLst>
      <p:ext uri="{BB962C8B-B14F-4D97-AF65-F5344CB8AC3E}">
        <p14:creationId xmlns:p14="http://schemas.microsoft.com/office/powerpoint/2010/main" val="2748331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Type of Analysis</a:t>
            </a:r>
          </a:p>
        </p:txBody>
      </p:sp>
      <p:sp>
        <p:nvSpPr>
          <p:cNvPr id="25603" name="Rectangle 3"/>
          <p:cNvSpPr>
            <a:spLocks noGrp="1" noChangeArrowheads="1"/>
          </p:cNvSpPr>
          <p:nvPr>
            <p:ph idx="1"/>
          </p:nvPr>
        </p:nvSpPr>
        <p:spPr/>
        <p:txBody>
          <a:bodyPr/>
          <a:lstStyle/>
          <a:p>
            <a:r>
              <a:rPr lang="en-US" altLang="en-US" smtClean="0"/>
              <a:t>Static analysis</a:t>
            </a:r>
          </a:p>
          <a:p>
            <a:r>
              <a:rPr lang="en-US" altLang="en-US" smtClean="0"/>
              <a:t>Dynamic analysis</a:t>
            </a:r>
          </a:p>
          <a:p>
            <a:r>
              <a:rPr lang="en-US" altLang="en-US" smtClean="0"/>
              <a:t>Scenario-driven analysis</a:t>
            </a:r>
          </a:p>
          <a:p>
            <a:pPr lvl="1"/>
            <a:r>
              <a:rPr lang="en-US" altLang="en-US" smtClean="0"/>
              <a:t>Can be both static and dynamic</a:t>
            </a:r>
          </a:p>
        </p:txBody>
      </p:sp>
    </p:spTree>
    <p:extLst>
      <p:ext uri="{BB962C8B-B14F-4D97-AF65-F5344CB8AC3E}">
        <p14:creationId xmlns:p14="http://schemas.microsoft.com/office/powerpoint/2010/main" val="2639832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Level of Automation</a:t>
            </a:r>
          </a:p>
        </p:txBody>
      </p:sp>
      <p:sp>
        <p:nvSpPr>
          <p:cNvPr id="26627" name="Rectangle 3"/>
          <p:cNvSpPr>
            <a:spLocks noGrp="1" noChangeArrowheads="1"/>
          </p:cNvSpPr>
          <p:nvPr>
            <p:ph idx="1"/>
          </p:nvPr>
        </p:nvSpPr>
        <p:spPr/>
        <p:txBody>
          <a:bodyPr/>
          <a:lstStyle/>
          <a:p>
            <a:r>
              <a:rPr lang="en-US" altLang="en-US" smtClean="0"/>
              <a:t>Manual</a:t>
            </a:r>
          </a:p>
          <a:p>
            <a:r>
              <a:rPr lang="en-US" altLang="en-US" smtClean="0"/>
              <a:t>Partially automated</a:t>
            </a:r>
          </a:p>
          <a:p>
            <a:r>
              <a:rPr lang="en-US" altLang="en-US" smtClean="0"/>
              <a:t>Fully automated</a:t>
            </a:r>
          </a:p>
        </p:txBody>
      </p:sp>
    </p:spTree>
    <p:extLst>
      <p:ext uri="{BB962C8B-B14F-4D97-AF65-F5344CB8AC3E}">
        <p14:creationId xmlns:p14="http://schemas.microsoft.com/office/powerpoint/2010/main" val="201263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Analysis Stakeholders</a:t>
            </a:r>
          </a:p>
        </p:txBody>
      </p:sp>
      <p:sp>
        <p:nvSpPr>
          <p:cNvPr id="27651" name="Rectangle 3"/>
          <p:cNvSpPr>
            <a:spLocks noGrp="1" noChangeArrowheads="1"/>
          </p:cNvSpPr>
          <p:nvPr>
            <p:ph idx="1"/>
          </p:nvPr>
        </p:nvSpPr>
        <p:spPr/>
        <p:txBody>
          <a:bodyPr/>
          <a:lstStyle/>
          <a:p>
            <a:r>
              <a:rPr lang="en-US" altLang="en-US" smtClean="0"/>
              <a:t>Architects</a:t>
            </a:r>
          </a:p>
          <a:p>
            <a:r>
              <a:rPr lang="en-US" altLang="en-US" smtClean="0"/>
              <a:t>Developers</a:t>
            </a:r>
          </a:p>
          <a:p>
            <a:r>
              <a:rPr lang="en-US" altLang="en-US" smtClean="0"/>
              <a:t>Managers</a:t>
            </a:r>
          </a:p>
          <a:p>
            <a:r>
              <a:rPr lang="en-US" altLang="en-US" smtClean="0"/>
              <a:t>Customers</a:t>
            </a:r>
          </a:p>
          <a:p>
            <a:r>
              <a:rPr lang="en-US" altLang="en-US" smtClean="0"/>
              <a:t>Vendors</a:t>
            </a:r>
          </a:p>
        </p:txBody>
      </p:sp>
    </p:spTree>
    <p:extLst>
      <p:ext uri="{BB962C8B-B14F-4D97-AF65-F5344CB8AC3E}">
        <p14:creationId xmlns:p14="http://schemas.microsoft.com/office/powerpoint/2010/main" val="140759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Architectural Analysis in a Nutshell</a:t>
            </a:r>
          </a:p>
        </p:txBody>
      </p:sp>
      <p:grpSp>
        <p:nvGrpSpPr>
          <p:cNvPr id="28676" name="Group 14"/>
          <p:cNvGrpSpPr>
            <a:grpSpLocks/>
          </p:cNvGrpSpPr>
          <p:nvPr/>
        </p:nvGrpSpPr>
        <p:grpSpPr bwMode="auto">
          <a:xfrm>
            <a:off x="800100" y="1295400"/>
            <a:ext cx="7543800" cy="5029200"/>
            <a:chOff x="720" y="576"/>
            <a:chExt cx="4998" cy="3366"/>
          </a:xfrm>
        </p:grpSpPr>
        <p:pic>
          <p:nvPicPr>
            <p:cNvPr id="2867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576"/>
              <a:ext cx="2460" cy="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912"/>
              <a:ext cx="2454" cy="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77" name="Text Box 15"/>
          <p:cNvSpPr txBox="1">
            <a:spLocks noChangeArrowheads="1"/>
          </p:cNvSpPr>
          <p:nvPr/>
        </p:nvSpPr>
        <p:spPr bwMode="auto">
          <a:xfrm>
            <a:off x="304800" y="6629400"/>
            <a:ext cx="82629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3110230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Analysis Techniques</a:t>
            </a:r>
            <a:endParaRPr lang="en-CA" dirty="0"/>
          </a:p>
        </p:txBody>
      </p:sp>
      <p:sp>
        <p:nvSpPr>
          <p:cNvPr id="5" name="Subtitle 4"/>
          <p:cNvSpPr>
            <a:spLocks noGrp="1"/>
          </p:cNvSpPr>
          <p:nvPr>
            <p:ph type="subTitle" idx="1"/>
          </p:nvPr>
        </p:nvSpPr>
        <p:spPr/>
        <p:txBody>
          <a:bodyPr/>
          <a:lstStyle/>
          <a:p>
            <a:endParaRPr lang="en-CA"/>
          </a:p>
        </p:txBody>
      </p:sp>
    </p:spTree>
    <p:extLst>
      <p:ext uri="{BB962C8B-B14F-4D97-AF65-F5344CB8AC3E}">
        <p14:creationId xmlns:p14="http://schemas.microsoft.com/office/powerpoint/2010/main" val="3435039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altLang="en-US" smtClean="0"/>
              <a:t>Architectural Inspections and Reviews</a:t>
            </a:r>
          </a:p>
        </p:txBody>
      </p:sp>
      <p:sp>
        <p:nvSpPr>
          <p:cNvPr id="6147" name="Rectangle 3"/>
          <p:cNvSpPr>
            <a:spLocks noGrp="1" noChangeArrowheads="1"/>
          </p:cNvSpPr>
          <p:nvPr>
            <p:ph idx="1"/>
          </p:nvPr>
        </p:nvSpPr>
        <p:spPr/>
        <p:txBody>
          <a:bodyPr>
            <a:normAutofit fontScale="77500" lnSpcReduction="20000"/>
          </a:bodyPr>
          <a:lstStyle/>
          <a:p>
            <a:r>
              <a:rPr lang="en-US" altLang="en-US" dirty="0" smtClean="0"/>
              <a:t>We will focus on the inspections and reviews process for analysis relying on several different techniques.</a:t>
            </a:r>
          </a:p>
          <a:p>
            <a:r>
              <a:rPr lang="en-US" altLang="en-US" dirty="0" smtClean="0"/>
              <a:t>Architectural </a:t>
            </a:r>
            <a:r>
              <a:rPr lang="en-US" altLang="en-US" dirty="0" smtClean="0"/>
              <a:t>models studied by human stakeholders for specific properties</a:t>
            </a:r>
          </a:p>
          <a:p>
            <a:r>
              <a:rPr lang="en-US" altLang="en-US" dirty="0" smtClean="0"/>
              <a:t>The stakeholders define analysis objective</a:t>
            </a:r>
          </a:p>
          <a:p>
            <a:r>
              <a:rPr lang="en-US" altLang="en-US" dirty="0" smtClean="0"/>
              <a:t>Manual techniques</a:t>
            </a:r>
          </a:p>
          <a:p>
            <a:pPr lvl="1"/>
            <a:r>
              <a:rPr lang="en-US" altLang="en-US" dirty="0" smtClean="0"/>
              <a:t>Can be expensive</a:t>
            </a:r>
          </a:p>
          <a:p>
            <a:r>
              <a:rPr lang="en-US" altLang="en-US" dirty="0" smtClean="0"/>
              <a:t>Useful in the case of informal architectural descriptions</a:t>
            </a:r>
          </a:p>
          <a:p>
            <a:r>
              <a:rPr lang="en-US" altLang="en-US" dirty="0" smtClean="0"/>
              <a:t>Useful in establishing “soft” system properties</a:t>
            </a:r>
          </a:p>
          <a:p>
            <a:pPr lvl="1"/>
            <a:r>
              <a:rPr lang="en-US" altLang="en-US" dirty="0" smtClean="0"/>
              <a:t>E.g., scalability or adaptability</a:t>
            </a:r>
          </a:p>
          <a:p>
            <a:r>
              <a:rPr lang="en-US" altLang="en-US" dirty="0" smtClean="0"/>
              <a:t>Able to consider multiple stakeholders’ objectives and multiple architectural properties</a:t>
            </a:r>
          </a:p>
        </p:txBody>
      </p:sp>
    </p:spTree>
    <p:extLst>
      <p:ext uri="{BB962C8B-B14F-4D97-AF65-F5344CB8AC3E}">
        <p14:creationId xmlns:p14="http://schemas.microsoft.com/office/powerpoint/2010/main" val="1226311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9610" y="228600"/>
            <a:ext cx="7924800" cy="685800"/>
          </a:xfrm>
        </p:spPr>
        <p:txBody>
          <a:bodyPr>
            <a:noAutofit/>
          </a:bodyPr>
          <a:lstStyle/>
          <a:p>
            <a:r>
              <a:rPr lang="en-US" altLang="en-US" dirty="0" smtClean="0"/>
              <a:t>Informal Architectural Models and Analysis</a:t>
            </a:r>
          </a:p>
        </p:txBody>
      </p:sp>
      <p:sp>
        <p:nvSpPr>
          <p:cNvPr id="9219" name="Rectangle 3"/>
          <p:cNvSpPr>
            <a:spLocks noGrp="1" noChangeArrowheads="1"/>
          </p:cNvSpPr>
          <p:nvPr>
            <p:ph idx="1"/>
          </p:nvPr>
        </p:nvSpPr>
        <p:spPr>
          <a:xfrm>
            <a:off x="5821680" y="1371600"/>
            <a:ext cx="3017520" cy="4419600"/>
          </a:xfrm>
        </p:spPr>
        <p:txBody>
          <a:bodyPr>
            <a:noAutofit/>
          </a:bodyPr>
          <a:lstStyle/>
          <a:p>
            <a:r>
              <a:rPr lang="en-US" altLang="en-US" sz="2800" dirty="0" smtClean="0"/>
              <a:t>Helps architects get clarification from system customers</a:t>
            </a:r>
          </a:p>
          <a:p>
            <a:r>
              <a:rPr lang="en-US" altLang="en-US" sz="2800" dirty="0" smtClean="0"/>
              <a:t>Helps managers ensure project scope</a:t>
            </a:r>
          </a:p>
          <a:p>
            <a:r>
              <a:rPr lang="en-US" altLang="en-US" sz="2800" dirty="0" smtClean="0"/>
              <a:t>Not as useful to developers</a:t>
            </a:r>
          </a:p>
        </p:txBody>
      </p:sp>
      <p:pic>
        <p:nvPicPr>
          <p:cNvPr id="9221" name="Picture 4" descr="LunarLander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79613"/>
            <a:ext cx="4876800" cy="365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5"/>
          <p:cNvSpPr txBox="1">
            <a:spLocks noChangeArrowheads="1"/>
          </p:cNvSpPr>
          <p:nvPr/>
        </p:nvSpPr>
        <p:spPr bwMode="auto">
          <a:xfrm>
            <a:off x="228600" y="6629400"/>
            <a:ext cx="82629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582512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ltLang="en-US" smtClean="0"/>
              <a:t>Inspections and Reviews in a Nutshell</a:t>
            </a:r>
          </a:p>
        </p:txBody>
      </p:sp>
      <p:sp>
        <p:nvSpPr>
          <p:cNvPr id="7171" name="Rectangle 3"/>
          <p:cNvSpPr>
            <a:spLocks noGrp="1" noChangeArrowheads="1"/>
          </p:cNvSpPr>
          <p:nvPr>
            <p:ph idx="1"/>
          </p:nvPr>
        </p:nvSpPr>
        <p:spPr/>
        <p:txBody>
          <a:bodyPr>
            <a:normAutofit fontScale="92500" lnSpcReduction="20000"/>
          </a:bodyPr>
          <a:lstStyle/>
          <a:p>
            <a:r>
              <a:rPr lang="en-US" altLang="en-US" i="1" smtClean="0">
                <a:solidFill>
                  <a:schemeClr val="accent2"/>
                </a:solidFill>
              </a:rPr>
              <a:t>Analysis Goals</a:t>
            </a:r>
            <a:r>
              <a:rPr lang="en-US" altLang="en-US" smtClean="0"/>
              <a:t> – any</a:t>
            </a:r>
          </a:p>
          <a:p>
            <a:r>
              <a:rPr lang="en-US" altLang="en-US" i="1" smtClean="0">
                <a:solidFill>
                  <a:schemeClr val="accent2"/>
                </a:solidFill>
              </a:rPr>
              <a:t>Analysis Scope</a:t>
            </a:r>
            <a:r>
              <a:rPr lang="en-US" altLang="en-US" smtClean="0"/>
              <a:t> – any </a:t>
            </a:r>
          </a:p>
          <a:p>
            <a:r>
              <a:rPr lang="en-US" altLang="en-US" i="1" smtClean="0">
                <a:solidFill>
                  <a:schemeClr val="accent2"/>
                </a:solidFill>
              </a:rPr>
              <a:t>Analysis Concern</a:t>
            </a:r>
            <a:r>
              <a:rPr lang="en-US" altLang="en-US" smtClean="0"/>
              <a:t> – any, but particularly suited for non-functional properties</a:t>
            </a:r>
          </a:p>
          <a:p>
            <a:r>
              <a:rPr lang="en-US" altLang="en-US" i="1" smtClean="0">
                <a:solidFill>
                  <a:schemeClr val="accent2"/>
                </a:solidFill>
              </a:rPr>
              <a:t>Architectural Models</a:t>
            </a:r>
            <a:r>
              <a:rPr lang="en-US" altLang="en-US" smtClean="0"/>
              <a:t> – any, but must be geared to stakeholder needs and analysis objectives</a:t>
            </a:r>
          </a:p>
          <a:p>
            <a:r>
              <a:rPr lang="en-US" altLang="en-US" i="1" smtClean="0">
                <a:solidFill>
                  <a:schemeClr val="accent2"/>
                </a:solidFill>
              </a:rPr>
              <a:t>Analysis Types</a:t>
            </a:r>
            <a:r>
              <a:rPr lang="en-US" altLang="en-US" smtClean="0"/>
              <a:t> – mostly static and scenario-based</a:t>
            </a:r>
          </a:p>
          <a:p>
            <a:r>
              <a:rPr lang="en-US" altLang="en-US" i="1" smtClean="0">
                <a:solidFill>
                  <a:schemeClr val="accent2"/>
                </a:solidFill>
              </a:rPr>
              <a:t>Automation Level</a:t>
            </a:r>
            <a:r>
              <a:rPr lang="en-US" altLang="en-US" smtClean="0"/>
              <a:t> – manual, human intensive</a:t>
            </a:r>
          </a:p>
          <a:p>
            <a:r>
              <a:rPr lang="en-US" altLang="en-US" i="1" smtClean="0">
                <a:solidFill>
                  <a:schemeClr val="accent2"/>
                </a:solidFill>
              </a:rPr>
              <a:t>Stakeholders</a:t>
            </a:r>
            <a:r>
              <a:rPr lang="en-US" altLang="en-US" smtClean="0"/>
              <a:t> – any, except perhaps component vendors</a:t>
            </a:r>
          </a:p>
          <a:p>
            <a:pPr>
              <a:buFont typeface="Wingdings" panose="05000000000000000000" pitchFamily="2" charset="2"/>
              <a:buNone/>
            </a:pPr>
            <a:endParaRPr lang="en-US" altLang="en-US" smtClean="0"/>
          </a:p>
        </p:txBody>
      </p:sp>
    </p:spTree>
    <p:extLst>
      <p:ext uri="{BB962C8B-B14F-4D97-AF65-F5344CB8AC3E}">
        <p14:creationId xmlns:p14="http://schemas.microsoft.com/office/powerpoint/2010/main" val="10607358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Analysis Techniques</a:t>
            </a:r>
            <a:endParaRPr lang="en-CA" dirty="0"/>
          </a:p>
        </p:txBody>
      </p:sp>
      <p:sp>
        <p:nvSpPr>
          <p:cNvPr id="3" name="Content Placeholder 2"/>
          <p:cNvSpPr>
            <a:spLocks noGrp="1"/>
          </p:cNvSpPr>
          <p:nvPr>
            <p:ph idx="1"/>
          </p:nvPr>
        </p:nvSpPr>
        <p:spPr>
          <a:xfrm>
            <a:off x="457200" y="1325562"/>
            <a:ext cx="8229600" cy="5227638"/>
          </a:xfrm>
        </p:spPr>
        <p:txBody>
          <a:bodyPr>
            <a:normAutofit fontScale="70000" lnSpcReduction="20000"/>
          </a:bodyPr>
          <a:lstStyle/>
          <a:p>
            <a:r>
              <a:rPr lang="en-US" dirty="0"/>
              <a:t>Analytic </a:t>
            </a:r>
            <a:r>
              <a:rPr lang="en-US" dirty="0" smtClean="0"/>
              <a:t>models:</a:t>
            </a:r>
          </a:p>
          <a:p>
            <a:pPr lvl="1"/>
            <a:r>
              <a:rPr lang="en-US" dirty="0" smtClean="0"/>
              <a:t>Well-established </a:t>
            </a:r>
            <a:r>
              <a:rPr lang="en-US" dirty="0"/>
              <a:t>mathematical models allow you to study quality attributes such as performance or availability. </a:t>
            </a:r>
            <a:endParaRPr lang="en-US" dirty="0" smtClean="0"/>
          </a:p>
          <a:p>
            <a:r>
              <a:rPr lang="en-US" dirty="0" smtClean="0"/>
              <a:t>Checklists:</a:t>
            </a:r>
          </a:p>
          <a:p>
            <a:pPr lvl="1"/>
            <a:r>
              <a:rPr lang="en-US" dirty="0" smtClean="0"/>
              <a:t>Checklists </a:t>
            </a:r>
            <a:r>
              <a:rPr lang="en-US" dirty="0"/>
              <a:t>are useful tools that allow you to ensure in a systematic way that certain decisions that need to be taken into account are not forgotten. </a:t>
            </a:r>
            <a:endParaRPr lang="en-US" dirty="0" smtClean="0"/>
          </a:p>
          <a:p>
            <a:r>
              <a:rPr lang="en-US" dirty="0"/>
              <a:t>Thought experiments, reflective questions, and back-of-the-envelope </a:t>
            </a:r>
            <a:r>
              <a:rPr lang="en-US" dirty="0" smtClean="0"/>
              <a:t>analyses</a:t>
            </a:r>
            <a:r>
              <a:rPr lang="en-US" dirty="0"/>
              <a:t>:</a:t>
            </a:r>
            <a:endParaRPr lang="en-US" dirty="0" smtClean="0"/>
          </a:p>
          <a:p>
            <a:pPr lvl="1"/>
            <a:r>
              <a:rPr lang="en-US" dirty="0" smtClean="0"/>
              <a:t>Thought </a:t>
            </a:r>
            <a:r>
              <a:rPr lang="en-US" dirty="0"/>
              <a:t>experiments are informal analyses performed by a small group of designers in which important scenarios are studied to identify potential problems. </a:t>
            </a:r>
            <a:endParaRPr lang="en-US" dirty="0" smtClean="0"/>
          </a:p>
          <a:p>
            <a:r>
              <a:rPr lang="en-US" dirty="0"/>
              <a:t>Prototypes, simulations, and </a:t>
            </a:r>
            <a:r>
              <a:rPr lang="en-US" dirty="0" smtClean="0"/>
              <a:t>experiments:</a:t>
            </a:r>
          </a:p>
          <a:p>
            <a:pPr lvl="1"/>
            <a:r>
              <a:rPr lang="en-US" dirty="0" smtClean="0"/>
              <a:t>Purely </a:t>
            </a:r>
            <a:r>
              <a:rPr lang="en-US" dirty="0"/>
              <a:t>conceptual techniques for analyzing a design are sometimes inadequate to accurately understand whether certain design decisions are appropriate, or whether you should favor one particular technology over another. </a:t>
            </a:r>
          </a:p>
          <a:p>
            <a:endParaRPr lang="en-US" dirty="0"/>
          </a:p>
        </p:txBody>
      </p:sp>
    </p:spTree>
    <p:extLst>
      <p:ext uri="{BB962C8B-B14F-4D97-AF65-F5344CB8AC3E}">
        <p14:creationId xmlns:p14="http://schemas.microsoft.com/office/powerpoint/2010/main" val="1571578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Analysis Techniques</a:t>
            </a:r>
            <a:endParaRPr lang="en-CA"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1676400"/>
            <a:ext cx="6296822" cy="3810000"/>
          </a:xfrm>
        </p:spPr>
      </p:pic>
    </p:spTree>
    <p:extLst>
      <p:ext uri="{BB962C8B-B14F-4D97-AF65-F5344CB8AC3E}">
        <p14:creationId xmlns:p14="http://schemas.microsoft.com/office/powerpoint/2010/main" val="2911925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Tactics-Based Analysis</a:t>
            </a:r>
          </a:p>
        </p:txBody>
      </p:sp>
      <p:sp>
        <p:nvSpPr>
          <p:cNvPr id="3" name="Content Placeholder 2"/>
          <p:cNvSpPr>
            <a:spLocks noGrp="1"/>
          </p:cNvSpPr>
          <p:nvPr>
            <p:ph idx="1"/>
          </p:nvPr>
        </p:nvSpPr>
        <p:spPr/>
        <p:txBody>
          <a:bodyPr/>
          <a:lstStyle/>
          <a:p>
            <a:r>
              <a:rPr lang="en-US" dirty="0" smtClean="0"/>
              <a:t>This technique takes advantage of tactics that can used to achieve desired qualities.</a:t>
            </a:r>
          </a:p>
          <a:p>
            <a:r>
              <a:rPr lang="en-US" dirty="0" smtClean="0"/>
              <a:t>Many of these tactics are listed in the appendix of Cervantes et al. book.</a:t>
            </a:r>
          </a:p>
          <a:p>
            <a:r>
              <a:rPr lang="en-US" dirty="0"/>
              <a:t>They can also be used to help come up with questions when analyzing an architecture</a:t>
            </a:r>
            <a:r>
              <a:rPr lang="en-US" dirty="0" smtClean="0"/>
              <a:t>.</a:t>
            </a:r>
          </a:p>
          <a:p>
            <a:r>
              <a:rPr lang="en-US" dirty="0" smtClean="0"/>
              <a:t>For example the Availability tactic.</a:t>
            </a:r>
          </a:p>
          <a:p>
            <a:endParaRPr lang="en-CA" dirty="0"/>
          </a:p>
        </p:txBody>
      </p:sp>
    </p:spTree>
    <p:extLst>
      <p:ext uri="{BB962C8B-B14F-4D97-AF65-F5344CB8AC3E}">
        <p14:creationId xmlns:p14="http://schemas.microsoft.com/office/powerpoint/2010/main" val="2365892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Tactic - Example</a:t>
            </a:r>
            <a:endParaRPr lang="en-CA" dirty="0"/>
          </a:p>
        </p:txBody>
      </p:sp>
      <p:sp>
        <p:nvSpPr>
          <p:cNvPr id="6" name="Content Placeholder 5"/>
          <p:cNvSpPr>
            <a:spLocks noGrp="1"/>
          </p:cNvSpPr>
          <p:nvPr>
            <p:ph idx="1"/>
          </p:nvPr>
        </p:nvSpPr>
        <p:spPr>
          <a:xfrm>
            <a:off x="5334000" y="1325562"/>
            <a:ext cx="3581400" cy="4922838"/>
          </a:xfrm>
        </p:spPr>
        <p:txBody>
          <a:bodyPr>
            <a:normAutofit fontScale="77500" lnSpcReduction="20000"/>
          </a:bodyPr>
          <a:lstStyle/>
          <a:p>
            <a:r>
              <a:rPr lang="en-US" dirty="0" smtClean="0"/>
              <a:t>Recap:</a:t>
            </a:r>
          </a:p>
          <a:p>
            <a:pPr lvl="1"/>
            <a:r>
              <a:rPr lang="en-US" dirty="0" smtClean="0"/>
              <a:t>This is an ontology of availability improvement techniques.</a:t>
            </a:r>
          </a:p>
          <a:p>
            <a:pPr lvl="1"/>
            <a:r>
              <a:rPr lang="en-US" dirty="0"/>
              <a:t>seven most important system quality attributes—availability, interoperability, modifiability, performance, security, testability, and </a:t>
            </a:r>
            <a:r>
              <a:rPr lang="en-US" dirty="0" smtClean="0"/>
              <a:t>usability</a:t>
            </a:r>
            <a:r>
              <a:rPr lang="en-US" dirty="0"/>
              <a:t> </a:t>
            </a:r>
            <a:r>
              <a:rPr lang="en-US" dirty="0" smtClean="0"/>
              <a:t>are covered in Bass et al book in Software Architecture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371600"/>
            <a:ext cx="5102053" cy="5257800"/>
          </a:xfrm>
          <a:prstGeom prst="rect">
            <a:avLst/>
          </a:prstGeom>
        </p:spPr>
      </p:pic>
    </p:spTree>
    <p:extLst>
      <p:ext uri="{BB962C8B-B14F-4D97-AF65-F5344CB8AC3E}">
        <p14:creationId xmlns:p14="http://schemas.microsoft.com/office/powerpoint/2010/main" val="133991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normAutofit fontScale="90000"/>
          </a:bodyPr>
          <a:lstStyle/>
          <a:p>
            <a:r>
              <a:rPr lang="en-US" dirty="0" smtClean="0"/>
              <a:t>Questions Created from the Attributes Tactic for the FCAPS Example</a:t>
            </a:r>
            <a:endParaRPr lang="en-CA"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524000"/>
            <a:ext cx="7620000" cy="4506226"/>
          </a:xfrm>
        </p:spPr>
      </p:pic>
    </p:spTree>
    <p:extLst>
      <p:ext uri="{BB962C8B-B14F-4D97-AF65-F5344CB8AC3E}">
        <p14:creationId xmlns:p14="http://schemas.microsoft.com/office/powerpoint/2010/main" val="1293360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that can be asked in an Analysis Review</a:t>
            </a:r>
            <a:endParaRPr lang="en-CA" dirty="0"/>
          </a:p>
        </p:txBody>
      </p:sp>
      <p:sp>
        <p:nvSpPr>
          <p:cNvPr id="3" name="Content Placeholder 2"/>
          <p:cNvSpPr>
            <a:spLocks noGrp="1"/>
          </p:cNvSpPr>
          <p:nvPr>
            <p:ph idx="1"/>
          </p:nvPr>
        </p:nvSpPr>
        <p:spPr/>
        <p:txBody>
          <a:bodyPr>
            <a:normAutofit lnSpcReduction="10000"/>
          </a:bodyPr>
          <a:lstStyle/>
          <a:p>
            <a:r>
              <a:rPr lang="en-US" dirty="0"/>
              <a:t>Whether there are any obvious risks in the use (or nonuse) of this </a:t>
            </a:r>
            <a:r>
              <a:rPr lang="en-US" dirty="0" smtClean="0"/>
              <a:t>tactic?</a:t>
            </a:r>
          </a:p>
          <a:p>
            <a:r>
              <a:rPr lang="en-US" dirty="0" smtClean="0"/>
              <a:t>How </a:t>
            </a:r>
            <a:r>
              <a:rPr lang="en-US" dirty="0"/>
              <a:t>it is realized in the </a:t>
            </a:r>
            <a:r>
              <a:rPr lang="en-US" dirty="0" smtClean="0"/>
              <a:t>system?</a:t>
            </a:r>
          </a:p>
          <a:p>
            <a:r>
              <a:rPr lang="en-US" dirty="0" smtClean="0"/>
              <a:t>Where </a:t>
            </a:r>
            <a:r>
              <a:rPr lang="en-US" dirty="0"/>
              <a:t>in the code base the implementation (realization) may be </a:t>
            </a:r>
            <a:r>
              <a:rPr lang="en-US" dirty="0" smtClean="0"/>
              <a:t>found?</a:t>
            </a:r>
          </a:p>
          <a:p>
            <a:r>
              <a:rPr lang="en-US" dirty="0"/>
              <a:t>Any rationale or assumptions made in the realization of this tactic. </a:t>
            </a:r>
            <a:endParaRPr lang="en-US" dirty="0" smtClean="0"/>
          </a:p>
          <a:p>
            <a:r>
              <a:rPr lang="en-US" dirty="0" smtClean="0"/>
              <a:t>A set of “tactic” based questions are listed in Appendix B of Cervantes’ book.</a:t>
            </a:r>
            <a:endParaRPr lang="en-US" dirty="0"/>
          </a:p>
          <a:p>
            <a:endParaRPr lang="en-US" dirty="0" smtClean="0"/>
          </a:p>
        </p:txBody>
      </p:sp>
    </p:spTree>
    <p:extLst>
      <p:ext uri="{BB962C8B-B14F-4D97-AF65-F5344CB8AC3E}">
        <p14:creationId xmlns:p14="http://schemas.microsoft.com/office/powerpoint/2010/main" val="4029219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Reflective Questions</a:t>
            </a:r>
            <a:endParaRPr lang="en-CA" dirty="0"/>
          </a:p>
        </p:txBody>
      </p:sp>
      <p:sp>
        <p:nvSpPr>
          <p:cNvPr id="3" name="Content Placeholder 2"/>
          <p:cNvSpPr>
            <a:spLocks noGrp="1"/>
          </p:cNvSpPr>
          <p:nvPr>
            <p:ph idx="1"/>
          </p:nvPr>
        </p:nvSpPr>
        <p:spPr/>
        <p:txBody>
          <a:bodyPr>
            <a:normAutofit fontScale="92500" lnSpcReduction="10000"/>
          </a:bodyPr>
          <a:lstStyle/>
          <a:p>
            <a:r>
              <a:rPr lang="en-US" dirty="0"/>
              <a:t>Reflective questions help to uncover </a:t>
            </a:r>
            <a:r>
              <a:rPr lang="en-US" dirty="0" smtClean="0"/>
              <a:t>design </a:t>
            </a:r>
            <a:r>
              <a:rPr lang="en-US" dirty="0"/>
              <a:t>biases in a systematic way, which can lead us to revise our assumptions and hence our designs.</a:t>
            </a:r>
          </a:p>
          <a:p>
            <a:r>
              <a:rPr lang="en-US" dirty="0" smtClean="0"/>
              <a:t>They can be used to reflect on context </a:t>
            </a:r>
            <a:r>
              <a:rPr lang="en-US" dirty="0"/>
              <a:t>and requirements (Are the contexts and requirements identified relevant, complete, and accurate?), design problems (Have they been properly and fully articulated?), design solutions (Are they appropriate given the requirements?), and design decisions (Are they principled and justified?). </a:t>
            </a:r>
          </a:p>
        </p:txBody>
      </p:sp>
    </p:spTree>
    <p:extLst>
      <p:ext uri="{BB962C8B-B14F-4D97-AF65-F5344CB8AC3E}">
        <p14:creationId xmlns:p14="http://schemas.microsoft.com/office/powerpoint/2010/main" val="543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Scenario-based Reviews</a:t>
            </a:r>
            <a:endParaRPr lang="en-CA" dirty="0"/>
          </a:p>
        </p:txBody>
      </p:sp>
      <p:sp>
        <p:nvSpPr>
          <p:cNvPr id="3" name="Content Placeholder 2"/>
          <p:cNvSpPr>
            <a:spLocks noGrp="1"/>
          </p:cNvSpPr>
          <p:nvPr>
            <p:ph idx="1"/>
          </p:nvPr>
        </p:nvSpPr>
        <p:spPr/>
        <p:txBody>
          <a:bodyPr>
            <a:normAutofit/>
          </a:bodyPr>
          <a:lstStyle/>
          <a:p>
            <a:r>
              <a:rPr lang="en-US" dirty="0"/>
              <a:t>Comprehensive scenario-based design reviews, such as the ATAM, have typically been conducted outside the design process. </a:t>
            </a:r>
          </a:p>
          <a:p>
            <a:r>
              <a:rPr lang="en-US" dirty="0"/>
              <a:t>When an architect or other key stakeholder believed that there was enough of an architecture or architecture description to analyze, an ATAM meeting could be convened. </a:t>
            </a:r>
          </a:p>
          <a:p>
            <a:endParaRPr lang="en-CA" dirty="0"/>
          </a:p>
        </p:txBody>
      </p:sp>
    </p:spTree>
    <p:extLst>
      <p:ext uri="{BB962C8B-B14F-4D97-AF65-F5344CB8AC3E}">
        <p14:creationId xmlns:p14="http://schemas.microsoft.com/office/powerpoint/2010/main" val="2039156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Example – ATAM </a:t>
            </a:r>
          </a:p>
        </p:txBody>
      </p:sp>
      <p:sp>
        <p:nvSpPr>
          <p:cNvPr id="8195" name="Rectangle 3"/>
          <p:cNvSpPr>
            <a:spLocks noGrp="1" noChangeArrowheads="1"/>
          </p:cNvSpPr>
          <p:nvPr>
            <p:ph idx="1"/>
          </p:nvPr>
        </p:nvSpPr>
        <p:spPr/>
        <p:txBody>
          <a:bodyPr>
            <a:normAutofit fontScale="85000" lnSpcReduction="10000"/>
          </a:bodyPr>
          <a:lstStyle/>
          <a:p>
            <a:r>
              <a:rPr lang="en-US" altLang="en-US" dirty="0" smtClean="0"/>
              <a:t>Stands </a:t>
            </a:r>
            <a:r>
              <a:rPr lang="en-US" altLang="en-US" dirty="0" smtClean="0"/>
              <a:t>for Architectural Trade-off Analysis Method</a:t>
            </a:r>
            <a:endParaRPr lang="en-US" altLang="en-US" dirty="0" smtClean="0"/>
          </a:p>
          <a:p>
            <a:r>
              <a:rPr lang="en-US" altLang="en-US" dirty="0" smtClean="0"/>
              <a:t>Human-centric process for identifying risks early on in software design</a:t>
            </a:r>
          </a:p>
          <a:p>
            <a:r>
              <a:rPr lang="en-US" altLang="en-US" dirty="0" smtClean="0"/>
              <a:t>Focuses specifically on four quality attributes (NFPs)</a:t>
            </a:r>
          </a:p>
          <a:p>
            <a:pPr lvl="1"/>
            <a:r>
              <a:rPr lang="en-US" altLang="en-US" dirty="0" smtClean="0"/>
              <a:t>Modifiability</a:t>
            </a:r>
          </a:p>
          <a:p>
            <a:pPr lvl="1"/>
            <a:r>
              <a:rPr lang="en-US" altLang="en-US" dirty="0" smtClean="0"/>
              <a:t>Security</a:t>
            </a:r>
          </a:p>
          <a:p>
            <a:pPr lvl="1"/>
            <a:r>
              <a:rPr lang="en-US" altLang="en-US" dirty="0" smtClean="0"/>
              <a:t>Performance</a:t>
            </a:r>
          </a:p>
          <a:p>
            <a:pPr lvl="1"/>
            <a:r>
              <a:rPr lang="en-US" altLang="en-US" dirty="0" smtClean="0"/>
              <a:t>Reliability</a:t>
            </a:r>
          </a:p>
          <a:p>
            <a:r>
              <a:rPr lang="en-US" altLang="en-US" dirty="0" smtClean="0"/>
              <a:t>Reveals how well an architecture satisfies quality goals and how those goals trade-off</a:t>
            </a:r>
          </a:p>
        </p:txBody>
      </p:sp>
    </p:spTree>
    <p:extLst>
      <p:ext uri="{BB962C8B-B14F-4D97-AF65-F5344CB8AC3E}">
        <p14:creationId xmlns:p14="http://schemas.microsoft.com/office/powerpoint/2010/main" val="2207482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Exercise</a:t>
            </a:r>
            <a:endParaRPr lang="en-CA" dirty="0"/>
          </a:p>
        </p:txBody>
      </p:sp>
      <p:sp>
        <p:nvSpPr>
          <p:cNvPr id="3" name="Content Placeholder 2"/>
          <p:cNvSpPr>
            <a:spLocks noGrp="1"/>
          </p:cNvSpPr>
          <p:nvPr>
            <p:ph idx="1"/>
          </p:nvPr>
        </p:nvSpPr>
        <p:spPr/>
        <p:txBody>
          <a:bodyPr>
            <a:normAutofit/>
          </a:bodyPr>
          <a:lstStyle/>
          <a:p>
            <a:r>
              <a:rPr lang="en-US" dirty="0" smtClean="0"/>
              <a:t>Read </a:t>
            </a:r>
            <a:r>
              <a:rPr lang="en-US" dirty="0"/>
              <a:t>the section titled “I Believe” Isn’t Good </a:t>
            </a:r>
            <a:r>
              <a:rPr lang="en-US" dirty="0" smtClean="0"/>
              <a:t>Enough taken from Cervantes et al.</a:t>
            </a:r>
          </a:p>
          <a:p>
            <a:pPr lvl="1"/>
            <a:r>
              <a:rPr lang="en-US" dirty="0" smtClean="0"/>
              <a:t>Why </a:t>
            </a:r>
            <a:r>
              <a:rPr lang="en-US" dirty="0"/>
              <a:t>is “I believe” </a:t>
            </a:r>
            <a:r>
              <a:rPr lang="en-US" dirty="0" smtClean="0"/>
              <a:t>not </a:t>
            </a:r>
            <a:r>
              <a:rPr lang="en-US" dirty="0"/>
              <a:t>good </a:t>
            </a:r>
            <a:r>
              <a:rPr lang="en-US" dirty="0" smtClean="0"/>
              <a:t>enough?</a:t>
            </a:r>
            <a:endParaRPr lang="en-US" dirty="0"/>
          </a:p>
          <a:p>
            <a:pPr lvl="1"/>
            <a:endParaRPr lang="en-US" dirty="0"/>
          </a:p>
          <a:p>
            <a:pPr lvl="1"/>
            <a:endParaRPr lang="en-US" dirty="0"/>
          </a:p>
          <a:p>
            <a:endParaRPr lang="en-CA" dirty="0"/>
          </a:p>
        </p:txBody>
      </p:sp>
    </p:spTree>
    <p:extLst>
      <p:ext uri="{BB962C8B-B14F-4D97-AF65-F5344CB8AC3E}">
        <p14:creationId xmlns:p14="http://schemas.microsoft.com/office/powerpoint/2010/main" val="3516178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 Process</a:t>
            </a:r>
            <a:endParaRPr lang="en-CA"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ATAM brings together three groups in an evaluation:</a:t>
            </a:r>
          </a:p>
          <a:p>
            <a:pPr lvl="1"/>
            <a:r>
              <a:rPr lang="en-US" dirty="0" smtClean="0"/>
              <a:t>A </a:t>
            </a:r>
            <a:r>
              <a:rPr lang="en-US" dirty="0"/>
              <a:t>trained evaluation team</a:t>
            </a:r>
          </a:p>
          <a:p>
            <a:pPr lvl="1"/>
            <a:r>
              <a:rPr lang="en-US" dirty="0" smtClean="0"/>
              <a:t>An </a:t>
            </a:r>
            <a:r>
              <a:rPr lang="en-US" dirty="0"/>
              <a:t>architecture’s “decision makers”</a:t>
            </a:r>
          </a:p>
          <a:p>
            <a:pPr lvl="1"/>
            <a:r>
              <a:rPr lang="en-US" dirty="0" smtClean="0"/>
              <a:t>Representatives </a:t>
            </a:r>
            <a:r>
              <a:rPr lang="en-US" dirty="0"/>
              <a:t>of the architecture’s </a:t>
            </a:r>
            <a:r>
              <a:rPr lang="en-US" dirty="0" smtClean="0"/>
              <a:t>stakeholders</a:t>
            </a:r>
          </a:p>
          <a:p>
            <a:r>
              <a:rPr lang="en-US" dirty="0"/>
              <a:t>The ATAM helps stakeholders ask the right questions to discover potentially problematic architectural decisions—that is, risks</a:t>
            </a:r>
            <a:r>
              <a:rPr lang="en-US" dirty="0" smtClean="0"/>
              <a:t>.</a:t>
            </a:r>
          </a:p>
          <a:p>
            <a:pPr lvl="1"/>
            <a:r>
              <a:rPr lang="en-US" dirty="0" smtClean="0"/>
              <a:t>These </a:t>
            </a:r>
            <a:r>
              <a:rPr lang="en-US" dirty="0"/>
              <a:t>discovered risks can then be made the focus of mitigation activities such as further design, further analysis, prototyping, and implementation. </a:t>
            </a:r>
          </a:p>
          <a:p>
            <a:r>
              <a:rPr lang="en-US" dirty="0" smtClean="0"/>
              <a:t> It is not a deep precise form of analysis!!!</a:t>
            </a:r>
            <a:endParaRPr lang="en-US" dirty="0"/>
          </a:p>
          <a:p>
            <a:endParaRPr lang="en-US" dirty="0"/>
          </a:p>
          <a:p>
            <a:endParaRPr lang="en-CA" dirty="0"/>
          </a:p>
        </p:txBody>
      </p:sp>
    </p:spTree>
    <p:extLst>
      <p:ext uri="{BB962C8B-B14F-4D97-AF65-F5344CB8AC3E}">
        <p14:creationId xmlns:p14="http://schemas.microsoft.com/office/powerpoint/2010/main" val="3588595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 Steps</a:t>
            </a:r>
            <a:endParaRPr lang="en-CA" dirty="0"/>
          </a:p>
        </p:txBody>
      </p:sp>
      <p:sp>
        <p:nvSpPr>
          <p:cNvPr id="3" name="Content Placeholder 2"/>
          <p:cNvSpPr>
            <a:spLocks noGrp="1"/>
          </p:cNvSpPr>
          <p:nvPr>
            <p:ph idx="1"/>
          </p:nvPr>
        </p:nvSpPr>
        <p:spPr>
          <a:xfrm>
            <a:off x="457200" y="1325562"/>
            <a:ext cx="8229600" cy="5151438"/>
          </a:xfrm>
        </p:spPr>
        <p:txBody>
          <a:bodyPr>
            <a:normAutofit fontScale="70000" lnSpcReduction="20000"/>
          </a:bodyPr>
          <a:lstStyle/>
          <a:p>
            <a:endParaRPr lang="en-US" dirty="0"/>
          </a:p>
          <a:p>
            <a:r>
              <a:rPr lang="en-US" dirty="0"/>
              <a:t>An ATAM evaluation takes place in four phases. The first phase (phase 0) and the final phase (phase 3) are managerial: setting up the evaluation at the start and reporting results and follow-on activities at the end. The middle phases (phases 1 and 2) are when the actual analysis takes place. The steps enacted in phases 1 and 2 are as follows:</a:t>
            </a:r>
          </a:p>
          <a:p>
            <a:pPr marL="971550" lvl="1" indent="-514350">
              <a:buFont typeface="+mj-lt"/>
              <a:buAutoNum type="arabicPeriod"/>
            </a:pPr>
            <a:r>
              <a:rPr lang="en-US" dirty="0" smtClean="0"/>
              <a:t>Present </a:t>
            </a:r>
            <a:r>
              <a:rPr lang="en-US" dirty="0"/>
              <a:t>the ATAM</a:t>
            </a:r>
          </a:p>
          <a:p>
            <a:pPr marL="971550" lvl="1" indent="-514350">
              <a:buFont typeface="+mj-lt"/>
              <a:buAutoNum type="arabicPeriod"/>
            </a:pPr>
            <a:r>
              <a:rPr lang="en-US" dirty="0" smtClean="0"/>
              <a:t>Present </a:t>
            </a:r>
            <a:r>
              <a:rPr lang="en-US" dirty="0"/>
              <a:t>the business drivers</a:t>
            </a:r>
          </a:p>
          <a:p>
            <a:pPr marL="971550" lvl="1" indent="-514350">
              <a:buFont typeface="+mj-lt"/>
              <a:buAutoNum type="arabicPeriod"/>
            </a:pPr>
            <a:r>
              <a:rPr lang="en-US" dirty="0" smtClean="0"/>
              <a:t>Present </a:t>
            </a:r>
            <a:r>
              <a:rPr lang="en-US" dirty="0"/>
              <a:t>the architecture</a:t>
            </a:r>
          </a:p>
          <a:p>
            <a:pPr marL="971550" lvl="1" indent="-514350">
              <a:buFont typeface="+mj-lt"/>
              <a:buAutoNum type="arabicPeriod"/>
            </a:pPr>
            <a:r>
              <a:rPr lang="en-US" dirty="0" smtClean="0"/>
              <a:t>Identify </a:t>
            </a:r>
            <a:r>
              <a:rPr lang="en-US" dirty="0"/>
              <a:t>the architectural approaches</a:t>
            </a:r>
          </a:p>
          <a:p>
            <a:pPr marL="971550" lvl="1" indent="-514350">
              <a:buFont typeface="+mj-lt"/>
              <a:buAutoNum type="arabicPeriod"/>
            </a:pPr>
            <a:r>
              <a:rPr lang="en-US" dirty="0" smtClean="0"/>
              <a:t>Generate </a:t>
            </a:r>
            <a:r>
              <a:rPr lang="en-US" dirty="0"/>
              <a:t>a quality attribute utility tree</a:t>
            </a:r>
          </a:p>
          <a:p>
            <a:pPr marL="971550" lvl="1" indent="-514350">
              <a:buFont typeface="+mj-lt"/>
              <a:buAutoNum type="arabicPeriod"/>
            </a:pPr>
            <a:r>
              <a:rPr lang="en-US" dirty="0" smtClean="0"/>
              <a:t>Analyze </a:t>
            </a:r>
            <a:r>
              <a:rPr lang="en-US" dirty="0"/>
              <a:t>the architectural approaches</a:t>
            </a:r>
          </a:p>
          <a:p>
            <a:pPr marL="971550" lvl="1" indent="-514350">
              <a:buFont typeface="+mj-lt"/>
              <a:buAutoNum type="arabicPeriod"/>
            </a:pPr>
            <a:r>
              <a:rPr lang="en-US" dirty="0" smtClean="0"/>
              <a:t>Brainstorm </a:t>
            </a:r>
            <a:r>
              <a:rPr lang="en-US" dirty="0"/>
              <a:t>and prioritize scenarios</a:t>
            </a:r>
          </a:p>
          <a:p>
            <a:pPr marL="971550" lvl="1" indent="-514350">
              <a:buFont typeface="+mj-lt"/>
              <a:buAutoNum type="arabicPeriod"/>
            </a:pPr>
            <a:r>
              <a:rPr lang="en-US" dirty="0" smtClean="0"/>
              <a:t>Analyze </a:t>
            </a:r>
            <a:r>
              <a:rPr lang="en-US" dirty="0"/>
              <a:t>the architectural approaches</a:t>
            </a:r>
          </a:p>
          <a:p>
            <a:pPr marL="971550" lvl="1" indent="-514350">
              <a:buFont typeface="+mj-lt"/>
              <a:buAutoNum type="arabicPeriod"/>
            </a:pPr>
            <a:r>
              <a:rPr lang="en-US" dirty="0" smtClean="0"/>
              <a:t>Present </a:t>
            </a:r>
            <a:r>
              <a:rPr lang="en-US" dirty="0"/>
              <a:t>the results</a:t>
            </a:r>
          </a:p>
          <a:p>
            <a:endParaRPr lang="en-CA" dirty="0"/>
          </a:p>
        </p:txBody>
      </p:sp>
    </p:spTree>
    <p:extLst>
      <p:ext uri="{BB962C8B-B14F-4D97-AF65-F5344CB8AC3E}">
        <p14:creationId xmlns:p14="http://schemas.microsoft.com/office/powerpoint/2010/main" val="562947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ATAM Process</a:t>
            </a:r>
          </a:p>
        </p:txBody>
      </p:sp>
      <p:pic>
        <p:nvPicPr>
          <p:cNvPr id="9220" name="Picture 4" descr="ATAM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8153400" cy="464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txBox="1">
            <a:spLocks noChangeArrowheads="1"/>
          </p:cNvSpPr>
          <p:nvPr/>
        </p:nvSpPr>
        <p:spPr bwMode="auto">
          <a:xfrm>
            <a:off x="228600" y="6629400"/>
            <a:ext cx="82629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33838753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 Phases</a:t>
            </a:r>
            <a:endParaRPr lang="en-CA" dirty="0"/>
          </a:p>
        </p:txBody>
      </p:sp>
      <p:sp>
        <p:nvSpPr>
          <p:cNvPr id="3" name="Content Placeholder 2"/>
          <p:cNvSpPr>
            <a:spLocks noGrp="1"/>
          </p:cNvSpPr>
          <p:nvPr>
            <p:ph idx="1"/>
          </p:nvPr>
        </p:nvSpPr>
        <p:spPr/>
        <p:txBody>
          <a:bodyPr>
            <a:normAutofit fontScale="92500" lnSpcReduction="10000"/>
          </a:bodyPr>
          <a:lstStyle/>
          <a:p>
            <a:r>
              <a:rPr lang="en-US" dirty="0"/>
              <a:t>P</a:t>
            </a:r>
            <a:r>
              <a:rPr lang="en-US" dirty="0" smtClean="0"/>
              <a:t>hase 1:</a:t>
            </a:r>
          </a:p>
          <a:p>
            <a:pPr lvl="1"/>
            <a:r>
              <a:rPr lang="en-US" dirty="0" smtClean="0"/>
              <a:t>Enact </a:t>
            </a:r>
            <a:r>
              <a:rPr lang="en-US" dirty="0"/>
              <a:t>steps 1–6 with a small, internal group of stakeholders—typically just the architect, project manager and perhaps one or two senior developers</a:t>
            </a:r>
            <a:r>
              <a:rPr lang="en-US" dirty="0" smtClean="0"/>
              <a:t>.</a:t>
            </a:r>
          </a:p>
          <a:p>
            <a:r>
              <a:rPr lang="en-US" dirty="0" smtClean="0"/>
              <a:t>Phase 2:</a:t>
            </a:r>
          </a:p>
          <a:p>
            <a:pPr lvl="1"/>
            <a:r>
              <a:rPr lang="en-US" dirty="0" smtClean="0"/>
              <a:t>Invite </a:t>
            </a:r>
            <a:r>
              <a:rPr lang="en-US" dirty="0"/>
              <a:t>a larger group of stakeholders to attend—all the people who attended phase 1 plus external stakeholders, such as customer representatives, end-user representatives, quality assurance, operations, and so </a:t>
            </a:r>
            <a:r>
              <a:rPr lang="en-US" dirty="0" smtClean="0"/>
              <a:t>forth.</a:t>
            </a:r>
          </a:p>
          <a:p>
            <a:pPr lvl="1"/>
            <a:r>
              <a:rPr lang="en-US" dirty="0" smtClean="0"/>
              <a:t>Review </a:t>
            </a:r>
            <a:r>
              <a:rPr lang="en-US" dirty="0"/>
              <a:t>steps 1–6 and enact steps </a:t>
            </a:r>
            <a:r>
              <a:rPr lang="en-US" dirty="0" smtClean="0"/>
              <a:t>7–9.</a:t>
            </a:r>
            <a:endParaRPr lang="en-US" dirty="0"/>
          </a:p>
          <a:p>
            <a:endParaRPr lang="en-CA" dirty="0"/>
          </a:p>
        </p:txBody>
      </p:sp>
    </p:spTree>
    <p:extLst>
      <p:ext uri="{BB962C8B-B14F-4D97-AF65-F5344CB8AC3E}">
        <p14:creationId xmlns:p14="http://schemas.microsoft.com/office/powerpoint/2010/main" val="555865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ATAM Business Drivers</a:t>
            </a:r>
          </a:p>
        </p:txBody>
      </p:sp>
      <p:sp>
        <p:nvSpPr>
          <p:cNvPr id="10243" name="Rectangle 3"/>
          <p:cNvSpPr>
            <a:spLocks noGrp="1" noChangeArrowheads="1"/>
          </p:cNvSpPr>
          <p:nvPr>
            <p:ph idx="1"/>
          </p:nvPr>
        </p:nvSpPr>
        <p:spPr/>
        <p:txBody>
          <a:bodyPr/>
          <a:lstStyle/>
          <a:p>
            <a:r>
              <a:rPr lang="en-US" altLang="en-US" smtClean="0"/>
              <a:t>The system’s critical functionality</a:t>
            </a:r>
          </a:p>
          <a:p>
            <a:r>
              <a:rPr lang="en-US" altLang="en-US" smtClean="0"/>
              <a:t>Any technical, managerial, economic, or political constraints</a:t>
            </a:r>
          </a:p>
          <a:p>
            <a:r>
              <a:rPr lang="en-US" altLang="en-US" smtClean="0"/>
              <a:t>The project’s business goals and context</a:t>
            </a:r>
          </a:p>
          <a:p>
            <a:r>
              <a:rPr lang="en-US" altLang="en-US" smtClean="0"/>
              <a:t>The major stakeholders</a:t>
            </a:r>
          </a:p>
          <a:p>
            <a:r>
              <a:rPr lang="en-US" altLang="en-US" smtClean="0"/>
              <a:t>The principal quality attribute (NFP) goals</a:t>
            </a:r>
          </a:p>
        </p:txBody>
      </p:sp>
    </p:spTree>
    <p:extLst>
      <p:ext uri="{BB962C8B-B14F-4D97-AF65-F5344CB8AC3E}">
        <p14:creationId xmlns:p14="http://schemas.microsoft.com/office/powerpoint/2010/main" val="38967514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ATAM Scenarios</a:t>
            </a:r>
            <a:endParaRPr lang="en-US" altLang="en-US" smtClean="0"/>
          </a:p>
        </p:txBody>
      </p:sp>
      <p:sp>
        <p:nvSpPr>
          <p:cNvPr id="11267" name="Rectangle 3"/>
          <p:cNvSpPr>
            <a:spLocks noGrp="1" noChangeArrowheads="1"/>
          </p:cNvSpPr>
          <p:nvPr>
            <p:ph idx="1"/>
          </p:nvPr>
        </p:nvSpPr>
        <p:spPr>
          <a:xfrm>
            <a:off x="457200" y="1325562"/>
            <a:ext cx="8229600" cy="4922838"/>
          </a:xfrm>
        </p:spPr>
        <p:txBody>
          <a:bodyPr>
            <a:normAutofit fontScale="85000" lnSpcReduction="20000"/>
          </a:bodyPr>
          <a:lstStyle/>
          <a:p>
            <a:r>
              <a:rPr lang="en-US" altLang="en-US" dirty="0" smtClean="0"/>
              <a:t>Use-case scenarios</a:t>
            </a:r>
          </a:p>
          <a:p>
            <a:pPr lvl="1"/>
            <a:r>
              <a:rPr lang="en-US" altLang="en-US" dirty="0" smtClean="0"/>
              <a:t>Describe how the system is envisioned by the stakeholders to be used</a:t>
            </a:r>
          </a:p>
          <a:p>
            <a:r>
              <a:rPr lang="en-US" altLang="en-US" dirty="0" smtClean="0"/>
              <a:t>Growth scenarios</a:t>
            </a:r>
          </a:p>
          <a:p>
            <a:pPr lvl="1"/>
            <a:r>
              <a:rPr lang="en-US" altLang="en-US" dirty="0" smtClean="0"/>
              <a:t>Describe planned and envisioned modifications to the architecture</a:t>
            </a:r>
          </a:p>
          <a:p>
            <a:r>
              <a:rPr lang="en-US" altLang="en-US" dirty="0" smtClean="0"/>
              <a:t>Exploratory scenarios</a:t>
            </a:r>
          </a:p>
          <a:p>
            <a:pPr lvl="1"/>
            <a:r>
              <a:rPr lang="en-US" altLang="en-US" dirty="0" smtClean="0"/>
              <a:t>Try to establish the limits of architecture’s adaptability with respect to</a:t>
            </a:r>
          </a:p>
          <a:p>
            <a:pPr lvl="2"/>
            <a:r>
              <a:rPr lang="en-US" altLang="en-US" dirty="0" smtClean="0"/>
              <a:t>system’s functionality</a:t>
            </a:r>
          </a:p>
          <a:p>
            <a:pPr lvl="2"/>
            <a:r>
              <a:rPr lang="en-US" altLang="en-US" dirty="0" smtClean="0"/>
              <a:t>operational profiles</a:t>
            </a:r>
          </a:p>
          <a:p>
            <a:pPr lvl="2"/>
            <a:r>
              <a:rPr lang="en-US" altLang="en-US" dirty="0" smtClean="0"/>
              <a:t>underlying execution platforms</a:t>
            </a:r>
          </a:p>
          <a:p>
            <a:pPr lvl="1"/>
            <a:r>
              <a:rPr lang="en-US" altLang="en-US" dirty="0" smtClean="0"/>
              <a:t>Scenarios are prioritized based on importance to stakeholders</a:t>
            </a:r>
          </a:p>
          <a:p>
            <a:endParaRPr lang="en-US" altLang="en-US" dirty="0" smtClean="0"/>
          </a:p>
        </p:txBody>
      </p:sp>
    </p:spTree>
    <p:extLst>
      <p:ext uri="{BB962C8B-B14F-4D97-AF65-F5344CB8AC3E}">
        <p14:creationId xmlns:p14="http://schemas.microsoft.com/office/powerpoint/2010/main" val="31780020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ATAM Architecture</a:t>
            </a:r>
          </a:p>
        </p:txBody>
      </p:sp>
      <p:sp>
        <p:nvSpPr>
          <p:cNvPr id="12291" name="Rectangle 3"/>
          <p:cNvSpPr>
            <a:spLocks noGrp="1" noChangeArrowheads="1"/>
          </p:cNvSpPr>
          <p:nvPr>
            <p:ph idx="1"/>
          </p:nvPr>
        </p:nvSpPr>
        <p:spPr/>
        <p:txBody>
          <a:bodyPr>
            <a:normAutofit fontScale="92500" lnSpcReduction="10000"/>
          </a:bodyPr>
          <a:lstStyle/>
          <a:p>
            <a:r>
              <a:rPr lang="en-US" altLang="en-US" smtClean="0"/>
              <a:t>Technical constraints</a:t>
            </a:r>
          </a:p>
          <a:p>
            <a:pPr lvl="1"/>
            <a:r>
              <a:rPr lang="en-US" altLang="en-US" smtClean="0"/>
              <a:t>Required hardware platforms, OS, middleware, programming languages, and OTS functionality</a:t>
            </a:r>
          </a:p>
          <a:p>
            <a:r>
              <a:rPr lang="en-US" altLang="en-US" smtClean="0"/>
              <a:t>Any other systems with which the system must interact</a:t>
            </a:r>
            <a:endParaRPr lang="en-US" altLang="en-US" i="1" smtClean="0"/>
          </a:p>
          <a:p>
            <a:r>
              <a:rPr lang="en-US" altLang="en-US" i="1" smtClean="0"/>
              <a:t>Architectural approaches</a:t>
            </a:r>
            <a:r>
              <a:rPr lang="en-US" altLang="en-US" smtClean="0"/>
              <a:t> that have been used to meet the quality requirements</a:t>
            </a:r>
          </a:p>
          <a:p>
            <a:pPr lvl="1"/>
            <a:r>
              <a:rPr lang="en-US" altLang="en-US" smtClean="0"/>
              <a:t>Sets of architectural design decisions employed to solve a problem</a:t>
            </a:r>
          </a:p>
          <a:p>
            <a:pPr lvl="1"/>
            <a:r>
              <a:rPr lang="en-US" altLang="en-US" smtClean="0"/>
              <a:t>Typically architectural patterns and styles</a:t>
            </a:r>
          </a:p>
        </p:txBody>
      </p:sp>
    </p:spTree>
    <p:extLst>
      <p:ext uri="{BB962C8B-B14F-4D97-AF65-F5344CB8AC3E}">
        <p14:creationId xmlns:p14="http://schemas.microsoft.com/office/powerpoint/2010/main" val="1427795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ATAM Analysis</a:t>
            </a:r>
          </a:p>
        </p:txBody>
      </p:sp>
      <p:sp>
        <p:nvSpPr>
          <p:cNvPr id="13315" name="Rectangle 3"/>
          <p:cNvSpPr>
            <a:spLocks noGrp="1" noChangeArrowheads="1"/>
          </p:cNvSpPr>
          <p:nvPr>
            <p:ph idx="1"/>
          </p:nvPr>
        </p:nvSpPr>
        <p:spPr>
          <a:xfrm>
            <a:off x="457200" y="1600200"/>
            <a:ext cx="8229600" cy="5105400"/>
          </a:xfrm>
        </p:spPr>
        <p:txBody>
          <a:bodyPr/>
          <a:lstStyle/>
          <a:p>
            <a:r>
              <a:rPr lang="en-US" altLang="en-US" sz="2000" dirty="0" smtClean="0"/>
              <a:t>This is the key </a:t>
            </a:r>
            <a:r>
              <a:rPr lang="en-US" altLang="en-US" sz="2000" dirty="0" smtClean="0"/>
              <a:t>step in ATAM</a:t>
            </a:r>
          </a:p>
          <a:p>
            <a:r>
              <a:rPr lang="en-US" altLang="en-US" sz="2000" dirty="0" smtClean="0"/>
              <a:t>Objective is to establish relationship between architectural approaches and quality attributes</a:t>
            </a:r>
          </a:p>
          <a:p>
            <a:r>
              <a:rPr lang="en-US" altLang="en-US" sz="2000" dirty="0" smtClean="0"/>
              <a:t>For each architectural approach a set of analysis questions are formulated</a:t>
            </a:r>
          </a:p>
          <a:p>
            <a:pPr lvl="1"/>
            <a:r>
              <a:rPr lang="en-US" altLang="en-US" sz="2000" dirty="0" smtClean="0"/>
              <a:t>Targeted at the approach and quality attributes in question</a:t>
            </a:r>
          </a:p>
          <a:p>
            <a:r>
              <a:rPr lang="en-US" altLang="en-US" sz="2000" dirty="0" smtClean="0"/>
              <a:t>System architects and ATAM evaluation team work together to answer these questions and identify</a:t>
            </a:r>
          </a:p>
          <a:p>
            <a:pPr lvl="1"/>
            <a:r>
              <a:rPr lang="en-US" altLang="en-US" sz="2000" dirty="0" smtClean="0"/>
              <a:t>Risks </a:t>
            </a:r>
            <a:r>
              <a:rPr lang="en-US" altLang="en-US" sz="2000" dirty="0" smtClean="0">
                <a:sym typeface="Wingdings" panose="05000000000000000000" pitchFamily="2" charset="2"/>
              </a:rPr>
              <a:t> these are distilled into risk </a:t>
            </a:r>
            <a:r>
              <a:rPr lang="en-US" altLang="en-US" sz="2000" i="1" dirty="0" smtClean="0">
                <a:sym typeface="Wingdings" panose="05000000000000000000" pitchFamily="2" charset="2"/>
              </a:rPr>
              <a:t>themes</a:t>
            </a:r>
            <a:endParaRPr lang="en-US" altLang="en-US" sz="2000" dirty="0" smtClean="0"/>
          </a:p>
          <a:p>
            <a:pPr lvl="1"/>
            <a:r>
              <a:rPr lang="en-US" altLang="en-US" sz="2000" dirty="0" smtClean="0"/>
              <a:t>Non-Risks</a:t>
            </a:r>
          </a:p>
          <a:p>
            <a:pPr lvl="1"/>
            <a:r>
              <a:rPr lang="en-US" altLang="en-US" sz="2000" dirty="0" smtClean="0"/>
              <a:t>Sensitivity points</a:t>
            </a:r>
          </a:p>
          <a:p>
            <a:pPr lvl="1"/>
            <a:r>
              <a:rPr lang="en-US" altLang="en-US" sz="2000" dirty="0" smtClean="0"/>
              <a:t>Trade-off points</a:t>
            </a:r>
          </a:p>
          <a:p>
            <a:r>
              <a:rPr lang="en-US" altLang="en-US" sz="2000" dirty="0" smtClean="0"/>
              <a:t>Based on answers, further analysis may be performed</a:t>
            </a:r>
          </a:p>
        </p:txBody>
      </p:sp>
    </p:spTree>
    <p:extLst>
      <p:ext uri="{BB962C8B-B14F-4D97-AF65-F5344CB8AC3E}">
        <p14:creationId xmlns:p14="http://schemas.microsoft.com/office/powerpoint/2010/main" val="355618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1143000"/>
          </a:xfrm>
        </p:spPr>
        <p:txBody>
          <a:bodyPr>
            <a:normAutofit fontScale="90000"/>
          </a:bodyPr>
          <a:lstStyle/>
          <a:p>
            <a:r>
              <a:rPr lang="en-US" dirty="0" smtClean="0"/>
              <a:t>Comments on ATAM and the Software Process</a:t>
            </a:r>
            <a:endParaRPr lang="en-CA" dirty="0"/>
          </a:p>
        </p:txBody>
      </p:sp>
      <p:sp>
        <p:nvSpPr>
          <p:cNvPr id="3" name="Content Placeholder 2"/>
          <p:cNvSpPr>
            <a:spLocks noGrp="1"/>
          </p:cNvSpPr>
          <p:nvPr>
            <p:ph idx="1"/>
          </p:nvPr>
        </p:nvSpPr>
        <p:spPr/>
        <p:txBody>
          <a:bodyPr>
            <a:normAutofit/>
          </a:bodyPr>
          <a:lstStyle/>
          <a:p>
            <a:r>
              <a:rPr lang="en-US" dirty="0"/>
              <a:t>Today, most software organizations are practicing some form of Agile or iterative development. There is no distinct monolithic “architecture phase” in Agile processes. </a:t>
            </a:r>
          </a:p>
          <a:p>
            <a:pPr lvl="1"/>
            <a:r>
              <a:rPr lang="en-US" dirty="0"/>
              <a:t>architecture and development are co-created in a series of sprints. </a:t>
            </a:r>
          </a:p>
          <a:p>
            <a:endParaRPr lang="en-CA" dirty="0"/>
          </a:p>
        </p:txBody>
      </p:sp>
    </p:spTree>
    <p:extLst>
      <p:ext uri="{BB962C8B-B14F-4D97-AF65-F5344CB8AC3E}">
        <p14:creationId xmlns:p14="http://schemas.microsoft.com/office/powerpoint/2010/main" val="631899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Lightweight ATAM</a:t>
            </a:r>
            <a:endParaRPr lang="en-CA" dirty="0"/>
          </a:p>
        </p:txBody>
      </p:sp>
      <p:sp>
        <p:nvSpPr>
          <p:cNvPr id="3" name="Content Placeholder 2"/>
          <p:cNvSpPr>
            <a:spLocks noGrp="1"/>
          </p:cNvSpPr>
          <p:nvPr>
            <p:ph idx="1"/>
          </p:nvPr>
        </p:nvSpPr>
        <p:spPr>
          <a:xfrm>
            <a:off x="457200" y="1325563"/>
            <a:ext cx="8229600" cy="1189037"/>
          </a:xfrm>
        </p:spPr>
        <p:txBody>
          <a:bodyPr>
            <a:normAutofit fontScale="92500" lnSpcReduction="20000"/>
          </a:bodyPr>
          <a:lstStyle/>
          <a:p>
            <a:r>
              <a:rPr lang="en-US" dirty="0" smtClean="0"/>
              <a:t>Can </a:t>
            </a:r>
            <a:r>
              <a:rPr lang="en-US" dirty="0"/>
              <a:t>be conducted in a half-day meeting. It can also be carried out internally, using just project </a:t>
            </a:r>
            <a:r>
              <a:rPr lang="en-US" dirty="0" smtClean="0"/>
              <a:t>members.</a:t>
            </a:r>
          </a:p>
          <a:p>
            <a:endParaRPr lang="en-US" dirty="0"/>
          </a:p>
          <a:p>
            <a:endParaRPr lang="en-C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545079"/>
            <a:ext cx="4648200" cy="4006831"/>
          </a:xfrm>
          <a:prstGeom prst="rect">
            <a:avLst/>
          </a:prstGeom>
        </p:spPr>
      </p:pic>
    </p:spTree>
    <p:extLst>
      <p:ext uri="{BB962C8B-B14F-4D97-AF65-F5344CB8AC3E}">
        <p14:creationId xmlns:p14="http://schemas.microsoft.com/office/powerpoint/2010/main" val="67569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838200"/>
            <a:ext cx="8001000" cy="685800"/>
          </a:xfrm>
        </p:spPr>
        <p:txBody>
          <a:bodyPr>
            <a:normAutofit fontScale="90000"/>
          </a:bodyPr>
          <a:lstStyle/>
          <a:p>
            <a:r>
              <a:rPr lang="en-US" altLang="en-US" smtClean="0"/>
              <a:t>Formal Architectural Models and Analysis</a:t>
            </a:r>
          </a:p>
        </p:txBody>
      </p:sp>
      <p:sp>
        <p:nvSpPr>
          <p:cNvPr id="10243" name="Rectangle 9"/>
          <p:cNvSpPr>
            <a:spLocks noGrp="1" noChangeArrowheads="1"/>
          </p:cNvSpPr>
          <p:nvPr>
            <p:ph idx="1"/>
          </p:nvPr>
        </p:nvSpPr>
        <p:spPr>
          <a:xfrm>
            <a:off x="6172200" y="1676400"/>
            <a:ext cx="2514600" cy="4953000"/>
          </a:xfrm>
        </p:spPr>
        <p:txBody>
          <a:bodyPr/>
          <a:lstStyle/>
          <a:p>
            <a:pPr>
              <a:lnSpc>
                <a:spcPct val="80000"/>
              </a:lnSpc>
            </a:pPr>
            <a:r>
              <a:rPr lang="en-US" altLang="en-US" sz="1800" smtClean="0"/>
              <a:t>Helps architects determine component composability</a:t>
            </a:r>
          </a:p>
          <a:p>
            <a:pPr>
              <a:lnSpc>
                <a:spcPct val="80000"/>
              </a:lnSpc>
            </a:pPr>
            <a:r>
              <a:rPr lang="en-US" altLang="en-US" sz="1800" smtClean="0"/>
              <a:t>Helps developers with implementation-level decisions</a:t>
            </a:r>
          </a:p>
          <a:p>
            <a:pPr>
              <a:lnSpc>
                <a:spcPct val="80000"/>
              </a:lnSpc>
            </a:pPr>
            <a:r>
              <a:rPr lang="en-US" altLang="en-US" sz="1800" smtClean="0"/>
              <a:t>Helps with locating and selecting appropriate OTS components</a:t>
            </a:r>
          </a:p>
          <a:p>
            <a:pPr>
              <a:lnSpc>
                <a:spcPct val="80000"/>
              </a:lnSpc>
            </a:pPr>
            <a:r>
              <a:rPr lang="en-US" altLang="en-US" sz="1800" smtClean="0"/>
              <a:t>Helps with automated code generation</a:t>
            </a:r>
          </a:p>
          <a:p>
            <a:pPr>
              <a:lnSpc>
                <a:spcPct val="80000"/>
              </a:lnSpc>
            </a:pPr>
            <a:r>
              <a:rPr lang="en-US" altLang="en-US" sz="1800" smtClean="0"/>
              <a:t>Not as useful for discussions with non-technical stakeholders</a:t>
            </a:r>
          </a:p>
        </p:txBody>
      </p:sp>
      <p:sp>
        <p:nvSpPr>
          <p:cNvPr id="10245" name="Rectangle 8"/>
          <p:cNvSpPr>
            <a:spLocks noChangeArrowheads="1"/>
          </p:cNvSpPr>
          <p:nvPr/>
        </p:nvSpPr>
        <p:spPr bwMode="auto">
          <a:xfrm>
            <a:off x="317500" y="1625600"/>
            <a:ext cx="5867400" cy="4876800"/>
          </a:xfrm>
          <a:prstGeom prst="rect">
            <a:avLst/>
          </a:prstGeom>
          <a:solidFill>
            <a:srgbClr val="DDDDD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10246" name="Text Box 5"/>
          <p:cNvSpPr txBox="1">
            <a:spLocks noChangeArrowheads="1"/>
          </p:cNvSpPr>
          <p:nvPr/>
        </p:nvSpPr>
        <p:spPr bwMode="auto">
          <a:xfrm>
            <a:off x="228600" y="6629400"/>
            <a:ext cx="82629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
        <p:nvSpPr>
          <p:cNvPr id="10247" name="Text Box 7"/>
          <p:cNvSpPr txBox="1">
            <a:spLocks noChangeArrowheads="1"/>
          </p:cNvSpPr>
          <p:nvPr/>
        </p:nvSpPr>
        <p:spPr bwMode="auto">
          <a:xfrm>
            <a:off x="304800" y="1597025"/>
            <a:ext cx="5991225"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l"/>
            <a:r>
              <a:rPr lang="en-US" altLang="en-US" sz="1300" dirty="0">
                <a:latin typeface="Courier New" panose="02070309020205020404" pitchFamily="49" charset="0"/>
              </a:rPr>
              <a:t>Component </a:t>
            </a:r>
            <a:r>
              <a:rPr lang="en-US" altLang="en-US" sz="1300" dirty="0" err="1">
                <a:latin typeface="Courier New" panose="02070309020205020404" pitchFamily="49" charset="0"/>
              </a:rPr>
              <a:t>UserInterface</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Port </a:t>
            </a:r>
            <a:r>
              <a:rPr lang="en-US" altLang="en-US" sz="1300" dirty="0" err="1">
                <a:latin typeface="Courier New" panose="02070309020205020404" pitchFamily="49" charset="0"/>
              </a:rPr>
              <a:t>getValues</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Port calculate</a:t>
            </a:r>
          </a:p>
          <a:p>
            <a:pPr algn="l"/>
            <a:r>
              <a:rPr lang="en-US" altLang="en-US" sz="1300" dirty="0">
                <a:latin typeface="Courier New" panose="02070309020205020404" pitchFamily="49" charset="0"/>
              </a:rPr>
              <a:t>  Computation</a:t>
            </a:r>
          </a:p>
          <a:p>
            <a:pPr algn="l"/>
            <a:r>
              <a:rPr lang="en-US" altLang="en-US" sz="1300" dirty="0">
                <a:latin typeface="Courier New" panose="02070309020205020404" pitchFamily="49" charset="0"/>
              </a:rPr>
              <a:t>Connector Call</a:t>
            </a:r>
          </a:p>
          <a:p>
            <a:pPr algn="l"/>
            <a:r>
              <a:rPr lang="en-US" altLang="en-US" sz="1300" dirty="0">
                <a:latin typeface="Courier New" panose="02070309020205020404" pitchFamily="49" charset="0"/>
              </a:rPr>
              <a:t>  Role Caller =  </a:t>
            </a:r>
          </a:p>
          <a:p>
            <a:pPr algn="l"/>
            <a:r>
              <a:rPr lang="en-US" altLang="en-US" sz="1300" dirty="0">
                <a:latin typeface="Courier New" panose="02070309020205020404" pitchFamily="49" charset="0"/>
              </a:rPr>
              <a:t>  Role </a:t>
            </a:r>
            <a:r>
              <a:rPr lang="en-US" altLang="en-US" sz="1300" dirty="0" err="1">
                <a:latin typeface="Courier New" panose="02070309020205020404" pitchFamily="49" charset="0"/>
              </a:rPr>
              <a:t>Callee</a:t>
            </a:r>
            <a:r>
              <a:rPr lang="en-US" altLang="en-US" sz="1300" dirty="0">
                <a:latin typeface="Courier New" panose="02070309020205020404" pitchFamily="49" charset="0"/>
              </a:rPr>
              <a:t> =  </a:t>
            </a:r>
          </a:p>
          <a:p>
            <a:pPr algn="l"/>
            <a:r>
              <a:rPr lang="en-US" altLang="en-US" sz="1300" dirty="0">
                <a:latin typeface="Courier New" panose="02070309020205020404" pitchFamily="49" charset="0"/>
              </a:rPr>
              <a:t>  Glue =  </a:t>
            </a:r>
          </a:p>
          <a:p>
            <a:pPr algn="l"/>
            <a:r>
              <a:rPr lang="en-US" altLang="en-US" sz="1300" dirty="0">
                <a:latin typeface="Courier New" panose="02070309020205020404" pitchFamily="49" charset="0"/>
              </a:rPr>
              <a:t>Configuration </a:t>
            </a:r>
            <a:r>
              <a:rPr lang="en-US" altLang="en-US" sz="1300" dirty="0" err="1">
                <a:latin typeface="Courier New" panose="02070309020205020404" pitchFamily="49" charset="0"/>
              </a:rPr>
              <a:t>LunarLander</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Instances</a:t>
            </a:r>
          </a:p>
          <a:p>
            <a:pPr algn="l"/>
            <a:r>
              <a:rPr lang="en-US" altLang="en-US" sz="1300" dirty="0">
                <a:latin typeface="Courier New" panose="02070309020205020404" pitchFamily="49" charset="0"/>
              </a:rPr>
              <a:t>    DS : </a:t>
            </a:r>
            <a:r>
              <a:rPr lang="en-US" altLang="en-US" sz="1300" dirty="0" err="1">
                <a:latin typeface="Courier New" panose="02070309020205020404" pitchFamily="49" charset="0"/>
              </a:rPr>
              <a:t>DataStore</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C : Calculation</a:t>
            </a:r>
          </a:p>
          <a:p>
            <a:pPr algn="l"/>
            <a:r>
              <a:rPr lang="en-US" altLang="en-US" sz="1300" dirty="0">
                <a:latin typeface="Courier New" panose="02070309020205020404" pitchFamily="49" charset="0"/>
              </a:rPr>
              <a:t>    UI : </a:t>
            </a:r>
            <a:r>
              <a:rPr lang="en-US" altLang="en-US" sz="1300" dirty="0" err="1">
                <a:latin typeface="Courier New" panose="02070309020205020404" pitchFamily="49" charset="0"/>
              </a:rPr>
              <a:t>UserInterface</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a:t>
            </a:r>
            <a:r>
              <a:rPr lang="en-US" altLang="en-US" sz="1300" dirty="0" err="1">
                <a:latin typeface="Courier New" panose="02070309020205020404" pitchFamily="49" charset="0"/>
              </a:rPr>
              <a:t>CtoUIgetValues</a:t>
            </a:r>
            <a:r>
              <a:rPr lang="en-US" altLang="en-US" sz="1300" dirty="0">
                <a:latin typeface="Courier New" panose="02070309020205020404" pitchFamily="49" charset="0"/>
              </a:rPr>
              <a:t>, </a:t>
            </a:r>
            <a:r>
              <a:rPr lang="en-US" altLang="en-US" sz="1300" dirty="0" err="1">
                <a:latin typeface="Courier New" panose="02070309020205020404" pitchFamily="49" charset="0"/>
              </a:rPr>
              <a:t>CtoUIstoreValues</a:t>
            </a:r>
            <a:r>
              <a:rPr lang="en-US" altLang="en-US" sz="1300" dirty="0">
                <a:latin typeface="Courier New" panose="02070309020205020404" pitchFamily="49" charset="0"/>
              </a:rPr>
              <a:t>, </a:t>
            </a:r>
            <a:r>
              <a:rPr lang="en-US" altLang="en-US" sz="1300" dirty="0" err="1">
                <a:latin typeface="Courier New" panose="02070309020205020404" pitchFamily="49" charset="0"/>
              </a:rPr>
              <a:t>UItoC</a:t>
            </a:r>
            <a:r>
              <a:rPr lang="en-US" altLang="en-US" sz="1300" dirty="0">
                <a:latin typeface="Courier New" panose="02070309020205020404" pitchFamily="49" charset="0"/>
              </a:rPr>
              <a:t>, </a:t>
            </a:r>
            <a:r>
              <a:rPr lang="en-US" altLang="en-US" sz="1300" dirty="0" err="1">
                <a:latin typeface="Courier New" panose="02070309020205020404" pitchFamily="49" charset="0"/>
              </a:rPr>
              <a:t>UItoDS</a:t>
            </a:r>
            <a:r>
              <a:rPr lang="en-US" altLang="en-US" sz="1300" dirty="0">
                <a:latin typeface="Courier New" panose="02070309020205020404" pitchFamily="49" charset="0"/>
              </a:rPr>
              <a:t> : Call </a:t>
            </a:r>
          </a:p>
          <a:p>
            <a:pPr algn="l"/>
            <a:r>
              <a:rPr lang="en-US" altLang="en-US" sz="1300" dirty="0">
                <a:latin typeface="Courier New" panose="02070309020205020404" pitchFamily="49" charset="0"/>
              </a:rPr>
              <a:t>  Attachments</a:t>
            </a:r>
          </a:p>
          <a:p>
            <a:pPr algn="l"/>
            <a:r>
              <a:rPr lang="en-US" altLang="en-US" sz="1300" dirty="0">
                <a:latin typeface="Courier New" panose="02070309020205020404" pitchFamily="49" charset="0"/>
              </a:rPr>
              <a:t>    </a:t>
            </a:r>
            <a:r>
              <a:rPr lang="en-US" altLang="en-US" sz="1300" dirty="0" err="1">
                <a:latin typeface="Courier New" panose="02070309020205020404" pitchFamily="49" charset="0"/>
              </a:rPr>
              <a:t>C.getValues</a:t>
            </a:r>
            <a:r>
              <a:rPr lang="en-US" altLang="en-US" sz="1300" dirty="0">
                <a:latin typeface="Courier New" panose="02070309020205020404" pitchFamily="49" charset="0"/>
              </a:rPr>
              <a:t> as </a:t>
            </a:r>
            <a:r>
              <a:rPr lang="en-US" altLang="en-US" sz="1300" dirty="0" err="1">
                <a:latin typeface="Courier New" panose="02070309020205020404" pitchFamily="49" charset="0"/>
              </a:rPr>
              <a:t>CtoUIgetValues.Caller</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a:t>
            </a:r>
            <a:r>
              <a:rPr lang="en-US" altLang="en-US" sz="1300" dirty="0" err="1">
                <a:latin typeface="Courier New" panose="02070309020205020404" pitchFamily="49" charset="0"/>
              </a:rPr>
              <a:t>DS.getValues</a:t>
            </a:r>
            <a:r>
              <a:rPr lang="en-US" altLang="en-US" sz="1300" dirty="0">
                <a:latin typeface="Courier New" panose="02070309020205020404" pitchFamily="49" charset="0"/>
              </a:rPr>
              <a:t> as </a:t>
            </a:r>
            <a:r>
              <a:rPr lang="en-US" altLang="en-US" sz="1300" dirty="0" err="1">
                <a:latin typeface="Courier New" panose="02070309020205020404" pitchFamily="49" charset="0"/>
              </a:rPr>
              <a:t>CtoUIgetValues.Callee</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a:t>
            </a:r>
            <a:r>
              <a:rPr lang="en-US" altLang="en-US" sz="1300" dirty="0" err="1">
                <a:latin typeface="Courier New" panose="02070309020205020404" pitchFamily="49" charset="0"/>
              </a:rPr>
              <a:t>C.storeValues</a:t>
            </a:r>
            <a:r>
              <a:rPr lang="en-US" altLang="en-US" sz="1300" dirty="0">
                <a:latin typeface="Courier New" panose="02070309020205020404" pitchFamily="49" charset="0"/>
              </a:rPr>
              <a:t> as </a:t>
            </a:r>
            <a:r>
              <a:rPr lang="en-US" altLang="en-US" sz="1300" dirty="0" err="1">
                <a:latin typeface="Courier New" panose="02070309020205020404" pitchFamily="49" charset="0"/>
              </a:rPr>
              <a:t>CtoUIstoreValues.Caller</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a:t>
            </a:r>
            <a:r>
              <a:rPr lang="en-US" altLang="en-US" sz="1300" dirty="0" err="1">
                <a:latin typeface="Courier New" panose="02070309020205020404" pitchFamily="49" charset="0"/>
              </a:rPr>
              <a:t>DS.storeValues</a:t>
            </a:r>
            <a:r>
              <a:rPr lang="en-US" altLang="en-US" sz="1300" dirty="0">
                <a:latin typeface="Courier New" panose="02070309020205020404" pitchFamily="49" charset="0"/>
              </a:rPr>
              <a:t> as </a:t>
            </a:r>
            <a:r>
              <a:rPr lang="en-US" altLang="en-US" sz="1300" dirty="0" err="1">
                <a:latin typeface="Courier New" panose="02070309020205020404" pitchFamily="49" charset="0"/>
              </a:rPr>
              <a:t>CtoUIstoreValues.Callee</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a:t>
            </a:r>
            <a:r>
              <a:rPr lang="en-US" altLang="en-US" sz="1300" dirty="0" err="1">
                <a:latin typeface="Courier New" panose="02070309020205020404" pitchFamily="49" charset="0"/>
              </a:rPr>
              <a:t>UI.calculate</a:t>
            </a:r>
            <a:r>
              <a:rPr lang="en-US" altLang="en-US" sz="1300" dirty="0">
                <a:latin typeface="Courier New" panose="02070309020205020404" pitchFamily="49" charset="0"/>
              </a:rPr>
              <a:t> as </a:t>
            </a:r>
            <a:r>
              <a:rPr lang="en-US" altLang="en-US" sz="1300" dirty="0" err="1">
                <a:latin typeface="Courier New" panose="02070309020205020404" pitchFamily="49" charset="0"/>
              </a:rPr>
              <a:t>UItoC.Caller</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a:t>
            </a:r>
            <a:r>
              <a:rPr lang="en-US" altLang="en-US" sz="1300" dirty="0" err="1">
                <a:latin typeface="Courier New" panose="02070309020205020404" pitchFamily="49" charset="0"/>
              </a:rPr>
              <a:t>C.calulate</a:t>
            </a:r>
            <a:r>
              <a:rPr lang="en-US" altLang="en-US" sz="1300" dirty="0">
                <a:latin typeface="Courier New" panose="02070309020205020404" pitchFamily="49" charset="0"/>
              </a:rPr>
              <a:t> as </a:t>
            </a:r>
            <a:r>
              <a:rPr lang="en-US" altLang="en-US" sz="1300" dirty="0" err="1">
                <a:latin typeface="Courier New" panose="02070309020205020404" pitchFamily="49" charset="0"/>
              </a:rPr>
              <a:t>UItoC.Callee</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a:t>
            </a:r>
            <a:r>
              <a:rPr lang="en-US" altLang="en-US" sz="1300" dirty="0" err="1">
                <a:latin typeface="Courier New" panose="02070309020205020404" pitchFamily="49" charset="0"/>
              </a:rPr>
              <a:t>UI.getValues</a:t>
            </a:r>
            <a:r>
              <a:rPr lang="en-US" altLang="en-US" sz="1300" dirty="0">
                <a:latin typeface="Courier New" panose="02070309020205020404" pitchFamily="49" charset="0"/>
              </a:rPr>
              <a:t> as </a:t>
            </a:r>
            <a:r>
              <a:rPr lang="en-US" altLang="en-US" sz="1300" dirty="0" err="1">
                <a:latin typeface="Courier New" panose="02070309020205020404" pitchFamily="49" charset="0"/>
              </a:rPr>
              <a:t>UItoDS.Caller</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    </a:t>
            </a:r>
            <a:r>
              <a:rPr lang="en-US" altLang="en-US" sz="1300" dirty="0" err="1">
                <a:latin typeface="Courier New" panose="02070309020205020404" pitchFamily="49" charset="0"/>
              </a:rPr>
              <a:t>DS.getValues</a:t>
            </a:r>
            <a:r>
              <a:rPr lang="en-US" altLang="en-US" sz="1300" dirty="0">
                <a:latin typeface="Courier New" panose="02070309020205020404" pitchFamily="49" charset="0"/>
              </a:rPr>
              <a:t> as </a:t>
            </a:r>
            <a:r>
              <a:rPr lang="en-US" altLang="en-US" sz="1300" dirty="0" err="1">
                <a:latin typeface="Courier New" panose="02070309020205020404" pitchFamily="49" charset="0"/>
              </a:rPr>
              <a:t>UItoDS.Callee</a:t>
            </a:r>
            <a:endParaRPr lang="en-US" altLang="en-US" sz="1300" dirty="0">
              <a:latin typeface="Courier New" panose="02070309020205020404" pitchFamily="49" charset="0"/>
            </a:endParaRPr>
          </a:p>
          <a:p>
            <a:pPr algn="l"/>
            <a:r>
              <a:rPr lang="en-US" altLang="en-US" sz="1300" dirty="0">
                <a:latin typeface="Courier New" panose="02070309020205020404" pitchFamily="49" charset="0"/>
              </a:rPr>
              <a:t>End </a:t>
            </a:r>
            <a:r>
              <a:rPr lang="en-US" altLang="en-US" sz="1300" dirty="0" err="1">
                <a:latin typeface="Courier New" panose="02070309020205020404" pitchFamily="49" charset="0"/>
              </a:rPr>
              <a:t>LunarLander</a:t>
            </a:r>
            <a:r>
              <a:rPr lang="en-US" altLang="en-US" sz="1300" dirty="0">
                <a:latin typeface="Courier New" panose="02070309020205020404" pitchFamily="49" charset="0"/>
              </a:rPr>
              <a:t>.</a:t>
            </a:r>
          </a:p>
          <a:p>
            <a:pPr algn="l"/>
            <a:endParaRPr lang="en-US" altLang="en-US" sz="1300" dirty="0">
              <a:latin typeface="Courier New" panose="02070309020205020404" pitchFamily="49" charset="0"/>
            </a:endParaRPr>
          </a:p>
        </p:txBody>
      </p:sp>
    </p:spTree>
    <p:extLst>
      <p:ext uri="{BB962C8B-B14F-4D97-AF65-F5344CB8AC3E}">
        <p14:creationId xmlns:p14="http://schemas.microsoft.com/office/powerpoint/2010/main" val="2134701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ATAM in a Nutshell</a:t>
            </a:r>
            <a:endParaRPr lang="en-US" altLang="en-US" smtClean="0"/>
          </a:p>
        </p:txBody>
      </p:sp>
      <p:graphicFrame>
        <p:nvGraphicFramePr>
          <p:cNvPr id="329821" name="Group 93"/>
          <p:cNvGraphicFramePr>
            <a:graphicFrameLocks noGrp="1"/>
          </p:cNvGraphicFramePr>
          <p:nvPr>
            <p:ph type="tbl" idx="4294967295"/>
            <p:extLst>
              <p:ext uri="{D42A27DB-BD31-4B8C-83A1-F6EECF244321}">
                <p14:modId xmlns:p14="http://schemas.microsoft.com/office/powerpoint/2010/main" val="564884540"/>
              </p:ext>
            </p:extLst>
          </p:nvPr>
        </p:nvGraphicFramePr>
        <p:xfrm>
          <a:off x="609600" y="1427480"/>
          <a:ext cx="7772400" cy="4954586"/>
        </p:xfrm>
        <a:graphic>
          <a:graphicData uri="http://schemas.openxmlformats.org/drawingml/2006/table">
            <a:tbl>
              <a:tblPr/>
              <a:tblGrid>
                <a:gridCol w="2224088">
                  <a:extLst>
                    <a:ext uri="{9D8B030D-6E8A-4147-A177-3AD203B41FA5}">
                      <a16:colId xmlns:a16="http://schemas.microsoft.com/office/drawing/2014/main" val="20000"/>
                    </a:ext>
                  </a:extLst>
                </a:gridCol>
                <a:gridCol w="5548312">
                  <a:extLst>
                    <a:ext uri="{9D8B030D-6E8A-4147-A177-3AD203B41FA5}">
                      <a16:colId xmlns:a16="http://schemas.microsoft.com/office/drawing/2014/main" val="20001"/>
                    </a:ext>
                  </a:extLst>
                </a:gridCol>
              </a:tblGrid>
              <a:tr h="1188796">
                <a:tc>
                  <a:txBody>
                    <a:bodyPr/>
                    <a:lstStyle/>
                    <a:p>
                      <a:pPr marL="342900" marR="0" lvl="0" indent="-342900" algn="ctr"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Goals</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l"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Completeness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Pct val="75000"/>
                        <a:buFont typeface="Wingdings" pitchFamily="1"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Consistency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Pct val="75000"/>
                        <a:buFont typeface="Wingdings" pitchFamily="1"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Compatibility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Pct val="75000"/>
                        <a:buFont typeface="Wingdings" pitchFamily="1"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Correctness`</a:t>
                      </a:r>
                      <a:endParaRPr kumimoji="0" lang="en-US" sz="3600" b="0" i="0" u="none" strike="noStrike" cap="none" normalizeH="0" baseline="0" dirty="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121">
                <a:tc>
                  <a:txBody>
                    <a:bodyPr/>
                    <a:lstStyle/>
                    <a:p>
                      <a:pPr marL="342900" marR="0" lvl="0" indent="-342900" algn="ctr"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Scope</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l"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Subsystem- and system-level</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Pct val="75000"/>
                        <a:buFont typeface="Wingdings" pitchFamily="1"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Data exchange</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83">
                <a:tc>
                  <a:txBody>
                    <a:bodyPr/>
                    <a:lstStyle/>
                    <a:p>
                      <a:pPr marL="342900" marR="0" lvl="0" indent="-342900" algn="ctr"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Concern</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l"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Non-functional</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21">
                <a:tc>
                  <a:txBody>
                    <a:bodyPr/>
                    <a:lstStyle/>
                    <a:p>
                      <a:pPr marL="342900" marR="0" lvl="0" indent="-342900" algn="ctr"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Models</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l"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Informal</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Pct val="75000"/>
                        <a:buFont typeface="Wingdings" pitchFamily="1"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Semi-formal</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83">
                <a:tc>
                  <a:txBody>
                    <a:bodyPr/>
                    <a:lstStyle/>
                    <a:p>
                      <a:pPr marL="342900" marR="0" lvl="0" indent="-342900" algn="ctr"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Type</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l"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Scenario-driven</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186">
                <a:tc>
                  <a:txBody>
                    <a:bodyPr/>
                    <a:lstStyle/>
                    <a:p>
                      <a:pPr marL="342900" marR="0" lvl="0" indent="-342900" algn="ctr"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Automation Level</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l"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Manual</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188796">
                <a:tc>
                  <a:txBody>
                    <a:bodyPr/>
                    <a:lstStyle/>
                    <a:p>
                      <a:pPr marL="342900" marR="0" lvl="0" indent="-342900" algn="ctr"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Stakeholders</a:t>
                      </a:r>
                      <a:endParaRPr kumimoji="0" lang="en-US" sz="3600" b="0" i="0" u="none" strike="noStrike" cap="none" normalizeH="0" baseline="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l" defTabSz="914400" rtl="0" eaLnBrk="0" fontAlgn="base" latinLnBrk="0" hangingPunct="0">
                        <a:lnSpc>
                          <a:spcPct val="100000"/>
                        </a:lnSpc>
                        <a:spcBef>
                          <a:spcPct val="0"/>
                        </a:spcBef>
                        <a:spcAft>
                          <a:spcPct val="0"/>
                        </a:spcAft>
                        <a:buClr>
                          <a:srgbClr val="0033CC"/>
                        </a:buClr>
                        <a:buSzPct val="75000"/>
                        <a:buFont typeface="Wingdings" pitchFamily="1"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Architects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Pct val="75000"/>
                        <a:buFont typeface="Wingdings" pitchFamily="1"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Developers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Pct val="75000"/>
                        <a:buFont typeface="Wingdings" pitchFamily="1"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Managers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Pct val="75000"/>
                        <a:buFont typeface="Wingdings" pitchFamily="1" charset="2"/>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Customers</a:t>
                      </a:r>
                      <a:endParaRPr kumimoji="0" lang="en-US" sz="3600" b="0" i="0" u="none" strike="noStrike" cap="none" normalizeH="0" baseline="0" dirty="0" smtClean="0">
                        <a:ln>
                          <a:noFill/>
                        </a:ln>
                        <a:solidFill>
                          <a:schemeClr val="tx1"/>
                        </a:solidFill>
                        <a:effectLst/>
                        <a:latin typeface="Tahoma"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366" name="Text Box 94"/>
          <p:cNvSpPr txBox="1">
            <a:spLocks noChangeArrowheads="1"/>
          </p:cNvSpPr>
          <p:nvPr/>
        </p:nvSpPr>
        <p:spPr bwMode="auto">
          <a:xfrm>
            <a:off x="228600" y="6629400"/>
            <a:ext cx="82629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4095396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 in-class exercise</a:t>
            </a:r>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287859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altLang="en-US" smtClean="0"/>
              <a:t>Concerns Relevant to Architectural Analysis</a:t>
            </a:r>
            <a:endParaRPr lang="en-US" altLang="en-US" smtClean="0"/>
          </a:p>
        </p:txBody>
      </p:sp>
      <p:sp>
        <p:nvSpPr>
          <p:cNvPr id="11267" name="Rectangle 3"/>
          <p:cNvSpPr>
            <a:spLocks noGrp="1" noChangeArrowheads="1"/>
          </p:cNvSpPr>
          <p:nvPr>
            <p:ph idx="1"/>
          </p:nvPr>
        </p:nvSpPr>
        <p:spPr/>
        <p:txBody>
          <a:bodyPr/>
          <a:lstStyle/>
          <a:p>
            <a:r>
              <a:rPr lang="en-US" altLang="en-US" smtClean="0"/>
              <a:t>Goals of analysis</a:t>
            </a:r>
          </a:p>
          <a:p>
            <a:r>
              <a:rPr lang="en-US" altLang="en-US" smtClean="0"/>
              <a:t>Scope of analysis</a:t>
            </a:r>
          </a:p>
          <a:p>
            <a:r>
              <a:rPr lang="en-US" altLang="en-US" smtClean="0"/>
              <a:t>Primary architectural concern being analyzed</a:t>
            </a:r>
          </a:p>
          <a:p>
            <a:r>
              <a:rPr lang="en-US" altLang="en-US" smtClean="0"/>
              <a:t>Level of formality of architectural models</a:t>
            </a:r>
          </a:p>
          <a:p>
            <a:r>
              <a:rPr lang="en-US" altLang="en-US" smtClean="0"/>
              <a:t>Type of analysis</a:t>
            </a:r>
          </a:p>
          <a:p>
            <a:r>
              <a:rPr lang="en-US" altLang="en-US" smtClean="0"/>
              <a:t>Level of automation</a:t>
            </a:r>
          </a:p>
          <a:p>
            <a:r>
              <a:rPr lang="en-US" altLang="en-US" smtClean="0"/>
              <a:t>System stakeholders interested in analysis</a:t>
            </a:r>
            <a:endParaRPr lang="en-US" altLang="en-US" smtClean="0"/>
          </a:p>
        </p:txBody>
      </p:sp>
    </p:spTree>
    <p:extLst>
      <p:ext uri="{BB962C8B-B14F-4D97-AF65-F5344CB8AC3E}">
        <p14:creationId xmlns:p14="http://schemas.microsoft.com/office/powerpoint/2010/main" val="120609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Architectural Analysis Goals</a:t>
            </a:r>
          </a:p>
        </p:txBody>
      </p:sp>
      <p:sp>
        <p:nvSpPr>
          <p:cNvPr id="12291" name="Rectangle 3"/>
          <p:cNvSpPr>
            <a:spLocks noGrp="1" noChangeArrowheads="1"/>
          </p:cNvSpPr>
          <p:nvPr>
            <p:ph idx="1"/>
          </p:nvPr>
        </p:nvSpPr>
        <p:spPr/>
        <p:txBody>
          <a:bodyPr/>
          <a:lstStyle/>
          <a:p>
            <a:r>
              <a:rPr lang="en-US" altLang="en-US" smtClean="0"/>
              <a:t>The four “C”s</a:t>
            </a:r>
          </a:p>
          <a:p>
            <a:pPr lvl="1"/>
            <a:r>
              <a:rPr lang="en-US" altLang="en-US" smtClean="0"/>
              <a:t>Completeness</a:t>
            </a:r>
          </a:p>
          <a:p>
            <a:pPr lvl="1"/>
            <a:r>
              <a:rPr lang="en-US" altLang="en-US" smtClean="0"/>
              <a:t>Consistency</a:t>
            </a:r>
          </a:p>
          <a:p>
            <a:pPr lvl="1"/>
            <a:r>
              <a:rPr lang="en-US" altLang="en-US" smtClean="0"/>
              <a:t>Compatibility</a:t>
            </a:r>
          </a:p>
          <a:p>
            <a:pPr lvl="1"/>
            <a:r>
              <a:rPr lang="en-US" altLang="en-US" smtClean="0"/>
              <a:t>Correctness</a:t>
            </a:r>
          </a:p>
        </p:txBody>
      </p:sp>
    </p:spTree>
    <p:extLst>
      <p:ext uri="{BB962C8B-B14F-4D97-AF65-F5344CB8AC3E}">
        <p14:creationId xmlns:p14="http://schemas.microsoft.com/office/powerpoint/2010/main" val="367962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r>
              <a:rPr lang="en-US" altLang="en-US" sz="3600" smtClean="0"/>
              <a:t>Architectural Analysis Goals – Completeness</a:t>
            </a:r>
            <a:endParaRPr lang="en-US" altLang="en-US" sz="3600" smtClean="0"/>
          </a:p>
        </p:txBody>
      </p:sp>
      <p:sp>
        <p:nvSpPr>
          <p:cNvPr id="13315" name="Rectangle 3"/>
          <p:cNvSpPr>
            <a:spLocks noGrp="1" noChangeArrowheads="1"/>
          </p:cNvSpPr>
          <p:nvPr>
            <p:ph idx="1"/>
          </p:nvPr>
        </p:nvSpPr>
        <p:spPr>
          <a:xfrm>
            <a:off x="609600" y="1676400"/>
            <a:ext cx="7772400" cy="4800600"/>
          </a:xfrm>
        </p:spPr>
        <p:txBody>
          <a:bodyPr>
            <a:normAutofit fontScale="92500" lnSpcReduction="20000"/>
          </a:bodyPr>
          <a:lstStyle/>
          <a:p>
            <a:pPr>
              <a:lnSpc>
                <a:spcPct val="90000"/>
              </a:lnSpc>
            </a:pPr>
            <a:r>
              <a:rPr lang="en-US" altLang="en-US" smtClean="0"/>
              <a:t>Completeness is both an external and an internal goal</a:t>
            </a:r>
          </a:p>
          <a:p>
            <a:pPr>
              <a:lnSpc>
                <a:spcPct val="90000"/>
              </a:lnSpc>
            </a:pPr>
            <a:r>
              <a:rPr lang="en-US" altLang="en-US" smtClean="0"/>
              <a:t>It is </a:t>
            </a:r>
            <a:r>
              <a:rPr lang="en-US" altLang="en-US" i="1" smtClean="0"/>
              <a:t>external</a:t>
            </a:r>
            <a:r>
              <a:rPr lang="en-US" altLang="en-US" smtClean="0"/>
              <a:t> with respect to system requirements</a:t>
            </a:r>
          </a:p>
          <a:p>
            <a:pPr lvl="1">
              <a:lnSpc>
                <a:spcPct val="90000"/>
              </a:lnSpc>
            </a:pPr>
            <a:r>
              <a:rPr lang="en-US" altLang="en-US" smtClean="0"/>
              <a:t>Challenged by the complexity of large systems’ requirements and architectures</a:t>
            </a:r>
          </a:p>
          <a:p>
            <a:pPr lvl="1">
              <a:lnSpc>
                <a:spcPct val="90000"/>
              </a:lnSpc>
            </a:pPr>
            <a:r>
              <a:rPr lang="en-US" altLang="en-US" smtClean="0"/>
              <a:t>Challenged by the many notations used to capture complex requirements as well as architectures</a:t>
            </a:r>
          </a:p>
          <a:p>
            <a:pPr>
              <a:lnSpc>
                <a:spcPct val="90000"/>
              </a:lnSpc>
            </a:pPr>
            <a:r>
              <a:rPr lang="en-US" altLang="en-US" smtClean="0"/>
              <a:t>It is </a:t>
            </a:r>
            <a:r>
              <a:rPr lang="en-US" altLang="en-US" i="1" smtClean="0"/>
              <a:t>internal</a:t>
            </a:r>
            <a:r>
              <a:rPr lang="en-US" altLang="en-US" smtClean="0"/>
              <a:t> with respect to the architectural intent and modeling notation</a:t>
            </a:r>
          </a:p>
          <a:p>
            <a:pPr lvl="1">
              <a:lnSpc>
                <a:spcPct val="90000"/>
              </a:lnSpc>
            </a:pPr>
            <a:r>
              <a:rPr lang="en-US" altLang="en-US" smtClean="0"/>
              <a:t>Have all elements been fully modeled in the notation?</a:t>
            </a:r>
          </a:p>
          <a:p>
            <a:pPr lvl="1">
              <a:lnSpc>
                <a:spcPct val="90000"/>
              </a:lnSpc>
            </a:pPr>
            <a:r>
              <a:rPr lang="en-US" altLang="en-US" smtClean="0"/>
              <a:t>Have all design decisions been properly captured?</a:t>
            </a:r>
            <a:endParaRPr lang="en-US" altLang="en-US" smtClean="0"/>
          </a:p>
        </p:txBody>
      </p:sp>
    </p:spTree>
    <p:extLst>
      <p:ext uri="{BB962C8B-B14F-4D97-AF65-F5344CB8AC3E}">
        <p14:creationId xmlns:p14="http://schemas.microsoft.com/office/powerpoint/2010/main" val="246453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228600"/>
            <a:ext cx="8001000" cy="685800"/>
          </a:xfrm>
        </p:spPr>
        <p:txBody>
          <a:bodyPr>
            <a:normAutofit fontScale="90000"/>
          </a:bodyPr>
          <a:lstStyle/>
          <a:p>
            <a:r>
              <a:rPr lang="en-US" altLang="en-US" dirty="0" smtClean="0"/>
              <a:t>Architectural Analysis Goals – Consistency</a:t>
            </a:r>
          </a:p>
        </p:txBody>
      </p:sp>
      <p:sp>
        <p:nvSpPr>
          <p:cNvPr id="14339" name="Rectangle 3"/>
          <p:cNvSpPr>
            <a:spLocks noGrp="1" noChangeArrowheads="1"/>
          </p:cNvSpPr>
          <p:nvPr>
            <p:ph idx="1"/>
          </p:nvPr>
        </p:nvSpPr>
        <p:spPr>
          <a:xfrm>
            <a:off x="533400" y="1752600"/>
            <a:ext cx="7772400" cy="4800600"/>
          </a:xfrm>
        </p:spPr>
        <p:txBody>
          <a:bodyPr>
            <a:normAutofit fontScale="92500" lnSpcReduction="10000"/>
          </a:bodyPr>
          <a:lstStyle/>
          <a:p>
            <a:r>
              <a:rPr lang="en-US" altLang="en-US" smtClean="0"/>
              <a:t>Consistency is an internal property of an architectural model</a:t>
            </a:r>
          </a:p>
          <a:p>
            <a:r>
              <a:rPr lang="en-US" altLang="en-US" smtClean="0"/>
              <a:t>Ensures that different model elements do not contradict one another</a:t>
            </a:r>
          </a:p>
          <a:p>
            <a:r>
              <a:rPr lang="en-US" altLang="en-US" smtClean="0"/>
              <a:t>Dimensions of architectural consistency</a:t>
            </a:r>
          </a:p>
          <a:p>
            <a:pPr lvl="1"/>
            <a:r>
              <a:rPr lang="en-US" altLang="en-US" smtClean="0"/>
              <a:t>Name</a:t>
            </a:r>
          </a:p>
          <a:p>
            <a:pPr lvl="1"/>
            <a:r>
              <a:rPr lang="en-US" altLang="en-US" smtClean="0"/>
              <a:t>Interface</a:t>
            </a:r>
          </a:p>
          <a:p>
            <a:pPr lvl="1"/>
            <a:r>
              <a:rPr lang="en-US" altLang="en-US" smtClean="0"/>
              <a:t>Behavior</a:t>
            </a:r>
          </a:p>
          <a:p>
            <a:pPr lvl="1"/>
            <a:r>
              <a:rPr lang="en-US" altLang="en-US" smtClean="0"/>
              <a:t>Interaction</a:t>
            </a:r>
          </a:p>
          <a:p>
            <a:pPr lvl="1"/>
            <a:r>
              <a:rPr lang="en-US" altLang="en-US" smtClean="0"/>
              <a:t>Refinement</a:t>
            </a:r>
          </a:p>
        </p:txBody>
      </p:sp>
    </p:spTree>
    <p:extLst>
      <p:ext uri="{BB962C8B-B14F-4D97-AF65-F5344CB8AC3E}">
        <p14:creationId xmlns:p14="http://schemas.microsoft.com/office/powerpoint/2010/main" val="14141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4a87341a-3491-4d47-bb99-5d213d6f534a"/>
  <p:tag name="WASPOLLED" val="BCABE1BF771C405BAE40DD7DCEAA65B5"/>
  <p:tag name="TPVERSION" val="8"/>
  <p:tag name="TPFULLVERSION" val="8.2.0.30"/>
  <p:tag name="PPTVERSION" val="16"/>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15182</TotalTime>
  <Words>2425</Words>
  <Application>Microsoft Office PowerPoint</Application>
  <PresentationFormat>On-screen Show (4:3)</PresentationFormat>
  <Paragraphs>383</Paragraphs>
  <Slides>51</Slides>
  <Notes>34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2" baseType="lpstr">
      <vt:lpstr>ＭＳ Ｐゴシック</vt:lpstr>
      <vt:lpstr>Arial</vt:lpstr>
      <vt:lpstr>Calibri</vt:lpstr>
      <vt:lpstr>Courier New</vt:lpstr>
      <vt:lpstr>Helvetica</vt:lpstr>
      <vt:lpstr>Tahoma</vt:lpstr>
      <vt:lpstr>Times</vt:lpstr>
      <vt:lpstr>Times New Roman</vt:lpstr>
      <vt:lpstr>Wingdings</vt:lpstr>
      <vt:lpstr>Office Theme</vt:lpstr>
      <vt:lpstr>Microsoft Word Document</vt:lpstr>
      <vt:lpstr>SOFE 3650 – Software Architecture Design Analysis</vt:lpstr>
      <vt:lpstr>What Is Architectural Analysis?</vt:lpstr>
      <vt:lpstr>Informal Architectural Models and Analysis</vt:lpstr>
      <vt:lpstr>Reading Exercise</vt:lpstr>
      <vt:lpstr>Formal Architectural Models and Analysis</vt:lpstr>
      <vt:lpstr>Concerns Relevant to Architectural Analysis</vt:lpstr>
      <vt:lpstr>Architectural Analysis Goals</vt:lpstr>
      <vt:lpstr>Architectural Analysis Goals – Completeness</vt:lpstr>
      <vt:lpstr>Architectural Analysis Goals – Consistency</vt:lpstr>
      <vt:lpstr>Name Consistency</vt:lpstr>
      <vt:lpstr>Interface Consistency</vt:lpstr>
      <vt:lpstr>Behavioral Consistency</vt:lpstr>
      <vt:lpstr>Interaction Consistency</vt:lpstr>
      <vt:lpstr>Refinement Consistency</vt:lpstr>
      <vt:lpstr>Refinement Consistency Example</vt:lpstr>
      <vt:lpstr>Architectural Analysis Goals – Compatibility</vt:lpstr>
      <vt:lpstr>Architectural Compatibility Example – Lunar Lander</vt:lpstr>
      <vt:lpstr>Architectural Analysis Goals – Correctness</vt:lpstr>
      <vt:lpstr>Scope of Architectural Analysis</vt:lpstr>
      <vt:lpstr>Data Exchange Example</vt:lpstr>
      <vt:lpstr>Architectures at Different Abstraction Levels</vt:lpstr>
      <vt:lpstr>Architectural Concern Being Analyzed</vt:lpstr>
      <vt:lpstr>Level of Formality</vt:lpstr>
      <vt:lpstr>Type of Analysis</vt:lpstr>
      <vt:lpstr>Level of Automation</vt:lpstr>
      <vt:lpstr>Analysis Stakeholders</vt:lpstr>
      <vt:lpstr>Architectural Analysis in a Nutshell</vt:lpstr>
      <vt:lpstr>Analysis Techniques</vt:lpstr>
      <vt:lpstr>Architectural Inspections and Reviews</vt:lpstr>
      <vt:lpstr>Inspections and Reviews in a Nutshell</vt:lpstr>
      <vt:lpstr>Architecture Analysis Techniques</vt:lpstr>
      <vt:lpstr>Architecture Analysis Techniques</vt:lpstr>
      <vt:lpstr>Tactics-Based Analysis</vt:lpstr>
      <vt:lpstr>Availability Tactic - Example</vt:lpstr>
      <vt:lpstr>Questions Created from the Attributes Tactic for the FCAPS Example</vt:lpstr>
      <vt:lpstr>Questions that can be asked in an Analysis Review</vt:lpstr>
      <vt:lpstr>Reflective Questions</vt:lpstr>
      <vt:lpstr>Scenario-based Reviews</vt:lpstr>
      <vt:lpstr>Example – ATAM </vt:lpstr>
      <vt:lpstr>ATAM Process</vt:lpstr>
      <vt:lpstr>ATAM Steps</vt:lpstr>
      <vt:lpstr>ATAM Process</vt:lpstr>
      <vt:lpstr>ATAM Phases</vt:lpstr>
      <vt:lpstr>ATAM Business Drivers</vt:lpstr>
      <vt:lpstr>ATAM Scenarios</vt:lpstr>
      <vt:lpstr>ATAM Architecture</vt:lpstr>
      <vt:lpstr>ATAM Analysis</vt:lpstr>
      <vt:lpstr>Comments on ATAM and the Software Process</vt:lpstr>
      <vt:lpstr>Lightweight ATAM</vt:lpstr>
      <vt:lpstr>ATAM in a Nutshell</vt:lpstr>
      <vt:lpstr>ATAM in-class exercise</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John Lewis</dc:creator>
  <cp:lastModifiedBy>Ramiro Liscano</cp:lastModifiedBy>
  <cp:revision>479</cp:revision>
  <cp:lastPrinted>1999-08-24T14:44:27Z</cp:lastPrinted>
  <dcterms:created xsi:type="dcterms:W3CDTF">1999-08-16T14:47:17Z</dcterms:created>
  <dcterms:modified xsi:type="dcterms:W3CDTF">2018-11-12T00:50:31Z</dcterms:modified>
</cp:coreProperties>
</file>