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7315200" cy="9601200"/>
  <p:custDataLst>
    <p:tags r:id="rId3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2" autoAdjust="0"/>
    <p:restoredTop sz="96604" autoAdjust="0"/>
  </p:normalViewPr>
  <p:slideViewPr>
    <p:cSldViewPr>
      <p:cViewPr varScale="1">
        <p:scale>
          <a:sx n="60" d="100"/>
          <a:sy n="60" d="100"/>
        </p:scale>
        <p:origin x="146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DE9E18-CCCD-4A9D-88B0-2F195B9245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55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CB4E4C2-344C-486F-AF73-B59BAD5B1C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B4E4C2-344C-486F-AF73-B59BAD5B1CA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2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8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2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4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ENGR 4790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7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229600" cy="4191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143D4-8846-4518-8A9B-094F8DF96AD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4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1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8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5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0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3008313" cy="943949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15550"/>
            <a:ext cx="3008313" cy="38106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399"/>
            <a:ext cx="5486400" cy="3432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3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8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1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74C2-D18D-4A8A-B0E7-6ABC07CE5C73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dirty="0" smtClean="0"/>
              <a:t>ENGR 4790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connection.com/article/agile-approach-software-architectur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SOFE 3650 – Architecture Design and Software Process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12800" y="3505200"/>
            <a:ext cx="7620000" cy="1295400"/>
          </a:xfrm>
        </p:spPr>
        <p:txBody>
          <a:bodyPr>
            <a:noAutofit/>
          </a:bodyPr>
          <a:lstStyle/>
          <a:p>
            <a:pPr algn="l" eaLnBrk="1" hangingPunct="1"/>
            <a:endParaRPr lang="en-US" sz="1600" b="1" dirty="0"/>
          </a:p>
          <a:p>
            <a:pPr algn="l"/>
            <a:r>
              <a:rPr lang="en-US" sz="1600" dirty="0" smtClean="0"/>
              <a:t>Notes created from: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Designing Software Architectures-  A practical Approach”, Chapter 8, H. Cervantes and R. </a:t>
            </a:r>
            <a:r>
              <a:rPr lang="en-US" sz="1600" dirty="0" err="1"/>
              <a:t>Kazman</a:t>
            </a:r>
            <a:r>
              <a:rPr lang="en-US" sz="1600" dirty="0"/>
              <a:t>.</a:t>
            </a:r>
            <a:endParaRPr lang="en-US" sz="1600" dirty="0" smtClean="0"/>
          </a:p>
          <a:p>
            <a:pPr algn="l" eaLnBrk="1" hangingPunct="1"/>
            <a:endParaRPr lang="en-US" sz="1600" b="1" dirty="0"/>
          </a:p>
          <a:p>
            <a:pPr algn="l" eaLnBrk="1" hangingPunct="1"/>
            <a:endParaRPr lang="en-US" sz="2000" b="1" dirty="0" smtClean="0"/>
          </a:p>
          <a:p>
            <a:pPr algn="l" eaLnBrk="1" hangingPunct="1"/>
            <a:endParaRPr lang="en-US" sz="2000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Design in Agile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62"/>
            <a:ext cx="3962400" cy="49990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Software architecture design is “up-front” 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Emergent approach:</a:t>
            </a:r>
          </a:p>
          <a:p>
            <a:pPr lvl="1"/>
            <a:r>
              <a:rPr lang="en-US" dirty="0"/>
              <a:t>coding </a:t>
            </a:r>
            <a:r>
              <a:rPr lang="en-US" dirty="0" smtClean="0"/>
              <a:t>with </a:t>
            </a:r>
            <a:r>
              <a:rPr lang="en-US" dirty="0"/>
              <a:t>minimal or no up-front analysis or </a:t>
            </a:r>
            <a:r>
              <a:rPr lang="en-US" dirty="0" smtClean="0"/>
              <a:t>design.</a:t>
            </a:r>
          </a:p>
          <a:p>
            <a:r>
              <a:rPr lang="en-US" dirty="0" smtClean="0"/>
              <a:t>Big Design </a:t>
            </a:r>
            <a:r>
              <a:rPr lang="en-US" dirty="0"/>
              <a:t>U</a:t>
            </a:r>
            <a:r>
              <a:rPr lang="en-US" dirty="0" smtClean="0"/>
              <a:t>p Front (BDUF):</a:t>
            </a:r>
          </a:p>
          <a:p>
            <a:pPr lvl="1"/>
            <a:r>
              <a:rPr lang="en-US" dirty="0"/>
              <a:t>collect all the requirements up front, and from that synthesize the ideal </a:t>
            </a:r>
            <a:r>
              <a:rPr lang="en-US" dirty="0" smtClean="0"/>
              <a:t>architecture.</a:t>
            </a:r>
            <a:endParaRPr lang="en-US" dirty="0"/>
          </a:p>
          <a:p>
            <a:r>
              <a:rPr lang="en-US" dirty="0" smtClean="0"/>
              <a:t>The BDUF approach is not </a:t>
            </a:r>
            <a:r>
              <a:rPr lang="en-US" dirty="0"/>
              <a:t>very popular as </a:t>
            </a:r>
            <a:r>
              <a:rPr lang="en-US" dirty="0" smtClean="0"/>
              <a:t>it </a:t>
            </a:r>
            <a:r>
              <a:rPr lang="en-US" dirty="0"/>
              <a:t>can end up producing an extensively documented but untested </a:t>
            </a:r>
            <a:r>
              <a:rPr lang="en-US" dirty="0" smtClean="0"/>
              <a:t>design </a:t>
            </a:r>
            <a:r>
              <a:rPr lang="en-US" dirty="0"/>
              <a:t>that may not be </a:t>
            </a:r>
            <a:r>
              <a:rPr lang="en-US" dirty="0" smtClean="0"/>
              <a:t>appropriate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912142"/>
            <a:ext cx="4641802" cy="42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3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81800" y="6172200"/>
            <a:ext cx="2362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Amount of Agility?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46638"/>
          </a:xfrm>
        </p:spPr>
        <p:txBody>
          <a:bodyPr>
            <a:noAutofit/>
          </a:bodyPr>
          <a:lstStyle/>
          <a:p>
            <a:r>
              <a:rPr lang="en-US" sz="2400" dirty="0"/>
              <a:t>How much up-front work, in terms of requirements analysis, risk mitigation, and architecture, should a project do? </a:t>
            </a:r>
          </a:p>
          <a:p>
            <a:pPr lvl="1"/>
            <a:r>
              <a:rPr lang="en-US" sz="2400" dirty="0" smtClean="0"/>
              <a:t>Hard to estimate</a:t>
            </a:r>
          </a:p>
          <a:p>
            <a:r>
              <a:rPr lang="en-US" sz="2400" dirty="0" smtClean="0"/>
              <a:t>Perform </a:t>
            </a:r>
            <a:r>
              <a:rPr lang="en-US" sz="2400" dirty="0"/>
              <a:t>a few ADD iterations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Iteration 0 Goal:</a:t>
            </a:r>
          </a:p>
          <a:p>
            <a:pPr lvl="2"/>
            <a:r>
              <a:rPr lang="en-US" sz="1800" dirty="0" smtClean="0"/>
              <a:t>Choose </a:t>
            </a:r>
            <a:r>
              <a:rPr lang="en-US" sz="1800" dirty="0"/>
              <a:t>the major architectural patterns (including a reference architecture, if one is appropriate) and frameworks. </a:t>
            </a:r>
            <a:endParaRPr lang="en-US" sz="1800" dirty="0" smtClean="0"/>
          </a:p>
          <a:p>
            <a:pPr lvl="2"/>
            <a:r>
              <a:rPr lang="en-US" sz="1800" dirty="0" smtClean="0"/>
              <a:t>This </a:t>
            </a:r>
            <a:r>
              <a:rPr lang="en-US" sz="1800" dirty="0"/>
              <a:t>will help to structure the project, define work assignments and team formation, and address the most critical quality attributes. </a:t>
            </a:r>
            <a:endParaRPr lang="en-US" sz="1800" dirty="0" smtClean="0"/>
          </a:p>
          <a:p>
            <a:r>
              <a:rPr lang="en-US" sz="2400" dirty="0"/>
              <a:t>Agile architecture </a:t>
            </a:r>
            <a:r>
              <a:rPr lang="en-US" sz="2400" dirty="0" smtClean="0"/>
              <a:t>practices, help </a:t>
            </a:r>
            <a:r>
              <a:rPr lang="en-US" sz="2400" dirty="0"/>
              <a:t>to tame some of the complexity, narrowing the cone of uncertainty and hence reducing project </a:t>
            </a:r>
            <a:r>
              <a:rPr lang="en-US" sz="2400" dirty="0" smtClean="0"/>
              <a:t>risk.</a:t>
            </a:r>
          </a:p>
          <a:p>
            <a:r>
              <a:rPr lang="en-US" sz="2400" dirty="0"/>
              <a:t>Agile spikes allow prototypes to be built quickly and to “fail fast”, thereby guiding the eventual selection of technologies 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3796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Sprint in SCRUM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325562"/>
            <a:ext cx="4038600" cy="47704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Sprit is expected to last 2-4 weeks.</a:t>
            </a:r>
          </a:p>
          <a:p>
            <a:r>
              <a:rPr lang="en-US" dirty="0" smtClean="0"/>
              <a:t>Small windows of change in daily scrums</a:t>
            </a:r>
          </a:p>
          <a:p>
            <a:r>
              <a:rPr lang="en-US" dirty="0" smtClean="0"/>
              <a:t>Strong focus on team collaboration</a:t>
            </a:r>
          </a:p>
          <a:p>
            <a:r>
              <a:rPr lang="en-US" dirty="0" smtClean="0"/>
              <a:t>Roles:</a:t>
            </a:r>
          </a:p>
          <a:p>
            <a:pPr lvl="1"/>
            <a:r>
              <a:rPr lang="en-US" dirty="0" smtClean="0"/>
              <a:t>Product owner</a:t>
            </a:r>
          </a:p>
          <a:p>
            <a:pPr lvl="1"/>
            <a:r>
              <a:rPr lang="en-US" dirty="0" smtClean="0"/>
              <a:t>Scrum master</a:t>
            </a:r>
          </a:p>
          <a:p>
            <a:pPr lvl="1"/>
            <a:r>
              <a:rPr lang="en-US" dirty="0" smtClean="0"/>
              <a:t>Development team</a:t>
            </a:r>
            <a:endParaRPr lang="en-CA" dirty="0"/>
          </a:p>
        </p:txBody>
      </p:sp>
      <p:pic>
        <p:nvPicPr>
          <p:cNvPr id="1026" name="Picture 2" descr="https://res.infoq.com/articles/towards-agile-software-architecture/en/resources/figur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726405"/>
            <a:ext cx="3810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278562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Reproduced from “Towards an Agile Software </a:t>
            </a:r>
            <a:r>
              <a:rPr lang="en-US" sz="1400" dirty="0" smtClean="0"/>
              <a:t>Architecture</a:t>
            </a:r>
            <a:r>
              <a:rPr lang="en-CA" sz="1400" dirty="0" smtClean="0"/>
              <a:t>,” B. </a:t>
            </a:r>
            <a:r>
              <a:rPr lang="en-CA" sz="1400" dirty="0" err="1" smtClean="0"/>
              <a:t>Mihaylov</a:t>
            </a:r>
            <a:r>
              <a:rPr lang="en-CA" sz="1400" dirty="0"/>
              <a:t>, https://www.infoq.com/articles/towards-agile-software-architecture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459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Team Architect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336925"/>
          </a:xfrm>
        </p:spPr>
        <p:txBody>
          <a:bodyPr/>
          <a:lstStyle/>
          <a:p>
            <a:r>
              <a:rPr lang="en-US" dirty="0" smtClean="0"/>
              <a:t>Architect is part of the SCRUM development team.</a:t>
            </a:r>
          </a:p>
          <a:p>
            <a:pPr lvl="1"/>
            <a:r>
              <a:rPr lang="en-US" dirty="0"/>
              <a:t>Balances between the big picture and now </a:t>
            </a:r>
            <a:endParaRPr lang="en-US" dirty="0" smtClean="0"/>
          </a:p>
          <a:p>
            <a:pPr lvl="1"/>
            <a:r>
              <a:rPr lang="en-CA" dirty="0"/>
              <a:t>Hands-on </a:t>
            </a:r>
            <a:r>
              <a:rPr lang="en-CA" dirty="0" smtClean="0"/>
              <a:t>experience</a:t>
            </a:r>
          </a:p>
          <a:p>
            <a:pPr lvl="1"/>
            <a:r>
              <a:rPr lang="en-US" dirty="0"/>
              <a:t>Produces prototypes to make informed </a:t>
            </a:r>
            <a:r>
              <a:rPr lang="en-US" dirty="0" smtClean="0"/>
              <a:t>decisions</a:t>
            </a:r>
          </a:p>
          <a:p>
            <a:pPr lvl="1"/>
            <a:r>
              <a:rPr lang="en-CA" dirty="0"/>
              <a:t>Focus on sustainability </a:t>
            </a:r>
          </a:p>
        </p:txBody>
      </p:sp>
      <p:pic>
        <p:nvPicPr>
          <p:cNvPr id="2050" name="Picture 2" descr="https://res.infoq.com/articles/towards-agile-software-architecture/en/resources/figur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53034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9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53038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Maybe a “Sprint 0” iteration similar to “Iteration 0” idea.</a:t>
            </a:r>
          </a:p>
          <a:p>
            <a:pPr lvl="1"/>
            <a:r>
              <a:rPr lang="en-US" dirty="0"/>
              <a:t>development environment is configured and some fundamental decisions are made (for example programming language, platform, database, etc.).</a:t>
            </a:r>
          </a:p>
          <a:p>
            <a:pPr lvl="1"/>
            <a:r>
              <a:rPr lang="en-US" dirty="0" smtClean="0"/>
              <a:t>Danger!!</a:t>
            </a:r>
          </a:p>
          <a:p>
            <a:pPr lvl="2"/>
            <a:r>
              <a:rPr lang="en-US" dirty="0"/>
              <a:t>In many cases you find yourself already working on the system, without even having the user stories, because “it will be really cool to have that helper feature implemented in advance</a:t>
            </a:r>
            <a:r>
              <a:rPr lang="en-US" dirty="0" smtClean="0"/>
              <a:t>”.</a:t>
            </a:r>
          </a:p>
          <a:p>
            <a:r>
              <a:rPr lang="en-US" dirty="0"/>
              <a:t>Software architecture is a constantly ongoing </a:t>
            </a:r>
            <a:r>
              <a:rPr lang="en-US" dirty="0" smtClean="0"/>
              <a:t>process in the agile approach so one should start with a partial architecture and keep refining it.</a:t>
            </a:r>
          </a:p>
          <a:p>
            <a:pPr lvl="1"/>
            <a:r>
              <a:rPr lang="en-US" dirty="0" smtClean="0"/>
              <a:t>“Good architecture enables agility”</a:t>
            </a: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972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Governing Principles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846638"/>
          </a:xfrm>
        </p:spPr>
        <p:txBody>
          <a:bodyPr>
            <a:normAutofit/>
          </a:bodyPr>
          <a:lstStyle/>
          <a:p>
            <a:r>
              <a:rPr lang="en-US" dirty="0" smtClean="0"/>
              <a:t>Keep it Simple, Stupid (KISS)</a:t>
            </a:r>
          </a:p>
          <a:p>
            <a:r>
              <a:rPr lang="en-US" dirty="0" smtClean="0"/>
              <a:t>You Aren’t </a:t>
            </a:r>
            <a:r>
              <a:rPr lang="en-US" dirty="0" err="1" smtClean="0"/>
              <a:t>Gonna</a:t>
            </a:r>
            <a:r>
              <a:rPr lang="en-US" dirty="0" smtClean="0"/>
              <a:t> Need It (YAGNI)</a:t>
            </a:r>
          </a:p>
          <a:p>
            <a:pPr lvl="1"/>
            <a:r>
              <a:rPr lang="en-US" dirty="0" smtClean="0"/>
              <a:t>Keep asking yourself is this artifact, decision, or feature required at this time?</a:t>
            </a:r>
          </a:p>
          <a:p>
            <a:r>
              <a:rPr lang="en-US" dirty="0" smtClean="0"/>
              <a:t>Danger!!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applying these two principles is that we tend to delay everything until the last possible moment. By then it may already have become too difficult to implement the required change. 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987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Reproduced from “Towards an Agile Software </a:t>
            </a:r>
            <a:r>
              <a:rPr lang="en-US" sz="1400" dirty="0" smtClean="0"/>
              <a:t>Architecture</a:t>
            </a:r>
            <a:r>
              <a:rPr lang="en-CA" sz="1400" dirty="0" smtClean="0"/>
              <a:t>,” B. </a:t>
            </a:r>
            <a:r>
              <a:rPr lang="en-CA" sz="1400" dirty="0" err="1" smtClean="0"/>
              <a:t>Mihaylov</a:t>
            </a:r>
            <a:r>
              <a:rPr lang="en-CA" sz="1400" dirty="0"/>
              <a:t>, https://www.infoq.com/articles/towards-agile-software-architecture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47700" y="1600200"/>
            <a:ext cx="7848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 was working on a project about selling ferry tickets on-line. It was a complex system as it required communication with 4 other 3</a:t>
            </a:r>
            <a:r>
              <a:rPr lang="en-US" sz="20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rd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-party systems. In the beginning we focused primarily on implementing features based on user stories. Although we knew we were going to need a sophisticated caching mechanism, we delayed it as it was not needed in that particular moment – we had to focus on the present user stories. At a later point, however, the system became slow due to the extensive communication with the other 3</a:t>
            </a:r>
            <a:r>
              <a:rPr lang="en-US" sz="20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rd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-party systems. We didn’t have any other choice but to stop the work on the user stories and focus on the caching mechanism – it was already difficult to implement it.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0682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81800" y="6248400"/>
            <a:ext cx="2362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3"/>
            <a:ext cx="8229600" cy="31702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Agile process minimizes the amount of documentation.</a:t>
            </a:r>
          </a:p>
          <a:p>
            <a:pPr lvl="1"/>
            <a:r>
              <a:rPr lang="en-US" dirty="0" smtClean="0"/>
              <a:t>Document so you and the team have a common understanding about the system and the notations used.</a:t>
            </a:r>
          </a:p>
          <a:p>
            <a:r>
              <a:rPr lang="en-US" dirty="0" smtClean="0"/>
              <a:t>What about UML Notation?</a:t>
            </a:r>
          </a:p>
          <a:p>
            <a:pPr lvl="1"/>
            <a:r>
              <a:rPr lang="en-US" dirty="0" smtClean="0"/>
              <a:t>Even though it has not been highly adopted no other as widely adopted notation exists.</a:t>
            </a:r>
          </a:p>
          <a:p>
            <a:pPr lvl="1"/>
            <a:r>
              <a:rPr lang="en-US" dirty="0" smtClean="0"/>
              <a:t>Diagraming tool are still popular, like Visio, for persistency and reproducibility. </a:t>
            </a:r>
          </a:p>
          <a:p>
            <a:pPr lvl="1"/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645026"/>
            <a:ext cx="79248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most important aspect of agile software architecture is not the designs, diagrams or documentation but the shared understanding of how the system should be built.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00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Architecture based on Agile Principles</a:t>
            </a:r>
          </a:p>
          <a:p>
            <a:r>
              <a:rPr lang="en-US" dirty="0" smtClean="0"/>
              <a:t>In </a:t>
            </a:r>
            <a:r>
              <a:rPr lang="en-US" dirty="0"/>
              <a:t>the article “An Agile Approach to Software Architecture ”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www.agileconnection.com/article/agile-approach-software-architecture</a:t>
            </a:r>
            <a:r>
              <a:rPr lang="en-US" dirty="0" smtClean="0"/>
              <a:t> they list some of the agile manifestos and discuss how architecture design conforms to those manifestos.</a:t>
            </a:r>
          </a:p>
          <a:p>
            <a:pPr lvl="1"/>
            <a:r>
              <a:rPr lang="en-US" dirty="0" smtClean="0"/>
              <a:t>Read this article and highlight how architecture design needs to change to adapt to </a:t>
            </a:r>
            <a:r>
              <a:rPr lang="en-US" smtClean="0"/>
              <a:t>being agile.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61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Design in </a:t>
            </a:r>
            <a:r>
              <a:rPr lang="en-US" dirty="0" smtClean="0"/>
              <a:t>RUP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Rational Unified Process (RUP) is a software development process framework that puts a strong emphasis on architecture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Inception: scope of the project and a business architecture are </a:t>
            </a:r>
            <a:r>
              <a:rPr lang="en-US" dirty="0" smtClean="0"/>
              <a:t>defined and a </a:t>
            </a:r>
            <a:r>
              <a:rPr lang="en-US" dirty="0"/>
              <a:t>candidate architecture is </a:t>
            </a:r>
            <a:r>
              <a:rPr lang="en-US" dirty="0" smtClean="0"/>
              <a:t>established (similar to pre-sales). </a:t>
            </a:r>
            <a:r>
              <a:rPr lang="en-US" dirty="0"/>
              <a:t>ADD iterations can be performed </a:t>
            </a:r>
            <a:r>
              <a:rPr lang="en-US" dirty="0" smtClean="0"/>
              <a:t>to </a:t>
            </a:r>
            <a:r>
              <a:rPr lang="en-US" dirty="0"/>
              <a:t>establish the candidate </a:t>
            </a:r>
            <a:r>
              <a:rPr lang="en-US" dirty="0" smtClean="0"/>
              <a:t>architecture.</a:t>
            </a:r>
          </a:p>
          <a:p>
            <a:pPr lvl="1"/>
            <a:r>
              <a:rPr lang="en-US" dirty="0"/>
              <a:t>Elaboration: </a:t>
            </a:r>
            <a:r>
              <a:rPr lang="en-US" dirty="0" smtClean="0"/>
              <a:t>ADD can be used to baseline </a:t>
            </a:r>
            <a:r>
              <a:rPr lang="en-US" dirty="0"/>
              <a:t>the architecture </a:t>
            </a:r>
            <a:r>
              <a:rPr lang="en-US" dirty="0" smtClean="0"/>
              <a:t>and produce </a:t>
            </a:r>
            <a:r>
              <a:rPr lang="en-US" dirty="0"/>
              <a:t>architectural </a:t>
            </a:r>
            <a:r>
              <a:rPr lang="en-US" dirty="0" smtClean="0"/>
              <a:t>prototypes. </a:t>
            </a:r>
            <a:endParaRPr lang="en-US" dirty="0"/>
          </a:p>
          <a:p>
            <a:pPr lvl="1"/>
            <a:r>
              <a:rPr lang="en-US" dirty="0"/>
              <a:t>Construction: </a:t>
            </a:r>
            <a:r>
              <a:rPr lang="en-US" dirty="0" smtClean="0"/>
              <a:t>ADD iterations can be used to incrementally </a:t>
            </a:r>
            <a:r>
              <a:rPr lang="en-US" dirty="0"/>
              <a:t>develop the system from the architecture </a:t>
            </a:r>
          </a:p>
          <a:p>
            <a:pPr lvl="1"/>
            <a:r>
              <a:rPr lang="en-US" dirty="0"/>
              <a:t>Transition: transitioned from the development environment to its final </a:t>
            </a:r>
            <a:r>
              <a:rPr lang="en-US" dirty="0" smtClean="0"/>
              <a:t>operation.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31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how the architectural design process fits into the life-cycle activities in software engineering.</a:t>
            </a:r>
          </a:p>
          <a:p>
            <a:pPr lvl="1"/>
            <a:r>
              <a:rPr lang="en-US" dirty="0" smtClean="0"/>
              <a:t>Agile</a:t>
            </a:r>
          </a:p>
          <a:p>
            <a:pPr lvl="1"/>
            <a:r>
              <a:rPr lang="en-US" dirty="0" smtClean="0"/>
              <a:t>RUP</a:t>
            </a:r>
          </a:p>
          <a:p>
            <a:pPr lvl="1"/>
            <a:r>
              <a:rPr lang="en-US" dirty="0" smtClean="0"/>
              <a:t>TSP</a:t>
            </a:r>
          </a:p>
          <a:p>
            <a:pPr lvl="1"/>
            <a:r>
              <a:rPr lang="en-US" dirty="0" smtClean="0"/>
              <a:t>DevOps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380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 in </a:t>
            </a:r>
            <a:r>
              <a:rPr lang="en-US" dirty="0" smtClean="0"/>
              <a:t>TSP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922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Team Software Process (TSP) is a development process that strongly emphasizes quality and measurement. </a:t>
            </a:r>
          </a:p>
          <a:p>
            <a:r>
              <a:rPr lang="en-US" dirty="0" smtClean="0"/>
              <a:t>A </a:t>
            </a:r>
            <a:r>
              <a:rPr lang="en-US" dirty="0"/>
              <a:t>series of development cycles, where each cycle begins with a planning process called a launch and ends with a closing process called a postmortem. </a:t>
            </a:r>
            <a:endParaRPr lang="en-US" dirty="0" smtClean="0"/>
          </a:p>
          <a:p>
            <a:pPr lvl="1"/>
            <a:r>
              <a:rPr lang="en-US" dirty="0" smtClean="0"/>
              <a:t>Within </a:t>
            </a:r>
            <a:r>
              <a:rPr lang="en-US" dirty="0"/>
              <a:t>each development cycle, activities belonging to different phases can be performed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Requirements </a:t>
            </a:r>
            <a:r>
              <a:rPr lang="en-US" dirty="0"/>
              <a:t>(REQ</a:t>
            </a:r>
            <a:r>
              <a:rPr lang="en-US" dirty="0" smtClean="0"/>
              <a:t>),</a:t>
            </a:r>
          </a:p>
          <a:p>
            <a:pPr lvl="2"/>
            <a:r>
              <a:rPr lang="en-US" dirty="0" smtClean="0"/>
              <a:t>High-level </a:t>
            </a:r>
            <a:r>
              <a:rPr lang="en-US" dirty="0"/>
              <a:t>design (HLD</a:t>
            </a:r>
            <a:r>
              <a:rPr lang="en-US" dirty="0" smtClean="0"/>
              <a:t>),</a:t>
            </a:r>
          </a:p>
          <a:p>
            <a:pPr lvl="2"/>
            <a:r>
              <a:rPr lang="en-US" dirty="0" smtClean="0"/>
              <a:t>Implementation </a:t>
            </a:r>
            <a:r>
              <a:rPr lang="en-US" dirty="0"/>
              <a:t>(IMPL), </a:t>
            </a:r>
            <a:r>
              <a:rPr lang="en-US" dirty="0" smtClean="0"/>
              <a:t>and</a:t>
            </a:r>
          </a:p>
          <a:p>
            <a:pPr lvl="2"/>
            <a:r>
              <a:rPr lang="en-US" dirty="0" smtClean="0"/>
              <a:t>Testing </a:t>
            </a:r>
            <a:r>
              <a:rPr lang="en-US" dirty="0"/>
              <a:t>(TEST).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155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in the TSP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TSP does not give full consideration to software architecture development. 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85229"/>
            <a:ext cx="3962400" cy="424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1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 the TSP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TSP step 1: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can be used to produce the overall product design concept, similar to what was discussed for the pre-sales process. </a:t>
            </a:r>
            <a:endParaRPr lang="en-US" dirty="0" smtClean="0"/>
          </a:p>
          <a:p>
            <a:r>
              <a:rPr lang="en-US" dirty="0" smtClean="0"/>
              <a:t>TSP steps 4&amp;5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or more ADD iterations can be performed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TSP development cycle can involve a few ADD iterations followed by the element interaction design activities that include identification of elements and their interfaces.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interfaces are later used in the development phase (IMPL) for performing detailed design and development of the elements.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2274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in DevOps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DevOps is a natural outgrowth of the Agile </a:t>
            </a:r>
            <a:r>
              <a:rPr lang="en-US" dirty="0" smtClean="0"/>
              <a:t>mindset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intentionally blurs the distinction between “development” and “operations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DevOps </a:t>
            </a:r>
            <a:r>
              <a:rPr lang="en-US" dirty="0"/>
              <a:t>refers to a set of practices that help achieve continuous delivery of </a:t>
            </a:r>
            <a:r>
              <a:rPr lang="en-US" dirty="0" smtClean="0"/>
              <a:t>software.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iterations are supported and encouraged, creating an environment where Agile spikes are easy to create, deploy, and test, thereby providing crucial feedback to the </a:t>
            </a:r>
            <a:r>
              <a:rPr lang="en-US" dirty="0" smtClean="0"/>
              <a:t>architect.</a:t>
            </a:r>
          </a:p>
          <a:p>
            <a:r>
              <a:rPr lang="en-US" dirty="0" smtClean="0"/>
              <a:t>Architects should embrace </a:t>
            </a:r>
            <a:r>
              <a:rPr lang="en-US" dirty="0"/>
              <a:t>the DevOps process so that </a:t>
            </a:r>
            <a:r>
              <a:rPr lang="en-US" dirty="0" smtClean="0"/>
              <a:t>critical </a:t>
            </a:r>
            <a:r>
              <a:rPr lang="en-US" dirty="0"/>
              <a:t>activities such as continuous build integration, automated test execution, high availability, and scalable performance </a:t>
            </a:r>
            <a:r>
              <a:rPr lang="en-US" dirty="0" smtClean="0"/>
              <a:t>can be incorporated.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05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and DevOps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9228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Adopting the DevOps approach requires a small change in the mindset of an architect. </a:t>
            </a:r>
          </a:p>
          <a:p>
            <a:r>
              <a:rPr lang="en-US" dirty="0"/>
              <a:t>Instead of just designing the system, you now need to think about the design of the entire deployment </a:t>
            </a:r>
            <a:r>
              <a:rPr lang="en-US" dirty="0" smtClean="0"/>
              <a:t>pipeline.</a:t>
            </a:r>
          </a:p>
          <a:p>
            <a:r>
              <a:rPr lang="en-US" dirty="0"/>
              <a:t>ADD can help design a system to achieve DevOps goals, </a:t>
            </a:r>
            <a:endParaRPr lang="en-US" dirty="0" smtClean="0"/>
          </a:p>
          <a:p>
            <a:pPr lvl="1"/>
            <a:r>
              <a:rPr lang="en-US" dirty="0"/>
              <a:t>The design concepts that help us to achieve modifiability or testability or scalability or high availability in a system can also be applied to the deployment pipeline. </a:t>
            </a:r>
          </a:p>
          <a:p>
            <a:r>
              <a:rPr lang="en-US" dirty="0" smtClean="0"/>
              <a:t>Having said that no concrete example is presented.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43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aspects that affect Architectural Design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307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as an Individual or as a </a:t>
            </a:r>
            <a:r>
              <a:rPr lang="en-US" dirty="0" smtClean="0"/>
              <a:t>Team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large and complex projects, it seems straightforward that an architecture team should be responsible for performing the design.</a:t>
            </a:r>
          </a:p>
          <a:p>
            <a:r>
              <a:rPr lang="en-US" dirty="0" smtClean="0"/>
              <a:t>No matter the size of the team the recommendation is to appoint a lead architect.</a:t>
            </a:r>
          </a:p>
          <a:p>
            <a:r>
              <a:rPr lang="en-US" dirty="0" smtClean="0"/>
              <a:t>There ae many advantages to team development but let’s talk about the concerns:</a:t>
            </a:r>
          </a:p>
          <a:p>
            <a:pPr lvl="1"/>
            <a:r>
              <a:rPr lang="en-US" dirty="0"/>
              <a:t>Design by committee can be complicated </a:t>
            </a:r>
          </a:p>
          <a:p>
            <a:pPr lvl="1"/>
            <a:r>
              <a:rPr lang="en-US" dirty="0" smtClean="0"/>
              <a:t>The cost and time for development increases</a:t>
            </a:r>
          </a:p>
          <a:p>
            <a:pPr lvl="1"/>
            <a:r>
              <a:rPr lang="en-US" dirty="0" smtClean="0"/>
              <a:t>Managing the logistics can be complicated</a:t>
            </a:r>
          </a:p>
          <a:p>
            <a:pPr lvl="1"/>
            <a:r>
              <a:rPr lang="en-US" dirty="0"/>
              <a:t>You may encounter personality and political </a:t>
            </a:r>
            <a:r>
              <a:rPr lang="en-US" dirty="0" smtClean="0"/>
              <a:t>conflicts.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4017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Catalog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Most design </a:t>
            </a:r>
            <a:r>
              <a:rPr lang="en-US" dirty="0"/>
              <a:t>drivers have most certainly been addressed in other systems </a:t>
            </a:r>
            <a:r>
              <a:rPr lang="en-US" dirty="0" smtClean="0"/>
              <a:t>previously.</a:t>
            </a:r>
          </a:p>
          <a:p>
            <a:r>
              <a:rPr lang="en-US" dirty="0" smtClean="0"/>
              <a:t>The </a:t>
            </a:r>
            <a:r>
              <a:rPr lang="en-US" dirty="0"/>
              <a:t>selection of design concepts is one of the most challenging aspects of the design process.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problem is exacerbated by the fact that information is scattered in many places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Architects </a:t>
            </a:r>
            <a:r>
              <a:rPr lang="en-US" dirty="0"/>
              <a:t>usually need to consult several pattern and tactics catalogs and do extensive research to find the design concepts that can be considered and </a:t>
            </a:r>
            <a:r>
              <a:rPr lang="en-US" dirty="0" smtClean="0"/>
              <a:t>used.</a:t>
            </a:r>
          </a:p>
          <a:p>
            <a:r>
              <a:rPr lang="en-US" dirty="0" smtClean="0"/>
              <a:t>A design concepts catalog is a good idea in a company.</a:t>
            </a:r>
          </a:p>
          <a:p>
            <a:pPr lvl="1"/>
            <a:r>
              <a:rPr lang="en-US" dirty="0" smtClean="0"/>
              <a:t>Such a catalog is available in Appendix A in </a:t>
            </a:r>
            <a:r>
              <a:rPr lang="en-US" smtClean="0"/>
              <a:t>Cervantes book.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Development Phases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3"/>
            <a:ext cx="8229600" cy="2560638"/>
          </a:xfrm>
        </p:spPr>
        <p:txBody>
          <a:bodyPr/>
          <a:lstStyle/>
          <a:p>
            <a:r>
              <a:rPr lang="en-US" dirty="0" smtClean="0"/>
              <a:t>In nearly all projects there are 2 major development phases:</a:t>
            </a:r>
          </a:p>
          <a:p>
            <a:pPr lvl="1"/>
            <a:r>
              <a:rPr lang="en-US" dirty="0" smtClean="0"/>
              <a:t>Pre-sales and</a:t>
            </a:r>
          </a:p>
          <a:p>
            <a:pPr lvl="1"/>
            <a:r>
              <a:rPr lang="en-US" dirty="0" smtClean="0"/>
              <a:t>Development and operations</a:t>
            </a:r>
          </a:p>
          <a:p>
            <a:endParaRPr lang="en-CA" dirty="0"/>
          </a:p>
        </p:txBody>
      </p:sp>
      <p:sp>
        <p:nvSpPr>
          <p:cNvPr id="5" name="AutoShape 4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5" y="3733800"/>
            <a:ext cx="7668130" cy="21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3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 Phases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During the </a:t>
            </a:r>
            <a:r>
              <a:rPr lang="en-US" b="1" dirty="0"/>
              <a:t>pre-sales phase</a:t>
            </a:r>
            <a:r>
              <a:rPr lang="en-US" dirty="0"/>
              <a:t>, the scope of the project is established and a business case is established. </a:t>
            </a:r>
          </a:p>
          <a:p>
            <a:pPr lvl="1"/>
            <a:r>
              <a:rPr lang="en-US" dirty="0" smtClean="0"/>
              <a:t>Output product: an </a:t>
            </a:r>
            <a:r>
              <a:rPr lang="en-US" dirty="0"/>
              <a:t>estimation of the cost and duration of the project.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development </a:t>
            </a:r>
            <a:r>
              <a:rPr lang="en-US" b="1" dirty="0"/>
              <a:t>and </a:t>
            </a:r>
            <a:r>
              <a:rPr lang="en-US" b="1" dirty="0" smtClean="0"/>
              <a:t>operations phase </a:t>
            </a:r>
            <a:r>
              <a:rPr lang="en-US" dirty="0" smtClean="0"/>
              <a:t>occurs after the customer accepts the cost and duration of the project.</a:t>
            </a:r>
          </a:p>
          <a:p>
            <a:pPr lvl="1"/>
            <a:r>
              <a:rPr lang="en-US" dirty="0"/>
              <a:t>Development can be performed following different methodologies including Agile, RUP, or TSP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the system (or part of it) is developed, it is put into operation. </a:t>
            </a:r>
            <a:endParaRPr lang="en-US" dirty="0" smtClean="0"/>
          </a:p>
          <a:p>
            <a:pPr lvl="1"/>
            <a:r>
              <a:rPr lang="en-US" dirty="0"/>
              <a:t>DevOps intend to reduce the gap that is usually present between development and </a:t>
            </a:r>
            <a:r>
              <a:rPr lang="en-US" dirty="0" smtClean="0"/>
              <a:t>operation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67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Design During </a:t>
            </a:r>
            <a:r>
              <a:rPr lang="en-US" dirty="0" smtClean="0"/>
              <a:t>Pre-Sales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3"/>
            <a:ext cx="8229600" cy="20272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many software development projects the developer needs to estimate the cost and time of the product. </a:t>
            </a:r>
          </a:p>
          <a:p>
            <a:r>
              <a:rPr lang="en-US" dirty="0" smtClean="0"/>
              <a:t>Typically </a:t>
            </a:r>
            <a:r>
              <a:rPr lang="en-US" dirty="0"/>
              <a:t>only high-level requirements or features (rather than detailed use cases) are available at this </a:t>
            </a:r>
            <a:r>
              <a:rPr lang="en-US" dirty="0" smtClean="0"/>
              <a:t>phase.</a:t>
            </a:r>
          </a:p>
          <a:p>
            <a:r>
              <a:rPr lang="en-US" b="1" dirty="0" smtClean="0"/>
              <a:t>Cone of Uncertainty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00400"/>
            <a:ext cx="4343400" cy="3289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3535364"/>
            <a:ext cx="2286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goal is to narrow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cone of uncertainty earlier in the project’s life cycle</a:t>
            </a:r>
          </a:p>
          <a:p>
            <a:pPr algn="l"/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Practices to Reduce Cone of Uncertainty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 </a:t>
            </a:r>
            <a:r>
              <a:rPr lang="en-US" dirty="0"/>
              <a:t>if it may be complicated to describe detailed quality attribute scenarios at this point, the most important quality attributes with initial measures and constraints should be identified.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can be used to produce an initial architecture that is then used as the basis for early cost and schedule estimates.</a:t>
            </a:r>
          </a:p>
          <a:p>
            <a:pPr lvl="1"/>
            <a:r>
              <a:rPr lang="en-US" dirty="0" smtClean="0"/>
              <a:t>Sketches </a:t>
            </a:r>
            <a:r>
              <a:rPr lang="en-US" dirty="0"/>
              <a:t>of this initial architecture are useful for communication with the customer. They are also useful as a basis to perform lightweight evaluations of this initial design.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937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50752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 </a:t>
            </a:r>
            <a:r>
              <a:rPr lang="en-US" dirty="0"/>
              <a:t>architecture allows estimation to be performed using the “standard components” </a:t>
            </a:r>
            <a:r>
              <a:rPr lang="en-US" dirty="0" smtClean="0"/>
              <a:t>technique.</a:t>
            </a:r>
          </a:p>
          <a:p>
            <a:pPr lvl="1"/>
            <a:r>
              <a:rPr lang="en-US" dirty="0"/>
              <a:t>historic databases that contain, for example, measurements and size data for components that have been built into previously developed systems. </a:t>
            </a:r>
            <a:endParaRPr lang="en-US" dirty="0" smtClean="0"/>
          </a:p>
          <a:p>
            <a:pPr lvl="1"/>
            <a:r>
              <a:rPr lang="en-US" dirty="0"/>
              <a:t>need to identify the components that will be required for the problem that you are trying to solve, and then use historical data </a:t>
            </a:r>
            <a:r>
              <a:rPr lang="en-US" dirty="0" smtClean="0"/>
              <a:t>to </a:t>
            </a:r>
            <a:r>
              <a:rPr lang="en-US" dirty="0"/>
              <a:t>estimate the size of these components.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total size can then be translated into effort, and these estimates can be rolled up to produce a project-level time and cost estimate.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951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 Pre-Sales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514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Similar to the steps </a:t>
            </a:r>
            <a:r>
              <a:rPr lang="en-US" dirty="0"/>
              <a:t>used in “</a:t>
            </a:r>
            <a:r>
              <a:rPr lang="en-US" dirty="0" smtClean="0"/>
              <a:t>greenfield” systems.</a:t>
            </a:r>
          </a:p>
          <a:p>
            <a:r>
              <a:rPr lang="en-US" dirty="0" smtClean="0"/>
              <a:t>Iteration 1 Goal:</a:t>
            </a:r>
          </a:p>
          <a:p>
            <a:pPr lvl="1"/>
            <a:r>
              <a:rPr lang="en-US" dirty="0" smtClean="0"/>
              <a:t>Address </a:t>
            </a:r>
            <a:r>
              <a:rPr lang="en-US" dirty="0"/>
              <a:t>the concern of establishing an initial overall structure for the </a:t>
            </a:r>
            <a:r>
              <a:rPr lang="en-US" dirty="0" smtClean="0"/>
              <a:t>application. Define standard components to be used for estimating the cost of the product.</a:t>
            </a:r>
          </a:p>
          <a:p>
            <a:r>
              <a:rPr lang="en-US" dirty="0" smtClean="0"/>
              <a:t>Iteration 2 </a:t>
            </a:r>
            <a:r>
              <a:rPr lang="en-US" dirty="0"/>
              <a:t>Goal: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components to support all of the functionality that needs to be considered for the estimation. </a:t>
            </a:r>
            <a:endParaRPr lang="en-US" dirty="0" smtClean="0"/>
          </a:p>
          <a:p>
            <a:r>
              <a:rPr lang="en-US" dirty="0" smtClean="0"/>
              <a:t>In order to get a </a:t>
            </a:r>
            <a:r>
              <a:rPr lang="en-US" dirty="0"/>
              <a:t>good estimate </a:t>
            </a:r>
            <a:r>
              <a:rPr lang="en-US" dirty="0" smtClean="0"/>
              <a:t>consider </a:t>
            </a:r>
            <a:r>
              <a:rPr lang="en-US" dirty="0"/>
              <a:t>all of the important functional requirements and map them to the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Iteration 3 Goal:</a:t>
            </a:r>
          </a:p>
          <a:p>
            <a:pPr lvl="1"/>
            <a:r>
              <a:rPr lang="en-US" dirty="0" smtClean="0"/>
              <a:t>Pick quality attributes that have significant impact on the cost</a:t>
            </a:r>
          </a:p>
          <a:p>
            <a:pPr lvl="1"/>
            <a:r>
              <a:rPr lang="en-US" dirty="0"/>
              <a:t>For example, </a:t>
            </a:r>
            <a:r>
              <a:rPr lang="en-US" dirty="0" smtClean="0"/>
              <a:t>include </a:t>
            </a:r>
            <a:r>
              <a:rPr lang="en-US" dirty="0"/>
              <a:t>identifying redundant hardware or additional standard components to address quality attributes such as performance, availability, and security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product is accepted then this architecture can be used as a preliminary design and ADD can be used for “brownfield” systems.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825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Design in Agile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8466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Agile </a:t>
            </a:r>
            <a:r>
              <a:rPr lang="en-US" dirty="0" smtClean="0"/>
              <a:t>Manifesto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Individuals and interactions over processes and tools, working software over comprehensive documentation, customer collaboration over contract negotiation, and responding to change over following a plan”. </a:t>
            </a:r>
            <a:endParaRPr lang="en-US" dirty="0" smtClean="0"/>
          </a:p>
          <a:p>
            <a:r>
              <a:rPr lang="en-US" dirty="0"/>
              <a:t>The original creators of the Agile Manifesto described 12 principles behind the manifesto. </a:t>
            </a:r>
          </a:p>
          <a:p>
            <a:pPr lvl="1"/>
            <a:r>
              <a:rPr lang="en-US" dirty="0" smtClean="0"/>
              <a:t>11 of these are in line with architectural design.</a:t>
            </a:r>
          </a:p>
          <a:p>
            <a:pPr lvl="1"/>
            <a:r>
              <a:rPr lang="en-US" dirty="0"/>
              <a:t>“The best architectures, requirements, and designs emerge from self-organizing teams</a:t>
            </a:r>
            <a:r>
              <a:rPr lang="en-US" dirty="0" smtClean="0"/>
              <a:t>” is not but this principle only applies to small and medium sized projects.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562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4a87341a-3491-4d47-bb99-5d213d6f534a"/>
  <p:tag name="WASPOLLED" val="BCABE1BF771C405BAE40DD7DCEAA65B5"/>
  <p:tag name="TPVERSION" val="8"/>
  <p:tag name="TPFULLVERSION" val="8.2.0.30"/>
  <p:tag name="PPTVERSION" val="16"/>
  <p:tag name="TPOS" val="2"/>
  <p:tag name="TPLASTSAVEVERSION" val="6.2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15420</TotalTime>
  <Words>2074</Words>
  <Application>Microsoft Office PowerPoint</Application>
  <PresentationFormat>On-screen Show (4:3)</PresentationFormat>
  <Paragraphs>172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SOFE 3650 – Architecture Design and Software Process</vt:lpstr>
      <vt:lpstr>Objectives</vt:lpstr>
      <vt:lpstr>Project Development Phases</vt:lpstr>
      <vt:lpstr>Project Development Phases</vt:lpstr>
      <vt:lpstr>Architecture Design During Pre-Sales</vt:lpstr>
      <vt:lpstr>Architectural Practices to Reduce Cone of Uncertainty</vt:lpstr>
      <vt:lpstr>Standard Components</vt:lpstr>
      <vt:lpstr>ADD in Pre-Sales </vt:lpstr>
      <vt:lpstr>Architecture Design in Agile Process</vt:lpstr>
      <vt:lpstr>Architecture Design in Agile Process</vt:lpstr>
      <vt:lpstr>Right Amount of Agility?</vt:lpstr>
      <vt:lpstr>Typical Sprint in SCRUM</vt:lpstr>
      <vt:lpstr>SCRUM Team Architect</vt:lpstr>
      <vt:lpstr>Agile Software Architecture</vt:lpstr>
      <vt:lpstr>Agile Governing Principles</vt:lpstr>
      <vt:lpstr>Real-world Example</vt:lpstr>
      <vt:lpstr>What to Document</vt:lpstr>
      <vt:lpstr>Class Exercise</vt:lpstr>
      <vt:lpstr>Architecture Design in RUP</vt:lpstr>
      <vt:lpstr>Architecture Design in TSP</vt:lpstr>
      <vt:lpstr>Architecture Design in the TSP</vt:lpstr>
      <vt:lpstr>ADD in the TSP</vt:lpstr>
      <vt:lpstr>Architecture Design in DevOps</vt:lpstr>
      <vt:lpstr>ADD and DevOps</vt:lpstr>
      <vt:lpstr>Other aspects that affect Architectural Design</vt:lpstr>
      <vt:lpstr>Designing as an Individual or as a Team</vt:lpstr>
      <vt:lpstr>Design Concepts Catalog</vt:lpstr>
    </vt:vector>
  </TitlesOfParts>
  <Company>Villanova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Computer Systems</dc:title>
  <dc:creator>John Lewis</dc:creator>
  <cp:lastModifiedBy>Ramiro Liscano</cp:lastModifiedBy>
  <cp:revision>530</cp:revision>
  <cp:lastPrinted>1999-08-24T14:44:27Z</cp:lastPrinted>
  <dcterms:created xsi:type="dcterms:W3CDTF">1999-08-16T14:47:17Z</dcterms:created>
  <dcterms:modified xsi:type="dcterms:W3CDTF">2018-11-14T16:01:38Z</dcterms:modified>
</cp:coreProperties>
</file>