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0" r:id="rId5"/>
    <p:sldId id="272" r:id="rId6"/>
    <p:sldId id="271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66" r:id="rId15"/>
    <p:sldId id="261" r:id="rId16"/>
    <p:sldId id="262" r:id="rId17"/>
    <p:sldId id="263" r:id="rId18"/>
    <p:sldId id="26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1" autoAdjust="0"/>
    <p:restoredTop sz="94658" autoAdjust="0"/>
  </p:normalViewPr>
  <p:slideViewPr>
    <p:cSldViewPr>
      <p:cViewPr varScale="1">
        <p:scale>
          <a:sx n="97" d="100"/>
          <a:sy n="97" d="100"/>
        </p:scale>
        <p:origin x="-8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CBB69D5-41A1-4A46-8AA6-58CAB31BAA57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2ABD1FF-BBAF-4116-A926-98AA20B6E5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Joshua Mello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is Life Post-Diagnosis: How Hispanic Adolescents Adjust </a:t>
            </a:r>
            <a:r>
              <a:rPr lang="en-US" dirty="0"/>
              <a:t>to </a:t>
            </a:r>
            <a:r>
              <a:rPr lang="en-US" dirty="0" smtClean="0"/>
              <a:t>Living with Type 2 Diabetes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8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Religious</a:t>
            </a:r>
          </a:p>
          <a:p>
            <a:pPr lvl="1"/>
            <a:r>
              <a:rPr lang="en-US" dirty="0" err="1" smtClean="0"/>
              <a:t>Pargament</a:t>
            </a:r>
            <a:r>
              <a:rPr lang="en-US" dirty="0" smtClean="0"/>
              <a:t>, Kennel, et al 1988 found</a:t>
            </a:r>
          </a:p>
          <a:p>
            <a:pPr lvl="2"/>
            <a:r>
              <a:rPr lang="en-US" dirty="0" smtClean="0"/>
              <a:t>Three distinct styles of religious problem solving skills</a:t>
            </a:r>
          </a:p>
          <a:p>
            <a:pPr lvl="2"/>
            <a:r>
              <a:rPr lang="en-US" dirty="0"/>
              <a:t>Deferring- </a:t>
            </a:r>
            <a:r>
              <a:rPr lang="en-US" dirty="0" smtClean="0"/>
              <a:t>God has full control</a:t>
            </a:r>
            <a:endParaRPr lang="en-US" dirty="0"/>
          </a:p>
          <a:p>
            <a:pPr lvl="3"/>
            <a:r>
              <a:rPr lang="en-US" dirty="0"/>
              <a:t>Reliance on external rules, beliefs, and authority</a:t>
            </a:r>
          </a:p>
          <a:p>
            <a:pPr lvl="2"/>
            <a:r>
              <a:rPr lang="en-US" dirty="0" smtClean="0"/>
              <a:t>Collaborative- work with God for solutions</a:t>
            </a:r>
          </a:p>
          <a:p>
            <a:pPr lvl="3"/>
            <a:r>
              <a:rPr lang="en-US" dirty="0" smtClean="0"/>
              <a:t>Intimate interactive relationship with God</a:t>
            </a:r>
          </a:p>
          <a:p>
            <a:pPr lvl="2"/>
            <a:r>
              <a:rPr lang="en-US" dirty="0" smtClean="0"/>
              <a:t>Self-Directing- Person has control</a:t>
            </a:r>
          </a:p>
          <a:p>
            <a:pPr lvl="3"/>
            <a:r>
              <a:rPr lang="en-US" dirty="0" smtClean="0"/>
              <a:t>God gives them freedom to do direct their own lives</a:t>
            </a:r>
          </a:p>
          <a:p>
            <a:pPr lvl="2"/>
            <a:r>
              <a:rPr lang="en-US" dirty="0" smtClean="0"/>
              <a:t>Depending on the life situation, one style may be better: i.e. self-directing may be better when problems lie outside of patient control or their coping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Religion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Farley, </a:t>
            </a:r>
            <a:r>
              <a:rPr lang="en-US" dirty="0" err="1" smtClean="0"/>
              <a:t>Galves</a:t>
            </a:r>
            <a:r>
              <a:rPr lang="en-US" dirty="0" smtClean="0"/>
              <a:t>, Dickinson, &amp; Diaz Perez 2005</a:t>
            </a:r>
          </a:p>
          <a:p>
            <a:pPr lvl="2"/>
            <a:r>
              <a:rPr lang="en-US" dirty="0" smtClean="0"/>
              <a:t>Found Mexican citizens to use denial and religion as coping mechanisms</a:t>
            </a:r>
          </a:p>
          <a:p>
            <a:pPr lvl="1"/>
            <a:r>
              <a:rPr lang="en-US" dirty="0" smtClean="0"/>
              <a:t>Musgrave, EA Allen, GJ Allen 2002</a:t>
            </a:r>
          </a:p>
          <a:p>
            <a:pPr lvl="2"/>
            <a:r>
              <a:rPr lang="en-US" dirty="0" smtClean="0"/>
              <a:t>Religious beliefs greatly influence attitudes toward life, health, illness, and death</a:t>
            </a:r>
          </a:p>
          <a:p>
            <a:pPr lvl="1"/>
            <a:r>
              <a:rPr lang="en-US" dirty="0" err="1" smtClean="0"/>
              <a:t>Pargament</a:t>
            </a:r>
            <a:r>
              <a:rPr lang="en-US" dirty="0" smtClean="0"/>
              <a:t>, Koenig, Perez 2000</a:t>
            </a:r>
          </a:p>
          <a:p>
            <a:pPr lvl="2"/>
            <a:r>
              <a:rPr lang="en-US" dirty="0" smtClean="0"/>
              <a:t>In college students coping with a significant negative life event religious coping accounted for unique measures of adjustment</a:t>
            </a:r>
          </a:p>
          <a:p>
            <a:pPr lvl="2"/>
            <a:r>
              <a:rPr lang="en-US" dirty="0" smtClean="0"/>
              <a:t>Better adjustment was associated with benevolent religious appraisals, forgiveness, and religious support</a:t>
            </a:r>
          </a:p>
          <a:p>
            <a:pPr lvl="2"/>
            <a:r>
              <a:rPr lang="en-US" dirty="0" smtClean="0"/>
              <a:t>Poorer adjustment was associated with negative reappraisals of God’s power, Spiritual discontent, and a malevolent image of God</a:t>
            </a:r>
          </a:p>
        </p:txBody>
      </p:sp>
    </p:spTree>
    <p:extLst>
      <p:ext uri="{BB962C8B-B14F-4D97-AF65-F5344CB8AC3E}">
        <p14:creationId xmlns:p14="http://schemas.microsoft.com/office/powerpoint/2010/main" val="312365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Religion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Thune-Boyle et al 2006</a:t>
            </a:r>
          </a:p>
          <a:p>
            <a:pPr lvl="2"/>
            <a:r>
              <a:rPr lang="en-US" dirty="0" smtClean="0"/>
              <a:t>Proper measures of religious coping are necessary; many studies have used poor methods</a:t>
            </a:r>
          </a:p>
          <a:p>
            <a:pPr lvl="1"/>
            <a:r>
              <a:rPr lang="en-US" dirty="0" err="1" smtClean="0"/>
              <a:t>Pargament</a:t>
            </a:r>
            <a:r>
              <a:rPr lang="en-US" dirty="0" smtClean="0"/>
              <a:t>, Smith, Koenig, Perez 1998</a:t>
            </a:r>
          </a:p>
          <a:p>
            <a:pPr lvl="2"/>
            <a:r>
              <a:rPr lang="en-US" dirty="0" smtClean="0"/>
              <a:t>Positive religious coping is more beneficial to treatment adherence in patients with severe life stress and chronic illness</a:t>
            </a:r>
          </a:p>
          <a:p>
            <a:pPr lvl="1"/>
            <a:r>
              <a:rPr lang="en-US" dirty="0" smtClean="0"/>
              <a:t>Lager, J.M. 2006</a:t>
            </a:r>
          </a:p>
          <a:p>
            <a:pPr lvl="2"/>
            <a:r>
              <a:rPr lang="en-US" dirty="0" smtClean="0"/>
              <a:t>Found religious coping and QOL positively associated in adults with T2DM</a:t>
            </a:r>
          </a:p>
          <a:p>
            <a:pPr lvl="1"/>
            <a:r>
              <a:rPr lang="en-US" dirty="0" smtClean="0"/>
              <a:t>Siegel, </a:t>
            </a:r>
            <a:r>
              <a:rPr lang="en-US" dirty="0" err="1" smtClean="0"/>
              <a:t>Anderman</a:t>
            </a:r>
            <a:r>
              <a:rPr lang="en-US" dirty="0" smtClean="0"/>
              <a:t>, </a:t>
            </a:r>
            <a:r>
              <a:rPr lang="en-US" dirty="0" err="1" smtClean="0"/>
              <a:t>Schrimshaw</a:t>
            </a:r>
            <a:r>
              <a:rPr lang="en-US" dirty="0" smtClean="0"/>
              <a:t> 2001</a:t>
            </a:r>
          </a:p>
          <a:p>
            <a:pPr lvl="2"/>
            <a:r>
              <a:rPr lang="en-US" dirty="0" smtClean="0"/>
              <a:t>Religion may influence adjustment to illness by providing a different way of thinking, promoting social integration, and enhancing coping resources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3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Religion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Religious coping is associated with increased QOL in patients with:</a:t>
            </a:r>
          </a:p>
          <a:p>
            <a:pPr lvl="2"/>
            <a:r>
              <a:rPr lang="en-US" dirty="0" smtClean="0"/>
              <a:t>Advanced Cancer (</a:t>
            </a:r>
            <a:r>
              <a:rPr lang="en-US" dirty="0" err="1" smtClean="0"/>
              <a:t>Tarakeshwar</a:t>
            </a:r>
            <a:r>
              <a:rPr lang="en-US" dirty="0" smtClean="0"/>
              <a:t> et al 2006)</a:t>
            </a:r>
          </a:p>
          <a:p>
            <a:pPr lvl="2"/>
            <a:r>
              <a:rPr lang="en-US" dirty="0" smtClean="0"/>
              <a:t>HIV/AIDS (Siegel, </a:t>
            </a:r>
            <a:r>
              <a:rPr lang="en-US" dirty="0" err="1" smtClean="0"/>
              <a:t>Schrimshaw</a:t>
            </a:r>
            <a:r>
              <a:rPr lang="en-US" dirty="0" smtClean="0"/>
              <a:t>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2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depression</a:t>
            </a:r>
            <a:r>
              <a:rPr lang="en-US" dirty="0"/>
              <a:t>, </a:t>
            </a:r>
            <a:r>
              <a:rPr lang="en-US" dirty="0" smtClean="0"/>
              <a:t>quality of life, </a:t>
            </a:r>
            <a:r>
              <a:rPr lang="en-US" dirty="0"/>
              <a:t>metabolic control, and religious </a:t>
            </a:r>
            <a:r>
              <a:rPr lang="en-US" dirty="0" smtClean="0"/>
              <a:t>coping have a significant impact on predicting treatment adherence rates in Hispanic adolescents with T2DM in the first year?</a:t>
            </a:r>
            <a:endParaRPr lang="en-US" dirty="0" smtClean="0"/>
          </a:p>
          <a:p>
            <a:r>
              <a:rPr lang="en-US" dirty="0" smtClean="0"/>
              <a:t>Do different religious problem solving styles measured </a:t>
            </a:r>
            <a:r>
              <a:rPr lang="en-US" dirty="0" smtClean="0"/>
              <a:t>at </a:t>
            </a:r>
            <a:r>
              <a:rPr lang="en-US" dirty="0" smtClean="0"/>
              <a:t>baseline impact how </a:t>
            </a:r>
            <a:r>
              <a:rPr lang="en-US" dirty="0" smtClean="0"/>
              <a:t>Hispanic </a:t>
            </a:r>
            <a:r>
              <a:rPr lang="en-US" dirty="0" smtClean="0"/>
              <a:t>adolescents </a:t>
            </a:r>
            <a:r>
              <a:rPr lang="en-US" dirty="0" smtClean="0"/>
              <a:t>with </a:t>
            </a:r>
            <a:r>
              <a:rPr lang="en-US" dirty="0" smtClean="0"/>
              <a:t>T2DM adjust </a:t>
            </a:r>
            <a:r>
              <a:rPr lang="en-US" dirty="0" smtClean="0"/>
              <a:t>to their </a:t>
            </a:r>
            <a:r>
              <a:rPr lang="en-US" dirty="0" smtClean="0"/>
              <a:t>disease </a:t>
            </a:r>
            <a:r>
              <a:rPr lang="en-US" dirty="0" smtClean="0"/>
              <a:t>within the </a:t>
            </a:r>
            <a:r>
              <a:rPr lang="en-US" dirty="0" smtClean="0"/>
              <a:t>first year?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01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60 Hispanic adolescents with Type 2 </a:t>
            </a:r>
            <a:r>
              <a:rPr lang="en-US" dirty="0" smtClean="0"/>
              <a:t>Diabetes</a:t>
            </a:r>
          </a:p>
          <a:p>
            <a:r>
              <a:rPr lang="en-US" dirty="0" smtClean="0"/>
              <a:t>Obtain </a:t>
            </a:r>
            <a:r>
              <a:rPr lang="en-US" dirty="0" smtClean="0"/>
              <a:t>survey results at baseline, 6, &amp; 12 months</a:t>
            </a:r>
          </a:p>
          <a:p>
            <a:r>
              <a:rPr lang="en-US" dirty="0" smtClean="0"/>
              <a:t>Q1: Multiple </a:t>
            </a:r>
            <a:r>
              <a:rPr lang="en-US" dirty="0" smtClean="0"/>
              <a:t>Regression Analysis with:</a:t>
            </a:r>
          </a:p>
          <a:p>
            <a:pPr lvl="1"/>
            <a:r>
              <a:rPr lang="en-US" dirty="0" smtClean="0"/>
              <a:t>Independent variables:</a:t>
            </a:r>
          </a:p>
          <a:p>
            <a:pPr lvl="2"/>
            <a:r>
              <a:rPr lang="en-US" dirty="0" smtClean="0"/>
              <a:t>Religious coping</a:t>
            </a:r>
          </a:p>
          <a:p>
            <a:pPr lvl="2"/>
            <a:r>
              <a:rPr lang="en-US" dirty="0" smtClean="0"/>
              <a:t>Depression</a:t>
            </a:r>
          </a:p>
          <a:p>
            <a:pPr lvl="2"/>
            <a:r>
              <a:rPr lang="en-US" dirty="0" smtClean="0"/>
              <a:t>Quality of Life</a:t>
            </a:r>
          </a:p>
          <a:p>
            <a:pPr lvl="2"/>
            <a:r>
              <a:rPr lang="en-US" dirty="0" smtClean="0"/>
              <a:t>Metabolic Control</a:t>
            </a:r>
          </a:p>
          <a:p>
            <a:pPr lvl="1"/>
            <a:r>
              <a:rPr lang="en-US" dirty="0" smtClean="0"/>
              <a:t>Dependent variable: </a:t>
            </a:r>
          </a:p>
          <a:p>
            <a:pPr lvl="2"/>
            <a:r>
              <a:rPr lang="en-US" dirty="0" smtClean="0"/>
              <a:t>Treatment </a:t>
            </a:r>
            <a:r>
              <a:rPr lang="en-US" dirty="0" smtClean="0"/>
              <a:t>adherence</a:t>
            </a:r>
            <a:endParaRPr lang="en-US" dirty="0"/>
          </a:p>
          <a:p>
            <a:r>
              <a:rPr lang="en-US" dirty="0" smtClean="0"/>
              <a:t>Q2: S(A) ANOVA</a:t>
            </a:r>
          </a:p>
          <a:p>
            <a:pPr lvl="1"/>
            <a:r>
              <a:rPr lang="en-US" dirty="0" smtClean="0"/>
              <a:t>I.V.: religious problem-solving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88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Religious Coping</a:t>
            </a:r>
          </a:p>
          <a:p>
            <a:pPr lvl="1"/>
            <a:r>
              <a:rPr lang="en-US" i="1" dirty="0" smtClean="0"/>
              <a:t>Religious Coping- RCOPE</a:t>
            </a:r>
            <a:r>
              <a:rPr lang="en-US" dirty="0" smtClean="0"/>
              <a:t> (</a:t>
            </a:r>
            <a:r>
              <a:rPr lang="en-US" dirty="0" err="1" smtClean="0"/>
              <a:t>Pergament</a:t>
            </a:r>
            <a:r>
              <a:rPr lang="en-US" dirty="0" smtClean="0"/>
              <a:t> et al 2000)</a:t>
            </a:r>
          </a:p>
          <a:p>
            <a:pPr lvl="2"/>
            <a:r>
              <a:rPr lang="en-US" dirty="0" smtClean="0"/>
              <a:t>A comprehensive religious coping assessment</a:t>
            </a:r>
          </a:p>
          <a:p>
            <a:pPr lvl="1"/>
            <a:r>
              <a:rPr lang="en-US" i="1" dirty="0"/>
              <a:t>Religious Problem Solving </a:t>
            </a:r>
            <a:r>
              <a:rPr lang="en-US" i="1" dirty="0" smtClean="0"/>
              <a:t>Scale </a:t>
            </a:r>
            <a:r>
              <a:rPr lang="en-US" dirty="0" smtClean="0"/>
              <a:t>(</a:t>
            </a:r>
            <a:r>
              <a:rPr lang="en-US" dirty="0" err="1" smtClean="0"/>
              <a:t>Pergament</a:t>
            </a:r>
            <a:r>
              <a:rPr lang="en-US" dirty="0" smtClean="0"/>
              <a:t> et al 1988)</a:t>
            </a:r>
          </a:p>
          <a:p>
            <a:pPr lvl="1"/>
            <a:r>
              <a:rPr lang="en-US" i="1" dirty="0"/>
              <a:t>Brief Multidimensional Measures of Religiousness and Spirituality </a:t>
            </a:r>
            <a:r>
              <a:rPr lang="en-US" dirty="0"/>
              <a:t>(</a:t>
            </a:r>
            <a:r>
              <a:rPr lang="en-US" dirty="0" smtClean="0"/>
              <a:t>NIA/</a:t>
            </a:r>
            <a:r>
              <a:rPr lang="en-US" dirty="0" err="1" smtClean="0"/>
              <a:t>Fetzer</a:t>
            </a:r>
            <a:r>
              <a:rPr lang="en-US" dirty="0" smtClean="0"/>
              <a:t> </a:t>
            </a:r>
            <a:r>
              <a:rPr lang="en-US" dirty="0"/>
              <a:t>1999) </a:t>
            </a:r>
            <a:endParaRPr lang="en-US" dirty="0" smtClean="0"/>
          </a:p>
          <a:p>
            <a:pPr lvl="2"/>
            <a:r>
              <a:rPr lang="en-US" dirty="0"/>
              <a:t>Measures spiritual experiences, religious practices, congregational support, and forgiveness</a:t>
            </a:r>
          </a:p>
          <a:p>
            <a:r>
              <a:rPr lang="en-US" dirty="0" smtClean="0"/>
              <a:t>Quality of Life 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i="1" dirty="0" smtClean="0"/>
              <a:t>Pediatric Quality of Life Inventory (</a:t>
            </a:r>
            <a:r>
              <a:rPr lang="en-US" i="1" dirty="0" err="1" smtClean="0"/>
              <a:t>PedsQL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/>
              <a:t> </a:t>
            </a:r>
            <a:r>
              <a:rPr lang="en-US" dirty="0" err="1"/>
              <a:t>Varni</a:t>
            </a:r>
            <a:r>
              <a:rPr lang="en-US" dirty="0"/>
              <a:t> JW, </a:t>
            </a:r>
            <a:r>
              <a:rPr lang="en-US" dirty="0" err="1"/>
              <a:t>Seid</a:t>
            </a:r>
            <a:r>
              <a:rPr lang="en-US" dirty="0"/>
              <a:t> M, Rode </a:t>
            </a:r>
            <a:r>
              <a:rPr lang="en-US" dirty="0" smtClean="0"/>
              <a:t>CA 1999</a:t>
            </a:r>
            <a:endParaRPr lang="en-US" dirty="0" smtClean="0"/>
          </a:p>
          <a:p>
            <a:r>
              <a:rPr lang="en-US" dirty="0" smtClean="0"/>
              <a:t>Depression </a:t>
            </a:r>
          </a:p>
          <a:p>
            <a:pPr lvl="1"/>
            <a:r>
              <a:rPr lang="en-US" i="1" dirty="0" smtClean="0"/>
              <a:t>Center </a:t>
            </a:r>
            <a:r>
              <a:rPr lang="en-US" i="1" dirty="0"/>
              <a:t>for Epidemiologic Studies Depression Scale (CES-D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J </a:t>
            </a:r>
            <a:r>
              <a:rPr lang="en-US" dirty="0"/>
              <a:t>A </a:t>
            </a:r>
            <a:r>
              <a:rPr lang="en-US" dirty="0" err="1" smtClean="0"/>
              <a:t>Gavard</a:t>
            </a:r>
            <a:r>
              <a:rPr lang="en-US" dirty="0" smtClean="0"/>
              <a:t>, P </a:t>
            </a:r>
            <a:r>
              <a:rPr lang="en-US" dirty="0"/>
              <a:t>J </a:t>
            </a:r>
            <a:r>
              <a:rPr lang="en-US" dirty="0" err="1"/>
              <a:t>Lustman</a:t>
            </a:r>
            <a:r>
              <a:rPr lang="en-US" dirty="0" smtClean="0"/>
              <a:t>, and </a:t>
            </a:r>
            <a:r>
              <a:rPr lang="en-US" dirty="0"/>
              <a:t>R E </a:t>
            </a:r>
            <a:r>
              <a:rPr lang="en-US" dirty="0" smtClean="0"/>
              <a:t>Clouse 1993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7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Metabolic Control </a:t>
            </a:r>
            <a:endParaRPr lang="en-US" dirty="0"/>
          </a:p>
          <a:p>
            <a:pPr lvl="1"/>
            <a:r>
              <a:rPr lang="en-US" i="1" dirty="0"/>
              <a:t>Obtain HbA1c</a:t>
            </a:r>
            <a:r>
              <a:rPr lang="en-US" dirty="0"/>
              <a:t> (</a:t>
            </a:r>
            <a:r>
              <a:rPr lang="en-US" dirty="0" err="1"/>
              <a:t>glycated</a:t>
            </a:r>
            <a:r>
              <a:rPr lang="en-US" dirty="0"/>
              <a:t> hemoglobin) levels from patient’s medical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Treatment Adherence </a:t>
            </a:r>
            <a:endParaRPr lang="en-US" dirty="0" smtClean="0"/>
          </a:p>
          <a:p>
            <a:pPr lvl="1"/>
            <a:r>
              <a:rPr lang="en-US" i="1" dirty="0" smtClean="0"/>
              <a:t>Summary </a:t>
            </a:r>
            <a:r>
              <a:rPr lang="en-US" i="1" dirty="0"/>
              <a:t>of Diabetes Self-Care Activities (SDSCA)</a:t>
            </a:r>
            <a:endParaRPr lang="en-US" dirty="0"/>
          </a:p>
          <a:p>
            <a:pPr lvl="2"/>
            <a:r>
              <a:rPr lang="en-US" dirty="0" smtClean="0"/>
              <a:t>Observes: general </a:t>
            </a:r>
            <a:r>
              <a:rPr lang="en-US" dirty="0"/>
              <a:t>diet, specific diet, exercise, blood-glucose testing, </a:t>
            </a:r>
            <a:r>
              <a:rPr lang="en-US" dirty="0" smtClean="0"/>
              <a:t>and </a:t>
            </a:r>
            <a:r>
              <a:rPr lang="en-US" dirty="0" smtClean="0"/>
              <a:t>smoking</a:t>
            </a:r>
          </a:p>
          <a:p>
            <a:pPr lvl="2"/>
            <a:r>
              <a:rPr lang="en-US" dirty="0"/>
              <a:t>DJ </a:t>
            </a:r>
            <a:r>
              <a:rPr lang="en-US" dirty="0" err="1"/>
              <a:t>Toobert</a:t>
            </a:r>
            <a:r>
              <a:rPr lang="en-US" dirty="0"/>
              <a:t>, SE </a:t>
            </a:r>
            <a:r>
              <a:rPr lang="en-US" dirty="0" err="1"/>
              <a:t>Hampson</a:t>
            </a:r>
            <a:r>
              <a:rPr lang="en-US" dirty="0"/>
              <a:t>, &amp; RE Glasgow </a:t>
            </a:r>
            <a:r>
              <a:rPr lang="en-US" dirty="0" smtClean="0"/>
              <a:t>2000</a:t>
            </a:r>
            <a:endParaRPr lang="en-US" dirty="0" smtClean="0"/>
          </a:p>
          <a:p>
            <a:pPr lvl="1"/>
            <a:r>
              <a:rPr lang="en-US" i="1" dirty="0" smtClean="0"/>
              <a:t>Medical Outcomes Study (MOS) Measures of Patient </a:t>
            </a:r>
            <a:r>
              <a:rPr lang="en-US" i="1" dirty="0" smtClean="0"/>
              <a:t>Adherence</a:t>
            </a:r>
          </a:p>
          <a:p>
            <a:pPr lvl="2"/>
            <a:r>
              <a:rPr lang="en-US" dirty="0" smtClean="0"/>
              <a:t>R.D. Hays 1992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05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Expected Results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my first research question, I expect to find that metabolic control, depression, quality of life, and religious copin</a:t>
            </a:r>
            <a:r>
              <a:rPr lang="en-US" dirty="0" smtClean="0"/>
              <a:t>g will significantly predict treatment adherence rates.</a:t>
            </a:r>
          </a:p>
          <a:p>
            <a:r>
              <a:rPr lang="en-US" dirty="0" smtClean="0"/>
              <a:t>For my second research question, I expect to find more significant </a:t>
            </a:r>
            <a:r>
              <a:rPr lang="en-US" dirty="0" smtClean="0"/>
              <a:t>findings between religious coping and </a:t>
            </a:r>
            <a:r>
              <a:rPr lang="en-US" dirty="0" smtClean="0"/>
              <a:t>QOL, metabolic control, treatment adherence, and depression as follows:</a:t>
            </a:r>
          </a:p>
          <a:p>
            <a:pPr lvl="1"/>
            <a:r>
              <a:rPr lang="en-US" dirty="0" smtClean="0"/>
              <a:t>Collaborative&gt; </a:t>
            </a:r>
            <a:r>
              <a:rPr lang="en-US" dirty="0"/>
              <a:t>Self-directing&gt; </a:t>
            </a:r>
            <a:r>
              <a:rPr lang="en-US" dirty="0" smtClean="0"/>
              <a:t>Deferring</a:t>
            </a:r>
          </a:p>
          <a:p>
            <a:pPr lvl="1"/>
            <a:r>
              <a:rPr lang="en-US" dirty="0" smtClean="0"/>
              <a:t>As I expect higher rates of (inter-)active religious coping to play a larger part:  less depression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90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Religious </a:t>
            </a:r>
            <a:r>
              <a:rPr lang="en-US" dirty="0" smtClean="0"/>
              <a:t>interventions</a:t>
            </a:r>
            <a:endParaRPr lang="en-US" dirty="0" smtClean="0"/>
          </a:p>
          <a:p>
            <a:r>
              <a:rPr lang="en-US" dirty="0" smtClean="0"/>
              <a:t>Pre-diabetes:  Does religion act as a protective factor?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Seen (in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en-US" dirty="0" smtClean="0"/>
              <a:t>Biopsychosocial model</a:t>
            </a:r>
          </a:p>
          <a:p>
            <a:r>
              <a:rPr lang="en-US" dirty="0" smtClean="0"/>
              <a:t>Obesity</a:t>
            </a:r>
          </a:p>
          <a:p>
            <a:r>
              <a:rPr lang="en-US" dirty="0" smtClean="0"/>
              <a:t>Diabetes</a:t>
            </a:r>
          </a:p>
          <a:p>
            <a:r>
              <a:rPr lang="en-US" dirty="0" smtClean="0"/>
              <a:t>Depression</a:t>
            </a:r>
          </a:p>
          <a:p>
            <a:r>
              <a:rPr lang="en-US" dirty="0"/>
              <a:t>Treatment adherence</a:t>
            </a:r>
          </a:p>
          <a:p>
            <a:r>
              <a:rPr lang="en-US" dirty="0" smtClean="0"/>
              <a:t>Religious </a:t>
            </a:r>
            <a:r>
              <a:rPr lang="en-US" dirty="0" smtClean="0"/>
              <a:t>coping (briefly)</a:t>
            </a:r>
          </a:p>
          <a:p>
            <a:r>
              <a:rPr lang="en-US" dirty="0" smtClean="0"/>
              <a:t>Metabolic control</a:t>
            </a:r>
          </a:p>
          <a:p>
            <a:r>
              <a:rPr lang="en-US" dirty="0" smtClean="0"/>
              <a:t>Quality of life</a:t>
            </a:r>
          </a:p>
          <a:p>
            <a:r>
              <a:rPr lang="en-US" dirty="0" smtClean="0"/>
              <a:t>Ethnicity/SES</a:t>
            </a:r>
            <a:endParaRPr lang="en-US" dirty="0" smtClean="0"/>
          </a:p>
          <a:p>
            <a:r>
              <a:rPr lang="en-US" dirty="0" smtClean="0"/>
              <a:t>Genetics</a:t>
            </a:r>
          </a:p>
        </p:txBody>
      </p:sp>
    </p:spTree>
    <p:extLst>
      <p:ext uri="{BB962C8B-B14F-4D97-AF65-F5344CB8AC3E}">
        <p14:creationId xmlns:p14="http://schemas.microsoft.com/office/powerpoint/2010/main" val="76443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85565"/>
              </p:ext>
            </p:extLst>
          </p:nvPr>
        </p:nvGraphicFramePr>
        <p:xfrm>
          <a:off x="228600" y="914400"/>
          <a:ext cx="8610599" cy="4419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5374"/>
                <a:gridCol w="1111045"/>
                <a:gridCol w="1111045"/>
                <a:gridCol w="1111045"/>
                <a:gridCol w="1111045"/>
                <a:gridCol w="1111045"/>
              </a:tblGrid>
              <a:tr h="55245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Table 8. Projected Components of Change by Race and Hispanic Origin for the United States: 2010 to 2050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33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(Numbers in thousands)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Race and Hispanic Origin</a:t>
                      </a:r>
                      <a:r>
                        <a:rPr lang="en-US" sz="1000" b="1" u="none" strike="noStrike" baseline="30000" dirty="0">
                          <a:effectLst/>
                        </a:rPr>
                        <a:t>1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2010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2020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2030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2040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2050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NATURAL INCREASE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1,682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1,723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1,542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1,385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1,403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.One race</a:t>
                      </a:r>
                      <a:endParaRPr lang="en-US" sz="1000" b="0" i="0" u="none" strike="noStrike" dirty="0">
                        <a:solidFill>
                          <a:srgbClr xmlns:mc="http://schemas.openxmlformats.org/markup-compatibility/2006" xmlns:a14="http://schemas.microsoft.com/office/drawing/2010/main" val="FFFFFF" mc:Ignorable=""/>
                        </a:solidFill>
                        <a:effectLst/>
                        <a:latin typeface="Arial"/>
                      </a:endParaRPr>
                    </a:p>
                  </a:txBody>
                  <a:tcPr marL="2286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1,523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1,525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1,300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1,095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1,065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.White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1,045</a:t>
                      </a:r>
                      <a:endParaRPr lang="en-US" sz="1000" b="1" i="0" u="none" strike="noStrike" baseline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1,061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894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742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760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.Black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317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312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263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230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204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.AIAN</a:t>
                      </a:r>
                      <a:endParaRPr lang="en-US" sz="1000" b="0" i="0" u="none" strike="noStrike" dirty="0">
                        <a:solidFill>
                          <a:srgbClr xmlns:mc="http://schemas.openxmlformats.org/markup-compatibility/2006" xmlns:a14="http://schemas.microsoft.com/office/drawing/2010/main" val="FFFFFF" mc:Ignorable=""/>
                        </a:solidFill>
                        <a:effectLst/>
                        <a:latin typeface="Arial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.Asian</a:t>
                      </a:r>
                      <a:endParaRPr lang="en-US" sz="1000" b="0" i="0" u="none" strike="noStrike">
                        <a:solidFill>
                          <a:srgbClr xmlns:mc="http://schemas.openxmlformats.org/markup-compatibility/2006" xmlns:a14="http://schemas.microsoft.com/office/drawing/2010/main" val="FFFFFF" mc:Ignorable=""/>
                        </a:solidFill>
                        <a:effectLst/>
                        <a:latin typeface="Arial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107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.NHPI</a:t>
                      </a:r>
                      <a:endParaRPr lang="en-US" sz="1000" b="0" i="0" u="none" strike="noStrike">
                        <a:solidFill>
                          <a:srgbClr xmlns:mc="http://schemas.openxmlformats.org/markup-compatibility/2006" xmlns:a14="http://schemas.microsoft.com/office/drawing/2010/main" val="FFFFFF" mc:Ignorable=""/>
                        </a:solidFill>
                        <a:effectLst/>
                        <a:latin typeface="Arial"/>
                      </a:endParaRPr>
                    </a:p>
                  </a:txBody>
                  <a:tcPr marL="3429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.Two or more races</a:t>
                      </a:r>
                      <a:endParaRPr lang="en-US" sz="1000" b="0" i="0" u="none" strike="noStrike">
                        <a:solidFill>
                          <a:srgbClr xmlns:mc="http://schemas.openxmlformats.org/markup-compatibility/2006" xmlns:a14="http://schemas.microsoft.com/office/drawing/2010/main" val="FFFFFF" mc:Ignorable=""/>
                        </a:solidFill>
                        <a:effectLst/>
                        <a:latin typeface="Arial"/>
                      </a:endParaRPr>
                    </a:p>
                  </a:txBody>
                  <a:tcPr marL="2286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242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.Non-Hispanic White alone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2286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267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127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-223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-507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-594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baseline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baseline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baseline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000" b="1" i="0" u="none" strike="noStrike" baseline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68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  <a:effectLst/>
                        </a:rPr>
                        <a:t>.Hispanic</a:t>
                      </a:r>
                      <a:endParaRPr lang="en-US" sz="1000" b="1" i="0" u="none" strike="noStrike" baseline="0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2286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  <a:effectLst/>
                        </a:rPr>
                        <a:t>868</a:t>
                      </a:r>
                      <a:endParaRPr lang="en-US" sz="1000" b="1" i="0" u="none" strike="noStrike" baseline="0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  <a:effectLst/>
                        </a:rPr>
                        <a:t>1,045</a:t>
                      </a:r>
                      <a:endParaRPr lang="en-US" sz="1000" b="1" i="0" u="none" strike="noStrike" baseline="0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  <a:effectLst/>
                        </a:rPr>
                        <a:t>1,256</a:t>
                      </a:r>
                      <a:endParaRPr lang="en-US" sz="1000" b="1" i="0" u="none" strike="noStrike" baseline="0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  <a:effectLst/>
                        </a:rPr>
                        <a:t>1,412</a:t>
                      </a:r>
                      <a:endParaRPr lang="en-US" sz="1000" b="1" i="0" u="none" strike="noStrike" baseline="0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baseline="0" dirty="0">
                          <a:solidFill>
                            <a:srgbClr xmlns:mc="http://schemas.openxmlformats.org/markup-compatibility/2006" xmlns:a14="http://schemas.microsoft.com/office/drawing/2010/main" val="FF0000" mc:Ignorable=""/>
                          </a:solidFill>
                          <a:effectLst/>
                        </a:rPr>
                        <a:t>1,544</a:t>
                      </a:r>
                      <a:endParaRPr lang="en-US" sz="1000" b="1" i="0" u="none" strike="noStrike" baseline="0" dirty="0">
                        <a:solidFill>
                          <a:srgbClr xmlns:mc="http://schemas.openxmlformats.org/markup-compatibility/2006" xmlns:a14="http://schemas.microsoft.com/office/drawing/2010/main" val="FF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61199"/>
              </p:ext>
            </p:extLst>
          </p:nvPr>
        </p:nvGraphicFramePr>
        <p:xfrm>
          <a:off x="914400" y="5562600"/>
          <a:ext cx="70866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6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30000" dirty="0">
                          <a:effectLst/>
                        </a:rPr>
                        <a:t>1</a:t>
                      </a:r>
                      <a:r>
                        <a:rPr lang="en-US" sz="1100" u="none" strike="noStrike" dirty="0">
                          <a:effectLst/>
                        </a:rPr>
                        <a:t> Hispanics may be of any race.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382" y="381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National Population Projections Released 2008 (Based on Census 2000)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6096000"/>
            <a:ext cx="845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Data from</a:t>
            </a:r>
            <a:r>
              <a:rPr lang="en-US" sz="1400" dirty="0"/>
              <a:t>: http://www.census.gov/population/www/projections/2008projections.html</a:t>
            </a:r>
          </a:p>
        </p:txBody>
      </p:sp>
    </p:spTree>
    <p:extLst>
      <p:ext uri="{BB962C8B-B14F-4D97-AF65-F5344CB8AC3E}">
        <p14:creationId xmlns:p14="http://schemas.microsoft.com/office/powerpoint/2010/main" val="170443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333772" cy="6096000"/>
          </a:xfrm>
        </p:spPr>
      </p:pic>
      <p:sp>
        <p:nvSpPr>
          <p:cNvPr id="6" name="Down Arrow 5"/>
          <p:cNvSpPr/>
          <p:nvPr/>
        </p:nvSpPr>
        <p:spPr>
          <a:xfrm>
            <a:off x="6553200" y="1676400"/>
            <a:ext cx="381000" cy="38100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4445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SEARCH for Diabetes in Youth Study.</a:t>
            </a:r>
          </a:p>
          <a:p>
            <a:r>
              <a:rPr lang="en-US" sz="1200" dirty="0"/>
              <a:t>NHW=Non-Hispanic Whites; AA=African Americans; H=Hispanics; API=Asians/Pacific Islanders; AI=American Indians</a:t>
            </a:r>
          </a:p>
        </p:txBody>
      </p:sp>
    </p:spTree>
    <p:extLst>
      <p:ext uri="{BB962C8B-B14F-4D97-AF65-F5344CB8AC3E}">
        <p14:creationId xmlns:p14="http://schemas.microsoft.com/office/powerpoint/2010/main" val="36357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T2DM strongly affects minorities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CDC National Diabetes Fact Sheet 2007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Hispanics have the 2</a:t>
            </a:r>
            <a:r>
              <a:rPr lang="en-US" baseline="30000" dirty="0">
                <a:solidFill>
                  <a:prstClr val="black"/>
                </a:solidFill>
              </a:rPr>
              <a:t>nd</a:t>
            </a:r>
            <a:r>
              <a:rPr lang="en-US" dirty="0">
                <a:solidFill>
                  <a:prstClr val="black"/>
                </a:solidFill>
              </a:rPr>
              <a:t> highest rates of T2DM with 9.5% living with the condition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NDEP Facts about Diabetes 2007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Diabetes rates have sky rocketed from 1.5 million in 1958 to 17.9 million in </a:t>
            </a:r>
            <a:r>
              <a:rPr lang="en-US" dirty="0" smtClean="0">
                <a:solidFill>
                  <a:prstClr val="black"/>
                </a:solidFill>
              </a:rPr>
              <a:t>2007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8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Religion in Hispanics</a:t>
            </a:r>
          </a:p>
          <a:p>
            <a:pPr lvl="1"/>
            <a:r>
              <a:rPr lang="en-US" dirty="0" smtClean="0"/>
              <a:t>According to Perl</a:t>
            </a:r>
            <a:r>
              <a:rPr lang="en-US" dirty="0"/>
              <a:t>, Greely, &amp; Gray </a:t>
            </a:r>
            <a:r>
              <a:rPr lang="en-US" dirty="0" smtClean="0"/>
              <a:t>2006</a:t>
            </a:r>
          </a:p>
          <a:p>
            <a:pPr lvl="2"/>
            <a:r>
              <a:rPr lang="en-US" dirty="0" err="1" smtClean="0"/>
              <a:t>approx</a:t>
            </a:r>
            <a:r>
              <a:rPr lang="en-US" dirty="0" smtClean="0"/>
              <a:t> 70% of </a:t>
            </a:r>
            <a:r>
              <a:rPr lang="en-US" dirty="0"/>
              <a:t>adult Hispanics </a:t>
            </a:r>
            <a:r>
              <a:rPr lang="en-US" dirty="0" smtClean="0"/>
              <a:t>are Catholic; 20% are </a:t>
            </a:r>
            <a:r>
              <a:rPr lang="en-US" dirty="0"/>
              <a:t>Protestant or other </a:t>
            </a:r>
            <a:r>
              <a:rPr lang="en-US" dirty="0" smtClean="0"/>
              <a:t>Christian</a:t>
            </a:r>
          </a:p>
          <a:p>
            <a:r>
              <a:rPr lang="en-US" dirty="0" smtClean="0"/>
              <a:t>Rates of Depression in Adolescents with T2DM</a:t>
            </a:r>
          </a:p>
          <a:p>
            <a:pPr lvl="1"/>
            <a:r>
              <a:rPr lang="en-US" dirty="0" smtClean="0"/>
              <a:t>According to JM Lawrence et al 2006</a:t>
            </a:r>
          </a:p>
          <a:p>
            <a:pPr lvl="2"/>
            <a:r>
              <a:rPr lang="en-US" dirty="0" smtClean="0"/>
              <a:t>Depressed mood was noted in 22.6% of patients</a:t>
            </a:r>
          </a:p>
          <a:p>
            <a:pPr lvl="3"/>
            <a:r>
              <a:rPr lang="en-US" dirty="0" smtClean="0"/>
              <a:t>14% mild; 8.6% moderate or severe</a:t>
            </a:r>
          </a:p>
          <a:p>
            <a:pPr lvl="2"/>
            <a:r>
              <a:rPr lang="en-US" dirty="0" smtClean="0"/>
              <a:t>Females &gt; Males</a:t>
            </a:r>
          </a:p>
          <a:p>
            <a:pPr lvl="2"/>
            <a:r>
              <a:rPr lang="en-US" dirty="0" smtClean="0"/>
              <a:t>T2DM &gt; T1DM for </a:t>
            </a:r>
            <a:r>
              <a:rPr lang="en-US" dirty="0" smtClean="0"/>
              <a:t>males</a:t>
            </a:r>
          </a:p>
          <a:p>
            <a:pPr lvl="2"/>
            <a:r>
              <a:rPr lang="en-US" dirty="0" smtClean="0"/>
              <a:t>Highest within the 1</a:t>
            </a:r>
            <a:r>
              <a:rPr lang="en-US" baseline="30000" dirty="0" smtClean="0"/>
              <a:t>st</a:t>
            </a:r>
            <a:r>
              <a:rPr lang="en-US" dirty="0" smtClean="0"/>
              <a:t> year following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genetics?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According to the ADA’s </a:t>
            </a:r>
            <a:r>
              <a:rPr lang="en-US" i="1" dirty="0" smtClean="0"/>
              <a:t>Genetics of Diabetes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Genetics is the strongest </a:t>
            </a:r>
            <a:r>
              <a:rPr lang="en-US" dirty="0"/>
              <a:t>risk </a:t>
            </a:r>
            <a:r>
              <a:rPr lang="en-US" dirty="0" smtClean="0"/>
              <a:t>factor </a:t>
            </a:r>
            <a:r>
              <a:rPr lang="en-US" dirty="0"/>
              <a:t>for </a:t>
            </a:r>
            <a:r>
              <a:rPr lang="en-US" dirty="0" smtClean="0"/>
              <a:t>T2DM</a:t>
            </a:r>
          </a:p>
          <a:p>
            <a:pPr lvl="1"/>
            <a:r>
              <a:rPr lang="en-US" b="1" i="1" dirty="0" smtClean="0"/>
              <a:t>If they’re living </a:t>
            </a:r>
            <a:r>
              <a:rPr lang="en-US" b="1" i="1" dirty="0"/>
              <a:t>a Western lifestyle </a:t>
            </a:r>
            <a:r>
              <a:rPr lang="en-US" dirty="0" smtClean="0"/>
              <a:t>(diet high in fat &amp; low in complex carbs </a:t>
            </a:r>
            <a:r>
              <a:rPr lang="en-US" dirty="0"/>
              <a:t>and </a:t>
            </a:r>
            <a:r>
              <a:rPr lang="en-US" dirty="0" smtClean="0"/>
              <a:t>fiber; little exercise)</a:t>
            </a:r>
          </a:p>
          <a:p>
            <a:pPr lvl="1"/>
            <a:r>
              <a:rPr lang="en-US" dirty="0" smtClean="0"/>
              <a:t>Obesity </a:t>
            </a:r>
            <a:r>
              <a:rPr lang="en-US" dirty="0"/>
              <a:t>is a strong risk </a:t>
            </a:r>
            <a:r>
              <a:rPr lang="en-US" dirty="0" smtClean="0"/>
              <a:t>factor especially for adolescents and is common in Western lifestyles</a:t>
            </a:r>
          </a:p>
          <a:p>
            <a:pPr lvl="1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Risk of getting T2DM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One parent (diagnosed &lt;50yrs): 1 in 7</a:t>
            </a:r>
          </a:p>
          <a:p>
            <a:pPr lvl="2"/>
            <a:r>
              <a:rPr lang="en-US" dirty="0" smtClean="0"/>
              <a:t>One parent (diagnosed &gt;50yrs): 1 in 13</a:t>
            </a:r>
          </a:p>
          <a:p>
            <a:pPr lvl="2"/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Both parents: 1 in 2</a:t>
            </a:r>
            <a:endParaRPr 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3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Depression</a:t>
            </a:r>
          </a:p>
          <a:p>
            <a:pPr lvl="1"/>
            <a:r>
              <a:rPr lang="en-US" dirty="0" smtClean="0"/>
              <a:t>Associated with poorer glycemic control, increased diabetes-related complications, and poorer treatment adherence</a:t>
            </a:r>
          </a:p>
          <a:p>
            <a:pPr lvl="2"/>
            <a:r>
              <a:rPr lang="en-US" dirty="0" smtClean="0"/>
              <a:t>C. Chiu, A.E. Linda, </a:t>
            </a:r>
            <a:r>
              <a:rPr lang="en-US" dirty="0"/>
              <a:t>A. </a:t>
            </a:r>
            <a:r>
              <a:rPr lang="en-US" dirty="0" smtClean="0"/>
              <a:t>Wray, </a:t>
            </a:r>
            <a:r>
              <a:rPr lang="en-US" dirty="0"/>
              <a:t>AE </a:t>
            </a:r>
            <a:r>
              <a:rPr lang="en-US" dirty="0" smtClean="0"/>
              <a:t>Elizabeth, </a:t>
            </a:r>
            <a:r>
              <a:rPr lang="en-US" dirty="0"/>
              <a:t>A. </a:t>
            </a:r>
            <a:r>
              <a:rPr lang="en-US" dirty="0" smtClean="0"/>
              <a:t>Beverly, AE </a:t>
            </a:r>
            <a:r>
              <a:rPr lang="en-US" dirty="0" err="1" smtClean="0"/>
              <a:t>Oralia</a:t>
            </a:r>
            <a:r>
              <a:rPr lang="en-US" dirty="0" smtClean="0"/>
              <a:t>, </a:t>
            </a:r>
            <a:r>
              <a:rPr lang="en-US" dirty="0"/>
              <a:t>G. </a:t>
            </a:r>
            <a:r>
              <a:rPr lang="en-US" dirty="0" smtClean="0"/>
              <a:t>Dominic (2010); H. Lee, D. Chapa, et al (</a:t>
            </a:r>
            <a:r>
              <a:rPr lang="en-US" dirty="0"/>
              <a:t>2009); </a:t>
            </a:r>
            <a:r>
              <a:rPr lang="en-US" dirty="0" smtClean="0"/>
              <a:t>M.R. </a:t>
            </a:r>
            <a:r>
              <a:rPr lang="en-US" dirty="0" err="1" smtClean="0"/>
              <a:t>DiMatteo</a:t>
            </a:r>
            <a:r>
              <a:rPr lang="en-US" dirty="0" smtClean="0"/>
              <a:t>, H.S</a:t>
            </a:r>
            <a:r>
              <a:rPr lang="en-US" dirty="0"/>
              <a:t>. </a:t>
            </a:r>
            <a:r>
              <a:rPr lang="en-US" dirty="0" err="1" smtClean="0"/>
              <a:t>Lepper</a:t>
            </a:r>
            <a:r>
              <a:rPr lang="en-US" dirty="0" smtClean="0"/>
              <a:t> T.W</a:t>
            </a:r>
            <a:r>
              <a:rPr lang="en-US" dirty="0"/>
              <a:t>. </a:t>
            </a:r>
            <a:r>
              <a:rPr lang="en-US" dirty="0" err="1" smtClean="0"/>
              <a:t>Croghan</a:t>
            </a:r>
            <a:r>
              <a:rPr lang="en-US" dirty="0" smtClean="0"/>
              <a:t> (2000); H. Park, Y. Hong, H. Lee, E. Ha, Y. Sung (2004)</a:t>
            </a:r>
          </a:p>
          <a:p>
            <a:r>
              <a:rPr lang="en-US" dirty="0"/>
              <a:t>Quality of Life</a:t>
            </a:r>
          </a:p>
          <a:p>
            <a:pPr lvl="1"/>
            <a:r>
              <a:rPr lang="en-US" dirty="0"/>
              <a:t>Martinez et al 2008 found</a:t>
            </a:r>
          </a:p>
          <a:p>
            <a:pPr lvl="2"/>
            <a:r>
              <a:rPr lang="en-US" dirty="0"/>
              <a:t>QOL was not significantly associated with treatment adherence by itself and recommend combining it with other variables</a:t>
            </a:r>
          </a:p>
          <a:p>
            <a:pPr lvl="1"/>
            <a:r>
              <a:rPr lang="en-US" dirty="0" smtClean="0"/>
              <a:t>QOL, depression, and </a:t>
            </a:r>
            <a:r>
              <a:rPr lang="en-US" dirty="0"/>
              <a:t>metabolic control were </a:t>
            </a:r>
            <a:r>
              <a:rPr lang="en-US" dirty="0" smtClean="0"/>
              <a:t>correlated</a:t>
            </a:r>
            <a:endParaRPr lang="en-US" dirty="0"/>
          </a:p>
          <a:p>
            <a:pPr lvl="2"/>
            <a:r>
              <a:rPr lang="en-US" dirty="0"/>
              <a:t>KD </a:t>
            </a:r>
            <a:r>
              <a:rPr lang="en-US" dirty="0" err="1"/>
              <a:t>Hesketh</a:t>
            </a:r>
            <a:r>
              <a:rPr lang="en-US" dirty="0"/>
              <a:t>, MA Wake, FJ Cameron (2004); H. Park, Y. Hong, H. Lee, E. Ha, Y. Sung (2004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2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Metabolic Control</a:t>
            </a:r>
          </a:p>
          <a:p>
            <a:pPr lvl="1"/>
            <a:r>
              <a:rPr lang="en-US" dirty="0"/>
              <a:t>Worse transient glycemic control was associated with greater stress and treatment </a:t>
            </a:r>
            <a:r>
              <a:rPr lang="en-US" dirty="0" err="1"/>
              <a:t>nonadherence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M. </a:t>
            </a:r>
            <a:r>
              <a:rPr lang="en-US" dirty="0" err="1"/>
              <a:t>Peyrot</a:t>
            </a:r>
            <a:r>
              <a:rPr lang="en-US" dirty="0"/>
              <a:t>, J.F. McCurry, D.F. Kruger 1999</a:t>
            </a:r>
          </a:p>
          <a:p>
            <a:pPr lvl="1"/>
            <a:r>
              <a:rPr lang="en-US" dirty="0"/>
              <a:t>Adherence to T2DM medication regimens was strongly associated with metabolic control in indigents </a:t>
            </a:r>
          </a:p>
          <a:p>
            <a:pPr lvl="2"/>
            <a:r>
              <a:rPr lang="en-US" dirty="0"/>
              <a:t>J.M. </a:t>
            </a:r>
            <a:r>
              <a:rPr lang="en-US" dirty="0" err="1"/>
              <a:t>Schectman</a:t>
            </a:r>
            <a:r>
              <a:rPr lang="en-US" dirty="0"/>
              <a:t>, M.M. </a:t>
            </a:r>
            <a:r>
              <a:rPr lang="en-US" dirty="0" err="1"/>
              <a:t>Nadkarni</a:t>
            </a:r>
            <a:r>
              <a:rPr lang="en-US" dirty="0"/>
              <a:t>, J.D. Voss 2002</a:t>
            </a:r>
          </a:p>
          <a:p>
            <a:pPr lvl="1"/>
            <a:r>
              <a:rPr lang="en-US" dirty="0"/>
              <a:t>Good control was associated with higher </a:t>
            </a:r>
            <a:r>
              <a:rPr lang="en-US" dirty="0" err="1"/>
              <a:t>QoL</a:t>
            </a:r>
            <a:r>
              <a:rPr lang="en-US" dirty="0"/>
              <a:t> in T1DM</a:t>
            </a:r>
          </a:p>
          <a:p>
            <a:pPr lvl="2"/>
            <a:r>
              <a:rPr lang="en-US" dirty="0"/>
              <a:t>H. </a:t>
            </a:r>
            <a:r>
              <a:rPr lang="en-US" dirty="0" err="1"/>
              <a:t>Hoey</a:t>
            </a:r>
            <a:r>
              <a:rPr lang="en-US" dirty="0"/>
              <a:t>, H. </a:t>
            </a:r>
            <a:r>
              <a:rPr lang="en-US" dirty="0" err="1"/>
              <a:t>Aanstoot</a:t>
            </a:r>
            <a:r>
              <a:rPr lang="en-US" dirty="0"/>
              <a:t>, et al 2001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2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564B3C" mc:Ignorable=""/>
      </a:dk2>
      <a:lt2>
        <a:srgbClr xmlns:mc="http://schemas.openxmlformats.org/markup-compatibility/2006" xmlns:a14="http://schemas.microsoft.com/office/drawing/2010/main" val="ECEDD1" mc:Ignorable=""/>
      </a:lt2>
      <a:accent1>
        <a:srgbClr xmlns:mc="http://schemas.openxmlformats.org/markup-compatibility/2006" xmlns:a14="http://schemas.microsoft.com/office/drawing/2010/main" val="93A299" mc:Ignorable=""/>
      </a:accent1>
      <a:accent2>
        <a:srgbClr xmlns:mc="http://schemas.openxmlformats.org/markup-compatibility/2006" xmlns:a14="http://schemas.microsoft.com/office/drawing/2010/main" val="CF543F" mc:Ignorable=""/>
      </a:accent2>
      <a:accent3>
        <a:srgbClr xmlns:mc="http://schemas.openxmlformats.org/markup-compatibility/2006" xmlns:a14="http://schemas.microsoft.com/office/drawing/2010/main" val="B5AE53" mc:Ignorable=""/>
      </a:accent3>
      <a:accent4>
        <a:srgbClr xmlns:mc="http://schemas.openxmlformats.org/markup-compatibility/2006" xmlns:a14="http://schemas.microsoft.com/office/drawing/2010/main" val="848058" mc:Ignorable=""/>
      </a:accent4>
      <a:accent5>
        <a:srgbClr xmlns:mc="http://schemas.openxmlformats.org/markup-compatibility/2006" xmlns:a14="http://schemas.microsoft.com/office/drawing/2010/main" val="E8B54D" mc:Ignorable=""/>
      </a:accent5>
      <a:accent6>
        <a:srgbClr xmlns:mc="http://schemas.openxmlformats.org/markup-compatibility/2006" xmlns:a14="http://schemas.microsoft.com/office/drawing/2010/main" val="786C71" mc:Ignorable=""/>
      </a:accent6>
      <a:hlink>
        <a:srgbClr xmlns:mc="http://schemas.openxmlformats.org/markup-compatibility/2006" xmlns:a14="http://schemas.microsoft.com/office/drawing/2010/main" val="CCCC00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1544</TotalTime>
  <Words>1350</Words>
  <Application>Microsoft Office PowerPoint</Application>
  <PresentationFormat>On-screen Show (4:3)</PresentationFormat>
  <Paragraphs>225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There is Life Post-Diagnosis: How Hispanic Adolescents Adjust to Living with Type 2 Diabetes</vt:lpstr>
      <vt:lpstr>What We’ve Seen (in Class)</vt:lpstr>
      <vt:lpstr>PowerPoint Presentation</vt:lpstr>
      <vt:lpstr>PowerPoint Presentation</vt:lpstr>
      <vt:lpstr>Quick Stats</vt:lpstr>
      <vt:lpstr>Quick Stats</vt:lpstr>
      <vt:lpstr>What about genetics?</vt:lpstr>
      <vt:lpstr>What I’ve Found</vt:lpstr>
      <vt:lpstr>What I’ve Found</vt:lpstr>
      <vt:lpstr>What I’ve Found</vt:lpstr>
      <vt:lpstr>What I’ve Found</vt:lpstr>
      <vt:lpstr>What I’ve Found</vt:lpstr>
      <vt:lpstr>What I’ve Found</vt:lpstr>
      <vt:lpstr>Research Questions</vt:lpstr>
      <vt:lpstr>Research Design</vt:lpstr>
      <vt:lpstr>Measuring the Variables</vt:lpstr>
      <vt:lpstr>Measuring the Variables</vt:lpstr>
      <vt:lpstr>Expected Results</vt:lpstr>
      <vt:lpstr>Future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Josh Mello</dc:creator>
  <cp:lastModifiedBy>Josh Mello</cp:lastModifiedBy>
  <cp:revision>101</cp:revision>
  <dcterms:created xsi:type="dcterms:W3CDTF">2010-04-29T04:01:11Z</dcterms:created>
  <dcterms:modified xsi:type="dcterms:W3CDTF">2010-05-03T17:50:19Z</dcterms:modified>
</cp:coreProperties>
</file>