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336" r:id="rId4"/>
    <p:sldId id="259" r:id="rId5"/>
    <p:sldId id="260" r:id="rId6"/>
    <p:sldId id="261" r:id="rId7"/>
    <p:sldId id="275" r:id="rId8"/>
    <p:sldId id="277" r:id="rId9"/>
    <p:sldId id="338" r:id="rId10"/>
    <p:sldId id="278" r:id="rId11"/>
    <p:sldId id="286" r:id="rId12"/>
    <p:sldId id="287" r:id="rId13"/>
    <p:sldId id="288" r:id="rId14"/>
    <p:sldId id="339" r:id="rId15"/>
    <p:sldId id="279" r:id="rId16"/>
    <p:sldId id="326" r:id="rId17"/>
    <p:sldId id="337" r:id="rId18"/>
    <p:sldId id="262" r:id="rId19"/>
    <p:sldId id="263" r:id="rId20"/>
    <p:sldId id="266" r:id="rId21"/>
    <p:sldId id="267" r:id="rId22"/>
    <p:sldId id="268" r:id="rId23"/>
    <p:sldId id="269" r:id="rId24"/>
    <p:sldId id="270" r:id="rId25"/>
    <p:sldId id="272" r:id="rId26"/>
    <p:sldId id="274" r:id="rId27"/>
    <p:sldId id="273" r:id="rId28"/>
    <p:sldId id="280" r:id="rId29"/>
    <p:sldId id="312" r:id="rId30"/>
    <p:sldId id="310" r:id="rId31"/>
    <p:sldId id="311" r:id="rId32"/>
    <p:sldId id="308" r:id="rId33"/>
    <p:sldId id="309" r:id="rId34"/>
    <p:sldId id="313" r:id="rId35"/>
    <p:sldId id="292" r:id="rId36"/>
    <p:sldId id="301" r:id="rId37"/>
    <p:sldId id="293" r:id="rId38"/>
    <p:sldId id="294" r:id="rId39"/>
    <p:sldId id="290" r:id="rId40"/>
    <p:sldId id="291" r:id="rId41"/>
    <p:sldId id="295" r:id="rId42"/>
    <p:sldId id="297" r:id="rId43"/>
    <p:sldId id="296" r:id="rId44"/>
    <p:sldId id="299" r:id="rId45"/>
    <p:sldId id="315" r:id="rId46"/>
    <p:sldId id="317" r:id="rId47"/>
    <p:sldId id="320" r:id="rId48"/>
    <p:sldId id="341" r:id="rId49"/>
    <p:sldId id="321" r:id="rId50"/>
    <p:sldId id="327" r:id="rId51"/>
    <p:sldId id="322" r:id="rId52"/>
    <p:sldId id="325" r:id="rId53"/>
    <p:sldId id="328" r:id="rId54"/>
    <p:sldId id="316" r:id="rId55"/>
    <p:sldId id="332" r:id="rId56"/>
    <p:sldId id="331" r:id="rId57"/>
    <p:sldId id="333" r:id="rId58"/>
    <p:sldId id="334" r:id="rId59"/>
    <p:sldId id="340" r:id="rId60"/>
    <p:sldId id="335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21" d="100"/>
          <a:sy n="121" d="100"/>
        </p:scale>
        <p:origin x="-1992" y="-120"/>
      </p:cViewPr>
      <p:guideLst>
        <p:guide orient="horz" pos="2137"/>
        <p:guide pos="28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B898-1DED-BD42-B761-0C67E86EF8A0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CD0F-C7E4-344B-B8D5-419B85F3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0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B898-1DED-BD42-B761-0C67E86EF8A0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CD0F-C7E4-344B-B8D5-419B85F3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B898-1DED-BD42-B761-0C67E86EF8A0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CD0F-C7E4-344B-B8D5-419B85F3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9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B898-1DED-BD42-B761-0C67E86EF8A0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CD0F-C7E4-344B-B8D5-419B85F3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B898-1DED-BD42-B761-0C67E86EF8A0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CD0F-C7E4-344B-B8D5-419B85F3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6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B898-1DED-BD42-B761-0C67E86EF8A0}" type="datetimeFigureOut">
              <a:rPr lang="en-US" smtClean="0"/>
              <a:t>9/25/12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CD0F-C7E4-344B-B8D5-419B85F3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8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B898-1DED-BD42-B761-0C67E86EF8A0}" type="datetimeFigureOut">
              <a:rPr lang="en-US" smtClean="0"/>
              <a:t>9/25/12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CD0F-C7E4-344B-B8D5-419B85F3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B898-1DED-BD42-B761-0C67E86EF8A0}" type="datetimeFigureOut">
              <a:rPr lang="en-US" smtClean="0"/>
              <a:t>9/25/12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CD0F-C7E4-344B-B8D5-419B85F3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3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B898-1DED-BD42-B761-0C67E86EF8A0}" type="datetimeFigureOut">
              <a:rPr lang="en-US" smtClean="0"/>
              <a:t>9/25/12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CD0F-C7E4-344B-B8D5-419B85F3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4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B898-1DED-BD42-B761-0C67E86EF8A0}" type="datetimeFigureOut">
              <a:rPr lang="en-US" smtClean="0"/>
              <a:t>9/25/12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CD0F-C7E4-344B-B8D5-419B85F3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0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B898-1DED-BD42-B761-0C67E86EF8A0}" type="datetimeFigureOut">
              <a:rPr lang="en-US" smtClean="0"/>
              <a:t>9/25/12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BCD0F-C7E4-344B-B8D5-419B85F3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4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B898-1DED-BD42-B761-0C67E86EF8A0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BCD0F-C7E4-344B-B8D5-419B85F3E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45217"/>
            <a:ext cx="9143999" cy="3160854"/>
          </a:xfrm>
          <a:noFill/>
        </p:spPr>
        <p:txBody>
          <a:bodyPr>
            <a:noAutofit/>
          </a:bodyPr>
          <a:lstStyle/>
          <a:p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7200" b="1" dirty="0" err="1" smtClean="0"/>
              <a:t>ql.io</a:t>
            </a:r>
            <a:r>
              <a:rPr lang="en-US" sz="7200" b="1" dirty="0" smtClean="0"/>
              <a:t>: Putting </a:t>
            </a:r>
            <a:br>
              <a:rPr lang="en-US" sz="7200" b="1" dirty="0" smtClean="0"/>
            </a:br>
            <a:r>
              <a:rPr lang="en-US" sz="7200" b="1" dirty="0" err="1" smtClean="0"/>
              <a:t>Node.js</a:t>
            </a:r>
            <a:r>
              <a:rPr lang="en-US" sz="7200" b="1" dirty="0" smtClean="0"/>
              <a:t> to Work</a:t>
            </a:r>
            <a:br>
              <a:rPr lang="en-US" sz="7200" b="1" dirty="0" smtClean="0"/>
            </a:b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29571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Subbu Allamaraju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eBay Inc.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381125" y="6018926"/>
            <a:ext cx="6391275" cy="5045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chemeClr val="tx1"/>
                </a:solidFill>
              </a:rPr>
              <a:t>StrangeLoop</a:t>
            </a:r>
            <a:r>
              <a:rPr lang="en-US" sz="2800" dirty="0" smtClean="0">
                <a:solidFill>
                  <a:schemeClr val="tx1"/>
                </a:solidFill>
              </a:rPr>
              <a:t>, Sep 24-25 2012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58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425625" y="887185"/>
            <a:ext cx="3966988" cy="5064200"/>
          </a:xfrm>
          <a:prstGeom prst="rect">
            <a:avLst/>
          </a:prstGeom>
          <a:noFill/>
          <a:ln w="25400" cap="rnd">
            <a:solidFill>
              <a:srgbClr val="3366FF"/>
            </a:solidFill>
          </a:ln>
        </p:spPr>
        <p:txBody>
          <a:bodyPr wrap="none" rtlCol="0">
            <a:noAutofit/>
          </a:bodyPr>
          <a:lstStyle/>
          <a:p>
            <a:endParaRPr lang="en-US" sz="3600" dirty="0"/>
          </a:p>
        </p:txBody>
      </p:sp>
      <p:cxnSp>
        <p:nvCxnSpPr>
          <p:cNvPr id="8" name="Elbow Connector 7"/>
          <p:cNvCxnSpPr>
            <a:stCxn id="2" idx="0"/>
            <a:endCxn id="6" idx="1"/>
          </p:cNvCxnSpPr>
          <p:nvPr/>
        </p:nvCxnSpPr>
        <p:spPr>
          <a:xfrm rot="5400000" flipH="1" flipV="1">
            <a:off x="1107871" y="2666055"/>
            <a:ext cx="481348" cy="1238964"/>
          </a:xfrm>
          <a:prstGeom prst="bentConnector2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0669" y="3526211"/>
            <a:ext cx="396788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30669" y="2712590"/>
            <a:ext cx="430827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212235" y="2712591"/>
            <a:ext cx="300984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968027" y="2721697"/>
            <a:ext cx="1841520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Gateway</a:t>
            </a:r>
            <a:endParaRPr lang="en-US" sz="3600" dirty="0"/>
          </a:p>
        </p:txBody>
      </p:sp>
      <p:cxnSp>
        <p:nvCxnSpPr>
          <p:cNvPr id="7" name="Elbow Connector 6"/>
          <p:cNvCxnSpPr>
            <a:stCxn id="9" idx="0"/>
            <a:endCxn id="6" idx="2"/>
          </p:cNvCxnSpPr>
          <p:nvPr/>
        </p:nvCxnSpPr>
        <p:spPr>
          <a:xfrm rot="5400000" flipH="1" flipV="1">
            <a:off x="883635" y="3200931"/>
            <a:ext cx="1838055" cy="2172250"/>
          </a:xfrm>
          <a:prstGeom prst="bentConnector3">
            <a:avLst>
              <a:gd name="adj1" fmla="val 26016"/>
            </a:avLst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143" y="5206083"/>
            <a:ext cx="396788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S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518143" y="4392462"/>
            <a:ext cx="430827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2235" y="4392462"/>
            <a:ext cx="300984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endParaRPr lang="en-US" sz="3600" dirty="0"/>
          </a:p>
        </p:txBody>
      </p:sp>
      <p:cxnSp>
        <p:nvCxnSpPr>
          <p:cNvPr id="13" name="Elbow Connector 12"/>
          <p:cNvCxnSpPr>
            <a:stCxn id="14" idx="0"/>
            <a:endCxn id="6" idx="0"/>
          </p:cNvCxnSpPr>
          <p:nvPr/>
        </p:nvCxnSpPr>
        <p:spPr>
          <a:xfrm rot="16200000" flipH="1">
            <a:off x="1358462" y="1191372"/>
            <a:ext cx="900925" cy="2159724"/>
          </a:xfrm>
          <a:prstGeom prst="bentConnector3">
            <a:avLst>
              <a:gd name="adj1" fmla="val -48675"/>
            </a:avLst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0669" y="1820772"/>
            <a:ext cx="396788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530669" y="1007151"/>
            <a:ext cx="430827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1212235" y="1007151"/>
            <a:ext cx="300984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endParaRPr lang="en-US" sz="3600" dirty="0"/>
          </a:p>
        </p:txBody>
      </p:sp>
      <p:cxnSp>
        <p:nvCxnSpPr>
          <p:cNvPr id="20" name="Elbow Connector 19"/>
          <p:cNvCxnSpPr>
            <a:stCxn id="6" idx="3"/>
            <a:endCxn id="26" idx="1"/>
          </p:cNvCxnSpPr>
          <p:nvPr/>
        </p:nvCxnSpPr>
        <p:spPr>
          <a:xfrm flipV="1">
            <a:off x="3809547" y="3029813"/>
            <a:ext cx="3028283" cy="1505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37830" y="2706647"/>
            <a:ext cx="1269623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Client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3988451" y="2706647"/>
            <a:ext cx="300984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9513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75" y="1408682"/>
            <a:ext cx="69429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&gt; Performance and scalability</a:t>
            </a:r>
          </a:p>
          <a:p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714952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75" y="1408682"/>
            <a:ext cx="65339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Performance and scalability</a:t>
            </a:r>
          </a:p>
          <a:p>
            <a:endParaRPr lang="en-US" sz="4400" dirty="0" smtClean="0"/>
          </a:p>
          <a:p>
            <a:r>
              <a:rPr lang="en-US" sz="4400" dirty="0" smtClean="0"/>
              <a:t>&gt; Reliability</a:t>
            </a:r>
          </a:p>
        </p:txBody>
      </p:sp>
    </p:spTree>
    <p:extLst>
      <p:ext uri="{BB962C8B-B14F-4D97-AF65-F5344CB8AC3E}">
        <p14:creationId xmlns:p14="http://schemas.microsoft.com/office/powerpoint/2010/main" val="2437907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75" y="1408682"/>
            <a:ext cx="653393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Performance and scalability</a:t>
            </a:r>
          </a:p>
          <a:p>
            <a:endParaRPr lang="en-US" sz="4400" dirty="0" smtClean="0"/>
          </a:p>
          <a:p>
            <a:r>
              <a:rPr lang="en-US" sz="4400" dirty="0" smtClean="0"/>
              <a:t>Reliability</a:t>
            </a:r>
          </a:p>
          <a:p>
            <a:endParaRPr lang="en-US" sz="4400" dirty="0" smtClean="0"/>
          </a:p>
          <a:p>
            <a:r>
              <a:rPr lang="en-US" sz="4400" dirty="0" smtClean="0"/>
              <a:t>&gt; Operability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37907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0669" y="3526211"/>
            <a:ext cx="396788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S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518143" y="5206083"/>
            <a:ext cx="396788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S</a:t>
            </a:r>
            <a:endParaRPr lang="en-US" sz="3600" dirty="0"/>
          </a:p>
        </p:txBody>
      </p:sp>
      <p:cxnSp>
        <p:nvCxnSpPr>
          <p:cNvPr id="13" name="Elbow Connector 12"/>
          <p:cNvCxnSpPr>
            <a:stCxn id="14" idx="0"/>
          </p:cNvCxnSpPr>
          <p:nvPr/>
        </p:nvCxnSpPr>
        <p:spPr>
          <a:xfrm rot="16200000" flipH="1">
            <a:off x="1686930" y="862905"/>
            <a:ext cx="499846" cy="2415580"/>
          </a:xfrm>
          <a:prstGeom prst="bentConnector3">
            <a:avLst>
              <a:gd name="adj1" fmla="val -86300"/>
            </a:avLst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0669" y="1820772"/>
            <a:ext cx="396788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530669" y="1007151"/>
            <a:ext cx="430827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1212235" y="1007151"/>
            <a:ext cx="300984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endParaRPr lang="en-US" sz="3600" dirty="0"/>
          </a:p>
        </p:txBody>
      </p:sp>
      <p:cxnSp>
        <p:nvCxnSpPr>
          <p:cNvPr id="20" name="Elbow Connector 19"/>
          <p:cNvCxnSpPr>
            <a:endCxn id="26" idx="1"/>
          </p:cNvCxnSpPr>
          <p:nvPr/>
        </p:nvCxnSpPr>
        <p:spPr>
          <a:xfrm>
            <a:off x="4490843" y="3044518"/>
            <a:ext cx="2346987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37830" y="2721352"/>
            <a:ext cx="1269623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Client</a:t>
            </a:r>
            <a:endParaRPr lang="en-US" sz="3600" dirty="0"/>
          </a:p>
        </p:txBody>
      </p:sp>
      <p:cxnSp>
        <p:nvCxnSpPr>
          <p:cNvPr id="33" name="Elbow Connector 32"/>
          <p:cNvCxnSpPr>
            <a:stCxn id="9" idx="0"/>
          </p:cNvCxnSpPr>
          <p:nvPr/>
        </p:nvCxnSpPr>
        <p:spPr>
          <a:xfrm rot="5400000" flipH="1" flipV="1">
            <a:off x="1211758" y="3273198"/>
            <a:ext cx="1437665" cy="2428106"/>
          </a:xfrm>
          <a:prstGeom prst="bentConnector3">
            <a:avLst>
              <a:gd name="adj1" fmla="val 29215"/>
            </a:avLst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8143" y="4392462"/>
            <a:ext cx="430827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2235" y="4392462"/>
            <a:ext cx="300984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endParaRPr lang="en-US" sz="3600" dirty="0"/>
          </a:p>
        </p:txBody>
      </p:sp>
      <p:cxnSp>
        <p:nvCxnSpPr>
          <p:cNvPr id="78" name="Elbow Connector 77"/>
          <p:cNvCxnSpPr/>
          <p:nvPr/>
        </p:nvCxnSpPr>
        <p:spPr>
          <a:xfrm rot="5400000" flipH="1" flipV="1">
            <a:off x="1107871" y="2666055"/>
            <a:ext cx="481348" cy="1238964"/>
          </a:xfrm>
          <a:prstGeom prst="bentConnector2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0669" y="2712590"/>
            <a:ext cx="430827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212235" y="2712591"/>
            <a:ext cx="300984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endParaRPr lang="en-US" sz="3600" dirty="0"/>
          </a:p>
        </p:txBody>
      </p:sp>
      <p:sp>
        <p:nvSpPr>
          <p:cNvPr id="82" name="TextBox 81"/>
          <p:cNvSpPr txBox="1"/>
          <p:nvPr/>
        </p:nvSpPr>
        <p:spPr>
          <a:xfrm>
            <a:off x="425625" y="4304909"/>
            <a:ext cx="1196655" cy="1660657"/>
          </a:xfrm>
          <a:prstGeom prst="rect">
            <a:avLst/>
          </a:prstGeom>
          <a:noFill/>
          <a:ln w="25400" cap="rnd">
            <a:solidFill>
              <a:srgbClr val="3366FF"/>
            </a:solidFill>
          </a:ln>
        </p:spPr>
        <p:txBody>
          <a:bodyPr wrap="none" rtlCol="0">
            <a:noAutofit/>
          </a:bodyPr>
          <a:lstStyle/>
          <a:p>
            <a:endParaRPr lang="en-US" sz="3600" dirty="0"/>
          </a:p>
        </p:txBody>
      </p:sp>
      <p:sp>
        <p:nvSpPr>
          <p:cNvPr id="83" name="TextBox 82"/>
          <p:cNvSpPr txBox="1"/>
          <p:nvPr/>
        </p:nvSpPr>
        <p:spPr>
          <a:xfrm>
            <a:off x="425625" y="2603297"/>
            <a:ext cx="1196655" cy="1660657"/>
          </a:xfrm>
          <a:prstGeom prst="rect">
            <a:avLst/>
          </a:prstGeom>
          <a:noFill/>
          <a:ln w="25400" cap="rnd">
            <a:solidFill>
              <a:srgbClr val="3366FF"/>
            </a:solidFill>
          </a:ln>
        </p:spPr>
        <p:txBody>
          <a:bodyPr wrap="none" rtlCol="0">
            <a:noAutofit/>
          </a:bodyPr>
          <a:lstStyle/>
          <a:p>
            <a:endParaRPr lang="en-US" sz="3600" dirty="0"/>
          </a:p>
        </p:txBody>
      </p:sp>
      <p:sp>
        <p:nvSpPr>
          <p:cNvPr id="84" name="TextBox 83"/>
          <p:cNvSpPr txBox="1"/>
          <p:nvPr/>
        </p:nvSpPr>
        <p:spPr>
          <a:xfrm>
            <a:off x="425625" y="887185"/>
            <a:ext cx="1196655" cy="1660657"/>
          </a:xfrm>
          <a:prstGeom prst="rect">
            <a:avLst/>
          </a:prstGeom>
          <a:noFill/>
          <a:ln w="25400" cap="rnd">
            <a:solidFill>
              <a:srgbClr val="3366FF"/>
            </a:solidFill>
          </a:ln>
        </p:spPr>
        <p:txBody>
          <a:bodyPr wrap="none" rtlCol="0">
            <a:noAutofit/>
          </a:bodyPr>
          <a:lstStyle/>
          <a:p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968027" y="2372032"/>
            <a:ext cx="2522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I/O Work loads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66382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0669" y="3526211"/>
            <a:ext cx="396788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S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518143" y="5206083"/>
            <a:ext cx="396788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S</a:t>
            </a:r>
            <a:endParaRPr lang="en-US" sz="3600" dirty="0"/>
          </a:p>
        </p:txBody>
      </p:sp>
      <p:cxnSp>
        <p:nvCxnSpPr>
          <p:cNvPr id="13" name="Elbow Connector 12"/>
          <p:cNvCxnSpPr>
            <a:stCxn id="14" idx="0"/>
            <a:endCxn id="18" idx="0"/>
          </p:cNvCxnSpPr>
          <p:nvPr/>
        </p:nvCxnSpPr>
        <p:spPr>
          <a:xfrm rot="16200000" flipH="1">
            <a:off x="1707922" y="841913"/>
            <a:ext cx="457862" cy="2415580"/>
          </a:xfrm>
          <a:prstGeom prst="bentConnector3">
            <a:avLst>
              <a:gd name="adj1" fmla="val -91192"/>
            </a:avLst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0669" y="1820772"/>
            <a:ext cx="396788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530669" y="1007151"/>
            <a:ext cx="430827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1212235" y="1007151"/>
            <a:ext cx="300984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endParaRPr lang="en-US" sz="3600" dirty="0"/>
          </a:p>
        </p:txBody>
      </p:sp>
      <p:cxnSp>
        <p:nvCxnSpPr>
          <p:cNvPr id="20" name="Elbow Connector 19"/>
          <p:cNvCxnSpPr>
            <a:endCxn id="26" idx="1"/>
          </p:cNvCxnSpPr>
          <p:nvPr/>
        </p:nvCxnSpPr>
        <p:spPr>
          <a:xfrm>
            <a:off x="4490843" y="3044518"/>
            <a:ext cx="2346987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37830" y="2721352"/>
            <a:ext cx="1269623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Client</a:t>
            </a:r>
            <a:endParaRPr lang="en-US" sz="3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443" y="2278634"/>
            <a:ext cx="2692400" cy="1447800"/>
          </a:xfrm>
          <a:prstGeom prst="rect">
            <a:avLst/>
          </a:prstGeom>
          <a:ln w="25400">
            <a:noFill/>
          </a:ln>
        </p:spPr>
      </p:pic>
      <p:cxnSp>
        <p:nvCxnSpPr>
          <p:cNvPr id="33" name="Elbow Connector 32"/>
          <p:cNvCxnSpPr>
            <a:stCxn id="9" idx="0"/>
            <a:endCxn id="18" idx="2"/>
          </p:cNvCxnSpPr>
          <p:nvPr/>
        </p:nvCxnSpPr>
        <p:spPr>
          <a:xfrm rot="5400000" flipH="1" flipV="1">
            <a:off x="1190766" y="3252206"/>
            <a:ext cx="1479649" cy="2428106"/>
          </a:xfrm>
          <a:prstGeom prst="bentConnector3">
            <a:avLst>
              <a:gd name="adj1" fmla="val 33684"/>
            </a:avLst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8143" y="4392462"/>
            <a:ext cx="430827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2235" y="4392462"/>
            <a:ext cx="300984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endParaRPr lang="en-US" sz="3600" dirty="0"/>
          </a:p>
        </p:txBody>
      </p:sp>
      <p:sp>
        <p:nvSpPr>
          <p:cNvPr id="71" name="TextBox 70"/>
          <p:cNvSpPr txBox="1"/>
          <p:nvPr/>
        </p:nvSpPr>
        <p:spPr>
          <a:xfrm>
            <a:off x="4103649" y="5053409"/>
            <a:ext cx="2833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 event-driven network stack</a:t>
            </a:r>
            <a:endParaRPr lang="en-US" sz="2800" dirty="0"/>
          </a:p>
        </p:txBody>
      </p:sp>
      <p:sp>
        <p:nvSpPr>
          <p:cNvPr id="76" name="Freeform 75"/>
          <p:cNvSpPr/>
          <p:nvPr/>
        </p:nvSpPr>
        <p:spPr>
          <a:xfrm rot="3660000">
            <a:off x="3358485" y="4039838"/>
            <a:ext cx="1605775" cy="361059"/>
          </a:xfrm>
          <a:custGeom>
            <a:avLst/>
            <a:gdLst>
              <a:gd name="connsiteX0" fmla="*/ 902593 w 902593"/>
              <a:gd name="connsiteY0" fmla="*/ 482828 h 482828"/>
              <a:gd name="connsiteX1" fmla="*/ 671697 w 902593"/>
              <a:gd name="connsiteY1" fmla="*/ 335881 h 482828"/>
              <a:gd name="connsiteX2" fmla="*/ 493278 w 902593"/>
              <a:gd name="connsiteY2" fmla="*/ 220422 h 482828"/>
              <a:gd name="connsiteX3" fmla="*/ 335849 w 902593"/>
              <a:gd name="connsiteY3" fmla="*/ 167940 h 482828"/>
              <a:gd name="connsiteX4" fmla="*/ 146934 w 902593"/>
              <a:gd name="connsiteY4" fmla="*/ 73474 h 482828"/>
              <a:gd name="connsiteX5" fmla="*/ 104953 w 902593"/>
              <a:gd name="connsiteY5" fmla="*/ 52481 h 482828"/>
              <a:gd name="connsiteX6" fmla="*/ 62972 w 902593"/>
              <a:gd name="connsiteY6" fmla="*/ 20993 h 482828"/>
              <a:gd name="connsiteX7" fmla="*/ 0 w 902593"/>
              <a:gd name="connsiteY7" fmla="*/ 0 h 48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2593" h="482828">
                <a:moveTo>
                  <a:pt x="902593" y="482828"/>
                </a:moveTo>
                <a:cubicBezTo>
                  <a:pt x="746175" y="404611"/>
                  <a:pt x="879912" y="476943"/>
                  <a:pt x="671697" y="335881"/>
                </a:cubicBezTo>
                <a:cubicBezTo>
                  <a:pt x="613049" y="296148"/>
                  <a:pt x="560482" y="242826"/>
                  <a:pt x="493278" y="220422"/>
                </a:cubicBezTo>
                <a:cubicBezTo>
                  <a:pt x="440802" y="202928"/>
                  <a:pt x="386771" y="189545"/>
                  <a:pt x="335849" y="167940"/>
                </a:cubicBezTo>
                <a:cubicBezTo>
                  <a:pt x="271036" y="140441"/>
                  <a:pt x="209906" y="104963"/>
                  <a:pt x="146934" y="73474"/>
                </a:cubicBezTo>
                <a:cubicBezTo>
                  <a:pt x="132940" y="66476"/>
                  <a:pt x="117469" y="61869"/>
                  <a:pt x="104953" y="52481"/>
                </a:cubicBezTo>
                <a:cubicBezTo>
                  <a:pt x="90959" y="41985"/>
                  <a:pt x="78618" y="28816"/>
                  <a:pt x="62972" y="20993"/>
                </a:cubicBezTo>
                <a:cubicBezTo>
                  <a:pt x="43182" y="11097"/>
                  <a:pt x="0" y="0"/>
                  <a:pt x="0" y="0"/>
                </a:cubicBezTo>
              </a:path>
            </a:pathLst>
          </a:custGeom>
          <a:ln w="53975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Elbow Connector 77"/>
          <p:cNvCxnSpPr/>
          <p:nvPr/>
        </p:nvCxnSpPr>
        <p:spPr>
          <a:xfrm rot="5400000" flipH="1" flipV="1">
            <a:off x="1107871" y="2666055"/>
            <a:ext cx="481348" cy="1238964"/>
          </a:xfrm>
          <a:prstGeom prst="bentConnector2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0669" y="2712590"/>
            <a:ext cx="430827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212235" y="2712591"/>
            <a:ext cx="300984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endParaRPr lang="en-US" sz="3600" dirty="0"/>
          </a:p>
        </p:txBody>
      </p:sp>
      <p:sp>
        <p:nvSpPr>
          <p:cNvPr id="82" name="TextBox 81"/>
          <p:cNvSpPr txBox="1"/>
          <p:nvPr/>
        </p:nvSpPr>
        <p:spPr>
          <a:xfrm>
            <a:off x="425625" y="4304909"/>
            <a:ext cx="1196655" cy="1660657"/>
          </a:xfrm>
          <a:prstGeom prst="rect">
            <a:avLst/>
          </a:prstGeom>
          <a:noFill/>
          <a:ln w="25400" cap="rnd">
            <a:solidFill>
              <a:srgbClr val="3366FF"/>
            </a:solidFill>
          </a:ln>
        </p:spPr>
        <p:txBody>
          <a:bodyPr wrap="none" rtlCol="0">
            <a:noAutofit/>
          </a:bodyPr>
          <a:lstStyle/>
          <a:p>
            <a:endParaRPr lang="en-US" sz="3600" dirty="0"/>
          </a:p>
        </p:txBody>
      </p:sp>
      <p:sp>
        <p:nvSpPr>
          <p:cNvPr id="83" name="TextBox 82"/>
          <p:cNvSpPr txBox="1"/>
          <p:nvPr/>
        </p:nvSpPr>
        <p:spPr>
          <a:xfrm>
            <a:off x="425625" y="2603297"/>
            <a:ext cx="1196655" cy="1660657"/>
          </a:xfrm>
          <a:prstGeom prst="rect">
            <a:avLst/>
          </a:prstGeom>
          <a:noFill/>
          <a:ln w="25400" cap="rnd">
            <a:solidFill>
              <a:srgbClr val="3366FF"/>
            </a:solidFill>
          </a:ln>
        </p:spPr>
        <p:txBody>
          <a:bodyPr wrap="none" rtlCol="0">
            <a:noAutofit/>
          </a:bodyPr>
          <a:lstStyle/>
          <a:p>
            <a:endParaRPr lang="en-US" sz="3600" dirty="0"/>
          </a:p>
        </p:txBody>
      </p:sp>
      <p:sp>
        <p:nvSpPr>
          <p:cNvPr id="84" name="TextBox 83"/>
          <p:cNvSpPr txBox="1"/>
          <p:nvPr/>
        </p:nvSpPr>
        <p:spPr>
          <a:xfrm>
            <a:off x="425625" y="887185"/>
            <a:ext cx="1196655" cy="1660657"/>
          </a:xfrm>
          <a:prstGeom prst="rect">
            <a:avLst/>
          </a:prstGeom>
          <a:noFill/>
          <a:ln w="25400" cap="rnd">
            <a:solidFill>
              <a:srgbClr val="3366FF"/>
            </a:solidFill>
          </a:ln>
        </p:spPr>
        <p:txBody>
          <a:bodyPr wrap="none" rtlCol="0">
            <a:no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39813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0669" y="3526211"/>
            <a:ext cx="396788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S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518143" y="5206083"/>
            <a:ext cx="396788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S</a:t>
            </a:r>
            <a:endParaRPr lang="en-US" sz="3600" dirty="0"/>
          </a:p>
        </p:txBody>
      </p:sp>
      <p:cxnSp>
        <p:nvCxnSpPr>
          <p:cNvPr id="13" name="Elbow Connector 12"/>
          <p:cNvCxnSpPr>
            <a:stCxn id="14" idx="0"/>
            <a:endCxn id="18" idx="0"/>
          </p:cNvCxnSpPr>
          <p:nvPr/>
        </p:nvCxnSpPr>
        <p:spPr>
          <a:xfrm rot="16200000" flipH="1">
            <a:off x="1707922" y="841913"/>
            <a:ext cx="457862" cy="2415580"/>
          </a:xfrm>
          <a:prstGeom prst="bentConnector3">
            <a:avLst>
              <a:gd name="adj1" fmla="val -91192"/>
            </a:avLst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0669" y="1820772"/>
            <a:ext cx="396788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530669" y="1007151"/>
            <a:ext cx="430827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1212235" y="1007151"/>
            <a:ext cx="300984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endParaRPr lang="en-US" sz="3600" dirty="0"/>
          </a:p>
        </p:txBody>
      </p:sp>
      <p:cxnSp>
        <p:nvCxnSpPr>
          <p:cNvPr id="20" name="Elbow Connector 19"/>
          <p:cNvCxnSpPr>
            <a:endCxn id="26" idx="1"/>
          </p:cNvCxnSpPr>
          <p:nvPr/>
        </p:nvCxnSpPr>
        <p:spPr>
          <a:xfrm>
            <a:off x="4490843" y="3044518"/>
            <a:ext cx="2346987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37830" y="2721352"/>
            <a:ext cx="1269623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Client</a:t>
            </a:r>
            <a:endParaRPr lang="en-US" sz="3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443" y="2278634"/>
            <a:ext cx="2692400" cy="1447800"/>
          </a:xfrm>
          <a:prstGeom prst="rect">
            <a:avLst/>
          </a:prstGeom>
          <a:ln w="25400">
            <a:noFill/>
          </a:ln>
        </p:spPr>
      </p:pic>
      <p:cxnSp>
        <p:nvCxnSpPr>
          <p:cNvPr id="33" name="Elbow Connector 32"/>
          <p:cNvCxnSpPr>
            <a:stCxn id="9" idx="0"/>
            <a:endCxn id="18" idx="2"/>
          </p:cNvCxnSpPr>
          <p:nvPr/>
        </p:nvCxnSpPr>
        <p:spPr>
          <a:xfrm rot="5400000" flipH="1" flipV="1">
            <a:off x="1190766" y="3252206"/>
            <a:ext cx="1479649" cy="2428106"/>
          </a:xfrm>
          <a:prstGeom prst="bentConnector3">
            <a:avLst>
              <a:gd name="adj1" fmla="val 33684"/>
            </a:avLst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8143" y="4392462"/>
            <a:ext cx="430827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2235" y="4392462"/>
            <a:ext cx="300984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endParaRPr lang="en-US" sz="3600" dirty="0"/>
          </a:p>
        </p:txBody>
      </p:sp>
      <p:cxnSp>
        <p:nvCxnSpPr>
          <p:cNvPr id="78" name="Elbow Connector 77"/>
          <p:cNvCxnSpPr/>
          <p:nvPr/>
        </p:nvCxnSpPr>
        <p:spPr>
          <a:xfrm rot="5400000" flipH="1" flipV="1">
            <a:off x="1107871" y="2666055"/>
            <a:ext cx="481348" cy="1238964"/>
          </a:xfrm>
          <a:prstGeom prst="bentConnector2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0669" y="2712590"/>
            <a:ext cx="430827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212235" y="2712591"/>
            <a:ext cx="300984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endParaRPr lang="en-US" sz="3600" dirty="0"/>
          </a:p>
        </p:txBody>
      </p:sp>
      <p:sp>
        <p:nvSpPr>
          <p:cNvPr id="82" name="TextBox 81"/>
          <p:cNvSpPr txBox="1"/>
          <p:nvPr/>
        </p:nvSpPr>
        <p:spPr>
          <a:xfrm>
            <a:off x="425625" y="4304909"/>
            <a:ext cx="1196655" cy="1660657"/>
          </a:xfrm>
          <a:prstGeom prst="rect">
            <a:avLst/>
          </a:prstGeom>
          <a:noFill/>
          <a:ln w="25400" cap="rnd">
            <a:solidFill>
              <a:srgbClr val="3366FF"/>
            </a:solidFill>
          </a:ln>
        </p:spPr>
        <p:txBody>
          <a:bodyPr wrap="none" rtlCol="0">
            <a:noAutofit/>
          </a:bodyPr>
          <a:lstStyle/>
          <a:p>
            <a:endParaRPr lang="en-US" sz="3600" dirty="0"/>
          </a:p>
        </p:txBody>
      </p:sp>
      <p:sp>
        <p:nvSpPr>
          <p:cNvPr id="83" name="TextBox 82"/>
          <p:cNvSpPr txBox="1"/>
          <p:nvPr/>
        </p:nvSpPr>
        <p:spPr>
          <a:xfrm>
            <a:off x="425625" y="2603297"/>
            <a:ext cx="1196655" cy="1660657"/>
          </a:xfrm>
          <a:prstGeom prst="rect">
            <a:avLst/>
          </a:prstGeom>
          <a:noFill/>
          <a:ln w="25400" cap="rnd">
            <a:solidFill>
              <a:srgbClr val="3366FF"/>
            </a:solidFill>
          </a:ln>
        </p:spPr>
        <p:txBody>
          <a:bodyPr wrap="none" rtlCol="0">
            <a:noAutofit/>
          </a:bodyPr>
          <a:lstStyle/>
          <a:p>
            <a:endParaRPr lang="en-US" sz="3600" dirty="0"/>
          </a:p>
        </p:txBody>
      </p:sp>
      <p:sp>
        <p:nvSpPr>
          <p:cNvPr id="84" name="TextBox 83"/>
          <p:cNvSpPr txBox="1"/>
          <p:nvPr/>
        </p:nvSpPr>
        <p:spPr>
          <a:xfrm>
            <a:off x="425625" y="887185"/>
            <a:ext cx="1196655" cy="1660657"/>
          </a:xfrm>
          <a:prstGeom prst="rect">
            <a:avLst/>
          </a:prstGeom>
          <a:noFill/>
          <a:ln w="25400" cap="rnd">
            <a:solidFill>
              <a:srgbClr val="3366FF"/>
            </a:solidFill>
          </a:ln>
        </p:spPr>
        <p:txBody>
          <a:bodyPr wrap="none" rtlCol="0">
            <a:noAutofit/>
          </a:bodyPr>
          <a:lstStyle/>
          <a:p>
            <a:endParaRPr lang="en-US" sz="3600" dirty="0"/>
          </a:p>
        </p:txBody>
      </p:sp>
      <p:sp>
        <p:nvSpPr>
          <p:cNvPr id="85" name="TextBox 84"/>
          <p:cNvSpPr txBox="1"/>
          <p:nvPr/>
        </p:nvSpPr>
        <p:spPr>
          <a:xfrm>
            <a:off x="4836380" y="772370"/>
            <a:ext cx="23213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Why is there no box around </a:t>
            </a:r>
            <a:r>
              <a:rPr lang="en-US" sz="2800" dirty="0" err="1" smtClean="0"/>
              <a:t>node.js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86" name="Freeform 85"/>
          <p:cNvSpPr/>
          <p:nvPr/>
        </p:nvSpPr>
        <p:spPr>
          <a:xfrm rot="3660000" flipH="1">
            <a:off x="4014125" y="1554421"/>
            <a:ext cx="179049" cy="1511061"/>
          </a:xfrm>
          <a:custGeom>
            <a:avLst/>
            <a:gdLst>
              <a:gd name="connsiteX0" fmla="*/ 902593 w 902593"/>
              <a:gd name="connsiteY0" fmla="*/ 482828 h 482828"/>
              <a:gd name="connsiteX1" fmla="*/ 671697 w 902593"/>
              <a:gd name="connsiteY1" fmla="*/ 335881 h 482828"/>
              <a:gd name="connsiteX2" fmla="*/ 493278 w 902593"/>
              <a:gd name="connsiteY2" fmla="*/ 220422 h 482828"/>
              <a:gd name="connsiteX3" fmla="*/ 335849 w 902593"/>
              <a:gd name="connsiteY3" fmla="*/ 167940 h 482828"/>
              <a:gd name="connsiteX4" fmla="*/ 146934 w 902593"/>
              <a:gd name="connsiteY4" fmla="*/ 73474 h 482828"/>
              <a:gd name="connsiteX5" fmla="*/ 104953 w 902593"/>
              <a:gd name="connsiteY5" fmla="*/ 52481 h 482828"/>
              <a:gd name="connsiteX6" fmla="*/ 62972 w 902593"/>
              <a:gd name="connsiteY6" fmla="*/ 20993 h 482828"/>
              <a:gd name="connsiteX7" fmla="*/ 0 w 902593"/>
              <a:gd name="connsiteY7" fmla="*/ 0 h 48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2593" h="482828">
                <a:moveTo>
                  <a:pt x="902593" y="482828"/>
                </a:moveTo>
                <a:cubicBezTo>
                  <a:pt x="746175" y="404611"/>
                  <a:pt x="879912" y="476943"/>
                  <a:pt x="671697" y="335881"/>
                </a:cubicBezTo>
                <a:cubicBezTo>
                  <a:pt x="613049" y="296148"/>
                  <a:pt x="560482" y="242826"/>
                  <a:pt x="493278" y="220422"/>
                </a:cubicBezTo>
                <a:cubicBezTo>
                  <a:pt x="440802" y="202928"/>
                  <a:pt x="386771" y="189545"/>
                  <a:pt x="335849" y="167940"/>
                </a:cubicBezTo>
                <a:cubicBezTo>
                  <a:pt x="271036" y="140441"/>
                  <a:pt x="209906" y="104963"/>
                  <a:pt x="146934" y="73474"/>
                </a:cubicBezTo>
                <a:cubicBezTo>
                  <a:pt x="132940" y="66476"/>
                  <a:pt x="117469" y="61869"/>
                  <a:pt x="104953" y="52481"/>
                </a:cubicBezTo>
                <a:cubicBezTo>
                  <a:pt x="90959" y="41985"/>
                  <a:pt x="78618" y="28816"/>
                  <a:pt x="62972" y="20993"/>
                </a:cubicBezTo>
                <a:cubicBezTo>
                  <a:pt x="43182" y="11097"/>
                  <a:pt x="0" y="0"/>
                  <a:pt x="0" y="0"/>
                </a:cubicBezTo>
              </a:path>
            </a:pathLst>
          </a:custGeom>
          <a:ln w="53975">
            <a:solidFill>
              <a:srgbClr val="FF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37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0669" y="3526211"/>
            <a:ext cx="396788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S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518143" y="5206083"/>
            <a:ext cx="396788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S</a:t>
            </a:r>
            <a:endParaRPr lang="en-US" sz="3600" dirty="0"/>
          </a:p>
        </p:txBody>
      </p:sp>
      <p:cxnSp>
        <p:nvCxnSpPr>
          <p:cNvPr id="13" name="Elbow Connector 12"/>
          <p:cNvCxnSpPr>
            <a:stCxn id="14" idx="0"/>
            <a:endCxn id="18" idx="0"/>
          </p:cNvCxnSpPr>
          <p:nvPr/>
        </p:nvCxnSpPr>
        <p:spPr>
          <a:xfrm rot="16200000" flipH="1">
            <a:off x="1707922" y="841913"/>
            <a:ext cx="457862" cy="2415580"/>
          </a:xfrm>
          <a:prstGeom prst="bentConnector3">
            <a:avLst>
              <a:gd name="adj1" fmla="val -91192"/>
            </a:avLst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0669" y="1820772"/>
            <a:ext cx="396788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530669" y="1007151"/>
            <a:ext cx="430827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1212235" y="1007151"/>
            <a:ext cx="300984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endParaRPr lang="en-US" sz="3600" dirty="0"/>
          </a:p>
        </p:txBody>
      </p:sp>
      <p:cxnSp>
        <p:nvCxnSpPr>
          <p:cNvPr id="20" name="Elbow Connector 19"/>
          <p:cNvCxnSpPr>
            <a:endCxn id="26" idx="1"/>
          </p:cNvCxnSpPr>
          <p:nvPr/>
        </p:nvCxnSpPr>
        <p:spPr>
          <a:xfrm>
            <a:off x="4490843" y="3044518"/>
            <a:ext cx="2346987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37830" y="2721352"/>
            <a:ext cx="1269623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Client</a:t>
            </a:r>
            <a:endParaRPr lang="en-US" sz="3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443" y="2278634"/>
            <a:ext cx="2692400" cy="1447800"/>
          </a:xfrm>
          <a:prstGeom prst="rect">
            <a:avLst/>
          </a:prstGeom>
          <a:ln w="25400">
            <a:noFill/>
          </a:ln>
        </p:spPr>
      </p:pic>
      <p:cxnSp>
        <p:nvCxnSpPr>
          <p:cNvPr id="33" name="Elbow Connector 32"/>
          <p:cNvCxnSpPr>
            <a:stCxn id="9" idx="0"/>
            <a:endCxn id="18" idx="2"/>
          </p:cNvCxnSpPr>
          <p:nvPr/>
        </p:nvCxnSpPr>
        <p:spPr>
          <a:xfrm rot="5400000" flipH="1" flipV="1">
            <a:off x="1190766" y="3252206"/>
            <a:ext cx="1479649" cy="2428106"/>
          </a:xfrm>
          <a:prstGeom prst="bentConnector3">
            <a:avLst>
              <a:gd name="adj1" fmla="val 33684"/>
            </a:avLst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8143" y="4392462"/>
            <a:ext cx="430827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2235" y="4392462"/>
            <a:ext cx="300984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endParaRPr lang="en-US" sz="3600" dirty="0"/>
          </a:p>
        </p:txBody>
      </p:sp>
      <p:cxnSp>
        <p:nvCxnSpPr>
          <p:cNvPr id="78" name="Elbow Connector 77"/>
          <p:cNvCxnSpPr/>
          <p:nvPr/>
        </p:nvCxnSpPr>
        <p:spPr>
          <a:xfrm rot="5400000" flipH="1" flipV="1">
            <a:off x="1107871" y="2666055"/>
            <a:ext cx="481348" cy="1238964"/>
          </a:xfrm>
          <a:prstGeom prst="bentConnector2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0669" y="2712590"/>
            <a:ext cx="430827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212235" y="2712591"/>
            <a:ext cx="300984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endParaRPr lang="en-US" sz="3600" dirty="0"/>
          </a:p>
        </p:txBody>
      </p:sp>
      <p:sp>
        <p:nvSpPr>
          <p:cNvPr id="82" name="TextBox 81"/>
          <p:cNvSpPr txBox="1"/>
          <p:nvPr/>
        </p:nvSpPr>
        <p:spPr>
          <a:xfrm>
            <a:off x="425625" y="4304909"/>
            <a:ext cx="1196655" cy="1660657"/>
          </a:xfrm>
          <a:prstGeom prst="rect">
            <a:avLst/>
          </a:prstGeom>
          <a:noFill/>
          <a:ln w="25400" cap="rnd">
            <a:solidFill>
              <a:srgbClr val="3366FF"/>
            </a:solidFill>
          </a:ln>
        </p:spPr>
        <p:txBody>
          <a:bodyPr wrap="none" rtlCol="0">
            <a:noAutofit/>
          </a:bodyPr>
          <a:lstStyle/>
          <a:p>
            <a:endParaRPr lang="en-US" sz="3600" dirty="0"/>
          </a:p>
        </p:txBody>
      </p:sp>
      <p:sp>
        <p:nvSpPr>
          <p:cNvPr id="83" name="TextBox 82"/>
          <p:cNvSpPr txBox="1"/>
          <p:nvPr/>
        </p:nvSpPr>
        <p:spPr>
          <a:xfrm>
            <a:off x="425625" y="2603297"/>
            <a:ext cx="1196655" cy="1660657"/>
          </a:xfrm>
          <a:prstGeom prst="rect">
            <a:avLst/>
          </a:prstGeom>
          <a:noFill/>
          <a:ln w="25400" cap="rnd">
            <a:solidFill>
              <a:srgbClr val="3366FF"/>
            </a:solidFill>
          </a:ln>
        </p:spPr>
        <p:txBody>
          <a:bodyPr wrap="none" rtlCol="0">
            <a:noAutofit/>
          </a:bodyPr>
          <a:lstStyle/>
          <a:p>
            <a:endParaRPr lang="en-US" sz="3600" dirty="0"/>
          </a:p>
        </p:txBody>
      </p:sp>
      <p:sp>
        <p:nvSpPr>
          <p:cNvPr id="84" name="TextBox 83"/>
          <p:cNvSpPr txBox="1"/>
          <p:nvPr/>
        </p:nvSpPr>
        <p:spPr>
          <a:xfrm>
            <a:off x="425625" y="887185"/>
            <a:ext cx="1196655" cy="1660657"/>
          </a:xfrm>
          <a:prstGeom prst="rect">
            <a:avLst/>
          </a:prstGeom>
          <a:noFill/>
          <a:ln w="25400" cap="rnd">
            <a:solidFill>
              <a:srgbClr val="3366FF"/>
            </a:solidFill>
          </a:ln>
        </p:spPr>
        <p:txBody>
          <a:bodyPr wrap="none" rtlCol="0">
            <a:noAutofit/>
          </a:bodyPr>
          <a:lstStyle/>
          <a:p>
            <a:endParaRPr lang="en-US" sz="3600" dirty="0"/>
          </a:p>
        </p:txBody>
      </p:sp>
      <p:sp>
        <p:nvSpPr>
          <p:cNvPr id="85" name="TextBox 84"/>
          <p:cNvSpPr txBox="1"/>
          <p:nvPr/>
        </p:nvSpPr>
        <p:spPr>
          <a:xfrm>
            <a:off x="5997076" y="4172542"/>
            <a:ext cx="162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HTTP server</a:t>
            </a:r>
            <a:endParaRPr lang="en-US" sz="2800" dirty="0"/>
          </a:p>
        </p:txBody>
      </p:sp>
      <p:sp>
        <p:nvSpPr>
          <p:cNvPr id="86" name="Freeform 85"/>
          <p:cNvSpPr/>
          <p:nvPr/>
        </p:nvSpPr>
        <p:spPr>
          <a:xfrm rot="3660000" flipH="1">
            <a:off x="4256557" y="3542576"/>
            <a:ext cx="1918049" cy="594074"/>
          </a:xfrm>
          <a:custGeom>
            <a:avLst/>
            <a:gdLst>
              <a:gd name="connsiteX0" fmla="*/ 902593 w 902593"/>
              <a:gd name="connsiteY0" fmla="*/ 482828 h 482828"/>
              <a:gd name="connsiteX1" fmla="*/ 671697 w 902593"/>
              <a:gd name="connsiteY1" fmla="*/ 335881 h 482828"/>
              <a:gd name="connsiteX2" fmla="*/ 493278 w 902593"/>
              <a:gd name="connsiteY2" fmla="*/ 220422 h 482828"/>
              <a:gd name="connsiteX3" fmla="*/ 335849 w 902593"/>
              <a:gd name="connsiteY3" fmla="*/ 167940 h 482828"/>
              <a:gd name="connsiteX4" fmla="*/ 146934 w 902593"/>
              <a:gd name="connsiteY4" fmla="*/ 73474 h 482828"/>
              <a:gd name="connsiteX5" fmla="*/ 104953 w 902593"/>
              <a:gd name="connsiteY5" fmla="*/ 52481 h 482828"/>
              <a:gd name="connsiteX6" fmla="*/ 62972 w 902593"/>
              <a:gd name="connsiteY6" fmla="*/ 20993 h 482828"/>
              <a:gd name="connsiteX7" fmla="*/ 0 w 902593"/>
              <a:gd name="connsiteY7" fmla="*/ 0 h 48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2593" h="482828">
                <a:moveTo>
                  <a:pt x="902593" y="482828"/>
                </a:moveTo>
                <a:cubicBezTo>
                  <a:pt x="746175" y="404611"/>
                  <a:pt x="879912" y="476943"/>
                  <a:pt x="671697" y="335881"/>
                </a:cubicBezTo>
                <a:cubicBezTo>
                  <a:pt x="613049" y="296148"/>
                  <a:pt x="560482" y="242826"/>
                  <a:pt x="493278" y="220422"/>
                </a:cubicBezTo>
                <a:cubicBezTo>
                  <a:pt x="440802" y="202928"/>
                  <a:pt x="386771" y="189545"/>
                  <a:pt x="335849" y="167940"/>
                </a:cubicBezTo>
                <a:cubicBezTo>
                  <a:pt x="271036" y="140441"/>
                  <a:pt x="209906" y="104963"/>
                  <a:pt x="146934" y="73474"/>
                </a:cubicBezTo>
                <a:cubicBezTo>
                  <a:pt x="132940" y="66476"/>
                  <a:pt x="117469" y="61869"/>
                  <a:pt x="104953" y="52481"/>
                </a:cubicBezTo>
                <a:cubicBezTo>
                  <a:pt x="90959" y="41985"/>
                  <a:pt x="78618" y="28816"/>
                  <a:pt x="62972" y="20993"/>
                </a:cubicBezTo>
                <a:cubicBezTo>
                  <a:pt x="43182" y="11097"/>
                  <a:pt x="0" y="0"/>
                  <a:pt x="0" y="0"/>
                </a:cubicBezTo>
              </a:path>
            </a:pathLst>
          </a:custGeom>
          <a:ln w="53975">
            <a:solidFill>
              <a:srgbClr val="FF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12647" y="306222"/>
            <a:ext cx="162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HTTP client</a:t>
            </a:r>
            <a:endParaRPr lang="en-US" sz="2800" dirty="0"/>
          </a:p>
        </p:txBody>
      </p:sp>
      <p:sp>
        <p:nvSpPr>
          <p:cNvPr id="23" name="Freeform 22"/>
          <p:cNvSpPr/>
          <p:nvPr/>
        </p:nvSpPr>
        <p:spPr>
          <a:xfrm rot="3660000">
            <a:off x="1856939" y="1273466"/>
            <a:ext cx="1004555" cy="1569890"/>
          </a:xfrm>
          <a:custGeom>
            <a:avLst/>
            <a:gdLst>
              <a:gd name="connsiteX0" fmla="*/ 902593 w 902593"/>
              <a:gd name="connsiteY0" fmla="*/ 482828 h 482828"/>
              <a:gd name="connsiteX1" fmla="*/ 671697 w 902593"/>
              <a:gd name="connsiteY1" fmla="*/ 335881 h 482828"/>
              <a:gd name="connsiteX2" fmla="*/ 493278 w 902593"/>
              <a:gd name="connsiteY2" fmla="*/ 220422 h 482828"/>
              <a:gd name="connsiteX3" fmla="*/ 335849 w 902593"/>
              <a:gd name="connsiteY3" fmla="*/ 167940 h 482828"/>
              <a:gd name="connsiteX4" fmla="*/ 146934 w 902593"/>
              <a:gd name="connsiteY4" fmla="*/ 73474 h 482828"/>
              <a:gd name="connsiteX5" fmla="*/ 104953 w 902593"/>
              <a:gd name="connsiteY5" fmla="*/ 52481 h 482828"/>
              <a:gd name="connsiteX6" fmla="*/ 62972 w 902593"/>
              <a:gd name="connsiteY6" fmla="*/ 20993 h 482828"/>
              <a:gd name="connsiteX7" fmla="*/ 0 w 902593"/>
              <a:gd name="connsiteY7" fmla="*/ 0 h 48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2593" h="482828">
                <a:moveTo>
                  <a:pt x="902593" y="482828"/>
                </a:moveTo>
                <a:cubicBezTo>
                  <a:pt x="746175" y="404611"/>
                  <a:pt x="879912" y="476943"/>
                  <a:pt x="671697" y="335881"/>
                </a:cubicBezTo>
                <a:cubicBezTo>
                  <a:pt x="613049" y="296148"/>
                  <a:pt x="560482" y="242826"/>
                  <a:pt x="493278" y="220422"/>
                </a:cubicBezTo>
                <a:cubicBezTo>
                  <a:pt x="440802" y="202928"/>
                  <a:pt x="386771" y="189545"/>
                  <a:pt x="335849" y="167940"/>
                </a:cubicBezTo>
                <a:cubicBezTo>
                  <a:pt x="271036" y="140441"/>
                  <a:pt x="209906" y="104963"/>
                  <a:pt x="146934" y="73474"/>
                </a:cubicBezTo>
                <a:cubicBezTo>
                  <a:pt x="132940" y="66476"/>
                  <a:pt x="117469" y="61869"/>
                  <a:pt x="104953" y="52481"/>
                </a:cubicBezTo>
                <a:cubicBezTo>
                  <a:pt x="90959" y="41985"/>
                  <a:pt x="78618" y="28816"/>
                  <a:pt x="62972" y="20993"/>
                </a:cubicBezTo>
                <a:cubicBezTo>
                  <a:pt x="43182" y="11097"/>
                  <a:pt x="0" y="0"/>
                  <a:pt x="0" y="0"/>
                </a:cubicBezTo>
              </a:path>
            </a:pathLst>
          </a:custGeom>
          <a:ln w="53975">
            <a:solidFill>
              <a:srgbClr val="FF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4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496" y="2140879"/>
            <a:ext cx="80268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/* An event-driven HTTP server */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var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http = require('http');</a:t>
            </a:r>
          </a:p>
          <a:p>
            <a:endParaRPr lang="en-US" sz="2000" dirty="0">
              <a:latin typeface="Consolas"/>
              <a:cs typeface="Consolas"/>
            </a:endParaRPr>
          </a:p>
          <a:p>
            <a:r>
              <a:rPr lang="en-US" sz="2000" dirty="0" err="1">
                <a:latin typeface="Consolas"/>
                <a:cs typeface="Consolas"/>
              </a:rPr>
              <a:t>http.createServer</a:t>
            </a:r>
            <a:r>
              <a:rPr lang="en-US" sz="2000" dirty="0">
                <a:latin typeface="Consolas"/>
                <a:cs typeface="Consolas"/>
              </a:rPr>
              <a:t>(function (</a:t>
            </a:r>
            <a:r>
              <a:rPr lang="en-US" sz="2000" dirty="0" err="1">
                <a:latin typeface="Consolas"/>
                <a:cs typeface="Consolas"/>
              </a:rPr>
              <a:t>req</a:t>
            </a:r>
            <a:r>
              <a:rPr lang="en-US" sz="2000" dirty="0">
                <a:latin typeface="Consolas"/>
                <a:cs typeface="Consolas"/>
              </a:rPr>
              <a:t>, res) {</a:t>
            </a:r>
          </a:p>
          <a:p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latin typeface="Consolas"/>
                <a:cs typeface="Consolas"/>
              </a:rPr>
              <a:t>res.writeHead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>
                <a:latin typeface="Consolas"/>
                <a:cs typeface="Consolas"/>
              </a:rPr>
              <a:t>200, {'Content-Type': 'text/plain'})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err="1" smtClean="0">
                <a:latin typeface="Consolas"/>
                <a:cs typeface="Consolas"/>
              </a:rPr>
              <a:t>res.write</a:t>
            </a:r>
            <a:r>
              <a:rPr lang="en-US" sz="2000" dirty="0" smtClean="0">
                <a:latin typeface="Consolas"/>
                <a:cs typeface="Consolas"/>
              </a:rPr>
              <a:t>(...);</a:t>
            </a:r>
            <a:endParaRPr lang="en-US" sz="2000" dirty="0">
              <a:latin typeface="Consolas"/>
              <a:cs typeface="Consolas"/>
            </a:endParaRPr>
          </a:p>
          <a:p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latin typeface="Consolas"/>
                <a:cs typeface="Consolas"/>
              </a:rPr>
              <a:t>res.end</a:t>
            </a:r>
            <a:r>
              <a:rPr lang="en-US" sz="2000" dirty="0" smtClean="0">
                <a:latin typeface="Consolas"/>
                <a:cs typeface="Consolas"/>
              </a:rPr>
              <a:t>()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r>
              <a:rPr lang="en-US" sz="2000" dirty="0">
                <a:latin typeface="Consolas"/>
                <a:cs typeface="Consolas"/>
              </a:rPr>
              <a:t>}).listen</a:t>
            </a:r>
            <a:r>
              <a:rPr lang="en-US" sz="2000" dirty="0" smtClean="0">
                <a:latin typeface="Consolas"/>
                <a:cs typeface="Consolas"/>
              </a:rPr>
              <a:t>(3000)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8364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1554" y="932458"/>
            <a:ext cx="78294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/* An event-driven HTTP client */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var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http = require('http');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var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options = {</a:t>
            </a:r>
          </a:p>
          <a:p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smtClean="0">
                <a:latin typeface="Consolas"/>
                <a:cs typeface="Consolas"/>
              </a:rPr>
              <a:t>  host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'...'</a:t>
            </a:r>
            <a:r>
              <a:rPr lang="en-US" sz="2000" dirty="0">
                <a:latin typeface="Consolas"/>
                <a:cs typeface="Consolas"/>
              </a:rPr>
              <a:t>,</a:t>
            </a:r>
          </a:p>
          <a:p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smtClean="0">
                <a:latin typeface="Consolas"/>
                <a:cs typeface="Consolas"/>
              </a:rPr>
              <a:t>  path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'...'</a:t>
            </a:r>
            <a:r>
              <a:rPr lang="en-US" sz="2000" dirty="0">
                <a:latin typeface="Consolas"/>
                <a:cs typeface="Consolas"/>
              </a:rPr>
              <a:t>,</a:t>
            </a:r>
          </a:p>
          <a:p>
            <a:r>
              <a:rPr lang="en-US" sz="2000" dirty="0" smtClean="0">
                <a:latin typeface="Consolas"/>
                <a:cs typeface="Consolas"/>
              </a:rPr>
              <a:t>    port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...,</a:t>
            </a:r>
            <a:endParaRPr lang="en-US" sz="2000" dirty="0">
              <a:latin typeface="Consolas"/>
              <a:cs typeface="Consolas"/>
            </a:endParaRPr>
          </a:p>
          <a:p>
            <a:r>
              <a:rPr lang="en-US" sz="2000" dirty="0" smtClean="0">
                <a:latin typeface="Consolas"/>
                <a:cs typeface="Consolas"/>
              </a:rPr>
              <a:t>    method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'...'</a:t>
            </a:r>
            <a:endParaRPr lang="en-US" sz="2000" dirty="0">
              <a:latin typeface="Consolas"/>
              <a:cs typeface="Consolas"/>
            </a:endParaRPr>
          </a:p>
          <a:p>
            <a:r>
              <a:rPr lang="en-US" sz="2000" dirty="0">
                <a:latin typeface="Consolas"/>
                <a:cs typeface="Consolas"/>
              </a:rPr>
              <a:t>};</a:t>
            </a:r>
          </a:p>
          <a:p>
            <a:endParaRPr lang="en-US" sz="2000" dirty="0" smtClean="0">
              <a:latin typeface="Consolas"/>
              <a:cs typeface="Consolas"/>
            </a:endParaRPr>
          </a:p>
          <a:p>
            <a:r>
              <a:rPr lang="en-US" sz="2000" dirty="0" err="1">
                <a:latin typeface="Consolas"/>
                <a:cs typeface="Consolas"/>
              </a:rPr>
              <a:t>var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req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>
                <a:latin typeface="Consolas"/>
                <a:cs typeface="Consolas"/>
              </a:rPr>
              <a:t>http.request</a:t>
            </a:r>
            <a:r>
              <a:rPr lang="en-US" sz="2000" dirty="0">
                <a:latin typeface="Consolas"/>
                <a:cs typeface="Consolas"/>
              </a:rPr>
              <a:t>(options, </a:t>
            </a:r>
            <a:r>
              <a:rPr lang="en-US" sz="2000" dirty="0" smtClean="0">
                <a:latin typeface="Consolas"/>
                <a:cs typeface="Consolas"/>
              </a:rPr>
              <a:t>function(</a:t>
            </a:r>
            <a:r>
              <a:rPr lang="en-US" sz="2000" dirty="0" err="1" smtClean="0">
                <a:latin typeface="Consolas"/>
                <a:cs typeface="Consolas"/>
              </a:rPr>
              <a:t>resp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</a:p>
          <a:p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err="1" smtClean="0">
                <a:latin typeface="Consolas"/>
                <a:cs typeface="Consolas"/>
              </a:rPr>
              <a:t>resp.on</a:t>
            </a:r>
            <a:r>
              <a:rPr lang="en-US" sz="2000" dirty="0" smtClean="0">
                <a:latin typeface="Consolas"/>
                <a:cs typeface="Consolas"/>
              </a:rPr>
              <a:t>('data', function(chunk) { ... });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resp.on</a:t>
            </a:r>
            <a:r>
              <a:rPr lang="en-US" sz="2000" dirty="0" smtClean="0">
                <a:latin typeface="Consolas"/>
                <a:cs typeface="Consolas"/>
              </a:rPr>
              <a:t>('end', function() { ... });</a:t>
            </a:r>
          </a:p>
          <a:p>
            <a:r>
              <a:rPr lang="en-US" sz="2000" dirty="0" smtClean="0">
                <a:latin typeface="Consolas"/>
                <a:cs typeface="Consolas"/>
              </a:rPr>
              <a:t>});</a:t>
            </a:r>
            <a:endParaRPr lang="en-US" sz="2000" dirty="0">
              <a:latin typeface="Consolas"/>
              <a:cs typeface="Consolas"/>
            </a:endParaRPr>
          </a:p>
          <a:p>
            <a:endParaRPr lang="en-US" sz="2000" dirty="0" smtClean="0">
              <a:latin typeface="Consolas"/>
              <a:cs typeface="Consolas"/>
            </a:endParaRPr>
          </a:p>
          <a:p>
            <a:r>
              <a:rPr lang="en-US" sz="2000" dirty="0" err="1" smtClean="0">
                <a:latin typeface="Consolas"/>
                <a:cs typeface="Consolas"/>
              </a:rPr>
              <a:t>req.write</a:t>
            </a:r>
            <a:r>
              <a:rPr lang="en-US" sz="2000" dirty="0" smtClean="0">
                <a:latin typeface="Consolas"/>
                <a:cs typeface="Consolas"/>
              </a:rPr>
              <a:t>(...)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r>
              <a:rPr lang="en-US" sz="2000" dirty="0" err="1">
                <a:latin typeface="Consolas"/>
                <a:cs typeface="Consolas"/>
              </a:rPr>
              <a:t>req.end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11829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80" y="2505263"/>
            <a:ext cx="3826402" cy="1344944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/>
              <a:t>Who is Subbu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9643" y="1392718"/>
            <a:ext cx="4941549" cy="3569696"/>
          </a:xfrm>
        </p:spPr>
        <p:txBody>
          <a:bodyPr>
            <a:normAutofit/>
          </a:bodyPr>
          <a:lstStyle/>
          <a:p>
            <a:r>
              <a:rPr lang="en-US" sz="2400" dirty="0"/>
              <a:t>Code for a living</a:t>
            </a:r>
          </a:p>
          <a:p>
            <a:r>
              <a:rPr lang="en-US" sz="2400" dirty="0" smtClean="0"/>
              <a:t>Building eBay Market Places cloud</a:t>
            </a:r>
          </a:p>
          <a:p>
            <a:r>
              <a:rPr lang="en-US" sz="2400" dirty="0" smtClean="0"/>
              <a:t>Built </a:t>
            </a:r>
            <a:r>
              <a:rPr lang="en-US" sz="2400" dirty="0" err="1" smtClean="0"/>
              <a:t>ql.io</a:t>
            </a:r>
            <a:r>
              <a:rPr lang="en-US" sz="2400" dirty="0" smtClean="0"/>
              <a:t> on </a:t>
            </a:r>
            <a:r>
              <a:rPr lang="en-US" sz="2400" dirty="0" err="1" smtClean="0"/>
              <a:t>node.js</a:t>
            </a:r>
            <a:endParaRPr lang="en-US" sz="2400" dirty="0" smtClean="0"/>
          </a:p>
          <a:p>
            <a:r>
              <a:rPr lang="en-US" sz="2400" dirty="0" smtClean="0"/>
              <a:t>(formerly) HTTP and REST wonk</a:t>
            </a:r>
            <a:endParaRPr lang="en-US" sz="2400" dirty="0"/>
          </a:p>
          <a:p>
            <a:r>
              <a:rPr lang="en-US" sz="2400" dirty="0" smtClean="0"/>
              <a:t>Wrote "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</a:t>
            </a:r>
            <a:r>
              <a:rPr lang="en-US" sz="2400" dirty="0"/>
              <a:t>Web Services </a:t>
            </a:r>
            <a:r>
              <a:rPr lang="en-US" sz="2400" dirty="0" smtClean="0"/>
              <a:t>Cookbook"</a:t>
            </a:r>
          </a:p>
          <a:p>
            <a:r>
              <a:rPr lang="en-US" sz="2400" dirty="0" smtClean="0"/>
              <a:t>http://</a:t>
            </a:r>
            <a:r>
              <a:rPr lang="en-US" sz="2400" dirty="0" err="1" smtClean="0"/>
              <a:t>www.subbu.org</a:t>
            </a:r>
            <a:endParaRPr lang="en-US" sz="2400" dirty="0" smtClean="0"/>
          </a:p>
          <a:p>
            <a:r>
              <a:rPr lang="en-US" sz="2400" dirty="0" smtClean="0"/>
              <a:t>@twitter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7640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1554" y="754026"/>
            <a:ext cx="782946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/* Event-driven fetch from multiple servers */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var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http = require('http');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var</a:t>
            </a:r>
            <a:r>
              <a:rPr lang="en-US" sz="2000" dirty="0" smtClean="0">
                <a:latin typeface="Consolas"/>
                <a:cs typeface="Consolas"/>
              </a:rPr>
              <a:t> opts1 </a:t>
            </a:r>
            <a:r>
              <a:rPr lang="en-US" sz="2000" dirty="0">
                <a:latin typeface="Consolas"/>
                <a:cs typeface="Consolas"/>
              </a:rPr>
              <a:t>= </a:t>
            </a:r>
            <a:r>
              <a:rPr lang="en-US" sz="2000" dirty="0" smtClean="0">
                <a:latin typeface="Consolas"/>
                <a:cs typeface="Consolas"/>
              </a:rPr>
              <a:t>{...}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var</a:t>
            </a:r>
            <a:r>
              <a:rPr lang="en-US" sz="2000" dirty="0" smtClean="0">
                <a:latin typeface="Consolas"/>
                <a:cs typeface="Consolas"/>
              </a:rPr>
              <a:t> req1 = </a:t>
            </a:r>
            <a:r>
              <a:rPr lang="en-US" sz="2000" dirty="0" err="1" smtClean="0">
                <a:latin typeface="Consolas"/>
                <a:cs typeface="Consolas"/>
              </a:rPr>
              <a:t>http.request</a:t>
            </a:r>
            <a:r>
              <a:rPr lang="en-US" sz="2000" dirty="0" smtClean="0">
                <a:latin typeface="Consolas"/>
                <a:cs typeface="Consolas"/>
              </a:rPr>
              <a:t>(opts1, </a:t>
            </a:r>
            <a:r>
              <a:rPr lang="en-US" sz="2000" b="1" dirty="0" smtClean="0">
                <a:latin typeface="Consolas"/>
                <a:cs typeface="Consolas"/>
              </a:rPr>
              <a:t>function() { ... }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r>
              <a:rPr lang="en-US" sz="2000" dirty="0" smtClean="0">
                <a:latin typeface="Consolas"/>
                <a:cs typeface="Consolas"/>
              </a:rPr>
              <a:t>req2.</a:t>
            </a:r>
            <a:r>
              <a:rPr lang="en-US" sz="2000" dirty="0">
                <a:latin typeface="Consolas"/>
                <a:cs typeface="Consolas"/>
              </a:rPr>
              <a:t>write(...);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req.end</a:t>
            </a:r>
            <a:r>
              <a:rPr lang="en-US" sz="2000" dirty="0">
                <a:latin typeface="Consolas"/>
                <a:cs typeface="Consolas"/>
              </a:rPr>
              <a:t>()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endParaRPr lang="en-US" sz="2000" dirty="0">
              <a:latin typeface="Consolas"/>
              <a:cs typeface="Consolas"/>
            </a:endParaRPr>
          </a:p>
          <a:p>
            <a:r>
              <a:rPr lang="en-US" sz="2000" dirty="0" err="1">
                <a:latin typeface="Consolas"/>
                <a:cs typeface="Consolas"/>
              </a:rPr>
              <a:t>var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opts2 </a:t>
            </a:r>
            <a:r>
              <a:rPr lang="en-US" sz="2000" dirty="0">
                <a:latin typeface="Consolas"/>
                <a:cs typeface="Consolas"/>
              </a:rPr>
              <a:t>= {...};</a:t>
            </a:r>
          </a:p>
          <a:p>
            <a:r>
              <a:rPr lang="en-US" sz="2000" dirty="0" err="1">
                <a:latin typeface="Consolas"/>
                <a:cs typeface="Consolas"/>
              </a:rPr>
              <a:t>var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req2 </a:t>
            </a:r>
            <a:r>
              <a:rPr lang="en-US" sz="2000" dirty="0">
                <a:latin typeface="Consolas"/>
                <a:cs typeface="Consolas"/>
              </a:rPr>
              <a:t>= </a:t>
            </a:r>
            <a:r>
              <a:rPr lang="en-US" sz="2000" dirty="0" err="1">
                <a:latin typeface="Consolas"/>
                <a:cs typeface="Consolas"/>
              </a:rPr>
              <a:t>http.request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smtClean="0">
                <a:latin typeface="Consolas"/>
                <a:cs typeface="Consolas"/>
              </a:rPr>
              <a:t>opts2, </a:t>
            </a:r>
            <a:r>
              <a:rPr lang="en-US" sz="2000" b="1" dirty="0">
                <a:latin typeface="Consolas"/>
                <a:cs typeface="Consolas"/>
              </a:rPr>
              <a:t>function() { ... }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r>
              <a:rPr lang="en-US" sz="2000" dirty="0" smtClean="0">
                <a:latin typeface="Consolas"/>
                <a:cs typeface="Consolas"/>
              </a:rPr>
              <a:t>req2.write</a:t>
            </a:r>
            <a:r>
              <a:rPr lang="en-US" sz="2000" dirty="0">
                <a:latin typeface="Consolas"/>
                <a:cs typeface="Consolas"/>
              </a:rPr>
              <a:t>(...);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req.end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endParaRPr lang="en-US" sz="2000" dirty="0" smtClean="0">
              <a:latin typeface="Consolas"/>
              <a:cs typeface="Consolas"/>
            </a:endParaRPr>
          </a:p>
          <a:p>
            <a:r>
              <a:rPr lang="en-US" sz="2000" dirty="0" err="1">
                <a:latin typeface="Consolas"/>
                <a:cs typeface="Consolas"/>
              </a:rPr>
              <a:t>var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opts3 </a:t>
            </a:r>
            <a:r>
              <a:rPr lang="en-US" sz="2000" dirty="0">
                <a:latin typeface="Consolas"/>
                <a:cs typeface="Consolas"/>
              </a:rPr>
              <a:t>= {...};</a:t>
            </a:r>
          </a:p>
          <a:p>
            <a:r>
              <a:rPr lang="en-US" sz="2000" dirty="0" err="1">
                <a:latin typeface="Consolas"/>
                <a:cs typeface="Consolas"/>
              </a:rPr>
              <a:t>var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req3 </a:t>
            </a:r>
            <a:r>
              <a:rPr lang="en-US" sz="2000" dirty="0">
                <a:latin typeface="Consolas"/>
                <a:cs typeface="Consolas"/>
              </a:rPr>
              <a:t>= </a:t>
            </a:r>
            <a:r>
              <a:rPr lang="en-US" sz="2000" dirty="0" err="1">
                <a:latin typeface="Consolas"/>
                <a:cs typeface="Consolas"/>
              </a:rPr>
              <a:t>http.request</a:t>
            </a:r>
            <a:r>
              <a:rPr lang="en-US" sz="2000" dirty="0">
                <a:latin typeface="Consolas"/>
                <a:cs typeface="Consolas"/>
              </a:rPr>
              <a:t>(opts1, </a:t>
            </a:r>
            <a:r>
              <a:rPr lang="en-US" sz="2000" b="1" dirty="0">
                <a:latin typeface="Consolas"/>
                <a:cs typeface="Consolas"/>
              </a:rPr>
              <a:t>function() { ... }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r>
              <a:rPr lang="en-US" sz="2000" dirty="0" smtClean="0">
                <a:latin typeface="Consolas"/>
                <a:cs typeface="Consolas"/>
              </a:rPr>
              <a:t>req3.write(...);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req.end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28420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1554" y="701546"/>
            <a:ext cx="7829468" cy="547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/>
                <a:cs typeface="Consolas"/>
              </a:rPr>
              <a:t>var</a:t>
            </a:r>
            <a:r>
              <a:rPr lang="en-US" sz="1400" dirty="0">
                <a:latin typeface="Consolas"/>
                <a:cs typeface="Consolas"/>
              </a:rPr>
              <a:t> http = require('http'),</a:t>
            </a:r>
          </a:p>
          <a:p>
            <a:r>
              <a:rPr lang="en-US" sz="1400" b="1" dirty="0">
                <a:latin typeface="Consolas"/>
                <a:cs typeface="Consolas"/>
              </a:rPr>
              <a:t>    </a:t>
            </a:r>
            <a:r>
              <a:rPr lang="en-US" sz="1400" b="1" dirty="0" err="1">
                <a:latin typeface="Consolas"/>
                <a:cs typeface="Consolas"/>
              </a:rPr>
              <a:t>async</a:t>
            </a:r>
            <a:r>
              <a:rPr lang="en-US" sz="1400" b="1" dirty="0">
                <a:latin typeface="Consolas"/>
                <a:cs typeface="Consolas"/>
              </a:rPr>
              <a:t> = require('</a:t>
            </a:r>
            <a:r>
              <a:rPr lang="en-US" sz="1400" b="1" dirty="0" err="1">
                <a:latin typeface="Consolas"/>
                <a:cs typeface="Consolas"/>
              </a:rPr>
              <a:t>async</a:t>
            </a:r>
            <a:r>
              <a:rPr lang="en-US" sz="1400" b="1" dirty="0">
                <a:latin typeface="Consolas"/>
                <a:cs typeface="Consolas"/>
              </a:rPr>
              <a:t>'); // http://</a:t>
            </a:r>
            <a:r>
              <a:rPr lang="en-US" sz="1400" b="1" dirty="0" err="1">
                <a:latin typeface="Consolas"/>
                <a:cs typeface="Consolas"/>
              </a:rPr>
              <a:t>github.com</a:t>
            </a:r>
            <a:r>
              <a:rPr lang="en-US" sz="1400" b="1" dirty="0">
                <a:latin typeface="Consolas"/>
                <a:cs typeface="Consolas"/>
              </a:rPr>
              <a:t>/</a:t>
            </a:r>
            <a:r>
              <a:rPr lang="en-US" sz="1400" b="1" dirty="0" err="1">
                <a:latin typeface="Consolas"/>
                <a:cs typeface="Consolas"/>
              </a:rPr>
              <a:t>caolan</a:t>
            </a:r>
            <a:r>
              <a:rPr lang="en-US" sz="1400" b="1" dirty="0">
                <a:latin typeface="Consolas"/>
                <a:cs typeface="Consolas"/>
              </a:rPr>
              <a:t>/</a:t>
            </a:r>
            <a:r>
              <a:rPr lang="en-US" sz="1400" b="1" dirty="0" err="1">
                <a:latin typeface="Consolas"/>
                <a:cs typeface="Consolas"/>
              </a:rPr>
              <a:t>async.git</a:t>
            </a:r>
            <a:endParaRPr lang="en-US" sz="1400" b="1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function send(opts, callback) {</a:t>
            </a:r>
          </a:p>
          <a:p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err="1">
                <a:latin typeface="Consolas"/>
                <a:cs typeface="Consolas"/>
              </a:rPr>
              <a:t>var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req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http.request</a:t>
            </a:r>
            <a:r>
              <a:rPr lang="en-US" sz="1400" dirty="0">
                <a:latin typeface="Consolas"/>
                <a:cs typeface="Consolas"/>
              </a:rPr>
              <a:t>(opts, function(</a:t>
            </a:r>
            <a:r>
              <a:rPr lang="en-US" sz="1400" dirty="0" err="1">
                <a:latin typeface="Consolas"/>
                <a:cs typeface="Consolas"/>
              </a:rPr>
              <a:t>resp</a:t>
            </a:r>
            <a:r>
              <a:rPr lang="en-US" sz="1400" dirty="0">
                <a:latin typeface="Consolas"/>
                <a:cs typeface="Consolas"/>
              </a:rPr>
              <a:t>) </a:t>
            </a:r>
            <a:r>
              <a:rPr lang="en-US" sz="1400" dirty="0" smtClean="0">
                <a:latin typeface="Consolas"/>
                <a:cs typeface="Consolas"/>
              </a:rPr>
              <a:t>{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smtClean="0">
                <a:latin typeface="Consolas"/>
                <a:cs typeface="Consolas"/>
              </a:rPr>
              <a:t>        </a:t>
            </a:r>
            <a:r>
              <a:rPr lang="en-US" sz="1400" dirty="0" err="1" smtClean="0">
                <a:latin typeface="Consolas"/>
                <a:cs typeface="Consolas"/>
              </a:rPr>
              <a:t>resp.on</a:t>
            </a:r>
            <a:r>
              <a:rPr lang="en-US" sz="1400" dirty="0">
                <a:latin typeface="Consolas"/>
                <a:cs typeface="Consolas"/>
              </a:rPr>
              <a:t>('end', function() {</a:t>
            </a:r>
          </a:p>
          <a:p>
            <a:r>
              <a:rPr lang="en-US" sz="1400" dirty="0">
                <a:latin typeface="Consolas"/>
                <a:cs typeface="Consolas"/>
              </a:rPr>
              <a:t>            callback</a:t>
            </a:r>
            <a:r>
              <a:rPr lang="en-US" sz="1400" dirty="0" smtClean="0">
                <a:latin typeface="Consolas"/>
                <a:cs typeface="Consolas"/>
              </a:rPr>
              <a:t>(...)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    });</a:t>
            </a:r>
          </a:p>
          <a:p>
            <a:r>
              <a:rPr lang="en-US" sz="1400" dirty="0">
                <a:latin typeface="Consolas"/>
                <a:cs typeface="Consolas"/>
              </a:rPr>
              <a:t>    });</a:t>
            </a:r>
          </a:p>
          <a:p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err="1">
                <a:latin typeface="Consolas"/>
                <a:cs typeface="Consolas"/>
              </a:rPr>
              <a:t>req.on</a:t>
            </a:r>
            <a:r>
              <a:rPr lang="en-US" sz="1400" dirty="0">
                <a:latin typeface="Consolas"/>
                <a:cs typeface="Consolas"/>
              </a:rPr>
              <a:t>('</a:t>
            </a:r>
            <a:r>
              <a:rPr lang="en-US" sz="1400" dirty="0" err="1">
                <a:latin typeface="Consolas"/>
                <a:cs typeface="Consolas"/>
              </a:rPr>
              <a:t>err'</a:t>
            </a:r>
            <a:r>
              <a:rPr lang="en-US" sz="1400" dirty="0" err="1" smtClean="0">
                <a:latin typeface="Consolas"/>
                <a:cs typeface="Consolas"/>
              </a:rPr>
              <a:t>,callback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err="1">
                <a:latin typeface="Consolas"/>
                <a:cs typeface="Consolas"/>
              </a:rPr>
              <a:t>req.end</a:t>
            </a:r>
            <a:r>
              <a:rPr lang="en-US" sz="1400" dirty="0">
                <a:latin typeface="Consolas"/>
                <a:cs typeface="Consolas"/>
              </a:rPr>
              <a:t>();</a:t>
            </a:r>
          </a:p>
          <a:p>
            <a:r>
              <a:rPr lang="en-US" sz="1400" dirty="0" smtClean="0">
                <a:latin typeface="Consolas"/>
                <a:cs typeface="Consolas"/>
              </a:rPr>
              <a:t>}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err="1">
                <a:latin typeface="Consolas"/>
                <a:cs typeface="Consolas"/>
              </a:rPr>
              <a:t>var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funcs</a:t>
            </a:r>
            <a:r>
              <a:rPr lang="en-US" sz="1400" dirty="0">
                <a:latin typeface="Consolas"/>
                <a:cs typeface="Consolas"/>
              </a:rPr>
              <a:t> = [];</a:t>
            </a:r>
          </a:p>
          <a:p>
            <a:r>
              <a:rPr lang="en-US" sz="1400" dirty="0" smtClean="0">
                <a:latin typeface="Consolas"/>
                <a:cs typeface="Consolas"/>
              </a:rPr>
              <a:t>for(...) {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 </a:t>
            </a:r>
            <a:r>
              <a:rPr lang="en-US" sz="1400" dirty="0" err="1" smtClean="0">
                <a:latin typeface="Consolas"/>
                <a:cs typeface="Consolas"/>
              </a:rPr>
              <a:t>var</a:t>
            </a:r>
            <a:r>
              <a:rPr lang="en-US" sz="1400" dirty="0" smtClean="0">
                <a:latin typeface="Consolas"/>
                <a:cs typeface="Consolas"/>
              </a:rPr>
              <a:t> opts = {...}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 </a:t>
            </a:r>
            <a:r>
              <a:rPr lang="en-US" sz="1400" dirty="0" err="1" smtClean="0">
                <a:latin typeface="Consolas"/>
                <a:cs typeface="Consolas"/>
              </a:rPr>
              <a:t>funcs.push</a:t>
            </a:r>
            <a:r>
              <a:rPr lang="en-US" sz="1400" dirty="0">
                <a:latin typeface="Consolas"/>
                <a:cs typeface="Consolas"/>
              </a:rPr>
              <a:t>(function (opts) {</a:t>
            </a:r>
          </a:p>
          <a:p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smtClean="0">
                <a:latin typeface="Consolas"/>
                <a:cs typeface="Consolas"/>
              </a:rPr>
              <a:t>    return </a:t>
            </a:r>
            <a:r>
              <a:rPr lang="en-US" sz="1400" dirty="0">
                <a:latin typeface="Consolas"/>
                <a:cs typeface="Consolas"/>
              </a:rPr>
              <a:t>function (callback) {</a:t>
            </a:r>
          </a:p>
          <a:p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smtClean="0">
                <a:latin typeface="Consolas"/>
                <a:cs typeface="Consolas"/>
              </a:rPr>
              <a:t>    send</a:t>
            </a:r>
            <a:r>
              <a:rPr lang="en-US" sz="1400" dirty="0">
                <a:latin typeface="Consolas"/>
                <a:cs typeface="Consolas"/>
              </a:rPr>
              <a:t>(opts, callback)</a:t>
            </a:r>
          </a:p>
          <a:p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smtClean="0">
                <a:latin typeface="Consolas"/>
                <a:cs typeface="Consolas"/>
              </a:rPr>
              <a:t>    }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 }(opts)</a:t>
            </a:r>
            <a:r>
              <a:rPr lang="en-US" sz="1400" dirty="0">
                <a:latin typeface="Consolas"/>
                <a:cs typeface="Consolas"/>
              </a:rPr>
              <a:t>)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r>
              <a:rPr lang="en-US" sz="1400" b="1" dirty="0" err="1">
                <a:latin typeface="Consolas"/>
                <a:cs typeface="Consolas"/>
              </a:rPr>
              <a:t>async.parallel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funcs</a:t>
            </a:r>
            <a:r>
              <a:rPr lang="en-US" sz="1400" dirty="0">
                <a:latin typeface="Consolas"/>
                <a:cs typeface="Consolas"/>
              </a:rPr>
              <a:t>, function(err, all) {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...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4980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1554" y="701546"/>
            <a:ext cx="7829468" cy="547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/>
                <a:cs typeface="Consolas"/>
              </a:rPr>
              <a:t>var</a:t>
            </a:r>
            <a:r>
              <a:rPr lang="en-US" sz="1400" dirty="0">
                <a:latin typeface="Consolas"/>
                <a:cs typeface="Consolas"/>
              </a:rPr>
              <a:t> http = require('http'),</a:t>
            </a:r>
          </a:p>
          <a:p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b="1" dirty="0" err="1">
                <a:latin typeface="Consolas"/>
                <a:cs typeface="Consolas"/>
              </a:rPr>
              <a:t>async</a:t>
            </a:r>
            <a:r>
              <a:rPr lang="en-US" sz="1400" dirty="0">
                <a:latin typeface="Consolas"/>
                <a:cs typeface="Consolas"/>
              </a:rPr>
              <a:t> = require('</a:t>
            </a:r>
            <a:r>
              <a:rPr lang="en-US" sz="1400" dirty="0" err="1">
                <a:latin typeface="Consolas"/>
                <a:cs typeface="Consolas"/>
              </a:rPr>
              <a:t>async</a:t>
            </a:r>
            <a:r>
              <a:rPr lang="en-US" sz="1400" dirty="0">
                <a:latin typeface="Consolas"/>
                <a:cs typeface="Consolas"/>
              </a:rPr>
              <a:t>');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function send(opts, callback) {</a:t>
            </a:r>
          </a:p>
          <a:p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err="1">
                <a:latin typeface="Consolas"/>
                <a:cs typeface="Consolas"/>
              </a:rPr>
              <a:t>var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req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http.request</a:t>
            </a:r>
            <a:r>
              <a:rPr lang="en-US" sz="1400" dirty="0">
                <a:latin typeface="Consolas"/>
                <a:cs typeface="Consolas"/>
              </a:rPr>
              <a:t>(opts, function(</a:t>
            </a:r>
            <a:r>
              <a:rPr lang="en-US" sz="1400" dirty="0" err="1">
                <a:latin typeface="Consolas"/>
                <a:cs typeface="Consolas"/>
              </a:rPr>
              <a:t>resp</a:t>
            </a:r>
            <a:r>
              <a:rPr lang="en-US" sz="1400" dirty="0">
                <a:latin typeface="Consolas"/>
                <a:cs typeface="Consolas"/>
              </a:rPr>
              <a:t>) </a:t>
            </a:r>
            <a:r>
              <a:rPr lang="en-US" sz="1400" dirty="0" smtClean="0">
                <a:latin typeface="Consolas"/>
                <a:cs typeface="Consolas"/>
              </a:rPr>
              <a:t>{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smtClean="0">
                <a:latin typeface="Consolas"/>
                <a:cs typeface="Consolas"/>
              </a:rPr>
              <a:t>        </a:t>
            </a:r>
            <a:r>
              <a:rPr lang="en-US" sz="1400" dirty="0" err="1" smtClean="0">
                <a:latin typeface="Consolas"/>
                <a:cs typeface="Consolas"/>
              </a:rPr>
              <a:t>resp.on</a:t>
            </a:r>
            <a:r>
              <a:rPr lang="en-US" sz="1400" dirty="0">
                <a:latin typeface="Consolas"/>
                <a:cs typeface="Consolas"/>
              </a:rPr>
              <a:t>('end', function() {</a:t>
            </a:r>
          </a:p>
          <a:p>
            <a:r>
              <a:rPr lang="en-US" sz="1400" dirty="0">
                <a:latin typeface="Consolas"/>
                <a:cs typeface="Consolas"/>
              </a:rPr>
              <a:t>            callback</a:t>
            </a:r>
            <a:r>
              <a:rPr lang="en-US" sz="1400" dirty="0" smtClean="0">
                <a:latin typeface="Consolas"/>
                <a:cs typeface="Consolas"/>
              </a:rPr>
              <a:t>(...)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    });</a:t>
            </a:r>
          </a:p>
          <a:p>
            <a:r>
              <a:rPr lang="en-US" sz="1400" dirty="0">
                <a:latin typeface="Consolas"/>
                <a:cs typeface="Consolas"/>
              </a:rPr>
              <a:t>    });</a:t>
            </a:r>
          </a:p>
          <a:p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err="1">
                <a:latin typeface="Consolas"/>
                <a:cs typeface="Consolas"/>
              </a:rPr>
              <a:t>req.on</a:t>
            </a:r>
            <a:r>
              <a:rPr lang="en-US" sz="1400" dirty="0">
                <a:latin typeface="Consolas"/>
                <a:cs typeface="Consolas"/>
              </a:rPr>
              <a:t>('</a:t>
            </a:r>
            <a:r>
              <a:rPr lang="en-US" sz="1400" dirty="0" err="1">
                <a:latin typeface="Consolas"/>
                <a:cs typeface="Consolas"/>
              </a:rPr>
              <a:t>err'</a:t>
            </a:r>
            <a:r>
              <a:rPr lang="en-US" sz="1400" dirty="0" err="1" smtClean="0">
                <a:latin typeface="Consolas"/>
                <a:cs typeface="Consolas"/>
              </a:rPr>
              <a:t>,callback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err="1">
                <a:latin typeface="Consolas"/>
                <a:cs typeface="Consolas"/>
              </a:rPr>
              <a:t>req.end</a:t>
            </a:r>
            <a:r>
              <a:rPr lang="en-US" sz="1400" dirty="0">
                <a:latin typeface="Consolas"/>
                <a:cs typeface="Consolas"/>
              </a:rPr>
              <a:t>();</a:t>
            </a:r>
          </a:p>
          <a:p>
            <a:r>
              <a:rPr lang="en-US" sz="1400" dirty="0" smtClean="0">
                <a:latin typeface="Consolas"/>
                <a:cs typeface="Consolas"/>
              </a:rPr>
              <a:t>}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err="1">
                <a:latin typeface="Consolas"/>
                <a:cs typeface="Consolas"/>
              </a:rPr>
              <a:t>var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funcs</a:t>
            </a:r>
            <a:r>
              <a:rPr lang="en-US" sz="1400" dirty="0">
                <a:latin typeface="Consolas"/>
                <a:cs typeface="Consolas"/>
              </a:rPr>
              <a:t> = [];</a:t>
            </a:r>
          </a:p>
          <a:p>
            <a:r>
              <a:rPr lang="en-US" sz="1400" dirty="0" smtClean="0">
                <a:latin typeface="Consolas"/>
                <a:cs typeface="Consolas"/>
              </a:rPr>
              <a:t>for(...) {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 </a:t>
            </a:r>
            <a:r>
              <a:rPr lang="en-US" sz="1400" dirty="0" err="1" smtClean="0">
                <a:latin typeface="Consolas"/>
                <a:cs typeface="Consolas"/>
              </a:rPr>
              <a:t>var</a:t>
            </a:r>
            <a:r>
              <a:rPr lang="en-US" sz="1400" dirty="0" smtClean="0">
                <a:latin typeface="Consolas"/>
                <a:cs typeface="Consolas"/>
              </a:rPr>
              <a:t> opts = {...}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 </a:t>
            </a:r>
            <a:r>
              <a:rPr lang="en-US" sz="1400" dirty="0" err="1" smtClean="0">
                <a:latin typeface="Consolas"/>
                <a:cs typeface="Consolas"/>
              </a:rPr>
              <a:t>funcs.push</a:t>
            </a:r>
            <a:r>
              <a:rPr lang="en-US" sz="1400" dirty="0">
                <a:latin typeface="Consolas"/>
                <a:cs typeface="Consolas"/>
              </a:rPr>
              <a:t>(function (opts) {</a:t>
            </a:r>
          </a:p>
          <a:p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smtClean="0">
                <a:latin typeface="Consolas"/>
                <a:cs typeface="Consolas"/>
              </a:rPr>
              <a:t>    return </a:t>
            </a:r>
            <a:r>
              <a:rPr lang="en-US" sz="1400" dirty="0">
                <a:latin typeface="Consolas"/>
                <a:cs typeface="Consolas"/>
              </a:rPr>
              <a:t>function (callback) {</a:t>
            </a:r>
          </a:p>
          <a:p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smtClean="0">
                <a:latin typeface="Consolas"/>
                <a:cs typeface="Consolas"/>
              </a:rPr>
              <a:t>    send</a:t>
            </a:r>
            <a:r>
              <a:rPr lang="en-US" sz="1400" dirty="0">
                <a:latin typeface="Consolas"/>
                <a:cs typeface="Consolas"/>
              </a:rPr>
              <a:t>(opts, callback)</a:t>
            </a:r>
          </a:p>
          <a:p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smtClean="0">
                <a:latin typeface="Consolas"/>
                <a:cs typeface="Consolas"/>
              </a:rPr>
              <a:t>    }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 }(opts)</a:t>
            </a:r>
            <a:r>
              <a:rPr lang="en-US" sz="1400" dirty="0">
                <a:latin typeface="Consolas"/>
                <a:cs typeface="Consolas"/>
              </a:rPr>
              <a:t>)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r>
              <a:rPr lang="en-US" sz="1400" b="1" dirty="0" err="1" smtClean="0">
                <a:latin typeface="Consolas"/>
                <a:cs typeface="Consolas"/>
              </a:rPr>
              <a:t>async.series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funcs</a:t>
            </a:r>
            <a:r>
              <a:rPr lang="en-US" sz="1400" dirty="0">
                <a:latin typeface="Consolas"/>
                <a:cs typeface="Consolas"/>
              </a:rPr>
              <a:t>, function(err, all) {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...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2928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1600200"/>
            <a:ext cx="4445000" cy="3657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0130" y="6160250"/>
            <a:ext cx="785242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00" dirty="0"/>
              <a:t>http://</a:t>
            </a:r>
            <a:r>
              <a:rPr lang="en-US" sz="700" dirty="0" err="1"/>
              <a:t>images.sodahead.com</a:t>
            </a:r>
            <a:r>
              <a:rPr lang="en-US" sz="700" dirty="0"/>
              <a:t>/polls/001184483/headache_main_full1_xlarge.jpeg</a:t>
            </a:r>
          </a:p>
        </p:txBody>
      </p:sp>
    </p:spTree>
    <p:extLst>
      <p:ext uri="{BB962C8B-B14F-4D97-AF65-F5344CB8AC3E}">
        <p14:creationId xmlns:p14="http://schemas.microsoft.com/office/powerpoint/2010/main" val="3617658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1554" y="2266137"/>
            <a:ext cx="78294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/>
              <a:t>"All </a:t>
            </a:r>
            <a:r>
              <a:rPr lang="en-US" sz="4800" dirty="0"/>
              <a:t>problems in computer science can be solved by another level of </a:t>
            </a:r>
            <a:r>
              <a:rPr lang="en-US" sz="4800" dirty="0" smtClean="0"/>
              <a:t>indirection"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50771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901720" y="4434470"/>
            <a:ext cx="1625340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request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4679460" y="4434470"/>
            <a:ext cx="582762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5405060" y="4435357"/>
            <a:ext cx="1865415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interface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3195" y="4435357"/>
            <a:ext cx="1894719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response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2455251" y="4434470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p:cxnSp>
        <p:nvCxnSpPr>
          <p:cNvPr id="21" name="Elbow Connector 20"/>
          <p:cNvCxnSpPr>
            <a:stCxn id="22" idx="0"/>
            <a:endCxn id="25" idx="1"/>
          </p:cNvCxnSpPr>
          <p:nvPr/>
        </p:nvCxnSpPr>
        <p:spPr>
          <a:xfrm rot="5400000" flipH="1" flipV="1">
            <a:off x="3971672" y="-1259161"/>
            <a:ext cx="490455" cy="6190496"/>
          </a:xfrm>
          <a:prstGeom prst="bentConnector2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3195" y="2081314"/>
            <a:ext cx="1156912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State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543195" y="1267693"/>
            <a:ext cx="2647179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Computation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3355300" y="1267693"/>
            <a:ext cx="1875784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Interface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7312147" y="1267693"/>
            <a:ext cx="1269623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Client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8601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102959" y="1032655"/>
            <a:ext cx="1625340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request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4880699" y="1032655"/>
            <a:ext cx="582762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5606299" y="1033542"/>
            <a:ext cx="2236910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interface A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1353144" y="1033542"/>
            <a:ext cx="1265566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respA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2656490" y="1032655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3102959" y="1919803"/>
            <a:ext cx="1625340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request</a:t>
            </a:r>
            <a:endParaRPr lang="en-US" sz="3600" dirty="0"/>
          </a:p>
        </p:txBody>
      </p:sp>
      <p:sp>
        <p:nvSpPr>
          <p:cNvPr id="37" name="TextBox 36"/>
          <p:cNvSpPr txBox="1"/>
          <p:nvPr/>
        </p:nvSpPr>
        <p:spPr>
          <a:xfrm>
            <a:off x="4880699" y="1919803"/>
            <a:ext cx="582762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</a:t>
            </a:r>
            <a:endParaRPr 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5606299" y="1920690"/>
            <a:ext cx="2236910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interface B</a:t>
            </a:r>
            <a:endParaRPr lang="en-US" sz="3600" dirty="0"/>
          </a:p>
        </p:txBody>
      </p:sp>
      <p:sp>
        <p:nvSpPr>
          <p:cNvPr id="39" name="TextBox 38"/>
          <p:cNvSpPr txBox="1"/>
          <p:nvPr/>
        </p:nvSpPr>
        <p:spPr>
          <a:xfrm>
            <a:off x="1353144" y="1920690"/>
            <a:ext cx="1249561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respB</a:t>
            </a:r>
            <a:endParaRPr lang="en-US" sz="3600" dirty="0"/>
          </a:p>
        </p:txBody>
      </p:sp>
      <p:sp>
        <p:nvSpPr>
          <p:cNvPr id="40" name="TextBox 39"/>
          <p:cNvSpPr txBox="1"/>
          <p:nvPr/>
        </p:nvSpPr>
        <p:spPr>
          <a:xfrm>
            <a:off x="2656490" y="1919803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41" name="TextBox 40"/>
          <p:cNvSpPr txBox="1"/>
          <p:nvPr/>
        </p:nvSpPr>
        <p:spPr>
          <a:xfrm>
            <a:off x="3102959" y="2813532"/>
            <a:ext cx="1625340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request</a:t>
            </a:r>
            <a:endParaRPr lang="en-US" sz="3600" dirty="0"/>
          </a:p>
        </p:txBody>
      </p:sp>
      <p:sp>
        <p:nvSpPr>
          <p:cNvPr id="42" name="TextBox 41"/>
          <p:cNvSpPr txBox="1"/>
          <p:nvPr/>
        </p:nvSpPr>
        <p:spPr>
          <a:xfrm>
            <a:off x="4880699" y="2813532"/>
            <a:ext cx="582762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</a:t>
            </a:r>
            <a:endParaRPr lang="en-US" sz="3600" dirty="0"/>
          </a:p>
        </p:txBody>
      </p:sp>
      <p:sp>
        <p:nvSpPr>
          <p:cNvPr id="43" name="TextBox 42"/>
          <p:cNvSpPr txBox="1"/>
          <p:nvPr/>
        </p:nvSpPr>
        <p:spPr>
          <a:xfrm>
            <a:off x="5606299" y="2814419"/>
            <a:ext cx="2236910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interface C</a:t>
            </a:r>
            <a:endParaRPr lang="en-US" sz="3600" dirty="0"/>
          </a:p>
        </p:txBody>
      </p:sp>
      <p:sp>
        <p:nvSpPr>
          <p:cNvPr id="44" name="TextBox 43"/>
          <p:cNvSpPr txBox="1"/>
          <p:nvPr/>
        </p:nvSpPr>
        <p:spPr>
          <a:xfrm>
            <a:off x="1353144" y="2814419"/>
            <a:ext cx="1244602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respC</a:t>
            </a:r>
            <a:endParaRPr lang="en-US" sz="3600" dirty="0"/>
          </a:p>
        </p:txBody>
      </p:sp>
      <p:sp>
        <p:nvSpPr>
          <p:cNvPr id="45" name="TextBox 44"/>
          <p:cNvSpPr txBox="1"/>
          <p:nvPr/>
        </p:nvSpPr>
        <p:spPr>
          <a:xfrm>
            <a:off x="2656490" y="2813532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64354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102959" y="1032655"/>
            <a:ext cx="1625340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request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4880699" y="1032655"/>
            <a:ext cx="582762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5606299" y="1033542"/>
            <a:ext cx="2236910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interface A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353144" y="1033542"/>
            <a:ext cx="1265566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respA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2656490" y="1032655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3102959" y="1919803"/>
            <a:ext cx="1625340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request</a:t>
            </a:r>
            <a:endParaRPr lang="en-US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4880699" y="1919803"/>
            <a:ext cx="582762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</a:t>
            </a:r>
            <a:endParaRPr lang="en-US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5606299" y="1920690"/>
            <a:ext cx="2236910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interface B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1353144" y="1920690"/>
            <a:ext cx="1249561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respB</a:t>
            </a:r>
            <a:endParaRPr lang="en-US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2656490" y="1919803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32" name="TextBox 31"/>
          <p:cNvSpPr txBox="1"/>
          <p:nvPr/>
        </p:nvSpPr>
        <p:spPr>
          <a:xfrm>
            <a:off x="3102959" y="2813532"/>
            <a:ext cx="1625340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request</a:t>
            </a:r>
            <a:endParaRPr lang="en-US" sz="3600" dirty="0"/>
          </a:p>
        </p:txBody>
      </p:sp>
      <p:sp>
        <p:nvSpPr>
          <p:cNvPr id="33" name="TextBox 32"/>
          <p:cNvSpPr txBox="1"/>
          <p:nvPr/>
        </p:nvSpPr>
        <p:spPr>
          <a:xfrm>
            <a:off x="4880699" y="2813532"/>
            <a:ext cx="582762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</a:t>
            </a:r>
            <a:endParaRPr 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5606299" y="2814419"/>
            <a:ext cx="2236910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interface C</a:t>
            </a:r>
            <a:endParaRPr 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1353144" y="2814419"/>
            <a:ext cx="1244602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respC</a:t>
            </a:r>
            <a:endParaRPr lang="en-US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2656490" y="2813532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37" name="TextBox 36"/>
          <p:cNvSpPr txBox="1"/>
          <p:nvPr/>
        </p:nvSpPr>
        <p:spPr>
          <a:xfrm>
            <a:off x="3607053" y="4730309"/>
            <a:ext cx="4376143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f</a:t>
            </a:r>
            <a:r>
              <a:rPr lang="en-US" sz="3600" dirty="0" smtClean="0"/>
              <a:t>(</a:t>
            </a:r>
            <a:r>
              <a:rPr lang="en-US" sz="3600" dirty="0" err="1" smtClean="0"/>
              <a:t>respA</a:t>
            </a:r>
            <a:r>
              <a:rPr lang="en-US" sz="3600" dirty="0" smtClean="0"/>
              <a:t>, </a:t>
            </a:r>
            <a:r>
              <a:rPr lang="en-US" sz="3600" dirty="0" err="1" smtClean="0"/>
              <a:t>respB</a:t>
            </a:r>
            <a:r>
              <a:rPr lang="en-US" sz="3600" dirty="0" smtClean="0"/>
              <a:t>, </a:t>
            </a:r>
            <a:r>
              <a:rPr lang="en-US" sz="3600" dirty="0" err="1" smtClean="0"/>
              <a:t>respC</a:t>
            </a:r>
            <a:r>
              <a:rPr lang="en-US" sz="3600" dirty="0" smtClean="0"/>
              <a:t>)</a:t>
            </a:r>
            <a:endParaRPr lang="en-US" sz="36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1340838" y="4731196"/>
            <a:ext cx="1862484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outcome</a:t>
            </a:r>
            <a:endParaRPr lang="en-US" sz="3600" dirty="0"/>
          </a:p>
        </p:txBody>
      </p:sp>
      <p:sp>
        <p:nvSpPr>
          <p:cNvPr id="41" name="TextBox 40"/>
          <p:cNvSpPr txBox="1"/>
          <p:nvPr/>
        </p:nvSpPr>
        <p:spPr>
          <a:xfrm>
            <a:off x="3203322" y="4730309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p:cxnSp>
        <p:nvCxnSpPr>
          <p:cNvPr id="3" name="Elbow Connector 2"/>
          <p:cNvCxnSpPr>
            <a:stCxn id="19" idx="2"/>
            <a:endCxn id="37" idx="3"/>
          </p:cNvCxnSpPr>
          <p:nvPr/>
        </p:nvCxnSpPr>
        <p:spPr>
          <a:xfrm rot="16200000" flipH="1">
            <a:off x="3297760" y="368039"/>
            <a:ext cx="3373602" cy="5997269"/>
          </a:xfrm>
          <a:prstGeom prst="bentConnector4">
            <a:avLst>
              <a:gd name="adj1" fmla="val 3519"/>
              <a:gd name="adj2" fmla="val 108537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0" idx="2"/>
            <a:endCxn id="37" idx="3"/>
          </p:cNvCxnSpPr>
          <p:nvPr/>
        </p:nvCxnSpPr>
        <p:spPr>
          <a:xfrm rot="16200000" flipH="1">
            <a:off x="3737333" y="807612"/>
            <a:ext cx="2486454" cy="6005271"/>
          </a:xfrm>
          <a:prstGeom prst="bentConnector4">
            <a:avLst>
              <a:gd name="adj1" fmla="val 5086"/>
              <a:gd name="adj2" fmla="val 106079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5" idx="2"/>
            <a:endCxn id="37" idx="3"/>
          </p:cNvCxnSpPr>
          <p:nvPr/>
        </p:nvCxnSpPr>
        <p:spPr>
          <a:xfrm rot="16200000" flipH="1">
            <a:off x="4182958" y="1253236"/>
            <a:ext cx="1592725" cy="6007751"/>
          </a:xfrm>
          <a:prstGeom prst="bentConnector4">
            <a:avLst>
              <a:gd name="adj1" fmla="val 39855"/>
              <a:gd name="adj2" fmla="val 103805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061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33747" y="2135994"/>
            <a:ext cx="74955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 smtClean="0"/>
              <a:t>Write programs using an imperative style DSL</a:t>
            </a:r>
          </a:p>
          <a:p>
            <a:endParaRPr lang="en-US" sz="3200" dirty="0" smtClean="0"/>
          </a:p>
          <a:p>
            <a:pPr marL="514350" indent="-514350">
              <a:buAutoNum type="arabicPeriod"/>
            </a:pPr>
            <a:r>
              <a:rPr lang="en-US" sz="3200" dirty="0" smtClean="0"/>
              <a:t>Compile programs into event-driven orchestration flows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83124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3" y="311182"/>
            <a:ext cx="8996823" cy="226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32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6671" y="1176762"/>
            <a:ext cx="8273079" cy="398060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/>
              <a:t>&gt; http://</a:t>
            </a:r>
            <a:r>
              <a:rPr lang="en-US" sz="4800" dirty="0" err="1" smtClean="0"/>
              <a:t>nodejs.org</a:t>
            </a:r>
            <a:endParaRPr lang="en-US" sz="4800" dirty="0" smtClean="0"/>
          </a:p>
          <a:p>
            <a:pPr algn="l"/>
            <a:endParaRPr lang="en-US" sz="4800" dirty="0" smtClean="0"/>
          </a:p>
          <a:p>
            <a:pPr algn="l"/>
            <a:r>
              <a:rPr lang="en-US" sz="4800" dirty="0" smtClean="0"/>
              <a:t>&gt; http://</a:t>
            </a:r>
            <a:r>
              <a:rPr lang="en-US" sz="4800" dirty="0" err="1" smtClean="0"/>
              <a:t>ql.io</a:t>
            </a:r>
            <a:endParaRPr lang="en-US" sz="4800" dirty="0" smtClean="0"/>
          </a:p>
          <a:p>
            <a:pPr algn="l"/>
            <a:endParaRPr lang="en-US" sz="4800" dirty="0" smtClean="0"/>
          </a:p>
          <a:p>
            <a:pPr algn="l"/>
            <a:r>
              <a:rPr lang="en-US" sz="4800" dirty="0"/>
              <a:t>&gt; https://</a:t>
            </a:r>
            <a:r>
              <a:rPr lang="en-US" sz="4800" dirty="0" err="1"/>
              <a:t>github.com</a:t>
            </a:r>
            <a:r>
              <a:rPr lang="en-US" sz="4800" dirty="0"/>
              <a:t>/</a:t>
            </a:r>
            <a:r>
              <a:rPr lang="en-US" sz="4800" dirty="0" err="1"/>
              <a:t>ql-io</a:t>
            </a:r>
            <a:r>
              <a:rPr lang="en-US" sz="4800" dirty="0"/>
              <a:t>/</a:t>
            </a:r>
            <a:r>
              <a:rPr lang="en-US" sz="4800" dirty="0" err="1" smtClean="0"/>
              <a:t>ql.io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410303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3" y="311182"/>
            <a:ext cx="8996823" cy="22635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81525" y="2975440"/>
            <a:ext cx="4010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HTTP interface mapped to a "table" – a data source</a:t>
            </a:r>
            <a:endParaRPr lang="en-US" sz="2800" dirty="0"/>
          </a:p>
        </p:txBody>
      </p:sp>
      <p:sp>
        <p:nvSpPr>
          <p:cNvPr id="6" name="Freeform 5"/>
          <p:cNvSpPr/>
          <p:nvPr/>
        </p:nvSpPr>
        <p:spPr>
          <a:xfrm rot="3660000">
            <a:off x="4635280" y="1591557"/>
            <a:ext cx="2449771" cy="361059"/>
          </a:xfrm>
          <a:custGeom>
            <a:avLst/>
            <a:gdLst>
              <a:gd name="connsiteX0" fmla="*/ 902593 w 902593"/>
              <a:gd name="connsiteY0" fmla="*/ 482828 h 482828"/>
              <a:gd name="connsiteX1" fmla="*/ 671697 w 902593"/>
              <a:gd name="connsiteY1" fmla="*/ 335881 h 482828"/>
              <a:gd name="connsiteX2" fmla="*/ 493278 w 902593"/>
              <a:gd name="connsiteY2" fmla="*/ 220422 h 482828"/>
              <a:gd name="connsiteX3" fmla="*/ 335849 w 902593"/>
              <a:gd name="connsiteY3" fmla="*/ 167940 h 482828"/>
              <a:gd name="connsiteX4" fmla="*/ 146934 w 902593"/>
              <a:gd name="connsiteY4" fmla="*/ 73474 h 482828"/>
              <a:gd name="connsiteX5" fmla="*/ 104953 w 902593"/>
              <a:gd name="connsiteY5" fmla="*/ 52481 h 482828"/>
              <a:gd name="connsiteX6" fmla="*/ 62972 w 902593"/>
              <a:gd name="connsiteY6" fmla="*/ 20993 h 482828"/>
              <a:gd name="connsiteX7" fmla="*/ 0 w 902593"/>
              <a:gd name="connsiteY7" fmla="*/ 0 h 48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2593" h="482828">
                <a:moveTo>
                  <a:pt x="902593" y="482828"/>
                </a:moveTo>
                <a:cubicBezTo>
                  <a:pt x="746175" y="404611"/>
                  <a:pt x="879912" y="476943"/>
                  <a:pt x="671697" y="335881"/>
                </a:cubicBezTo>
                <a:cubicBezTo>
                  <a:pt x="613049" y="296148"/>
                  <a:pt x="560482" y="242826"/>
                  <a:pt x="493278" y="220422"/>
                </a:cubicBezTo>
                <a:cubicBezTo>
                  <a:pt x="440802" y="202928"/>
                  <a:pt x="386771" y="189545"/>
                  <a:pt x="335849" y="167940"/>
                </a:cubicBezTo>
                <a:cubicBezTo>
                  <a:pt x="271036" y="140441"/>
                  <a:pt x="209906" y="104963"/>
                  <a:pt x="146934" y="73474"/>
                </a:cubicBezTo>
                <a:cubicBezTo>
                  <a:pt x="132940" y="66476"/>
                  <a:pt x="117469" y="61869"/>
                  <a:pt x="104953" y="52481"/>
                </a:cubicBezTo>
                <a:cubicBezTo>
                  <a:pt x="90959" y="41985"/>
                  <a:pt x="78618" y="28816"/>
                  <a:pt x="62972" y="20993"/>
                </a:cubicBezTo>
                <a:cubicBezTo>
                  <a:pt x="43182" y="11097"/>
                  <a:pt x="0" y="0"/>
                  <a:pt x="0" y="0"/>
                </a:cubicBezTo>
              </a:path>
            </a:pathLst>
          </a:custGeom>
          <a:ln w="53975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3" y="311182"/>
            <a:ext cx="8996823" cy="22635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81525" y="2975440"/>
            <a:ext cx="4010363" cy="9541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HTTP interface mapped to a "table" – a data source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 rot="3660000">
            <a:off x="4635280" y="1591557"/>
            <a:ext cx="2449771" cy="361059"/>
          </a:xfrm>
          <a:custGeom>
            <a:avLst/>
            <a:gdLst>
              <a:gd name="connsiteX0" fmla="*/ 902593 w 902593"/>
              <a:gd name="connsiteY0" fmla="*/ 482828 h 482828"/>
              <a:gd name="connsiteX1" fmla="*/ 671697 w 902593"/>
              <a:gd name="connsiteY1" fmla="*/ 335881 h 482828"/>
              <a:gd name="connsiteX2" fmla="*/ 493278 w 902593"/>
              <a:gd name="connsiteY2" fmla="*/ 220422 h 482828"/>
              <a:gd name="connsiteX3" fmla="*/ 335849 w 902593"/>
              <a:gd name="connsiteY3" fmla="*/ 167940 h 482828"/>
              <a:gd name="connsiteX4" fmla="*/ 146934 w 902593"/>
              <a:gd name="connsiteY4" fmla="*/ 73474 h 482828"/>
              <a:gd name="connsiteX5" fmla="*/ 104953 w 902593"/>
              <a:gd name="connsiteY5" fmla="*/ 52481 h 482828"/>
              <a:gd name="connsiteX6" fmla="*/ 62972 w 902593"/>
              <a:gd name="connsiteY6" fmla="*/ 20993 h 482828"/>
              <a:gd name="connsiteX7" fmla="*/ 0 w 902593"/>
              <a:gd name="connsiteY7" fmla="*/ 0 h 48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2593" h="482828">
                <a:moveTo>
                  <a:pt x="902593" y="482828"/>
                </a:moveTo>
                <a:cubicBezTo>
                  <a:pt x="746175" y="404611"/>
                  <a:pt x="879912" y="476943"/>
                  <a:pt x="671697" y="335881"/>
                </a:cubicBezTo>
                <a:cubicBezTo>
                  <a:pt x="613049" y="296148"/>
                  <a:pt x="560482" y="242826"/>
                  <a:pt x="493278" y="220422"/>
                </a:cubicBezTo>
                <a:cubicBezTo>
                  <a:pt x="440802" y="202928"/>
                  <a:pt x="386771" y="189545"/>
                  <a:pt x="335849" y="167940"/>
                </a:cubicBezTo>
                <a:cubicBezTo>
                  <a:pt x="271036" y="140441"/>
                  <a:pt x="209906" y="104963"/>
                  <a:pt x="146934" y="73474"/>
                </a:cubicBezTo>
                <a:cubicBezTo>
                  <a:pt x="132940" y="66476"/>
                  <a:pt x="117469" y="61869"/>
                  <a:pt x="104953" y="52481"/>
                </a:cubicBezTo>
                <a:cubicBezTo>
                  <a:pt x="90959" y="41985"/>
                  <a:pt x="78618" y="28816"/>
                  <a:pt x="62972" y="20993"/>
                </a:cubicBezTo>
                <a:cubicBezTo>
                  <a:pt x="43182" y="11097"/>
                  <a:pt x="0" y="0"/>
                  <a:pt x="0" y="0"/>
                </a:cubicBezTo>
              </a:path>
            </a:pathLst>
          </a:custGeom>
          <a:ln w="53975">
            <a:solidFill>
              <a:schemeClr val="bg1">
                <a:lumMod val="8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 rot="3660000">
            <a:off x="399932" y="1414349"/>
            <a:ext cx="2898330" cy="1490685"/>
          </a:xfrm>
          <a:custGeom>
            <a:avLst/>
            <a:gdLst>
              <a:gd name="connsiteX0" fmla="*/ 902593 w 902593"/>
              <a:gd name="connsiteY0" fmla="*/ 482828 h 482828"/>
              <a:gd name="connsiteX1" fmla="*/ 671697 w 902593"/>
              <a:gd name="connsiteY1" fmla="*/ 335881 h 482828"/>
              <a:gd name="connsiteX2" fmla="*/ 493278 w 902593"/>
              <a:gd name="connsiteY2" fmla="*/ 220422 h 482828"/>
              <a:gd name="connsiteX3" fmla="*/ 335849 w 902593"/>
              <a:gd name="connsiteY3" fmla="*/ 167940 h 482828"/>
              <a:gd name="connsiteX4" fmla="*/ 146934 w 902593"/>
              <a:gd name="connsiteY4" fmla="*/ 73474 h 482828"/>
              <a:gd name="connsiteX5" fmla="*/ 104953 w 902593"/>
              <a:gd name="connsiteY5" fmla="*/ 52481 h 482828"/>
              <a:gd name="connsiteX6" fmla="*/ 62972 w 902593"/>
              <a:gd name="connsiteY6" fmla="*/ 20993 h 482828"/>
              <a:gd name="connsiteX7" fmla="*/ 0 w 902593"/>
              <a:gd name="connsiteY7" fmla="*/ 0 h 48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2593" h="482828">
                <a:moveTo>
                  <a:pt x="902593" y="482828"/>
                </a:moveTo>
                <a:cubicBezTo>
                  <a:pt x="746175" y="404611"/>
                  <a:pt x="879912" y="476943"/>
                  <a:pt x="671697" y="335881"/>
                </a:cubicBezTo>
                <a:cubicBezTo>
                  <a:pt x="613049" y="296148"/>
                  <a:pt x="560482" y="242826"/>
                  <a:pt x="493278" y="220422"/>
                </a:cubicBezTo>
                <a:cubicBezTo>
                  <a:pt x="440802" y="202928"/>
                  <a:pt x="386771" y="189545"/>
                  <a:pt x="335849" y="167940"/>
                </a:cubicBezTo>
                <a:cubicBezTo>
                  <a:pt x="271036" y="140441"/>
                  <a:pt x="209906" y="104963"/>
                  <a:pt x="146934" y="73474"/>
                </a:cubicBezTo>
                <a:cubicBezTo>
                  <a:pt x="132940" y="66476"/>
                  <a:pt x="117469" y="61869"/>
                  <a:pt x="104953" y="52481"/>
                </a:cubicBezTo>
                <a:cubicBezTo>
                  <a:pt x="90959" y="41985"/>
                  <a:pt x="78618" y="28816"/>
                  <a:pt x="62972" y="20993"/>
                </a:cubicBezTo>
                <a:cubicBezTo>
                  <a:pt x="43182" y="11097"/>
                  <a:pt x="0" y="0"/>
                  <a:pt x="0" y="0"/>
                </a:cubicBezTo>
              </a:path>
            </a:pathLst>
          </a:custGeom>
          <a:ln w="53975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8619" y="3796113"/>
            <a:ext cx="4010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CRUD operations in HTTP mapped </a:t>
            </a:r>
            <a:r>
              <a:rPr lang="en-US" sz="2800" dirty="0" smtClean="0"/>
              <a:t>to SQL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58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3" y="311182"/>
            <a:ext cx="8996823" cy="22635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81525" y="2975440"/>
            <a:ext cx="4010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HTTP interface mapped to a "table" – a data source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 rot="3660000">
            <a:off x="4635280" y="1591557"/>
            <a:ext cx="2449771" cy="361059"/>
          </a:xfrm>
          <a:custGeom>
            <a:avLst/>
            <a:gdLst>
              <a:gd name="connsiteX0" fmla="*/ 902593 w 902593"/>
              <a:gd name="connsiteY0" fmla="*/ 482828 h 482828"/>
              <a:gd name="connsiteX1" fmla="*/ 671697 w 902593"/>
              <a:gd name="connsiteY1" fmla="*/ 335881 h 482828"/>
              <a:gd name="connsiteX2" fmla="*/ 493278 w 902593"/>
              <a:gd name="connsiteY2" fmla="*/ 220422 h 482828"/>
              <a:gd name="connsiteX3" fmla="*/ 335849 w 902593"/>
              <a:gd name="connsiteY3" fmla="*/ 167940 h 482828"/>
              <a:gd name="connsiteX4" fmla="*/ 146934 w 902593"/>
              <a:gd name="connsiteY4" fmla="*/ 73474 h 482828"/>
              <a:gd name="connsiteX5" fmla="*/ 104953 w 902593"/>
              <a:gd name="connsiteY5" fmla="*/ 52481 h 482828"/>
              <a:gd name="connsiteX6" fmla="*/ 62972 w 902593"/>
              <a:gd name="connsiteY6" fmla="*/ 20993 h 482828"/>
              <a:gd name="connsiteX7" fmla="*/ 0 w 902593"/>
              <a:gd name="connsiteY7" fmla="*/ 0 h 48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2593" h="482828">
                <a:moveTo>
                  <a:pt x="902593" y="482828"/>
                </a:moveTo>
                <a:cubicBezTo>
                  <a:pt x="746175" y="404611"/>
                  <a:pt x="879912" y="476943"/>
                  <a:pt x="671697" y="335881"/>
                </a:cubicBezTo>
                <a:cubicBezTo>
                  <a:pt x="613049" y="296148"/>
                  <a:pt x="560482" y="242826"/>
                  <a:pt x="493278" y="220422"/>
                </a:cubicBezTo>
                <a:cubicBezTo>
                  <a:pt x="440802" y="202928"/>
                  <a:pt x="386771" y="189545"/>
                  <a:pt x="335849" y="167940"/>
                </a:cubicBezTo>
                <a:cubicBezTo>
                  <a:pt x="271036" y="140441"/>
                  <a:pt x="209906" y="104963"/>
                  <a:pt x="146934" y="73474"/>
                </a:cubicBezTo>
                <a:cubicBezTo>
                  <a:pt x="132940" y="66476"/>
                  <a:pt x="117469" y="61869"/>
                  <a:pt x="104953" y="52481"/>
                </a:cubicBezTo>
                <a:cubicBezTo>
                  <a:pt x="90959" y="41985"/>
                  <a:pt x="78618" y="28816"/>
                  <a:pt x="62972" y="20993"/>
                </a:cubicBezTo>
                <a:cubicBezTo>
                  <a:pt x="43182" y="11097"/>
                  <a:pt x="0" y="0"/>
                  <a:pt x="0" y="0"/>
                </a:cubicBezTo>
              </a:path>
            </a:pathLst>
          </a:custGeom>
          <a:ln w="53975">
            <a:solidFill>
              <a:schemeClr val="bg1">
                <a:lumMod val="8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3660000">
            <a:off x="399932" y="1414349"/>
            <a:ext cx="2898330" cy="1490685"/>
          </a:xfrm>
          <a:custGeom>
            <a:avLst/>
            <a:gdLst>
              <a:gd name="connsiteX0" fmla="*/ 902593 w 902593"/>
              <a:gd name="connsiteY0" fmla="*/ 482828 h 482828"/>
              <a:gd name="connsiteX1" fmla="*/ 671697 w 902593"/>
              <a:gd name="connsiteY1" fmla="*/ 335881 h 482828"/>
              <a:gd name="connsiteX2" fmla="*/ 493278 w 902593"/>
              <a:gd name="connsiteY2" fmla="*/ 220422 h 482828"/>
              <a:gd name="connsiteX3" fmla="*/ 335849 w 902593"/>
              <a:gd name="connsiteY3" fmla="*/ 167940 h 482828"/>
              <a:gd name="connsiteX4" fmla="*/ 146934 w 902593"/>
              <a:gd name="connsiteY4" fmla="*/ 73474 h 482828"/>
              <a:gd name="connsiteX5" fmla="*/ 104953 w 902593"/>
              <a:gd name="connsiteY5" fmla="*/ 52481 h 482828"/>
              <a:gd name="connsiteX6" fmla="*/ 62972 w 902593"/>
              <a:gd name="connsiteY6" fmla="*/ 20993 h 482828"/>
              <a:gd name="connsiteX7" fmla="*/ 0 w 902593"/>
              <a:gd name="connsiteY7" fmla="*/ 0 h 48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2593" h="482828">
                <a:moveTo>
                  <a:pt x="902593" y="482828"/>
                </a:moveTo>
                <a:cubicBezTo>
                  <a:pt x="746175" y="404611"/>
                  <a:pt x="879912" y="476943"/>
                  <a:pt x="671697" y="335881"/>
                </a:cubicBezTo>
                <a:cubicBezTo>
                  <a:pt x="613049" y="296148"/>
                  <a:pt x="560482" y="242826"/>
                  <a:pt x="493278" y="220422"/>
                </a:cubicBezTo>
                <a:cubicBezTo>
                  <a:pt x="440802" y="202928"/>
                  <a:pt x="386771" y="189545"/>
                  <a:pt x="335849" y="167940"/>
                </a:cubicBezTo>
                <a:cubicBezTo>
                  <a:pt x="271036" y="140441"/>
                  <a:pt x="209906" y="104963"/>
                  <a:pt x="146934" y="73474"/>
                </a:cubicBezTo>
                <a:cubicBezTo>
                  <a:pt x="132940" y="66476"/>
                  <a:pt x="117469" y="61869"/>
                  <a:pt x="104953" y="52481"/>
                </a:cubicBezTo>
                <a:cubicBezTo>
                  <a:pt x="90959" y="41985"/>
                  <a:pt x="78618" y="28816"/>
                  <a:pt x="62972" y="20993"/>
                </a:cubicBezTo>
                <a:cubicBezTo>
                  <a:pt x="43182" y="11097"/>
                  <a:pt x="0" y="0"/>
                  <a:pt x="0" y="0"/>
                </a:cubicBezTo>
              </a:path>
            </a:pathLst>
          </a:custGeom>
          <a:ln w="53975">
            <a:solidFill>
              <a:schemeClr val="bg1">
                <a:lumMod val="8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8619" y="3796113"/>
            <a:ext cx="4010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CRUD operations in HTTP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mapped to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SQL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 rot="3660000">
            <a:off x="1165585" y="2471250"/>
            <a:ext cx="3496387" cy="1645029"/>
          </a:xfrm>
          <a:custGeom>
            <a:avLst/>
            <a:gdLst>
              <a:gd name="connsiteX0" fmla="*/ 902593 w 902593"/>
              <a:gd name="connsiteY0" fmla="*/ 482828 h 482828"/>
              <a:gd name="connsiteX1" fmla="*/ 671697 w 902593"/>
              <a:gd name="connsiteY1" fmla="*/ 335881 h 482828"/>
              <a:gd name="connsiteX2" fmla="*/ 493278 w 902593"/>
              <a:gd name="connsiteY2" fmla="*/ 220422 h 482828"/>
              <a:gd name="connsiteX3" fmla="*/ 335849 w 902593"/>
              <a:gd name="connsiteY3" fmla="*/ 167940 h 482828"/>
              <a:gd name="connsiteX4" fmla="*/ 146934 w 902593"/>
              <a:gd name="connsiteY4" fmla="*/ 73474 h 482828"/>
              <a:gd name="connsiteX5" fmla="*/ 104953 w 902593"/>
              <a:gd name="connsiteY5" fmla="*/ 52481 h 482828"/>
              <a:gd name="connsiteX6" fmla="*/ 62972 w 902593"/>
              <a:gd name="connsiteY6" fmla="*/ 20993 h 482828"/>
              <a:gd name="connsiteX7" fmla="*/ 0 w 902593"/>
              <a:gd name="connsiteY7" fmla="*/ 0 h 48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2593" h="482828">
                <a:moveTo>
                  <a:pt x="902593" y="482828"/>
                </a:moveTo>
                <a:cubicBezTo>
                  <a:pt x="746175" y="404611"/>
                  <a:pt x="879912" y="476943"/>
                  <a:pt x="671697" y="335881"/>
                </a:cubicBezTo>
                <a:cubicBezTo>
                  <a:pt x="613049" y="296148"/>
                  <a:pt x="560482" y="242826"/>
                  <a:pt x="493278" y="220422"/>
                </a:cubicBezTo>
                <a:cubicBezTo>
                  <a:pt x="440802" y="202928"/>
                  <a:pt x="386771" y="189545"/>
                  <a:pt x="335849" y="167940"/>
                </a:cubicBezTo>
                <a:cubicBezTo>
                  <a:pt x="271036" y="140441"/>
                  <a:pt x="209906" y="104963"/>
                  <a:pt x="146934" y="73474"/>
                </a:cubicBezTo>
                <a:cubicBezTo>
                  <a:pt x="132940" y="66476"/>
                  <a:pt x="117469" y="61869"/>
                  <a:pt x="104953" y="52481"/>
                </a:cubicBezTo>
                <a:cubicBezTo>
                  <a:pt x="90959" y="41985"/>
                  <a:pt x="78618" y="28816"/>
                  <a:pt x="62972" y="20993"/>
                </a:cubicBezTo>
                <a:cubicBezTo>
                  <a:pt x="43182" y="11097"/>
                  <a:pt x="0" y="0"/>
                  <a:pt x="0" y="0"/>
                </a:cubicBezTo>
              </a:path>
            </a:pathLst>
          </a:custGeom>
          <a:ln w="53975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50777" y="5229136"/>
            <a:ext cx="3025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trike="sngStrike" dirty="0" smtClean="0"/>
              <a:t>Ruby-style</a:t>
            </a:r>
            <a:r>
              <a:rPr lang="en-US" sz="2800" dirty="0" smtClean="0"/>
              <a:t> variable substitution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20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3" y="311182"/>
            <a:ext cx="8996823" cy="22635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81525" y="2975440"/>
            <a:ext cx="4010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D9D9D9"/>
                </a:solidFill>
              </a:rPr>
              <a:t>HTTP interface mapped to a "table" – a data source</a:t>
            </a:r>
            <a:endParaRPr lang="en-US" sz="2800" dirty="0">
              <a:solidFill>
                <a:srgbClr val="D9D9D9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 rot="3660000">
            <a:off x="4635280" y="1591557"/>
            <a:ext cx="2449771" cy="361059"/>
          </a:xfrm>
          <a:custGeom>
            <a:avLst/>
            <a:gdLst>
              <a:gd name="connsiteX0" fmla="*/ 902593 w 902593"/>
              <a:gd name="connsiteY0" fmla="*/ 482828 h 482828"/>
              <a:gd name="connsiteX1" fmla="*/ 671697 w 902593"/>
              <a:gd name="connsiteY1" fmla="*/ 335881 h 482828"/>
              <a:gd name="connsiteX2" fmla="*/ 493278 w 902593"/>
              <a:gd name="connsiteY2" fmla="*/ 220422 h 482828"/>
              <a:gd name="connsiteX3" fmla="*/ 335849 w 902593"/>
              <a:gd name="connsiteY3" fmla="*/ 167940 h 482828"/>
              <a:gd name="connsiteX4" fmla="*/ 146934 w 902593"/>
              <a:gd name="connsiteY4" fmla="*/ 73474 h 482828"/>
              <a:gd name="connsiteX5" fmla="*/ 104953 w 902593"/>
              <a:gd name="connsiteY5" fmla="*/ 52481 h 482828"/>
              <a:gd name="connsiteX6" fmla="*/ 62972 w 902593"/>
              <a:gd name="connsiteY6" fmla="*/ 20993 h 482828"/>
              <a:gd name="connsiteX7" fmla="*/ 0 w 902593"/>
              <a:gd name="connsiteY7" fmla="*/ 0 h 48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2593" h="482828">
                <a:moveTo>
                  <a:pt x="902593" y="482828"/>
                </a:moveTo>
                <a:cubicBezTo>
                  <a:pt x="746175" y="404611"/>
                  <a:pt x="879912" y="476943"/>
                  <a:pt x="671697" y="335881"/>
                </a:cubicBezTo>
                <a:cubicBezTo>
                  <a:pt x="613049" y="296148"/>
                  <a:pt x="560482" y="242826"/>
                  <a:pt x="493278" y="220422"/>
                </a:cubicBezTo>
                <a:cubicBezTo>
                  <a:pt x="440802" y="202928"/>
                  <a:pt x="386771" y="189545"/>
                  <a:pt x="335849" y="167940"/>
                </a:cubicBezTo>
                <a:cubicBezTo>
                  <a:pt x="271036" y="140441"/>
                  <a:pt x="209906" y="104963"/>
                  <a:pt x="146934" y="73474"/>
                </a:cubicBezTo>
                <a:cubicBezTo>
                  <a:pt x="132940" y="66476"/>
                  <a:pt x="117469" y="61869"/>
                  <a:pt x="104953" y="52481"/>
                </a:cubicBezTo>
                <a:cubicBezTo>
                  <a:pt x="90959" y="41985"/>
                  <a:pt x="78618" y="28816"/>
                  <a:pt x="62972" y="20993"/>
                </a:cubicBezTo>
                <a:cubicBezTo>
                  <a:pt x="43182" y="11097"/>
                  <a:pt x="0" y="0"/>
                  <a:pt x="0" y="0"/>
                </a:cubicBezTo>
              </a:path>
            </a:pathLst>
          </a:custGeom>
          <a:ln w="53975">
            <a:solidFill>
              <a:srgbClr val="D9D9D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 rot="3660000">
            <a:off x="399932" y="1414349"/>
            <a:ext cx="2898330" cy="1490685"/>
          </a:xfrm>
          <a:custGeom>
            <a:avLst/>
            <a:gdLst>
              <a:gd name="connsiteX0" fmla="*/ 902593 w 902593"/>
              <a:gd name="connsiteY0" fmla="*/ 482828 h 482828"/>
              <a:gd name="connsiteX1" fmla="*/ 671697 w 902593"/>
              <a:gd name="connsiteY1" fmla="*/ 335881 h 482828"/>
              <a:gd name="connsiteX2" fmla="*/ 493278 w 902593"/>
              <a:gd name="connsiteY2" fmla="*/ 220422 h 482828"/>
              <a:gd name="connsiteX3" fmla="*/ 335849 w 902593"/>
              <a:gd name="connsiteY3" fmla="*/ 167940 h 482828"/>
              <a:gd name="connsiteX4" fmla="*/ 146934 w 902593"/>
              <a:gd name="connsiteY4" fmla="*/ 73474 h 482828"/>
              <a:gd name="connsiteX5" fmla="*/ 104953 w 902593"/>
              <a:gd name="connsiteY5" fmla="*/ 52481 h 482828"/>
              <a:gd name="connsiteX6" fmla="*/ 62972 w 902593"/>
              <a:gd name="connsiteY6" fmla="*/ 20993 h 482828"/>
              <a:gd name="connsiteX7" fmla="*/ 0 w 902593"/>
              <a:gd name="connsiteY7" fmla="*/ 0 h 48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2593" h="482828">
                <a:moveTo>
                  <a:pt x="902593" y="482828"/>
                </a:moveTo>
                <a:cubicBezTo>
                  <a:pt x="746175" y="404611"/>
                  <a:pt x="879912" y="476943"/>
                  <a:pt x="671697" y="335881"/>
                </a:cubicBezTo>
                <a:cubicBezTo>
                  <a:pt x="613049" y="296148"/>
                  <a:pt x="560482" y="242826"/>
                  <a:pt x="493278" y="220422"/>
                </a:cubicBezTo>
                <a:cubicBezTo>
                  <a:pt x="440802" y="202928"/>
                  <a:pt x="386771" y="189545"/>
                  <a:pt x="335849" y="167940"/>
                </a:cubicBezTo>
                <a:cubicBezTo>
                  <a:pt x="271036" y="140441"/>
                  <a:pt x="209906" y="104963"/>
                  <a:pt x="146934" y="73474"/>
                </a:cubicBezTo>
                <a:cubicBezTo>
                  <a:pt x="132940" y="66476"/>
                  <a:pt x="117469" y="61869"/>
                  <a:pt x="104953" y="52481"/>
                </a:cubicBezTo>
                <a:cubicBezTo>
                  <a:pt x="90959" y="41985"/>
                  <a:pt x="78618" y="28816"/>
                  <a:pt x="62972" y="20993"/>
                </a:cubicBezTo>
                <a:cubicBezTo>
                  <a:pt x="43182" y="11097"/>
                  <a:pt x="0" y="0"/>
                  <a:pt x="0" y="0"/>
                </a:cubicBezTo>
              </a:path>
            </a:pathLst>
          </a:custGeom>
          <a:ln w="53975">
            <a:solidFill>
              <a:srgbClr val="D9D9D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8619" y="3796113"/>
            <a:ext cx="4010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D9D9D9"/>
                </a:solidFill>
              </a:rPr>
              <a:t>CRUD operations in HTTP </a:t>
            </a:r>
            <a:r>
              <a:rPr lang="en-US" sz="2800" dirty="0" smtClean="0">
                <a:solidFill>
                  <a:srgbClr val="D9D9D9"/>
                </a:solidFill>
              </a:rPr>
              <a:t>mapped to </a:t>
            </a:r>
            <a:r>
              <a:rPr lang="en-US" sz="2800" dirty="0" smtClean="0">
                <a:solidFill>
                  <a:srgbClr val="D9D9D9"/>
                </a:solidFill>
              </a:rPr>
              <a:t>SQL</a:t>
            </a:r>
            <a:endParaRPr lang="en-US" sz="2800" dirty="0">
              <a:solidFill>
                <a:srgbClr val="D9D9D9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 rot="3660000">
            <a:off x="1165585" y="2471250"/>
            <a:ext cx="3496387" cy="1645029"/>
          </a:xfrm>
          <a:custGeom>
            <a:avLst/>
            <a:gdLst>
              <a:gd name="connsiteX0" fmla="*/ 902593 w 902593"/>
              <a:gd name="connsiteY0" fmla="*/ 482828 h 482828"/>
              <a:gd name="connsiteX1" fmla="*/ 671697 w 902593"/>
              <a:gd name="connsiteY1" fmla="*/ 335881 h 482828"/>
              <a:gd name="connsiteX2" fmla="*/ 493278 w 902593"/>
              <a:gd name="connsiteY2" fmla="*/ 220422 h 482828"/>
              <a:gd name="connsiteX3" fmla="*/ 335849 w 902593"/>
              <a:gd name="connsiteY3" fmla="*/ 167940 h 482828"/>
              <a:gd name="connsiteX4" fmla="*/ 146934 w 902593"/>
              <a:gd name="connsiteY4" fmla="*/ 73474 h 482828"/>
              <a:gd name="connsiteX5" fmla="*/ 104953 w 902593"/>
              <a:gd name="connsiteY5" fmla="*/ 52481 h 482828"/>
              <a:gd name="connsiteX6" fmla="*/ 62972 w 902593"/>
              <a:gd name="connsiteY6" fmla="*/ 20993 h 482828"/>
              <a:gd name="connsiteX7" fmla="*/ 0 w 902593"/>
              <a:gd name="connsiteY7" fmla="*/ 0 h 48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2593" h="482828">
                <a:moveTo>
                  <a:pt x="902593" y="482828"/>
                </a:moveTo>
                <a:cubicBezTo>
                  <a:pt x="746175" y="404611"/>
                  <a:pt x="879912" y="476943"/>
                  <a:pt x="671697" y="335881"/>
                </a:cubicBezTo>
                <a:cubicBezTo>
                  <a:pt x="613049" y="296148"/>
                  <a:pt x="560482" y="242826"/>
                  <a:pt x="493278" y="220422"/>
                </a:cubicBezTo>
                <a:cubicBezTo>
                  <a:pt x="440802" y="202928"/>
                  <a:pt x="386771" y="189545"/>
                  <a:pt x="335849" y="167940"/>
                </a:cubicBezTo>
                <a:cubicBezTo>
                  <a:pt x="271036" y="140441"/>
                  <a:pt x="209906" y="104963"/>
                  <a:pt x="146934" y="73474"/>
                </a:cubicBezTo>
                <a:cubicBezTo>
                  <a:pt x="132940" y="66476"/>
                  <a:pt x="117469" y="61869"/>
                  <a:pt x="104953" y="52481"/>
                </a:cubicBezTo>
                <a:cubicBezTo>
                  <a:pt x="90959" y="41985"/>
                  <a:pt x="78618" y="28816"/>
                  <a:pt x="62972" y="20993"/>
                </a:cubicBezTo>
                <a:cubicBezTo>
                  <a:pt x="43182" y="11097"/>
                  <a:pt x="0" y="0"/>
                  <a:pt x="0" y="0"/>
                </a:cubicBezTo>
              </a:path>
            </a:pathLst>
          </a:custGeom>
          <a:ln w="53975">
            <a:solidFill>
              <a:srgbClr val="D9D9D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0777" y="5229136"/>
            <a:ext cx="30037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trike="sngStrike" dirty="0" smtClean="0">
                <a:solidFill>
                  <a:srgbClr val="D9D9D9"/>
                </a:solidFill>
              </a:rPr>
              <a:t>Ruby-style</a:t>
            </a:r>
            <a:r>
              <a:rPr lang="en-US" sz="2800" dirty="0" smtClean="0">
                <a:solidFill>
                  <a:srgbClr val="D9D9D9"/>
                </a:solidFill>
              </a:rPr>
              <a:t> variable substitution</a:t>
            </a:r>
            <a:endParaRPr lang="en-US" sz="2800" dirty="0">
              <a:solidFill>
                <a:srgbClr val="D9D9D9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 rot="3660000">
            <a:off x="4161989" y="3279923"/>
            <a:ext cx="3166845" cy="298829"/>
          </a:xfrm>
          <a:custGeom>
            <a:avLst/>
            <a:gdLst>
              <a:gd name="connsiteX0" fmla="*/ 902593 w 902593"/>
              <a:gd name="connsiteY0" fmla="*/ 482828 h 482828"/>
              <a:gd name="connsiteX1" fmla="*/ 671697 w 902593"/>
              <a:gd name="connsiteY1" fmla="*/ 335881 h 482828"/>
              <a:gd name="connsiteX2" fmla="*/ 493278 w 902593"/>
              <a:gd name="connsiteY2" fmla="*/ 220422 h 482828"/>
              <a:gd name="connsiteX3" fmla="*/ 335849 w 902593"/>
              <a:gd name="connsiteY3" fmla="*/ 167940 h 482828"/>
              <a:gd name="connsiteX4" fmla="*/ 146934 w 902593"/>
              <a:gd name="connsiteY4" fmla="*/ 73474 h 482828"/>
              <a:gd name="connsiteX5" fmla="*/ 104953 w 902593"/>
              <a:gd name="connsiteY5" fmla="*/ 52481 h 482828"/>
              <a:gd name="connsiteX6" fmla="*/ 62972 w 902593"/>
              <a:gd name="connsiteY6" fmla="*/ 20993 h 482828"/>
              <a:gd name="connsiteX7" fmla="*/ 0 w 902593"/>
              <a:gd name="connsiteY7" fmla="*/ 0 h 48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2593" h="482828">
                <a:moveTo>
                  <a:pt x="902593" y="482828"/>
                </a:moveTo>
                <a:cubicBezTo>
                  <a:pt x="746175" y="404611"/>
                  <a:pt x="879912" y="476943"/>
                  <a:pt x="671697" y="335881"/>
                </a:cubicBezTo>
                <a:cubicBezTo>
                  <a:pt x="613049" y="296148"/>
                  <a:pt x="560482" y="242826"/>
                  <a:pt x="493278" y="220422"/>
                </a:cubicBezTo>
                <a:cubicBezTo>
                  <a:pt x="440802" y="202928"/>
                  <a:pt x="386771" y="189545"/>
                  <a:pt x="335849" y="167940"/>
                </a:cubicBezTo>
                <a:cubicBezTo>
                  <a:pt x="271036" y="140441"/>
                  <a:pt x="209906" y="104963"/>
                  <a:pt x="146934" y="73474"/>
                </a:cubicBezTo>
                <a:cubicBezTo>
                  <a:pt x="132940" y="66476"/>
                  <a:pt x="117469" y="61869"/>
                  <a:pt x="104953" y="52481"/>
                </a:cubicBezTo>
                <a:cubicBezTo>
                  <a:pt x="90959" y="41985"/>
                  <a:pt x="78618" y="28816"/>
                  <a:pt x="62972" y="20993"/>
                </a:cubicBezTo>
                <a:cubicBezTo>
                  <a:pt x="43182" y="11097"/>
                  <a:pt x="0" y="0"/>
                  <a:pt x="0" y="0"/>
                </a:cubicBezTo>
              </a:path>
            </a:pathLst>
          </a:custGeom>
          <a:ln w="53975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47072" y="4802424"/>
            <a:ext cx="4010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JSON paths for walking objects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304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3" y="311182"/>
            <a:ext cx="8996823" cy="22635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81525" y="2975440"/>
            <a:ext cx="4010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D9D9D9"/>
                </a:solidFill>
              </a:rPr>
              <a:t>HTTP interface mapped to a "table" – a data source</a:t>
            </a:r>
            <a:endParaRPr lang="en-US" sz="2800" dirty="0">
              <a:solidFill>
                <a:srgbClr val="D9D9D9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 rot="3660000">
            <a:off x="4635280" y="1591557"/>
            <a:ext cx="2449771" cy="361059"/>
          </a:xfrm>
          <a:custGeom>
            <a:avLst/>
            <a:gdLst>
              <a:gd name="connsiteX0" fmla="*/ 902593 w 902593"/>
              <a:gd name="connsiteY0" fmla="*/ 482828 h 482828"/>
              <a:gd name="connsiteX1" fmla="*/ 671697 w 902593"/>
              <a:gd name="connsiteY1" fmla="*/ 335881 h 482828"/>
              <a:gd name="connsiteX2" fmla="*/ 493278 w 902593"/>
              <a:gd name="connsiteY2" fmla="*/ 220422 h 482828"/>
              <a:gd name="connsiteX3" fmla="*/ 335849 w 902593"/>
              <a:gd name="connsiteY3" fmla="*/ 167940 h 482828"/>
              <a:gd name="connsiteX4" fmla="*/ 146934 w 902593"/>
              <a:gd name="connsiteY4" fmla="*/ 73474 h 482828"/>
              <a:gd name="connsiteX5" fmla="*/ 104953 w 902593"/>
              <a:gd name="connsiteY5" fmla="*/ 52481 h 482828"/>
              <a:gd name="connsiteX6" fmla="*/ 62972 w 902593"/>
              <a:gd name="connsiteY6" fmla="*/ 20993 h 482828"/>
              <a:gd name="connsiteX7" fmla="*/ 0 w 902593"/>
              <a:gd name="connsiteY7" fmla="*/ 0 h 48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2593" h="482828">
                <a:moveTo>
                  <a:pt x="902593" y="482828"/>
                </a:moveTo>
                <a:cubicBezTo>
                  <a:pt x="746175" y="404611"/>
                  <a:pt x="879912" y="476943"/>
                  <a:pt x="671697" y="335881"/>
                </a:cubicBezTo>
                <a:cubicBezTo>
                  <a:pt x="613049" y="296148"/>
                  <a:pt x="560482" y="242826"/>
                  <a:pt x="493278" y="220422"/>
                </a:cubicBezTo>
                <a:cubicBezTo>
                  <a:pt x="440802" y="202928"/>
                  <a:pt x="386771" y="189545"/>
                  <a:pt x="335849" y="167940"/>
                </a:cubicBezTo>
                <a:cubicBezTo>
                  <a:pt x="271036" y="140441"/>
                  <a:pt x="209906" y="104963"/>
                  <a:pt x="146934" y="73474"/>
                </a:cubicBezTo>
                <a:cubicBezTo>
                  <a:pt x="132940" y="66476"/>
                  <a:pt x="117469" y="61869"/>
                  <a:pt x="104953" y="52481"/>
                </a:cubicBezTo>
                <a:cubicBezTo>
                  <a:pt x="90959" y="41985"/>
                  <a:pt x="78618" y="28816"/>
                  <a:pt x="62972" y="20993"/>
                </a:cubicBezTo>
                <a:cubicBezTo>
                  <a:pt x="43182" y="11097"/>
                  <a:pt x="0" y="0"/>
                  <a:pt x="0" y="0"/>
                </a:cubicBezTo>
              </a:path>
            </a:pathLst>
          </a:custGeom>
          <a:ln w="53975">
            <a:solidFill>
              <a:srgbClr val="D9D9D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3660000">
            <a:off x="399932" y="1414349"/>
            <a:ext cx="2898330" cy="1490685"/>
          </a:xfrm>
          <a:custGeom>
            <a:avLst/>
            <a:gdLst>
              <a:gd name="connsiteX0" fmla="*/ 902593 w 902593"/>
              <a:gd name="connsiteY0" fmla="*/ 482828 h 482828"/>
              <a:gd name="connsiteX1" fmla="*/ 671697 w 902593"/>
              <a:gd name="connsiteY1" fmla="*/ 335881 h 482828"/>
              <a:gd name="connsiteX2" fmla="*/ 493278 w 902593"/>
              <a:gd name="connsiteY2" fmla="*/ 220422 h 482828"/>
              <a:gd name="connsiteX3" fmla="*/ 335849 w 902593"/>
              <a:gd name="connsiteY3" fmla="*/ 167940 h 482828"/>
              <a:gd name="connsiteX4" fmla="*/ 146934 w 902593"/>
              <a:gd name="connsiteY4" fmla="*/ 73474 h 482828"/>
              <a:gd name="connsiteX5" fmla="*/ 104953 w 902593"/>
              <a:gd name="connsiteY5" fmla="*/ 52481 h 482828"/>
              <a:gd name="connsiteX6" fmla="*/ 62972 w 902593"/>
              <a:gd name="connsiteY6" fmla="*/ 20993 h 482828"/>
              <a:gd name="connsiteX7" fmla="*/ 0 w 902593"/>
              <a:gd name="connsiteY7" fmla="*/ 0 h 48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2593" h="482828">
                <a:moveTo>
                  <a:pt x="902593" y="482828"/>
                </a:moveTo>
                <a:cubicBezTo>
                  <a:pt x="746175" y="404611"/>
                  <a:pt x="879912" y="476943"/>
                  <a:pt x="671697" y="335881"/>
                </a:cubicBezTo>
                <a:cubicBezTo>
                  <a:pt x="613049" y="296148"/>
                  <a:pt x="560482" y="242826"/>
                  <a:pt x="493278" y="220422"/>
                </a:cubicBezTo>
                <a:cubicBezTo>
                  <a:pt x="440802" y="202928"/>
                  <a:pt x="386771" y="189545"/>
                  <a:pt x="335849" y="167940"/>
                </a:cubicBezTo>
                <a:cubicBezTo>
                  <a:pt x="271036" y="140441"/>
                  <a:pt x="209906" y="104963"/>
                  <a:pt x="146934" y="73474"/>
                </a:cubicBezTo>
                <a:cubicBezTo>
                  <a:pt x="132940" y="66476"/>
                  <a:pt x="117469" y="61869"/>
                  <a:pt x="104953" y="52481"/>
                </a:cubicBezTo>
                <a:cubicBezTo>
                  <a:pt x="90959" y="41985"/>
                  <a:pt x="78618" y="28816"/>
                  <a:pt x="62972" y="20993"/>
                </a:cubicBezTo>
                <a:cubicBezTo>
                  <a:pt x="43182" y="11097"/>
                  <a:pt x="0" y="0"/>
                  <a:pt x="0" y="0"/>
                </a:cubicBezTo>
              </a:path>
            </a:pathLst>
          </a:custGeom>
          <a:ln w="53975">
            <a:solidFill>
              <a:srgbClr val="D9D9D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8619" y="3796113"/>
            <a:ext cx="4010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D9D9D9"/>
                </a:solidFill>
              </a:rPr>
              <a:t>CRUD operations in HTTP </a:t>
            </a:r>
            <a:r>
              <a:rPr lang="en-US" sz="2800" smtClean="0">
                <a:solidFill>
                  <a:srgbClr val="D9D9D9"/>
                </a:solidFill>
              </a:rPr>
              <a:t>mapped </a:t>
            </a:r>
            <a:r>
              <a:rPr lang="en-US" sz="2800" smtClean="0">
                <a:solidFill>
                  <a:srgbClr val="D9D9D9"/>
                </a:solidFill>
              </a:rPr>
              <a:t>to SQL</a:t>
            </a:r>
            <a:endParaRPr lang="en-US" sz="2800" dirty="0">
              <a:solidFill>
                <a:srgbClr val="D9D9D9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 rot="3660000">
            <a:off x="1165585" y="2471250"/>
            <a:ext cx="3496387" cy="1645029"/>
          </a:xfrm>
          <a:custGeom>
            <a:avLst/>
            <a:gdLst>
              <a:gd name="connsiteX0" fmla="*/ 902593 w 902593"/>
              <a:gd name="connsiteY0" fmla="*/ 482828 h 482828"/>
              <a:gd name="connsiteX1" fmla="*/ 671697 w 902593"/>
              <a:gd name="connsiteY1" fmla="*/ 335881 h 482828"/>
              <a:gd name="connsiteX2" fmla="*/ 493278 w 902593"/>
              <a:gd name="connsiteY2" fmla="*/ 220422 h 482828"/>
              <a:gd name="connsiteX3" fmla="*/ 335849 w 902593"/>
              <a:gd name="connsiteY3" fmla="*/ 167940 h 482828"/>
              <a:gd name="connsiteX4" fmla="*/ 146934 w 902593"/>
              <a:gd name="connsiteY4" fmla="*/ 73474 h 482828"/>
              <a:gd name="connsiteX5" fmla="*/ 104953 w 902593"/>
              <a:gd name="connsiteY5" fmla="*/ 52481 h 482828"/>
              <a:gd name="connsiteX6" fmla="*/ 62972 w 902593"/>
              <a:gd name="connsiteY6" fmla="*/ 20993 h 482828"/>
              <a:gd name="connsiteX7" fmla="*/ 0 w 902593"/>
              <a:gd name="connsiteY7" fmla="*/ 0 h 48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2593" h="482828">
                <a:moveTo>
                  <a:pt x="902593" y="482828"/>
                </a:moveTo>
                <a:cubicBezTo>
                  <a:pt x="746175" y="404611"/>
                  <a:pt x="879912" y="476943"/>
                  <a:pt x="671697" y="335881"/>
                </a:cubicBezTo>
                <a:cubicBezTo>
                  <a:pt x="613049" y="296148"/>
                  <a:pt x="560482" y="242826"/>
                  <a:pt x="493278" y="220422"/>
                </a:cubicBezTo>
                <a:cubicBezTo>
                  <a:pt x="440802" y="202928"/>
                  <a:pt x="386771" y="189545"/>
                  <a:pt x="335849" y="167940"/>
                </a:cubicBezTo>
                <a:cubicBezTo>
                  <a:pt x="271036" y="140441"/>
                  <a:pt x="209906" y="104963"/>
                  <a:pt x="146934" y="73474"/>
                </a:cubicBezTo>
                <a:cubicBezTo>
                  <a:pt x="132940" y="66476"/>
                  <a:pt x="117469" y="61869"/>
                  <a:pt x="104953" y="52481"/>
                </a:cubicBezTo>
                <a:cubicBezTo>
                  <a:pt x="90959" y="41985"/>
                  <a:pt x="78618" y="28816"/>
                  <a:pt x="62972" y="20993"/>
                </a:cubicBezTo>
                <a:cubicBezTo>
                  <a:pt x="43182" y="11097"/>
                  <a:pt x="0" y="0"/>
                  <a:pt x="0" y="0"/>
                </a:cubicBezTo>
              </a:path>
            </a:pathLst>
          </a:custGeom>
          <a:ln w="53975">
            <a:solidFill>
              <a:srgbClr val="D9D9D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50777" y="5229136"/>
            <a:ext cx="30037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trike="sngStrike" dirty="0" smtClean="0">
                <a:solidFill>
                  <a:srgbClr val="D9D9D9"/>
                </a:solidFill>
              </a:rPr>
              <a:t>Ruby-style</a:t>
            </a:r>
            <a:r>
              <a:rPr lang="en-US" sz="2800" dirty="0" smtClean="0">
                <a:solidFill>
                  <a:srgbClr val="D9D9D9"/>
                </a:solidFill>
              </a:rPr>
              <a:t> variable substitution</a:t>
            </a:r>
            <a:endParaRPr lang="en-US" sz="2800" dirty="0">
              <a:solidFill>
                <a:srgbClr val="D9D9D9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 rot="3660000">
            <a:off x="4161989" y="3143475"/>
            <a:ext cx="3166845" cy="298829"/>
          </a:xfrm>
          <a:custGeom>
            <a:avLst/>
            <a:gdLst>
              <a:gd name="connsiteX0" fmla="*/ 902593 w 902593"/>
              <a:gd name="connsiteY0" fmla="*/ 482828 h 482828"/>
              <a:gd name="connsiteX1" fmla="*/ 671697 w 902593"/>
              <a:gd name="connsiteY1" fmla="*/ 335881 h 482828"/>
              <a:gd name="connsiteX2" fmla="*/ 493278 w 902593"/>
              <a:gd name="connsiteY2" fmla="*/ 220422 h 482828"/>
              <a:gd name="connsiteX3" fmla="*/ 335849 w 902593"/>
              <a:gd name="connsiteY3" fmla="*/ 167940 h 482828"/>
              <a:gd name="connsiteX4" fmla="*/ 146934 w 902593"/>
              <a:gd name="connsiteY4" fmla="*/ 73474 h 482828"/>
              <a:gd name="connsiteX5" fmla="*/ 104953 w 902593"/>
              <a:gd name="connsiteY5" fmla="*/ 52481 h 482828"/>
              <a:gd name="connsiteX6" fmla="*/ 62972 w 902593"/>
              <a:gd name="connsiteY6" fmla="*/ 20993 h 482828"/>
              <a:gd name="connsiteX7" fmla="*/ 0 w 902593"/>
              <a:gd name="connsiteY7" fmla="*/ 0 h 48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2593" h="482828">
                <a:moveTo>
                  <a:pt x="902593" y="482828"/>
                </a:moveTo>
                <a:cubicBezTo>
                  <a:pt x="746175" y="404611"/>
                  <a:pt x="879912" y="476943"/>
                  <a:pt x="671697" y="335881"/>
                </a:cubicBezTo>
                <a:cubicBezTo>
                  <a:pt x="613049" y="296148"/>
                  <a:pt x="560482" y="242826"/>
                  <a:pt x="493278" y="220422"/>
                </a:cubicBezTo>
                <a:cubicBezTo>
                  <a:pt x="440802" y="202928"/>
                  <a:pt x="386771" y="189545"/>
                  <a:pt x="335849" y="167940"/>
                </a:cubicBezTo>
                <a:cubicBezTo>
                  <a:pt x="271036" y="140441"/>
                  <a:pt x="209906" y="104963"/>
                  <a:pt x="146934" y="73474"/>
                </a:cubicBezTo>
                <a:cubicBezTo>
                  <a:pt x="132940" y="66476"/>
                  <a:pt x="117469" y="61869"/>
                  <a:pt x="104953" y="52481"/>
                </a:cubicBezTo>
                <a:cubicBezTo>
                  <a:pt x="90959" y="41985"/>
                  <a:pt x="78618" y="28816"/>
                  <a:pt x="62972" y="20993"/>
                </a:cubicBezTo>
                <a:cubicBezTo>
                  <a:pt x="43182" y="11097"/>
                  <a:pt x="0" y="0"/>
                  <a:pt x="0" y="0"/>
                </a:cubicBezTo>
              </a:path>
            </a:pathLst>
          </a:custGeom>
          <a:ln w="53975">
            <a:solidFill>
              <a:srgbClr val="D9D9D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47072" y="4775966"/>
            <a:ext cx="4010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D9D9D9"/>
                </a:solidFill>
              </a:rPr>
              <a:t>JSON paths for walking objects</a:t>
            </a:r>
            <a:endParaRPr lang="en-US" sz="2800" dirty="0">
              <a:solidFill>
                <a:srgbClr val="D9D9D9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 rot="3660000">
            <a:off x="-190448" y="3091120"/>
            <a:ext cx="3166845" cy="298829"/>
          </a:xfrm>
          <a:custGeom>
            <a:avLst/>
            <a:gdLst>
              <a:gd name="connsiteX0" fmla="*/ 902593 w 902593"/>
              <a:gd name="connsiteY0" fmla="*/ 482828 h 482828"/>
              <a:gd name="connsiteX1" fmla="*/ 671697 w 902593"/>
              <a:gd name="connsiteY1" fmla="*/ 335881 h 482828"/>
              <a:gd name="connsiteX2" fmla="*/ 493278 w 902593"/>
              <a:gd name="connsiteY2" fmla="*/ 220422 h 482828"/>
              <a:gd name="connsiteX3" fmla="*/ 335849 w 902593"/>
              <a:gd name="connsiteY3" fmla="*/ 167940 h 482828"/>
              <a:gd name="connsiteX4" fmla="*/ 146934 w 902593"/>
              <a:gd name="connsiteY4" fmla="*/ 73474 h 482828"/>
              <a:gd name="connsiteX5" fmla="*/ 104953 w 902593"/>
              <a:gd name="connsiteY5" fmla="*/ 52481 h 482828"/>
              <a:gd name="connsiteX6" fmla="*/ 62972 w 902593"/>
              <a:gd name="connsiteY6" fmla="*/ 20993 h 482828"/>
              <a:gd name="connsiteX7" fmla="*/ 0 w 902593"/>
              <a:gd name="connsiteY7" fmla="*/ 0 h 48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2593" h="482828">
                <a:moveTo>
                  <a:pt x="902593" y="482828"/>
                </a:moveTo>
                <a:cubicBezTo>
                  <a:pt x="746175" y="404611"/>
                  <a:pt x="879912" y="476943"/>
                  <a:pt x="671697" y="335881"/>
                </a:cubicBezTo>
                <a:cubicBezTo>
                  <a:pt x="613049" y="296148"/>
                  <a:pt x="560482" y="242826"/>
                  <a:pt x="493278" y="220422"/>
                </a:cubicBezTo>
                <a:cubicBezTo>
                  <a:pt x="440802" y="202928"/>
                  <a:pt x="386771" y="189545"/>
                  <a:pt x="335849" y="167940"/>
                </a:cubicBezTo>
                <a:cubicBezTo>
                  <a:pt x="271036" y="140441"/>
                  <a:pt x="209906" y="104963"/>
                  <a:pt x="146934" y="73474"/>
                </a:cubicBezTo>
                <a:cubicBezTo>
                  <a:pt x="132940" y="66476"/>
                  <a:pt x="117469" y="61869"/>
                  <a:pt x="104953" y="52481"/>
                </a:cubicBezTo>
                <a:cubicBezTo>
                  <a:pt x="90959" y="41985"/>
                  <a:pt x="78618" y="28816"/>
                  <a:pt x="62972" y="20993"/>
                </a:cubicBezTo>
                <a:cubicBezTo>
                  <a:pt x="43182" y="11097"/>
                  <a:pt x="0" y="0"/>
                  <a:pt x="0" y="0"/>
                </a:cubicBezTo>
              </a:path>
            </a:pathLst>
          </a:custGeom>
          <a:ln w="53975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53754" y="4325370"/>
            <a:ext cx="3389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Return statements and routes</a:t>
            </a:r>
          </a:p>
        </p:txBody>
      </p:sp>
      <p:sp>
        <p:nvSpPr>
          <p:cNvPr id="16" name="Freeform 15"/>
          <p:cNvSpPr/>
          <p:nvPr/>
        </p:nvSpPr>
        <p:spPr>
          <a:xfrm rot="3660000">
            <a:off x="1348920" y="3077914"/>
            <a:ext cx="1724780" cy="595778"/>
          </a:xfrm>
          <a:custGeom>
            <a:avLst/>
            <a:gdLst>
              <a:gd name="connsiteX0" fmla="*/ 902593 w 902593"/>
              <a:gd name="connsiteY0" fmla="*/ 482828 h 482828"/>
              <a:gd name="connsiteX1" fmla="*/ 671697 w 902593"/>
              <a:gd name="connsiteY1" fmla="*/ 335881 h 482828"/>
              <a:gd name="connsiteX2" fmla="*/ 493278 w 902593"/>
              <a:gd name="connsiteY2" fmla="*/ 220422 h 482828"/>
              <a:gd name="connsiteX3" fmla="*/ 335849 w 902593"/>
              <a:gd name="connsiteY3" fmla="*/ 167940 h 482828"/>
              <a:gd name="connsiteX4" fmla="*/ 146934 w 902593"/>
              <a:gd name="connsiteY4" fmla="*/ 73474 h 482828"/>
              <a:gd name="connsiteX5" fmla="*/ 104953 w 902593"/>
              <a:gd name="connsiteY5" fmla="*/ 52481 h 482828"/>
              <a:gd name="connsiteX6" fmla="*/ 62972 w 902593"/>
              <a:gd name="connsiteY6" fmla="*/ 20993 h 482828"/>
              <a:gd name="connsiteX7" fmla="*/ 0 w 902593"/>
              <a:gd name="connsiteY7" fmla="*/ 0 h 48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2593" h="482828">
                <a:moveTo>
                  <a:pt x="902593" y="482828"/>
                </a:moveTo>
                <a:cubicBezTo>
                  <a:pt x="746175" y="404611"/>
                  <a:pt x="879912" y="476943"/>
                  <a:pt x="671697" y="335881"/>
                </a:cubicBezTo>
                <a:cubicBezTo>
                  <a:pt x="613049" y="296148"/>
                  <a:pt x="560482" y="242826"/>
                  <a:pt x="493278" y="220422"/>
                </a:cubicBezTo>
                <a:cubicBezTo>
                  <a:pt x="440802" y="202928"/>
                  <a:pt x="386771" y="189545"/>
                  <a:pt x="335849" y="167940"/>
                </a:cubicBezTo>
                <a:cubicBezTo>
                  <a:pt x="271036" y="140441"/>
                  <a:pt x="209906" y="104963"/>
                  <a:pt x="146934" y="73474"/>
                </a:cubicBezTo>
                <a:cubicBezTo>
                  <a:pt x="132940" y="66476"/>
                  <a:pt x="117469" y="61869"/>
                  <a:pt x="104953" y="52481"/>
                </a:cubicBezTo>
                <a:cubicBezTo>
                  <a:pt x="90959" y="41985"/>
                  <a:pt x="78618" y="28816"/>
                  <a:pt x="62972" y="20993"/>
                </a:cubicBezTo>
                <a:cubicBezTo>
                  <a:pt x="43182" y="11097"/>
                  <a:pt x="0" y="0"/>
                  <a:pt x="0" y="0"/>
                </a:cubicBezTo>
              </a:path>
            </a:pathLst>
          </a:custGeom>
          <a:ln w="53975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39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32033" y="3531395"/>
            <a:ext cx="56989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DSLs in </a:t>
            </a:r>
            <a:r>
              <a:rPr lang="en-US" sz="6600" dirty="0" err="1" smtClean="0"/>
              <a:t>node.js</a:t>
            </a:r>
            <a:r>
              <a:rPr lang="en-US" sz="6600" dirty="0" smtClean="0"/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3" y="311182"/>
            <a:ext cx="8996823" cy="226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12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5510" y="3243255"/>
            <a:ext cx="687880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/>
          </a:p>
          <a:p>
            <a:r>
              <a:rPr lang="en-US" sz="3200" dirty="0" smtClean="0"/>
              <a:t>&gt;  </a:t>
            </a:r>
            <a:r>
              <a:rPr lang="en-US" sz="3200" dirty="0" err="1" smtClean="0"/>
              <a:t>Jison</a:t>
            </a:r>
            <a:r>
              <a:rPr lang="en-US" sz="3200" dirty="0" smtClean="0"/>
              <a:t> </a:t>
            </a:r>
            <a:r>
              <a:rPr lang="en-US" sz="3200" dirty="0"/>
              <a:t>- http://</a:t>
            </a:r>
            <a:r>
              <a:rPr lang="en-US" sz="3200" dirty="0" err="1"/>
              <a:t>zaach.github.com</a:t>
            </a:r>
            <a:r>
              <a:rPr lang="en-US" sz="3200" dirty="0"/>
              <a:t>/</a:t>
            </a:r>
            <a:r>
              <a:rPr lang="en-US" sz="3200" dirty="0" err="1"/>
              <a:t>jison</a:t>
            </a:r>
            <a:r>
              <a:rPr lang="en-US" sz="3200" dirty="0" smtClean="0"/>
              <a:t>/</a:t>
            </a:r>
          </a:p>
          <a:p>
            <a:endParaRPr lang="en-US" sz="3200" dirty="0" smtClean="0"/>
          </a:p>
          <a:p>
            <a:r>
              <a:rPr lang="en-US" sz="3200" dirty="0" smtClean="0"/>
              <a:t>&gt;  </a:t>
            </a:r>
            <a:r>
              <a:rPr lang="en-US" sz="3200" dirty="0" err="1" smtClean="0"/>
              <a:t>PEG.js</a:t>
            </a:r>
            <a:r>
              <a:rPr lang="en-US" sz="3200" dirty="0" smtClean="0"/>
              <a:t> </a:t>
            </a:r>
            <a:r>
              <a:rPr lang="en-US" sz="3200" dirty="0"/>
              <a:t>- http://</a:t>
            </a:r>
            <a:r>
              <a:rPr lang="en-US" sz="3200" dirty="0" err="1"/>
              <a:t>pegjs.majda.cz</a:t>
            </a:r>
            <a:r>
              <a:rPr lang="en-US" sz="3200" dirty="0"/>
              <a:t>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3" y="311182"/>
            <a:ext cx="8996823" cy="226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59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00"/>
            <a:ext cx="9144000" cy="652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0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0976"/>
            <a:ext cx="9144000" cy="30285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3" y="311182"/>
            <a:ext cx="8996823" cy="226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67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64" y="2564279"/>
            <a:ext cx="8636122" cy="23978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3" y="311182"/>
            <a:ext cx="8996823" cy="226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13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34841" y="1359010"/>
            <a:ext cx="7693367" cy="363541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089025" algn="l"/>
              </a:tabLst>
            </a:pPr>
            <a:r>
              <a:rPr lang="en-US" sz="9600" dirty="0" smtClean="0"/>
              <a:t>This talk is not a pitch.</a:t>
            </a:r>
          </a:p>
        </p:txBody>
      </p:sp>
    </p:spTree>
    <p:extLst>
      <p:ext uri="{BB962C8B-B14F-4D97-AF65-F5344CB8AC3E}">
        <p14:creationId xmlns:p14="http://schemas.microsoft.com/office/powerpoint/2010/main" val="152037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411" y="5127559"/>
            <a:ext cx="8470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[{id</a:t>
            </a:r>
            <a:r>
              <a:rPr lang="en-US" dirty="0">
                <a:latin typeface="Consolas"/>
                <a:cs typeface="Consolas"/>
              </a:rPr>
              <a:t>: "84755204"</a:t>
            </a:r>
            <a:r>
              <a:rPr lang="en-US" dirty="0" smtClean="0">
                <a:latin typeface="Consolas"/>
                <a:cs typeface="Consolas"/>
              </a:rPr>
              <a:t>,title</a:t>
            </a:r>
            <a:r>
              <a:rPr lang="en-US" dirty="0">
                <a:latin typeface="Consolas"/>
                <a:cs typeface="Consolas"/>
              </a:rPr>
              <a:t>: "Apple MacBook Pro 13.3" Laptop - MC374LL/A (April, 2010)"</a:t>
            </a:r>
            <a:r>
              <a:rPr lang="en-US" dirty="0" smtClean="0">
                <a:latin typeface="Consolas"/>
                <a:cs typeface="Consolas"/>
              </a:rPr>
              <a:t>,</a:t>
            </a:r>
            <a:r>
              <a:rPr lang="en-US" dirty="0" err="1" smtClean="0">
                <a:latin typeface="Consolas"/>
                <a:cs typeface="Consolas"/>
              </a:rPr>
              <a:t>reviewCount</a:t>
            </a:r>
            <a:r>
              <a:rPr lang="en-US" dirty="0">
                <a:latin typeface="Consolas"/>
                <a:cs typeface="Consolas"/>
              </a:rPr>
              <a:t>: 140</a:t>
            </a:r>
            <a:r>
              <a:rPr lang="en-US" dirty="0" smtClean="0">
                <a:latin typeface="Consolas"/>
                <a:cs typeface="Consolas"/>
              </a:rPr>
              <a:t>,rating</a:t>
            </a:r>
            <a:r>
              <a:rPr lang="en-US" dirty="0">
                <a:latin typeface="Consolas"/>
                <a:cs typeface="Consolas"/>
              </a:rPr>
              <a:t>: </a:t>
            </a:r>
            <a:r>
              <a:rPr lang="en-US" dirty="0" smtClean="0">
                <a:latin typeface="Consolas"/>
                <a:cs typeface="Consolas"/>
              </a:rPr>
              <a:t>4.5},...</a:t>
            </a:r>
          </a:p>
          <a:p>
            <a:r>
              <a:rPr lang="en-US" dirty="0" smtClean="0">
                <a:latin typeface="Consolas"/>
                <a:cs typeface="Consolas"/>
              </a:rPr>
              <a:t>{id: "78092464",title: "Apple MacBook Pro 13.3" Laptop - MB990LL/A (June, 2009)",</a:t>
            </a:r>
            <a:r>
              <a:rPr lang="en-US" dirty="0" err="1" smtClean="0">
                <a:latin typeface="Consolas"/>
                <a:cs typeface="Consolas"/>
              </a:rPr>
              <a:t>reviewCount</a:t>
            </a:r>
            <a:r>
              <a:rPr lang="en-US" dirty="0" smtClean="0">
                <a:latin typeface="Consolas"/>
                <a:cs typeface="Consolas"/>
              </a:rPr>
              <a:t>: 112,rating: 4.5},..]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64" y="2564279"/>
            <a:ext cx="8636122" cy="23978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3" y="311182"/>
            <a:ext cx="8996823" cy="226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13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75" y="1408682"/>
            <a:ext cx="653393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Performance and scalability</a:t>
            </a:r>
          </a:p>
          <a:p>
            <a:endParaRPr lang="en-US" sz="4400" dirty="0" smtClean="0"/>
          </a:p>
          <a:p>
            <a:r>
              <a:rPr lang="en-US" sz="4400" dirty="0" smtClean="0"/>
              <a:t>&gt; Reliability</a:t>
            </a:r>
          </a:p>
          <a:p>
            <a:endParaRPr lang="en-US" sz="4400" dirty="0" smtClean="0"/>
          </a:p>
          <a:p>
            <a:r>
              <a:rPr lang="en-US" sz="4400" dirty="0" smtClean="0"/>
              <a:t>Operability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3244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0310" y="2063019"/>
            <a:ext cx="83313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/>
                <a:cs typeface="Consolas"/>
              </a:rPr>
              <a:t>error: { stack: </a:t>
            </a:r>
            <a:r>
              <a:rPr lang="en-US" sz="2800" dirty="0" smtClean="0">
                <a:latin typeface="Consolas"/>
                <a:cs typeface="Consolas"/>
              </a:rPr>
              <a:t>...,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 arguments: </a:t>
            </a:r>
            <a:r>
              <a:rPr lang="en-US" sz="2800" dirty="0" smtClean="0">
                <a:latin typeface="Consolas"/>
                <a:cs typeface="Consolas"/>
              </a:rPr>
              <a:t>...,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 type: </a:t>
            </a:r>
            <a:r>
              <a:rPr lang="en-US" sz="2800" dirty="0" smtClean="0">
                <a:latin typeface="Consolas"/>
                <a:cs typeface="Consolas"/>
              </a:rPr>
              <a:t>...,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b="1" dirty="0">
                <a:latin typeface="Consolas"/>
                <a:cs typeface="Consolas"/>
              </a:rPr>
              <a:t> message: 'socket hang up',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uri</a:t>
            </a:r>
            <a:r>
              <a:rPr lang="en-US" sz="2800" dirty="0">
                <a:latin typeface="Consolas"/>
                <a:cs typeface="Consolas"/>
              </a:rPr>
              <a:t>: </a:t>
            </a:r>
          </a:p>
          <a:p>
            <a:r>
              <a:rPr lang="en-US" sz="2800" dirty="0">
                <a:latin typeface="Consolas"/>
                <a:cs typeface="Consolas"/>
              </a:rPr>
              <a:t>  { value: 'http:/</a:t>
            </a:r>
            <a:r>
              <a:rPr lang="en-US" sz="2800" dirty="0" smtClean="0">
                <a:latin typeface="Consolas"/>
                <a:cs typeface="Consolas"/>
              </a:rPr>
              <a:t>/</a:t>
            </a:r>
            <a:r>
              <a:rPr lang="en-US" sz="2800" dirty="0" err="1" smtClean="0">
                <a:latin typeface="Consolas"/>
                <a:cs typeface="Consolas"/>
              </a:rPr>
              <a:t>xxx.yyy.zzz</a:t>
            </a:r>
            <a:r>
              <a:rPr lang="en-US" sz="2800" dirty="0" smtClean="0">
                <a:latin typeface="Consolas"/>
                <a:cs typeface="Consolas"/>
              </a:rPr>
              <a:t>/</a:t>
            </a:r>
            <a:r>
              <a:rPr lang="en-US" sz="2800" dirty="0">
                <a:latin typeface="Consolas"/>
                <a:cs typeface="Consolas"/>
              </a:rPr>
              <a:t>...'</a:t>
            </a:r>
          </a:p>
        </p:txBody>
      </p:sp>
    </p:spTree>
    <p:extLst>
      <p:ext uri="{BB962C8B-B14F-4D97-AF65-F5344CB8AC3E}">
        <p14:creationId xmlns:p14="http://schemas.microsoft.com/office/powerpoint/2010/main" val="10690710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8870" y="2915359"/>
            <a:ext cx="46653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 smtClean="0"/>
              <a:t>Idempotency</a:t>
            </a:r>
            <a:r>
              <a:rPr lang="en-US" sz="6000" dirty="0" smtClean="0"/>
              <a:t>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974582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1554" y="370849"/>
            <a:ext cx="78294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/* An event-driven HTTP client */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var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http = require('http');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var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options = {</a:t>
            </a:r>
          </a:p>
          <a:p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smtClean="0">
                <a:latin typeface="Consolas"/>
                <a:cs typeface="Consolas"/>
              </a:rPr>
              <a:t>  host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'...'</a:t>
            </a:r>
            <a:r>
              <a:rPr lang="en-US" sz="2000" dirty="0">
                <a:latin typeface="Consolas"/>
                <a:cs typeface="Consolas"/>
              </a:rPr>
              <a:t>,</a:t>
            </a:r>
          </a:p>
          <a:p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smtClean="0">
                <a:latin typeface="Consolas"/>
                <a:cs typeface="Consolas"/>
              </a:rPr>
              <a:t>  path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'...'</a:t>
            </a:r>
            <a:r>
              <a:rPr lang="en-US" sz="2000" dirty="0">
                <a:latin typeface="Consolas"/>
                <a:cs typeface="Consolas"/>
              </a:rPr>
              <a:t>,</a:t>
            </a:r>
          </a:p>
          <a:p>
            <a:r>
              <a:rPr lang="en-US" sz="2000" dirty="0" smtClean="0">
                <a:latin typeface="Consolas"/>
                <a:cs typeface="Consolas"/>
              </a:rPr>
              <a:t>    port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...,</a:t>
            </a:r>
            <a:endParaRPr lang="en-US" sz="2000" dirty="0">
              <a:latin typeface="Consolas"/>
              <a:cs typeface="Consolas"/>
            </a:endParaRPr>
          </a:p>
          <a:p>
            <a:r>
              <a:rPr lang="en-US" sz="2000" dirty="0" smtClean="0">
                <a:latin typeface="Consolas"/>
                <a:cs typeface="Consolas"/>
              </a:rPr>
              <a:t>    method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'...'</a:t>
            </a:r>
            <a:endParaRPr lang="en-US" sz="2000" dirty="0">
              <a:latin typeface="Consolas"/>
              <a:cs typeface="Consolas"/>
            </a:endParaRPr>
          </a:p>
          <a:p>
            <a:r>
              <a:rPr lang="en-US" sz="2000" dirty="0">
                <a:latin typeface="Consolas"/>
                <a:cs typeface="Consolas"/>
              </a:rPr>
              <a:t>};</a:t>
            </a:r>
          </a:p>
          <a:p>
            <a:endParaRPr lang="en-US" sz="2000" dirty="0" smtClean="0">
              <a:latin typeface="Consolas"/>
              <a:cs typeface="Consolas"/>
            </a:endParaRPr>
          </a:p>
          <a:p>
            <a:r>
              <a:rPr lang="en-US" sz="2000" dirty="0" err="1">
                <a:latin typeface="Consolas"/>
                <a:cs typeface="Consolas"/>
              </a:rPr>
              <a:t>var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req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>
                <a:latin typeface="Consolas"/>
                <a:cs typeface="Consolas"/>
              </a:rPr>
              <a:t>http.request</a:t>
            </a:r>
            <a:r>
              <a:rPr lang="en-US" sz="2000" dirty="0">
                <a:latin typeface="Consolas"/>
                <a:cs typeface="Consolas"/>
              </a:rPr>
              <a:t>(options, </a:t>
            </a:r>
            <a:r>
              <a:rPr lang="en-US" sz="2000" dirty="0" smtClean="0">
                <a:latin typeface="Consolas"/>
                <a:cs typeface="Consolas"/>
              </a:rPr>
              <a:t>function(</a:t>
            </a:r>
            <a:r>
              <a:rPr lang="en-US" sz="2000" dirty="0" err="1" smtClean="0">
                <a:latin typeface="Consolas"/>
                <a:cs typeface="Consolas"/>
              </a:rPr>
              <a:t>resp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</a:p>
          <a:p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err="1" smtClean="0">
                <a:latin typeface="Consolas"/>
                <a:cs typeface="Consolas"/>
              </a:rPr>
              <a:t>resp.on</a:t>
            </a:r>
            <a:r>
              <a:rPr lang="en-US" sz="2000" dirty="0" smtClean="0">
                <a:latin typeface="Consolas"/>
                <a:cs typeface="Consolas"/>
              </a:rPr>
              <a:t>('data', function(chunk) { ... });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resp.on</a:t>
            </a:r>
            <a:r>
              <a:rPr lang="en-US" sz="2000" dirty="0" smtClean="0">
                <a:latin typeface="Consolas"/>
                <a:cs typeface="Consolas"/>
              </a:rPr>
              <a:t>('end', function() { ... });</a:t>
            </a:r>
          </a:p>
          <a:p>
            <a:r>
              <a:rPr lang="en-US" sz="2000" dirty="0" smtClean="0">
                <a:latin typeface="Consolas"/>
                <a:cs typeface="Consolas"/>
              </a:rPr>
              <a:t>});</a:t>
            </a:r>
          </a:p>
          <a:p>
            <a:r>
              <a:rPr lang="en-US" sz="2000" b="1" dirty="0" err="1">
                <a:latin typeface="Consolas"/>
                <a:cs typeface="Consolas"/>
              </a:rPr>
              <a:t>req.on</a:t>
            </a:r>
            <a:r>
              <a:rPr lang="en-US" sz="2000" b="1" dirty="0">
                <a:latin typeface="Consolas"/>
                <a:cs typeface="Consolas"/>
              </a:rPr>
              <a:t>('error', function(err) { </a:t>
            </a:r>
          </a:p>
          <a:p>
            <a:r>
              <a:rPr lang="en-US" sz="2000" b="1" dirty="0">
                <a:latin typeface="Consolas"/>
                <a:cs typeface="Consolas"/>
              </a:rPr>
              <a:t>    ... retry if the request is idempotent ...</a:t>
            </a:r>
          </a:p>
          <a:p>
            <a:r>
              <a:rPr lang="en-US" sz="2000" b="1" dirty="0">
                <a:latin typeface="Consolas"/>
                <a:cs typeface="Consolas"/>
              </a:rPr>
              <a:t>}); 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req.write</a:t>
            </a:r>
            <a:r>
              <a:rPr lang="en-US" sz="2000" dirty="0" smtClean="0">
                <a:latin typeface="Consolas"/>
                <a:cs typeface="Consolas"/>
              </a:rPr>
              <a:t>(...);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req.end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77826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1554" y="370849"/>
            <a:ext cx="78294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/* An event-driven HTTP client */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var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http = require('http');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var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options = {</a:t>
            </a:r>
          </a:p>
          <a:p>
            <a:r>
              <a:rPr lang="en-US" sz="2000" dirty="0" smtClean="0">
                <a:latin typeface="Consolas"/>
                <a:cs typeface="Consolas"/>
              </a:rPr>
              <a:t>    ...</a:t>
            </a:r>
          </a:p>
          <a:p>
            <a:r>
              <a:rPr lang="en-US" sz="2000" dirty="0" smtClean="0">
                <a:latin typeface="Consolas"/>
                <a:cs typeface="Consolas"/>
              </a:rPr>
              <a:t>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endParaRPr lang="en-US" sz="2000" dirty="0" smtClean="0">
              <a:latin typeface="Consolas"/>
              <a:cs typeface="Consolas"/>
            </a:endParaRPr>
          </a:p>
          <a:p>
            <a:r>
              <a:rPr lang="en-US" sz="2000" dirty="0" err="1">
                <a:latin typeface="Consolas"/>
                <a:cs typeface="Consolas"/>
              </a:rPr>
              <a:t>var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req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>
                <a:latin typeface="Consolas"/>
                <a:cs typeface="Consolas"/>
              </a:rPr>
              <a:t>http.request</a:t>
            </a:r>
            <a:r>
              <a:rPr lang="en-US" sz="2000" dirty="0">
                <a:latin typeface="Consolas"/>
                <a:cs typeface="Consolas"/>
              </a:rPr>
              <a:t>(options, </a:t>
            </a:r>
            <a:r>
              <a:rPr lang="en-US" sz="2000" dirty="0" smtClean="0">
                <a:latin typeface="Consolas"/>
                <a:cs typeface="Consolas"/>
              </a:rPr>
              <a:t>function(</a:t>
            </a:r>
            <a:r>
              <a:rPr lang="en-US" sz="2000" dirty="0" err="1" smtClean="0">
                <a:latin typeface="Consolas"/>
                <a:cs typeface="Consolas"/>
              </a:rPr>
              <a:t>resp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</a:p>
          <a:p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err="1" smtClean="0">
                <a:latin typeface="Consolas"/>
                <a:cs typeface="Consolas"/>
              </a:rPr>
              <a:t>resp.on</a:t>
            </a:r>
            <a:r>
              <a:rPr lang="en-US" sz="2000" dirty="0" smtClean="0">
                <a:latin typeface="Consolas"/>
                <a:cs typeface="Consolas"/>
              </a:rPr>
              <a:t>('data', function(chunk) { ... });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resp.on</a:t>
            </a:r>
            <a:r>
              <a:rPr lang="en-US" sz="2000" dirty="0" smtClean="0">
                <a:latin typeface="Consolas"/>
                <a:cs typeface="Consolas"/>
              </a:rPr>
              <a:t>('end', function() { ... });</a:t>
            </a:r>
          </a:p>
          <a:p>
            <a:r>
              <a:rPr lang="en-US" sz="2000" dirty="0" smtClean="0">
                <a:latin typeface="Consolas"/>
                <a:cs typeface="Consolas"/>
              </a:rPr>
              <a:t>});</a:t>
            </a:r>
          </a:p>
          <a:p>
            <a:r>
              <a:rPr lang="en-US" sz="2000" dirty="0" err="1">
                <a:latin typeface="Consolas"/>
                <a:cs typeface="Consolas"/>
              </a:rPr>
              <a:t>req.on</a:t>
            </a:r>
            <a:r>
              <a:rPr lang="en-US" sz="2000" dirty="0">
                <a:latin typeface="Consolas"/>
                <a:cs typeface="Consolas"/>
              </a:rPr>
              <a:t>('error', function(err) { </a:t>
            </a:r>
          </a:p>
          <a:p>
            <a:r>
              <a:rPr lang="en-US" sz="2000" dirty="0">
                <a:latin typeface="Consolas"/>
                <a:cs typeface="Consolas"/>
              </a:rPr>
              <a:t>    ... retry if the request is idempotent ...</a:t>
            </a:r>
          </a:p>
          <a:p>
            <a:r>
              <a:rPr lang="en-US" sz="2000" dirty="0">
                <a:latin typeface="Consolas"/>
                <a:cs typeface="Consolas"/>
              </a:rPr>
              <a:t>}); </a:t>
            </a:r>
            <a:endParaRPr lang="en-US" sz="2000" dirty="0" smtClean="0">
              <a:latin typeface="Consolas"/>
              <a:cs typeface="Consolas"/>
            </a:endParaRPr>
          </a:p>
          <a:p>
            <a:r>
              <a:rPr lang="en-US" sz="2000" b="1" dirty="0" err="1" smtClean="0">
                <a:latin typeface="Consolas"/>
                <a:cs typeface="Consolas"/>
              </a:rPr>
              <a:t>req.setTimeout</a:t>
            </a:r>
            <a:r>
              <a:rPr lang="en-US" sz="2000" b="1" dirty="0" smtClean="0">
                <a:latin typeface="Consolas"/>
                <a:cs typeface="Consolas"/>
              </a:rPr>
              <a:t>(</a:t>
            </a:r>
            <a:r>
              <a:rPr lang="en-US" sz="2000" b="1" dirty="0" err="1" smtClean="0">
                <a:latin typeface="Consolas"/>
                <a:cs typeface="Consolas"/>
              </a:rPr>
              <a:t>someNumber</a:t>
            </a:r>
            <a:r>
              <a:rPr lang="en-US" sz="2000" b="1" dirty="0" smtClean="0">
                <a:latin typeface="Consolas"/>
                <a:cs typeface="Consolas"/>
              </a:rPr>
              <a:t>, </a:t>
            </a:r>
            <a:r>
              <a:rPr lang="en-US" sz="2000" b="1" dirty="0">
                <a:latin typeface="Consolas"/>
                <a:cs typeface="Consolas"/>
              </a:rPr>
              <a:t>function</a:t>
            </a:r>
            <a:r>
              <a:rPr lang="en-US" sz="2000" b="1" dirty="0" smtClean="0">
                <a:latin typeface="Consolas"/>
                <a:cs typeface="Consolas"/>
              </a:rPr>
              <a:t>() </a:t>
            </a:r>
            <a:r>
              <a:rPr lang="en-US" sz="2000" b="1" dirty="0">
                <a:latin typeface="Consolas"/>
                <a:cs typeface="Consolas"/>
              </a:rPr>
              <a:t>{ </a:t>
            </a:r>
          </a:p>
          <a:p>
            <a:r>
              <a:rPr lang="en-US" sz="2000" b="1" dirty="0">
                <a:latin typeface="Consolas"/>
                <a:cs typeface="Consolas"/>
              </a:rPr>
              <a:t>    ... </a:t>
            </a:r>
            <a:r>
              <a:rPr lang="en-US" sz="2000" b="1" dirty="0" smtClean="0">
                <a:latin typeface="Consolas"/>
                <a:cs typeface="Consolas"/>
              </a:rPr>
              <a:t>what do I do now? .</a:t>
            </a:r>
            <a:r>
              <a:rPr lang="en-US" sz="2000" b="1" dirty="0">
                <a:latin typeface="Consolas"/>
                <a:cs typeface="Consolas"/>
              </a:rPr>
              <a:t>..</a:t>
            </a:r>
          </a:p>
          <a:p>
            <a:r>
              <a:rPr lang="en-US" sz="2000" b="1" dirty="0">
                <a:latin typeface="Consolas"/>
                <a:cs typeface="Consolas"/>
              </a:rPr>
              <a:t>}); </a:t>
            </a:r>
            <a:endParaRPr lang="en-US" sz="2000" b="1" dirty="0" smtClean="0">
              <a:latin typeface="Consolas"/>
              <a:cs typeface="Consolas"/>
            </a:endParaRPr>
          </a:p>
          <a:p>
            <a:r>
              <a:rPr lang="en-US" sz="2000" dirty="0" err="1" smtClean="0">
                <a:latin typeface="Consolas"/>
                <a:cs typeface="Consolas"/>
              </a:rPr>
              <a:t>req.write</a:t>
            </a:r>
            <a:r>
              <a:rPr lang="en-US" sz="2000" dirty="0" smtClean="0">
                <a:latin typeface="Consolas"/>
                <a:cs typeface="Consolas"/>
              </a:rPr>
              <a:t>(...);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req.end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47690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1554" y="370849"/>
            <a:ext cx="782946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var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http = require('http'</a:t>
            </a:r>
            <a:r>
              <a:rPr lang="en-US" sz="2000" dirty="0" smtClean="0">
                <a:latin typeface="Consolas"/>
                <a:cs typeface="Consolas"/>
              </a:rPr>
              <a:t>),</a:t>
            </a:r>
          </a:p>
          <a:p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b="1" dirty="0" err="1" smtClean="0">
                <a:latin typeface="Consolas"/>
                <a:cs typeface="Consolas"/>
              </a:rPr>
              <a:t>charlie</a:t>
            </a:r>
            <a:r>
              <a:rPr lang="en-US" sz="2000" b="1" dirty="0" smtClean="0">
                <a:latin typeface="Consolas"/>
                <a:cs typeface="Consolas"/>
              </a:rPr>
              <a:t> = require('</a:t>
            </a:r>
            <a:r>
              <a:rPr lang="en-US" sz="2000" b="1" dirty="0" err="1" smtClean="0">
                <a:latin typeface="Consolas"/>
                <a:cs typeface="Consolas"/>
              </a:rPr>
              <a:t>charlie</a:t>
            </a:r>
            <a:r>
              <a:rPr lang="en-US" sz="2000" b="1" dirty="0" smtClean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 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var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decision = </a:t>
            </a:r>
            <a:r>
              <a:rPr lang="en-US" sz="2000" dirty="0" err="1">
                <a:latin typeface="Consolas"/>
                <a:cs typeface="Consolas"/>
              </a:rPr>
              <a:t>charlie.ask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smtClean="0">
                <a:latin typeface="Consolas"/>
                <a:cs typeface="Consolas"/>
              </a:rPr>
              <a:t>[</a:t>
            </a:r>
            <a:r>
              <a:rPr lang="en-US" sz="2000" dirty="0" err="1" smtClean="0">
                <a:latin typeface="Consolas"/>
                <a:cs typeface="Consolas"/>
              </a:rPr>
              <a:t>uri</a:t>
            </a:r>
            <a:r>
              <a:rPr lang="en-US" sz="2000" dirty="0" smtClean="0">
                <a:latin typeface="Consolas"/>
                <a:cs typeface="Consolas"/>
              </a:rPr>
              <a:t>]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minDelay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maxDelay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r>
              <a:rPr lang="en-US" sz="2000" b="1" dirty="0" smtClean="0">
                <a:latin typeface="Consolas"/>
                <a:cs typeface="Consolas"/>
              </a:rPr>
              <a:t>if(</a:t>
            </a:r>
            <a:r>
              <a:rPr lang="en-US" sz="2000" b="1" dirty="0" err="1" smtClean="0">
                <a:latin typeface="Consolas"/>
                <a:cs typeface="Consolas"/>
              </a:rPr>
              <a:t>decision.state</a:t>
            </a:r>
            <a:r>
              <a:rPr lang="en-US" sz="2000" b="1" dirty="0" smtClean="0">
                <a:latin typeface="Consolas"/>
                <a:cs typeface="Consolas"/>
              </a:rPr>
              <a:t> === '</a:t>
            </a:r>
            <a:r>
              <a:rPr lang="en-US" sz="2000" b="1" dirty="0" err="1" smtClean="0">
                <a:latin typeface="Consolas"/>
                <a:cs typeface="Consolas"/>
              </a:rPr>
              <a:t>nogo</a:t>
            </a:r>
            <a:r>
              <a:rPr lang="en-US" sz="2000" b="1" dirty="0" smtClean="0">
                <a:latin typeface="Consolas"/>
                <a:cs typeface="Consolas"/>
              </a:rPr>
              <a:t>') { </a:t>
            </a:r>
          </a:p>
          <a:p>
            <a:r>
              <a:rPr lang="en-US" sz="2000" b="1" dirty="0">
                <a:latin typeface="Consolas"/>
                <a:cs typeface="Consolas"/>
              </a:rPr>
              <a:t> </a:t>
            </a:r>
            <a:r>
              <a:rPr lang="en-US" sz="2000" b="1" dirty="0" smtClean="0">
                <a:latin typeface="Consolas"/>
                <a:cs typeface="Consolas"/>
              </a:rPr>
              <a:t>   ... skip the request ...</a:t>
            </a:r>
          </a:p>
          <a:p>
            <a:r>
              <a:rPr lang="en-US" sz="2000" b="1" dirty="0" smtClean="0">
                <a:latin typeface="Consolas"/>
                <a:cs typeface="Consolas"/>
              </a:rPr>
              <a:t>}</a:t>
            </a:r>
          </a:p>
          <a:p>
            <a:endParaRPr lang="en-US" sz="2000" dirty="0" smtClean="0">
              <a:latin typeface="Consolas"/>
              <a:cs typeface="Consolas"/>
            </a:endParaRPr>
          </a:p>
          <a:p>
            <a:r>
              <a:rPr lang="en-US" sz="2000" dirty="0" err="1" smtClean="0">
                <a:latin typeface="Consolas"/>
                <a:cs typeface="Consolas"/>
              </a:rPr>
              <a:t>var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req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>
                <a:latin typeface="Consolas"/>
                <a:cs typeface="Consolas"/>
              </a:rPr>
              <a:t>http.request</a:t>
            </a:r>
            <a:r>
              <a:rPr lang="en-US" sz="2000" dirty="0">
                <a:latin typeface="Consolas"/>
                <a:cs typeface="Consolas"/>
              </a:rPr>
              <a:t>(options, </a:t>
            </a:r>
            <a:r>
              <a:rPr lang="en-US" sz="2000" dirty="0" smtClean="0">
                <a:latin typeface="Consolas"/>
                <a:cs typeface="Consolas"/>
              </a:rPr>
              <a:t>function(</a:t>
            </a:r>
            <a:r>
              <a:rPr lang="en-US" sz="2000" dirty="0" err="1" smtClean="0">
                <a:latin typeface="Consolas"/>
                <a:cs typeface="Consolas"/>
              </a:rPr>
              <a:t>resp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</a:p>
          <a:p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 err="1">
                <a:latin typeface="Consolas"/>
                <a:cs typeface="Consolas"/>
              </a:rPr>
              <a:t>charlie.ok</a:t>
            </a:r>
            <a:r>
              <a:rPr lang="en-US" sz="2000" b="1" dirty="0">
                <a:latin typeface="Consolas"/>
                <a:cs typeface="Consolas"/>
              </a:rPr>
              <a:t>(</a:t>
            </a:r>
            <a:r>
              <a:rPr lang="en-US" sz="2000" b="1" dirty="0" smtClean="0">
                <a:latin typeface="Consolas"/>
                <a:cs typeface="Consolas"/>
              </a:rPr>
              <a:t>[</a:t>
            </a:r>
            <a:r>
              <a:rPr lang="en-US" sz="2000" b="1" dirty="0" err="1" smtClean="0">
                <a:latin typeface="Consolas"/>
                <a:cs typeface="Consolas"/>
              </a:rPr>
              <a:t>uri</a:t>
            </a:r>
            <a:r>
              <a:rPr lang="en-US" sz="2000" b="1" dirty="0" smtClean="0">
                <a:latin typeface="Consolas"/>
                <a:cs typeface="Consolas"/>
              </a:rPr>
              <a:t>]</a:t>
            </a:r>
            <a:r>
              <a:rPr lang="en-US" sz="2000" b="1" dirty="0">
                <a:latin typeface="Consolas"/>
                <a:cs typeface="Consolas"/>
              </a:rPr>
              <a:t>);</a:t>
            </a:r>
            <a:endParaRPr lang="en-US" sz="2000" b="1" dirty="0" smtClean="0">
              <a:latin typeface="Consolas"/>
              <a:cs typeface="Consolas"/>
            </a:endParaRPr>
          </a:p>
          <a:p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err="1" smtClean="0">
                <a:latin typeface="Consolas"/>
                <a:cs typeface="Consolas"/>
              </a:rPr>
              <a:t>resp.on</a:t>
            </a:r>
            <a:r>
              <a:rPr lang="en-US" sz="2000" dirty="0" smtClean="0">
                <a:latin typeface="Consolas"/>
                <a:cs typeface="Consolas"/>
              </a:rPr>
              <a:t>('data', function(chunk) { ... });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resp.on</a:t>
            </a:r>
            <a:r>
              <a:rPr lang="en-US" sz="2000" dirty="0" smtClean="0">
                <a:latin typeface="Consolas"/>
                <a:cs typeface="Consolas"/>
              </a:rPr>
              <a:t>('end', function() { </a:t>
            </a:r>
          </a:p>
          <a:p>
            <a:endParaRPr lang="en-US" sz="2000" dirty="0">
              <a:latin typeface="Consolas"/>
              <a:cs typeface="Consolas"/>
            </a:endParaRPr>
          </a:p>
          <a:p>
            <a:r>
              <a:rPr lang="en-US" sz="2000" dirty="0" smtClean="0">
                <a:latin typeface="Consolas"/>
                <a:cs typeface="Consolas"/>
              </a:rPr>
              <a:t>... });</a:t>
            </a:r>
          </a:p>
          <a:p>
            <a:r>
              <a:rPr lang="en-US" sz="2000" dirty="0" smtClean="0">
                <a:latin typeface="Consolas"/>
                <a:cs typeface="Consolas"/>
              </a:rPr>
              <a:t>});</a:t>
            </a:r>
          </a:p>
          <a:p>
            <a:r>
              <a:rPr lang="en-US" sz="2000" b="1" dirty="0" err="1" smtClean="0">
                <a:latin typeface="Consolas"/>
                <a:cs typeface="Consolas"/>
              </a:rPr>
              <a:t>req.setTimeout</a:t>
            </a:r>
            <a:r>
              <a:rPr lang="en-US" sz="2000" b="1" dirty="0" smtClean="0">
                <a:latin typeface="Consolas"/>
                <a:cs typeface="Consolas"/>
              </a:rPr>
              <a:t>(</a:t>
            </a:r>
            <a:r>
              <a:rPr lang="en-US" sz="2000" b="1" dirty="0" err="1" smtClean="0">
                <a:latin typeface="Consolas"/>
                <a:cs typeface="Consolas"/>
              </a:rPr>
              <a:t>someNumber</a:t>
            </a:r>
            <a:r>
              <a:rPr lang="en-US" sz="2000" b="1" dirty="0" smtClean="0">
                <a:latin typeface="Consolas"/>
                <a:cs typeface="Consolas"/>
              </a:rPr>
              <a:t>, </a:t>
            </a:r>
            <a:r>
              <a:rPr lang="en-US" sz="2000" b="1" dirty="0">
                <a:latin typeface="Consolas"/>
                <a:cs typeface="Consolas"/>
              </a:rPr>
              <a:t>function</a:t>
            </a:r>
            <a:r>
              <a:rPr lang="en-US" sz="2000" b="1" dirty="0" smtClean="0">
                <a:latin typeface="Consolas"/>
                <a:cs typeface="Consolas"/>
              </a:rPr>
              <a:t>() </a:t>
            </a:r>
            <a:r>
              <a:rPr lang="en-US" sz="2000" b="1" dirty="0">
                <a:latin typeface="Consolas"/>
                <a:cs typeface="Consolas"/>
              </a:rPr>
              <a:t>{ </a:t>
            </a:r>
          </a:p>
          <a:p>
            <a:r>
              <a:rPr lang="en-US" sz="2000" b="1" dirty="0">
                <a:latin typeface="Consolas"/>
                <a:cs typeface="Consolas"/>
              </a:rPr>
              <a:t>    </a:t>
            </a:r>
            <a:r>
              <a:rPr lang="en-US" sz="2000" b="1" dirty="0" err="1" smtClean="0">
                <a:latin typeface="Consolas"/>
                <a:cs typeface="Consolas"/>
              </a:rPr>
              <a:t>charlie.notok</a:t>
            </a:r>
            <a:r>
              <a:rPr lang="en-US" sz="2000" b="1" dirty="0">
                <a:latin typeface="Consolas"/>
                <a:cs typeface="Consolas"/>
              </a:rPr>
              <a:t>([</a:t>
            </a:r>
            <a:r>
              <a:rPr lang="en-US" sz="2000" b="1" dirty="0" err="1">
                <a:latin typeface="Consolas"/>
                <a:cs typeface="Consolas"/>
              </a:rPr>
              <a:t>uri</a:t>
            </a:r>
            <a:r>
              <a:rPr lang="en-US" sz="2000" b="1" dirty="0">
                <a:latin typeface="Consolas"/>
                <a:cs typeface="Consolas"/>
              </a:rPr>
              <a:t>]);</a:t>
            </a:r>
          </a:p>
          <a:p>
            <a:r>
              <a:rPr lang="en-US" sz="2000" b="1" dirty="0">
                <a:latin typeface="Consolas"/>
                <a:cs typeface="Consolas"/>
              </a:rPr>
              <a:t>}); 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req.write</a:t>
            </a:r>
            <a:r>
              <a:rPr lang="en-US" sz="2000" dirty="0" smtClean="0">
                <a:latin typeface="Consolas"/>
                <a:cs typeface="Consolas"/>
              </a:rPr>
              <a:t>(...);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req.end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7113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75" y="1408682"/>
            <a:ext cx="653393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Performance and scalability</a:t>
            </a:r>
          </a:p>
          <a:p>
            <a:endParaRPr lang="en-US" sz="4400" dirty="0" smtClean="0"/>
          </a:p>
          <a:p>
            <a:r>
              <a:rPr lang="en-US" sz="4400" dirty="0" smtClean="0"/>
              <a:t>Reliability</a:t>
            </a:r>
          </a:p>
          <a:p>
            <a:endParaRPr lang="en-US" sz="4400" dirty="0" smtClean="0"/>
          </a:p>
          <a:p>
            <a:r>
              <a:rPr lang="en-US" sz="4400" dirty="0"/>
              <a:t>&gt; </a:t>
            </a:r>
            <a:r>
              <a:rPr lang="en-US" sz="4400" dirty="0" smtClean="0"/>
              <a:t>Operability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62062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0669" y="3526211"/>
            <a:ext cx="396788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S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518143" y="5206083"/>
            <a:ext cx="396788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S</a:t>
            </a:r>
            <a:endParaRPr lang="en-US" sz="3600" dirty="0"/>
          </a:p>
        </p:txBody>
      </p:sp>
      <p:cxnSp>
        <p:nvCxnSpPr>
          <p:cNvPr id="13" name="Elbow Connector 12"/>
          <p:cNvCxnSpPr>
            <a:stCxn id="14" idx="0"/>
            <a:endCxn id="18" idx="0"/>
          </p:cNvCxnSpPr>
          <p:nvPr/>
        </p:nvCxnSpPr>
        <p:spPr>
          <a:xfrm rot="16200000" flipH="1">
            <a:off x="1707922" y="841913"/>
            <a:ext cx="457862" cy="2415580"/>
          </a:xfrm>
          <a:prstGeom prst="bentConnector3">
            <a:avLst>
              <a:gd name="adj1" fmla="val -91192"/>
            </a:avLst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0669" y="1820772"/>
            <a:ext cx="396788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530669" y="1007151"/>
            <a:ext cx="430827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1212235" y="1007151"/>
            <a:ext cx="300984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endParaRPr lang="en-US" sz="3600" dirty="0"/>
          </a:p>
        </p:txBody>
      </p:sp>
      <p:cxnSp>
        <p:nvCxnSpPr>
          <p:cNvPr id="20" name="Elbow Connector 19"/>
          <p:cNvCxnSpPr>
            <a:endCxn id="26" idx="1"/>
          </p:cNvCxnSpPr>
          <p:nvPr/>
        </p:nvCxnSpPr>
        <p:spPr>
          <a:xfrm>
            <a:off x="4490843" y="3044518"/>
            <a:ext cx="2346987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37830" y="2721352"/>
            <a:ext cx="1269623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Client</a:t>
            </a:r>
            <a:endParaRPr lang="en-US" sz="3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443" y="2278634"/>
            <a:ext cx="2692400" cy="1447800"/>
          </a:xfrm>
          <a:prstGeom prst="rect">
            <a:avLst/>
          </a:prstGeom>
          <a:ln w="25400">
            <a:noFill/>
          </a:ln>
        </p:spPr>
      </p:pic>
      <p:cxnSp>
        <p:nvCxnSpPr>
          <p:cNvPr id="33" name="Elbow Connector 32"/>
          <p:cNvCxnSpPr>
            <a:stCxn id="9" idx="0"/>
            <a:endCxn id="18" idx="2"/>
          </p:cNvCxnSpPr>
          <p:nvPr/>
        </p:nvCxnSpPr>
        <p:spPr>
          <a:xfrm rot="5400000" flipH="1" flipV="1">
            <a:off x="1190766" y="3252206"/>
            <a:ext cx="1479649" cy="2428106"/>
          </a:xfrm>
          <a:prstGeom prst="bentConnector3">
            <a:avLst>
              <a:gd name="adj1" fmla="val 33684"/>
            </a:avLst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8143" y="4392462"/>
            <a:ext cx="430827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2235" y="4392462"/>
            <a:ext cx="300984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endParaRPr lang="en-US" sz="3600" dirty="0"/>
          </a:p>
        </p:txBody>
      </p:sp>
      <p:cxnSp>
        <p:nvCxnSpPr>
          <p:cNvPr id="78" name="Elbow Connector 77"/>
          <p:cNvCxnSpPr/>
          <p:nvPr/>
        </p:nvCxnSpPr>
        <p:spPr>
          <a:xfrm rot="5400000" flipH="1" flipV="1">
            <a:off x="1107871" y="2666055"/>
            <a:ext cx="481348" cy="1238964"/>
          </a:xfrm>
          <a:prstGeom prst="bentConnector2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0669" y="2712590"/>
            <a:ext cx="430827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212235" y="2712591"/>
            <a:ext cx="300984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endParaRPr lang="en-US" sz="3600" dirty="0"/>
          </a:p>
        </p:txBody>
      </p:sp>
      <p:sp>
        <p:nvSpPr>
          <p:cNvPr id="82" name="TextBox 81"/>
          <p:cNvSpPr txBox="1"/>
          <p:nvPr/>
        </p:nvSpPr>
        <p:spPr>
          <a:xfrm>
            <a:off x="425625" y="4304909"/>
            <a:ext cx="1196655" cy="1660657"/>
          </a:xfrm>
          <a:prstGeom prst="rect">
            <a:avLst/>
          </a:prstGeom>
          <a:noFill/>
          <a:ln w="25400" cap="rnd">
            <a:solidFill>
              <a:srgbClr val="3366FF"/>
            </a:solidFill>
          </a:ln>
        </p:spPr>
        <p:txBody>
          <a:bodyPr wrap="none" rtlCol="0">
            <a:noAutofit/>
          </a:bodyPr>
          <a:lstStyle/>
          <a:p>
            <a:endParaRPr lang="en-US" sz="3600" dirty="0"/>
          </a:p>
        </p:txBody>
      </p:sp>
      <p:sp>
        <p:nvSpPr>
          <p:cNvPr id="83" name="TextBox 82"/>
          <p:cNvSpPr txBox="1"/>
          <p:nvPr/>
        </p:nvSpPr>
        <p:spPr>
          <a:xfrm>
            <a:off x="425625" y="2603297"/>
            <a:ext cx="1196655" cy="1660657"/>
          </a:xfrm>
          <a:prstGeom prst="rect">
            <a:avLst/>
          </a:prstGeom>
          <a:noFill/>
          <a:ln w="25400" cap="rnd">
            <a:solidFill>
              <a:srgbClr val="3366FF"/>
            </a:solidFill>
          </a:ln>
        </p:spPr>
        <p:txBody>
          <a:bodyPr wrap="none" rtlCol="0">
            <a:noAutofit/>
          </a:bodyPr>
          <a:lstStyle/>
          <a:p>
            <a:endParaRPr lang="en-US" sz="3600" dirty="0"/>
          </a:p>
        </p:txBody>
      </p:sp>
      <p:sp>
        <p:nvSpPr>
          <p:cNvPr id="84" name="TextBox 83"/>
          <p:cNvSpPr txBox="1"/>
          <p:nvPr/>
        </p:nvSpPr>
        <p:spPr>
          <a:xfrm>
            <a:off x="425625" y="887185"/>
            <a:ext cx="1196655" cy="1660657"/>
          </a:xfrm>
          <a:prstGeom prst="rect">
            <a:avLst/>
          </a:prstGeom>
          <a:noFill/>
          <a:ln w="25400" cap="rnd">
            <a:solidFill>
              <a:srgbClr val="3366FF"/>
            </a:solidFill>
          </a:ln>
        </p:spPr>
        <p:txBody>
          <a:bodyPr wrap="none" rtlCol="0">
            <a:noAutofit/>
          </a:bodyPr>
          <a:lstStyle/>
          <a:p>
            <a:endParaRPr lang="en-US" sz="3600" dirty="0"/>
          </a:p>
        </p:txBody>
      </p:sp>
      <p:sp>
        <p:nvSpPr>
          <p:cNvPr id="85" name="TextBox 84"/>
          <p:cNvSpPr txBox="1"/>
          <p:nvPr/>
        </p:nvSpPr>
        <p:spPr>
          <a:xfrm>
            <a:off x="4836380" y="772370"/>
            <a:ext cx="23213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Why is there no box around </a:t>
            </a:r>
            <a:r>
              <a:rPr lang="en-US" sz="2800" dirty="0" err="1" smtClean="0"/>
              <a:t>node.js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86" name="Freeform 85"/>
          <p:cNvSpPr/>
          <p:nvPr/>
        </p:nvSpPr>
        <p:spPr>
          <a:xfrm rot="3660000" flipH="1">
            <a:off x="4014125" y="1554421"/>
            <a:ext cx="179049" cy="1511061"/>
          </a:xfrm>
          <a:custGeom>
            <a:avLst/>
            <a:gdLst>
              <a:gd name="connsiteX0" fmla="*/ 902593 w 902593"/>
              <a:gd name="connsiteY0" fmla="*/ 482828 h 482828"/>
              <a:gd name="connsiteX1" fmla="*/ 671697 w 902593"/>
              <a:gd name="connsiteY1" fmla="*/ 335881 h 482828"/>
              <a:gd name="connsiteX2" fmla="*/ 493278 w 902593"/>
              <a:gd name="connsiteY2" fmla="*/ 220422 h 482828"/>
              <a:gd name="connsiteX3" fmla="*/ 335849 w 902593"/>
              <a:gd name="connsiteY3" fmla="*/ 167940 h 482828"/>
              <a:gd name="connsiteX4" fmla="*/ 146934 w 902593"/>
              <a:gd name="connsiteY4" fmla="*/ 73474 h 482828"/>
              <a:gd name="connsiteX5" fmla="*/ 104953 w 902593"/>
              <a:gd name="connsiteY5" fmla="*/ 52481 h 482828"/>
              <a:gd name="connsiteX6" fmla="*/ 62972 w 902593"/>
              <a:gd name="connsiteY6" fmla="*/ 20993 h 482828"/>
              <a:gd name="connsiteX7" fmla="*/ 0 w 902593"/>
              <a:gd name="connsiteY7" fmla="*/ 0 h 48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2593" h="482828">
                <a:moveTo>
                  <a:pt x="902593" y="482828"/>
                </a:moveTo>
                <a:cubicBezTo>
                  <a:pt x="746175" y="404611"/>
                  <a:pt x="879912" y="476943"/>
                  <a:pt x="671697" y="335881"/>
                </a:cubicBezTo>
                <a:cubicBezTo>
                  <a:pt x="613049" y="296148"/>
                  <a:pt x="560482" y="242826"/>
                  <a:pt x="493278" y="220422"/>
                </a:cubicBezTo>
                <a:cubicBezTo>
                  <a:pt x="440802" y="202928"/>
                  <a:pt x="386771" y="189545"/>
                  <a:pt x="335849" y="167940"/>
                </a:cubicBezTo>
                <a:cubicBezTo>
                  <a:pt x="271036" y="140441"/>
                  <a:pt x="209906" y="104963"/>
                  <a:pt x="146934" y="73474"/>
                </a:cubicBezTo>
                <a:cubicBezTo>
                  <a:pt x="132940" y="66476"/>
                  <a:pt x="117469" y="61869"/>
                  <a:pt x="104953" y="52481"/>
                </a:cubicBezTo>
                <a:cubicBezTo>
                  <a:pt x="90959" y="41985"/>
                  <a:pt x="78618" y="28816"/>
                  <a:pt x="62972" y="20993"/>
                </a:cubicBezTo>
                <a:cubicBezTo>
                  <a:pt x="43182" y="11097"/>
                  <a:pt x="0" y="0"/>
                  <a:pt x="0" y="0"/>
                </a:cubicBezTo>
              </a:path>
            </a:pathLst>
          </a:custGeom>
          <a:ln w="53975">
            <a:solidFill>
              <a:srgbClr val="FF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83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701" y="2705398"/>
            <a:ext cx="7917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/>
              <a:t>node.js</a:t>
            </a:r>
            <a:r>
              <a:rPr lang="en-US" sz="5400" dirty="0" smtClean="0"/>
              <a:t> is not an app server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48656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79119" y="983199"/>
            <a:ext cx="7597311" cy="479760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/>
              <a:t>This talk is about the journey taken solving </a:t>
            </a:r>
            <a:r>
              <a:rPr lang="en-US" sz="7200" dirty="0" smtClean="0"/>
              <a:t>some problems.</a:t>
            </a:r>
            <a:endParaRPr lang="en-US" sz="7200" dirty="0" smtClean="0"/>
          </a:p>
        </p:txBody>
      </p:sp>
    </p:spTree>
    <p:extLst>
      <p:ext uri="{BB962C8B-B14F-4D97-AF65-F5344CB8AC3E}">
        <p14:creationId xmlns:p14="http://schemas.microsoft.com/office/powerpoint/2010/main" val="2720928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1715" y="2244440"/>
            <a:ext cx="78517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process.on</a:t>
            </a:r>
            <a:r>
              <a:rPr lang="en-US" sz="2800" dirty="0">
                <a:latin typeface="Consolas"/>
                <a:cs typeface="Consolas"/>
              </a:rPr>
              <a:t>('</a:t>
            </a:r>
            <a:r>
              <a:rPr lang="en-US" sz="2800" dirty="0" err="1">
                <a:latin typeface="Consolas"/>
                <a:cs typeface="Consolas"/>
              </a:rPr>
              <a:t>uncaughtException</a:t>
            </a:r>
            <a:r>
              <a:rPr lang="en-US" sz="2800" dirty="0">
                <a:latin typeface="Consolas"/>
                <a:cs typeface="Consolas"/>
              </a:rPr>
              <a:t>'</a:t>
            </a:r>
            <a:r>
              <a:rPr lang="en-US" sz="2800" dirty="0" smtClean="0">
                <a:latin typeface="Consolas"/>
                <a:cs typeface="Consolas"/>
              </a:rPr>
              <a:t>,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function</a:t>
            </a:r>
            <a:r>
              <a:rPr lang="en-US" sz="2800" dirty="0">
                <a:latin typeface="Consolas"/>
                <a:cs typeface="Consolas"/>
              </a:rPr>
              <a:t>(err</a:t>
            </a:r>
            <a:r>
              <a:rPr lang="en-US" sz="2800" dirty="0" smtClean="0">
                <a:latin typeface="Consolas"/>
                <a:cs typeface="Consolas"/>
              </a:rPr>
              <a:t>) {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 smtClean="0">
                <a:latin typeface="Consolas"/>
                <a:cs typeface="Consolas"/>
              </a:rPr>
              <a:t>    // Oh no! What do I do now?</a:t>
            </a:r>
          </a:p>
          <a:p>
            <a:r>
              <a:rPr lang="en-US" sz="2800" dirty="0" smtClean="0">
                <a:latin typeface="Consolas"/>
                <a:cs typeface="Consolas"/>
              </a:rPr>
              <a:t>}</a:t>
            </a:r>
            <a:r>
              <a:rPr lang="en-US" sz="2800" dirty="0">
                <a:latin typeface="Consolas"/>
                <a:cs typeface="Consolas"/>
              </a:rPr>
              <a:t>)</a:t>
            </a:r>
            <a:r>
              <a:rPr lang="en-US" sz="2800" dirty="0" smtClean="0">
                <a:latin typeface="Consolas"/>
                <a:cs typeface="Consolas"/>
              </a:rPr>
              <a:t>;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45333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986" y="498896"/>
            <a:ext cx="867507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// Log things</a:t>
            </a:r>
          </a:p>
          <a:p>
            <a:r>
              <a:rPr lang="en-US" sz="2000" b="1" dirty="0" err="1" smtClean="0">
                <a:latin typeface="Consolas"/>
                <a:cs typeface="Consolas"/>
              </a:rPr>
              <a:t>var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b="1" dirty="0" err="1" smtClean="0">
                <a:latin typeface="Consolas"/>
                <a:cs typeface="Consolas"/>
              </a:rPr>
              <a:t>winston</a:t>
            </a:r>
            <a:r>
              <a:rPr lang="en-US" sz="2000" b="1" dirty="0" smtClean="0">
                <a:latin typeface="Consolas"/>
                <a:cs typeface="Consolas"/>
              </a:rPr>
              <a:t> = </a:t>
            </a:r>
            <a:r>
              <a:rPr lang="en-US" sz="2000" b="1" dirty="0">
                <a:latin typeface="Consolas"/>
                <a:cs typeface="Consolas"/>
              </a:rPr>
              <a:t>require('</a:t>
            </a:r>
            <a:r>
              <a:rPr lang="en-US" sz="2000" b="1" dirty="0" err="1">
                <a:latin typeface="Consolas"/>
                <a:cs typeface="Consolas"/>
              </a:rPr>
              <a:t>winston</a:t>
            </a:r>
            <a:r>
              <a:rPr lang="en-US" sz="2000" b="1" dirty="0">
                <a:latin typeface="Consolas"/>
                <a:cs typeface="Consolas"/>
              </a:rPr>
              <a:t>'</a:t>
            </a:r>
            <a:r>
              <a:rPr lang="en-US" sz="2000" b="1" dirty="0" smtClean="0">
                <a:latin typeface="Consolas"/>
                <a:cs typeface="Consolas"/>
              </a:rPr>
              <a:t>);</a:t>
            </a:r>
          </a:p>
          <a:p>
            <a:r>
              <a:rPr lang="en-US" sz="2000" dirty="0">
                <a:latin typeface="Consolas"/>
                <a:cs typeface="Consolas"/>
              </a:rPr>
              <a:t>function </a:t>
            </a:r>
            <a:r>
              <a:rPr lang="en-US" sz="2000" dirty="0" err="1">
                <a:latin typeface="Consolas"/>
                <a:cs typeface="Consolas"/>
              </a:rPr>
              <a:t>createLogger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logdir</a:t>
            </a:r>
            <a:r>
              <a:rPr lang="en-US" sz="2000" dirty="0">
                <a:latin typeface="Consolas"/>
                <a:cs typeface="Consolas"/>
              </a:rPr>
              <a:t>, name) {</a:t>
            </a:r>
          </a:p>
          <a:p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smtClean="0">
                <a:latin typeface="Consolas"/>
                <a:cs typeface="Consolas"/>
              </a:rPr>
              <a:t>return new 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winston.Logger</a:t>
            </a:r>
            <a:r>
              <a:rPr lang="en-US" sz="2000" dirty="0">
                <a:latin typeface="Consolas"/>
                <a:cs typeface="Consolas"/>
              </a:rPr>
              <a:t>)({</a:t>
            </a:r>
          </a:p>
          <a:p>
            <a:r>
              <a:rPr lang="en-US" sz="2000" dirty="0">
                <a:latin typeface="Consolas"/>
                <a:cs typeface="Consolas"/>
              </a:rPr>
              <a:t>        transports: [</a:t>
            </a:r>
          </a:p>
          <a:p>
            <a:r>
              <a:rPr lang="en-US" sz="2000" dirty="0">
                <a:latin typeface="Consolas"/>
                <a:cs typeface="Consolas"/>
              </a:rPr>
              <a:t>            new (</a:t>
            </a:r>
            <a:r>
              <a:rPr lang="en-US" sz="2000" dirty="0" err="1">
                <a:latin typeface="Consolas"/>
                <a:cs typeface="Consolas"/>
              </a:rPr>
              <a:t>winston.transports.File</a:t>
            </a:r>
            <a:r>
              <a:rPr lang="en-US" sz="2000" dirty="0">
                <a:latin typeface="Consolas"/>
                <a:cs typeface="Consolas"/>
              </a:rPr>
              <a:t>)({</a:t>
            </a:r>
          </a:p>
          <a:p>
            <a:r>
              <a:rPr lang="en-US" sz="2000" dirty="0">
                <a:latin typeface="Consolas"/>
                <a:cs typeface="Consolas"/>
              </a:rPr>
              <a:t>                filename: </a:t>
            </a:r>
            <a:r>
              <a:rPr lang="en-US" sz="2000" dirty="0" err="1">
                <a:latin typeface="Consolas"/>
                <a:cs typeface="Consolas"/>
              </a:rPr>
              <a:t>process.cwd</a:t>
            </a:r>
            <a:r>
              <a:rPr lang="en-US" sz="2000" dirty="0">
                <a:latin typeface="Consolas"/>
                <a:cs typeface="Consolas"/>
              </a:rPr>
              <a:t>() + name,</a:t>
            </a:r>
          </a:p>
          <a:p>
            <a:r>
              <a:rPr lang="en-US" sz="2000" dirty="0">
                <a:latin typeface="Consolas"/>
                <a:cs typeface="Consolas"/>
              </a:rPr>
              <a:t>                </a:t>
            </a:r>
            <a:r>
              <a:rPr lang="en-US" sz="2000" dirty="0" err="1">
                <a:latin typeface="Consolas"/>
                <a:cs typeface="Consolas"/>
              </a:rPr>
              <a:t>maxsize</a:t>
            </a:r>
            <a:r>
              <a:rPr lang="en-US" sz="2000" dirty="0">
                <a:latin typeface="Consolas"/>
                <a:cs typeface="Consolas"/>
              </a:rPr>
              <a:t>: 1024000 * </a:t>
            </a:r>
            <a:r>
              <a:rPr lang="en-US" sz="2000" dirty="0" smtClean="0">
                <a:latin typeface="Consolas"/>
                <a:cs typeface="Consolas"/>
              </a:rPr>
              <a:t>5}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latin typeface="Consolas"/>
                <a:cs typeface="Consolas"/>
              </a:rPr>
              <a:t>        ]</a:t>
            </a:r>
          </a:p>
          <a:p>
            <a:r>
              <a:rPr lang="en-US" sz="2000" dirty="0">
                <a:latin typeface="Consolas"/>
                <a:cs typeface="Consolas"/>
              </a:rPr>
              <a:t>    }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  <a:p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endParaRPr lang="en-US" sz="2000" dirty="0">
              <a:latin typeface="Consolas"/>
              <a:cs typeface="Consolas"/>
            </a:endParaRPr>
          </a:p>
          <a:p>
            <a:r>
              <a:rPr lang="en-US" sz="2000" dirty="0" err="1" smtClean="0">
                <a:latin typeface="Consolas"/>
                <a:cs typeface="Consolas"/>
              </a:rPr>
              <a:t>var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miscLogger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= </a:t>
            </a:r>
            <a:r>
              <a:rPr lang="en-US" sz="2000" dirty="0" err="1">
                <a:latin typeface="Consolas"/>
                <a:cs typeface="Consolas"/>
              </a:rPr>
              <a:t>createLogger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logdir</a:t>
            </a:r>
            <a:r>
              <a:rPr lang="en-US" sz="2000" dirty="0">
                <a:latin typeface="Consolas"/>
                <a:cs typeface="Consolas"/>
              </a:rPr>
              <a:t>, '/logs</a:t>
            </a:r>
            <a:r>
              <a:rPr lang="en-US" sz="2000" dirty="0" smtClean="0">
                <a:latin typeface="Consolas"/>
                <a:cs typeface="Consolas"/>
              </a:rPr>
              <a:t>/</a:t>
            </a:r>
            <a:r>
              <a:rPr lang="en-US" sz="2000" dirty="0" err="1" smtClean="0">
                <a:latin typeface="Consolas"/>
                <a:cs typeface="Consolas"/>
              </a:rPr>
              <a:t>misc.log</a:t>
            </a:r>
            <a:r>
              <a:rPr lang="en-US" sz="2000" dirty="0">
                <a:latin typeface="Consolas"/>
                <a:cs typeface="Consolas"/>
              </a:rPr>
              <a:t>');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var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accessLogger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>
                <a:latin typeface="Consolas"/>
                <a:cs typeface="Consolas"/>
              </a:rPr>
              <a:t>createLogger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logdir</a:t>
            </a:r>
            <a:r>
              <a:rPr lang="en-US" sz="2000" dirty="0">
                <a:latin typeface="Consolas"/>
                <a:cs typeface="Consolas"/>
              </a:rPr>
              <a:t>, '/logs/</a:t>
            </a:r>
            <a:r>
              <a:rPr lang="en-US" sz="2000" dirty="0" err="1">
                <a:latin typeface="Consolas"/>
                <a:cs typeface="Consolas"/>
              </a:rPr>
              <a:t>access.log</a:t>
            </a:r>
            <a:r>
              <a:rPr lang="en-US" sz="2000" dirty="0">
                <a:latin typeface="Consolas"/>
                <a:cs typeface="Consolas"/>
              </a:rPr>
              <a:t>');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var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errLogger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>
                <a:latin typeface="Consolas"/>
                <a:cs typeface="Consolas"/>
              </a:rPr>
              <a:t>createLogger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logdir</a:t>
            </a:r>
            <a:r>
              <a:rPr lang="en-US" sz="2000" dirty="0">
                <a:latin typeface="Consolas"/>
                <a:cs typeface="Consolas"/>
              </a:rPr>
              <a:t>, '/logs/</a:t>
            </a:r>
            <a:r>
              <a:rPr lang="en-US" sz="2000" dirty="0" err="1">
                <a:latin typeface="Consolas"/>
                <a:cs typeface="Consolas"/>
              </a:rPr>
              <a:t>error.log</a:t>
            </a:r>
            <a:r>
              <a:rPr lang="en-US" sz="2000" dirty="0">
                <a:latin typeface="Consolas"/>
                <a:cs typeface="Consolas"/>
              </a:rPr>
              <a:t>')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endParaRPr lang="en-US" sz="2000" dirty="0" smtClean="0">
              <a:latin typeface="Consolas"/>
              <a:cs typeface="Consolas"/>
            </a:endParaRPr>
          </a:p>
          <a:p>
            <a:r>
              <a:rPr lang="en-US" sz="2000" dirty="0" smtClean="0">
                <a:latin typeface="Consolas"/>
                <a:cs typeface="Consolas"/>
              </a:rPr>
              <a:t>... write to these loggers in your code ...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112452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0006" y="2681769"/>
            <a:ext cx="5534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Watch out in prod!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8119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480" y="1120540"/>
            <a:ext cx="751740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// Emit events in stead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emitter.emit</a:t>
            </a:r>
            <a:r>
              <a:rPr lang="en-US" sz="2000" dirty="0" smtClean="0">
                <a:latin typeface="Consolas"/>
                <a:cs typeface="Consolas"/>
              </a:rPr>
              <a:t>('WARNING', </a:t>
            </a:r>
            <a:r>
              <a:rPr lang="en-US" sz="2000" dirty="0" err="1" smtClean="0">
                <a:latin typeface="Consolas"/>
                <a:cs typeface="Consolas"/>
              </a:rPr>
              <a:t>args</a:t>
            </a:r>
            <a:r>
              <a:rPr lang="en-US" sz="2000" dirty="0" smtClean="0">
                <a:latin typeface="Consolas"/>
                <a:cs typeface="Consolas"/>
              </a:rPr>
              <a:t> for some payload);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emitter.emit</a:t>
            </a:r>
            <a:r>
              <a:rPr lang="en-US" sz="2000" dirty="0" smtClean="0">
                <a:latin typeface="Consolas"/>
                <a:cs typeface="Consolas"/>
              </a:rPr>
              <a:t>('INFO', </a:t>
            </a:r>
            <a:r>
              <a:rPr lang="en-US" sz="2000" dirty="0" err="1" smtClean="0">
                <a:latin typeface="Consolas"/>
                <a:cs typeface="Consolas"/>
              </a:rPr>
              <a:t>args</a:t>
            </a:r>
            <a:r>
              <a:rPr lang="en-US" sz="2000" dirty="0" smtClean="0">
                <a:latin typeface="Consolas"/>
                <a:cs typeface="Consolas"/>
              </a:rPr>
              <a:t> for some payload);</a:t>
            </a:r>
          </a:p>
          <a:p>
            <a:endParaRPr lang="en-US" sz="2000" dirty="0" smtClean="0">
              <a:latin typeface="Consolas"/>
              <a:cs typeface="Consolas"/>
            </a:endParaRPr>
          </a:p>
          <a:p>
            <a:endParaRPr lang="en-US" sz="2000" dirty="0">
              <a:latin typeface="Consolas"/>
              <a:cs typeface="Consolas"/>
            </a:endParaRPr>
          </a:p>
          <a:p>
            <a:r>
              <a:rPr lang="en-US" sz="2000" dirty="0" smtClean="0">
                <a:latin typeface="Consolas"/>
                <a:cs typeface="Consolas"/>
              </a:rPr>
              <a:t>// To collect logs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emitter.on</a:t>
            </a:r>
            <a:r>
              <a:rPr lang="en-US" sz="2000" dirty="0" smtClean="0">
                <a:latin typeface="Consolas"/>
                <a:cs typeface="Consolas"/>
              </a:rPr>
              <a:t>('WARNING', function() {</a:t>
            </a:r>
          </a:p>
          <a:p>
            <a:r>
              <a:rPr lang="en-US" sz="2000" dirty="0" smtClean="0">
                <a:latin typeface="Consolas"/>
                <a:cs typeface="Consolas"/>
              </a:rPr>
              <a:t>    // Write to some external remote logging system</a:t>
            </a:r>
          </a:p>
          <a:p>
            <a:r>
              <a:rPr lang="en-US" sz="2000" dirty="0" smtClean="0">
                <a:latin typeface="Consolas"/>
                <a:cs typeface="Consolas"/>
              </a:rPr>
              <a:t>    ...</a:t>
            </a:r>
          </a:p>
          <a:p>
            <a:r>
              <a:rPr lang="en-US" sz="2000" dirty="0" smtClean="0">
                <a:latin typeface="Consolas"/>
                <a:cs typeface="Consolas"/>
              </a:rPr>
              <a:t>    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// if that fails, write to log files on the disk</a:t>
            </a:r>
          </a:p>
          <a:p>
            <a:r>
              <a:rPr lang="en-US" sz="2000" dirty="0" smtClean="0">
                <a:latin typeface="Consolas"/>
                <a:cs typeface="Consolas"/>
              </a:rPr>
              <a:t>});</a:t>
            </a:r>
          </a:p>
          <a:p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383052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974" y="95015"/>
            <a:ext cx="8053256" cy="6186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// Cluster to distribute load on multiple cores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/* An </a:t>
            </a:r>
            <a:r>
              <a:rPr lang="en-US" dirty="0">
                <a:latin typeface="Consolas"/>
                <a:cs typeface="Consolas"/>
              </a:rPr>
              <a:t>example from http://</a:t>
            </a:r>
            <a:r>
              <a:rPr lang="en-US" dirty="0" err="1">
                <a:latin typeface="Consolas"/>
                <a:cs typeface="Consolas"/>
              </a:rPr>
              <a:t>nodejs.org</a:t>
            </a:r>
            <a:r>
              <a:rPr lang="en-US" dirty="0">
                <a:latin typeface="Consolas"/>
                <a:cs typeface="Consolas"/>
              </a:rPr>
              <a:t>/</a:t>
            </a:r>
            <a:r>
              <a:rPr lang="en-US" dirty="0" err="1">
                <a:latin typeface="Consolas"/>
                <a:cs typeface="Consolas"/>
              </a:rPr>
              <a:t>api</a:t>
            </a:r>
            <a:r>
              <a:rPr lang="en-US" dirty="0">
                <a:latin typeface="Consolas"/>
                <a:cs typeface="Consolas"/>
              </a:rPr>
              <a:t>/</a:t>
            </a:r>
            <a:r>
              <a:rPr lang="en-US" dirty="0" err="1" smtClean="0">
                <a:latin typeface="Consolas"/>
                <a:cs typeface="Consolas"/>
              </a:rPr>
              <a:t>cluster.html</a:t>
            </a:r>
            <a:r>
              <a:rPr lang="en-US" dirty="0" smtClean="0">
                <a:latin typeface="Consolas"/>
                <a:cs typeface="Consolas"/>
              </a:rPr>
              <a:t> */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cluster = require('cluster');</a:t>
            </a:r>
          </a:p>
          <a:p>
            <a:r>
              <a:rPr lang="en-US" dirty="0" err="1">
                <a:latin typeface="Consolas"/>
                <a:cs typeface="Consolas"/>
              </a:rPr>
              <a:t>var</a:t>
            </a:r>
            <a:r>
              <a:rPr lang="en-US" dirty="0">
                <a:latin typeface="Consolas"/>
                <a:cs typeface="Consolas"/>
              </a:rPr>
              <a:t> http = require('http');</a:t>
            </a:r>
          </a:p>
          <a:p>
            <a:r>
              <a:rPr lang="en-US" dirty="0" err="1">
                <a:latin typeface="Consolas"/>
                <a:cs typeface="Consolas"/>
              </a:rPr>
              <a:t>var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numCPUs</a:t>
            </a:r>
            <a:r>
              <a:rPr lang="en-US" dirty="0">
                <a:latin typeface="Consolas"/>
                <a:cs typeface="Consolas"/>
              </a:rPr>
              <a:t> = require('</a:t>
            </a:r>
            <a:r>
              <a:rPr lang="en-US" dirty="0" err="1">
                <a:latin typeface="Consolas"/>
                <a:cs typeface="Consolas"/>
              </a:rPr>
              <a:t>os</a:t>
            </a:r>
            <a:r>
              <a:rPr lang="en-US" dirty="0">
                <a:latin typeface="Consolas"/>
                <a:cs typeface="Consolas"/>
              </a:rPr>
              <a:t>').</a:t>
            </a:r>
            <a:r>
              <a:rPr lang="en-US" dirty="0" err="1">
                <a:latin typeface="Consolas"/>
                <a:cs typeface="Consolas"/>
              </a:rPr>
              <a:t>cpus</a:t>
            </a:r>
            <a:r>
              <a:rPr lang="en-US" dirty="0">
                <a:latin typeface="Consolas"/>
                <a:cs typeface="Consolas"/>
              </a:rPr>
              <a:t>().length;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if(</a:t>
            </a:r>
            <a:r>
              <a:rPr lang="en-US" dirty="0" err="1">
                <a:latin typeface="Consolas"/>
                <a:cs typeface="Consolas"/>
              </a:rPr>
              <a:t>cluster.isMaster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  /</a:t>
            </a:r>
            <a:r>
              <a:rPr lang="en-US" dirty="0">
                <a:latin typeface="Consolas"/>
                <a:cs typeface="Consolas"/>
              </a:rPr>
              <a:t>/ Fork workers.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  for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var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>
                <a:latin typeface="Consolas"/>
                <a:cs typeface="Consolas"/>
              </a:rPr>
              <a:t>numCPUs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cluster.fork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  }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cluster.on</a:t>
            </a:r>
            <a:r>
              <a:rPr lang="en-US" dirty="0">
                <a:latin typeface="Consolas"/>
                <a:cs typeface="Consolas"/>
              </a:rPr>
              <a:t>('exit', function(worker, code, signal) {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>
                <a:latin typeface="Consolas"/>
                <a:cs typeface="Consolas"/>
              </a:rPr>
              <a:t>('worker ' + </a:t>
            </a:r>
            <a:r>
              <a:rPr lang="en-US" dirty="0" err="1">
                <a:latin typeface="Consolas"/>
                <a:cs typeface="Consolas"/>
              </a:rPr>
              <a:t>worker.process.pid</a:t>
            </a:r>
            <a:r>
              <a:rPr lang="en-US" dirty="0">
                <a:latin typeface="Consolas"/>
                <a:cs typeface="Consolas"/>
              </a:rPr>
              <a:t> + ' died');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  }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}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else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/// Start your app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http.createServer</a:t>
            </a:r>
            <a:r>
              <a:rPr lang="en-US" dirty="0">
                <a:latin typeface="Consolas"/>
                <a:cs typeface="Consolas"/>
              </a:rPr>
              <a:t>(function(</a:t>
            </a:r>
            <a:r>
              <a:rPr lang="en-US" dirty="0" err="1">
                <a:latin typeface="Consolas"/>
                <a:cs typeface="Consolas"/>
              </a:rPr>
              <a:t>req</a:t>
            </a:r>
            <a:r>
              <a:rPr lang="en-US" dirty="0">
                <a:latin typeface="Consolas"/>
                <a:cs typeface="Consolas"/>
              </a:rPr>
              <a:t>, res) {</a:t>
            </a:r>
          </a:p>
          <a:p>
            <a:r>
              <a:rPr lang="en-US" dirty="0" smtClean="0">
                <a:latin typeface="Consolas"/>
                <a:cs typeface="Consolas"/>
              </a:rPr>
              <a:t>        ...</a:t>
            </a:r>
          </a:p>
          <a:p>
            <a:r>
              <a:rPr lang="en-US" dirty="0" smtClean="0">
                <a:latin typeface="Consolas"/>
                <a:cs typeface="Consolas"/>
              </a:rPr>
              <a:t>    }</a:t>
            </a:r>
            <a:r>
              <a:rPr lang="en-US" dirty="0">
                <a:latin typeface="Consolas"/>
                <a:cs typeface="Consolas"/>
              </a:rPr>
              <a:t>).listen(</a:t>
            </a:r>
            <a:r>
              <a:rPr lang="en-US" dirty="0" smtClean="0">
                <a:latin typeface="Consolas"/>
                <a:cs typeface="Consolas"/>
              </a:rPr>
              <a:t>8080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35942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5757" y="883324"/>
            <a:ext cx="7182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&gt; bin/</a:t>
            </a:r>
            <a:r>
              <a:rPr lang="en-US" sz="5400" dirty="0" err="1" smtClean="0"/>
              <a:t>start.sh</a:t>
            </a:r>
            <a:endParaRPr lang="en-US" sz="5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32480" y="1888924"/>
            <a:ext cx="69160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... write PID to disk</a:t>
            </a:r>
          </a:p>
          <a:p>
            <a:r>
              <a:rPr lang="en-US" sz="2000" dirty="0" smtClean="0">
                <a:latin typeface="Consolas"/>
                <a:cs typeface="Consolas"/>
              </a:rPr>
              <a:t>... start worker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... write worker's PID to the disk</a:t>
            </a:r>
          </a:p>
          <a:p>
            <a:endParaRPr lang="en-US" sz="2000" dirty="0">
              <a:latin typeface="Consolas"/>
              <a:cs typeface="Consolas"/>
            </a:endParaRP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... attach handlers on listen port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  to timeout slow clients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  to limit number of open sockets</a:t>
            </a:r>
          </a:p>
          <a:p>
            <a:r>
              <a:rPr lang="en-US" sz="2000" dirty="0" smtClean="0">
                <a:latin typeface="Consolas"/>
                <a:cs typeface="Consolas"/>
              </a:rPr>
              <a:t>... listen for worker deaths </a:t>
            </a:r>
          </a:p>
          <a:p>
            <a:endParaRPr lang="en-US" sz="2000" dirty="0">
              <a:latin typeface="Consolas"/>
              <a:cs typeface="Consolas"/>
            </a:endParaRPr>
          </a:p>
          <a:p>
            <a:r>
              <a:rPr lang="en-US" sz="2000" dirty="0" smtClean="0">
                <a:latin typeface="Consolas"/>
                <a:cs typeface="Consolas"/>
              </a:rPr>
              <a:t>... recycle workers after processing a set 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no of connections</a:t>
            </a:r>
          </a:p>
        </p:txBody>
      </p:sp>
    </p:spTree>
    <p:extLst>
      <p:ext uri="{BB962C8B-B14F-4D97-AF65-F5344CB8AC3E}">
        <p14:creationId xmlns:p14="http://schemas.microsoft.com/office/powerpoint/2010/main" val="3820574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5757" y="883324"/>
            <a:ext cx="7182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&gt; bin/</a:t>
            </a:r>
            <a:r>
              <a:rPr lang="en-US" sz="5400" dirty="0" err="1" smtClean="0"/>
              <a:t>shutdown.sh</a:t>
            </a:r>
            <a:endParaRPr lang="en-US" sz="5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32480" y="1888924"/>
            <a:ext cx="69160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// If command line </a:t>
            </a:r>
            <a:r>
              <a:rPr lang="en-US" sz="2000" dirty="0" err="1" smtClean="0">
                <a:latin typeface="Consolas"/>
                <a:cs typeface="Consolas"/>
              </a:rPr>
              <a:t>arg</a:t>
            </a:r>
            <a:r>
              <a:rPr lang="en-US" sz="2000" dirty="0" smtClean="0">
                <a:latin typeface="Consolas"/>
                <a:cs typeface="Consolas"/>
              </a:rPr>
              <a:t> says shutdown</a:t>
            </a:r>
          </a:p>
          <a:p>
            <a:r>
              <a:rPr lang="en-US" sz="2000" dirty="0" smtClean="0">
                <a:latin typeface="Consolas"/>
                <a:cs typeface="Consolas"/>
              </a:rPr>
              <a:t>shutdown() {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... send SIGTERM to master </a:t>
            </a:r>
          </a:p>
          <a:p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endParaRPr lang="en-US" sz="2000" dirty="0" smtClean="0">
              <a:latin typeface="Consolas"/>
              <a:cs typeface="Consolas"/>
            </a:endParaRPr>
          </a:p>
          <a:p>
            <a:r>
              <a:rPr lang="en-US" sz="2000" dirty="0" smtClean="0">
                <a:latin typeface="Consolas"/>
                <a:cs typeface="Consolas"/>
              </a:rPr>
              <a:t>// Master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process.on</a:t>
            </a:r>
            <a:r>
              <a:rPr lang="en-US" sz="2000" dirty="0" smtClean="0">
                <a:latin typeface="Consolas"/>
                <a:cs typeface="Consolas"/>
              </a:rPr>
              <a:t>('SIGTERM', function() {</a:t>
            </a:r>
          </a:p>
          <a:p>
            <a:r>
              <a:rPr lang="en-US" sz="2000" dirty="0" smtClean="0">
                <a:latin typeface="Consolas"/>
                <a:cs typeface="Consolas"/>
              </a:rPr>
              <a:t>    ... remove PID files from the disk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... exit after all workers exit</a:t>
            </a:r>
          </a:p>
          <a:p>
            <a:r>
              <a:rPr lang="en-US" sz="2000" dirty="0" smtClean="0">
                <a:latin typeface="Consolas"/>
                <a:cs typeface="Consolas"/>
              </a:rPr>
              <a:t>})</a:t>
            </a:r>
          </a:p>
          <a:p>
            <a:endParaRPr lang="en-US" sz="2000" dirty="0">
              <a:latin typeface="Consolas"/>
              <a:cs typeface="Consolas"/>
            </a:endParaRPr>
          </a:p>
          <a:p>
            <a:r>
              <a:rPr lang="en-US" sz="2000" dirty="0" smtClean="0">
                <a:latin typeface="Consolas"/>
                <a:cs typeface="Consolas"/>
              </a:rPr>
              <a:t>// On each worker, stop listening, </a:t>
            </a:r>
          </a:p>
          <a:p>
            <a:r>
              <a:rPr lang="en-US" sz="2000" dirty="0" smtClean="0">
                <a:latin typeface="Consolas"/>
                <a:cs typeface="Consolas"/>
              </a:rPr>
              <a:t>// let timeouts drain open sockets, and exit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84635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5757" y="883324"/>
            <a:ext cx="7182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&gt; bin/</a:t>
            </a:r>
            <a:r>
              <a:rPr lang="en-US" sz="5400" dirty="0" err="1" smtClean="0"/>
              <a:t>stop.sh</a:t>
            </a:r>
            <a:endParaRPr lang="en-US" sz="5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32480" y="1888924"/>
            <a:ext cx="69160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// If command line </a:t>
            </a:r>
            <a:r>
              <a:rPr lang="en-US" sz="2000" dirty="0" err="1" smtClean="0">
                <a:latin typeface="Consolas"/>
                <a:cs typeface="Consolas"/>
              </a:rPr>
              <a:t>arg</a:t>
            </a:r>
            <a:r>
              <a:rPr lang="en-US" sz="2000" dirty="0" smtClean="0">
                <a:latin typeface="Consolas"/>
                <a:cs typeface="Consolas"/>
              </a:rPr>
              <a:t> says stop</a:t>
            </a:r>
          </a:p>
          <a:p>
            <a:r>
              <a:rPr lang="en-US" sz="2000" dirty="0" smtClean="0">
                <a:latin typeface="Consolas"/>
                <a:cs typeface="Consolas"/>
              </a:rPr>
              <a:t>stop() {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... send SIGKILL to master </a:t>
            </a:r>
          </a:p>
          <a:p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endParaRPr lang="en-US" sz="2000" dirty="0" smtClean="0">
              <a:latin typeface="Consolas"/>
              <a:cs typeface="Consolas"/>
            </a:endParaRPr>
          </a:p>
          <a:p>
            <a:r>
              <a:rPr lang="en-US" sz="2000" dirty="0" smtClean="0">
                <a:latin typeface="Consolas"/>
                <a:cs typeface="Consolas"/>
              </a:rPr>
              <a:t>// Master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process.on</a:t>
            </a:r>
            <a:r>
              <a:rPr lang="en-US" sz="2000" dirty="0" smtClean="0">
                <a:latin typeface="Consolas"/>
                <a:cs typeface="Consolas"/>
              </a:rPr>
              <a:t>('SIGKILL', function() {</a:t>
            </a:r>
          </a:p>
          <a:p>
            <a:r>
              <a:rPr lang="en-US" sz="2000" dirty="0" smtClean="0">
                <a:latin typeface="Consolas"/>
                <a:cs typeface="Consolas"/>
              </a:rPr>
              <a:t>    ... remove PID files from the disk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... die</a:t>
            </a:r>
          </a:p>
          <a:p>
            <a:r>
              <a:rPr lang="en-US" sz="2000" dirty="0" smtClean="0">
                <a:latin typeface="Consolas"/>
                <a:cs typeface="Consolas"/>
              </a:rPr>
              <a:t>})</a:t>
            </a:r>
          </a:p>
          <a:p>
            <a:endParaRPr lang="en-US" sz="2000" dirty="0">
              <a:latin typeface="Consolas"/>
              <a:cs typeface="Consolas"/>
            </a:endParaRPr>
          </a:p>
          <a:p>
            <a:r>
              <a:rPr lang="en-US" sz="2000" dirty="0" smtClean="0">
                <a:latin typeface="Consolas"/>
                <a:cs typeface="Consolas"/>
              </a:rPr>
              <a:t>// Let workers die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03288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1138" y="477204"/>
            <a:ext cx="7929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https://</a:t>
            </a:r>
            <a:r>
              <a:rPr lang="en-US" sz="3200" dirty="0" err="1"/>
              <a:t>github.com</a:t>
            </a:r>
            <a:r>
              <a:rPr lang="en-US" sz="3200" dirty="0"/>
              <a:t>/</a:t>
            </a:r>
            <a:r>
              <a:rPr lang="en-US" sz="3200" dirty="0" err="1"/>
              <a:t>ql-io</a:t>
            </a:r>
            <a:r>
              <a:rPr lang="en-US" sz="3200" dirty="0" smtClean="0"/>
              <a:t>/cluster2</a:t>
            </a:r>
            <a:endParaRPr lang="en-US" sz="3200" dirty="0"/>
          </a:p>
          <a:p>
            <a:r>
              <a:rPr lang="en-US" sz="3200" dirty="0" err="1" smtClean="0">
                <a:latin typeface="Consolas"/>
                <a:cs typeface="Consolas"/>
              </a:rPr>
              <a:t>npm</a:t>
            </a:r>
            <a:r>
              <a:rPr lang="en-US" sz="3200" dirty="0" smtClean="0">
                <a:latin typeface="Consolas"/>
                <a:cs typeface="Consolas"/>
              </a:rPr>
              <a:t> install cluster2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1139" y="1945623"/>
            <a:ext cx="72465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var</a:t>
            </a:r>
            <a:r>
              <a:rPr lang="en-US" sz="2000" dirty="0" smtClean="0">
                <a:latin typeface="Consolas"/>
                <a:cs typeface="Consolas"/>
              </a:rPr>
              <a:t> Cluster2 = require('cluster2'),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express = require('express');</a:t>
            </a:r>
          </a:p>
          <a:p>
            <a:r>
              <a:rPr lang="en-US" sz="2000" dirty="0" err="1">
                <a:latin typeface="Consolas"/>
                <a:cs typeface="Consolas"/>
              </a:rPr>
              <a:t>var</a:t>
            </a:r>
            <a:r>
              <a:rPr lang="en-US" sz="2000" dirty="0">
                <a:latin typeface="Consolas"/>
                <a:cs typeface="Consolas"/>
              </a:rPr>
              <a:t> app = </a:t>
            </a:r>
            <a:r>
              <a:rPr lang="en-US" sz="2000" dirty="0" err="1">
                <a:latin typeface="Consolas"/>
                <a:cs typeface="Consolas"/>
              </a:rPr>
              <a:t>express.createServer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app.get</a:t>
            </a:r>
            <a:r>
              <a:rPr lang="en-US" sz="2000" dirty="0" smtClean="0">
                <a:latin typeface="Consolas"/>
                <a:cs typeface="Consolas"/>
              </a:rPr>
              <a:t>('/', function(</a:t>
            </a:r>
            <a:r>
              <a:rPr lang="en-US" sz="2000" dirty="0" err="1" smtClean="0">
                <a:latin typeface="Consolas"/>
                <a:cs typeface="Consolas"/>
              </a:rPr>
              <a:t>req</a:t>
            </a:r>
            <a:r>
              <a:rPr lang="en-US" sz="2000" dirty="0" smtClean="0">
                <a:latin typeface="Consolas"/>
                <a:cs typeface="Consolas"/>
              </a:rPr>
              <a:t>, res) {</a:t>
            </a:r>
          </a:p>
          <a:p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err="1" smtClean="0">
                <a:latin typeface="Consolas"/>
                <a:cs typeface="Consolas"/>
              </a:rPr>
              <a:t>res.send</a:t>
            </a:r>
            <a:r>
              <a:rPr lang="en-US" sz="2000" dirty="0" smtClean="0">
                <a:latin typeface="Consolas"/>
                <a:cs typeface="Consolas"/>
              </a:rPr>
              <a:t>('hello');</a:t>
            </a:r>
          </a:p>
          <a:p>
            <a:r>
              <a:rPr lang="en-US" sz="2000" dirty="0" smtClean="0">
                <a:latin typeface="Consolas"/>
                <a:cs typeface="Consolas"/>
              </a:rPr>
              <a:t>});</a:t>
            </a:r>
          </a:p>
          <a:p>
            <a:endParaRPr lang="en-US" sz="2000" dirty="0">
              <a:latin typeface="Consolas"/>
              <a:cs typeface="Consolas"/>
            </a:endParaRPr>
          </a:p>
          <a:p>
            <a:r>
              <a:rPr lang="en-US" sz="2000" dirty="0" err="1">
                <a:latin typeface="Consolas"/>
                <a:cs typeface="Consolas"/>
              </a:rPr>
              <a:t>var</a:t>
            </a:r>
            <a:r>
              <a:rPr lang="en-US" sz="2000" dirty="0">
                <a:latin typeface="Consolas"/>
                <a:cs typeface="Consolas"/>
              </a:rPr>
              <a:t> c = new Cluster({</a:t>
            </a:r>
          </a:p>
          <a:p>
            <a:r>
              <a:rPr lang="en-US" sz="2000" dirty="0">
                <a:latin typeface="Consolas"/>
                <a:cs typeface="Consolas"/>
              </a:rPr>
              <a:t>    port: 3000</a:t>
            </a:r>
          </a:p>
          <a:p>
            <a:r>
              <a:rPr lang="en-US" sz="2000" dirty="0">
                <a:latin typeface="Consolas"/>
                <a:cs typeface="Consolas"/>
              </a:rPr>
              <a:t>});</a:t>
            </a:r>
          </a:p>
          <a:p>
            <a:endParaRPr lang="en-US" sz="2000" dirty="0">
              <a:latin typeface="Consolas"/>
              <a:cs typeface="Consolas"/>
            </a:endParaRPr>
          </a:p>
          <a:p>
            <a:r>
              <a:rPr lang="en-US" sz="2000" dirty="0" err="1">
                <a:latin typeface="Consolas"/>
                <a:cs typeface="Consolas"/>
              </a:rPr>
              <a:t>c.listen</a:t>
            </a:r>
            <a:r>
              <a:rPr lang="en-US" sz="2000" dirty="0">
                <a:latin typeface="Consolas"/>
                <a:cs typeface="Consolas"/>
              </a:rPr>
              <a:t>(function(</a:t>
            </a:r>
            <a:r>
              <a:rPr lang="en-US" sz="2000" dirty="0" err="1">
                <a:latin typeface="Consolas"/>
                <a:cs typeface="Consolas"/>
              </a:rPr>
              <a:t>cb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cb</a:t>
            </a:r>
            <a:r>
              <a:rPr lang="en-US" sz="2000" dirty="0">
                <a:latin typeface="Consolas"/>
                <a:cs typeface="Consolas"/>
              </a:rPr>
              <a:t>(app);</a:t>
            </a:r>
          </a:p>
          <a:p>
            <a:r>
              <a:rPr lang="en-US" sz="2000" dirty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817861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34841" y="1583122"/>
            <a:ext cx="7693367" cy="363541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089025" algn="l"/>
              </a:tabLst>
            </a:pPr>
            <a:r>
              <a:rPr lang="en-US" sz="7200" dirty="0" smtClean="0"/>
              <a:t>"With great power comes great responsibility" </a:t>
            </a:r>
          </a:p>
        </p:txBody>
      </p:sp>
    </p:spTree>
    <p:extLst>
      <p:ext uri="{BB962C8B-B14F-4D97-AF65-F5344CB8AC3E}">
        <p14:creationId xmlns:p14="http://schemas.microsoft.com/office/powerpoint/2010/main" val="1407884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4131" y="3483973"/>
            <a:ext cx="5229717" cy="1734563"/>
          </a:xfrm>
          <a:prstGeom prst="rect">
            <a:avLst/>
          </a:prstGeom>
          <a:noFill/>
          <a:ln w="25400" cap="rnd">
            <a:solidFill>
              <a:srgbClr val="3366FF"/>
            </a:solidFill>
          </a:ln>
        </p:spPr>
        <p:txBody>
          <a:bodyPr wrap="none" rtlCol="0">
            <a:noAutofit/>
          </a:bodyPr>
          <a:lstStyle/>
          <a:p>
            <a:endParaRPr lang="en-US" sz="3600" dirty="0"/>
          </a:p>
        </p:txBody>
      </p:sp>
      <p:cxnSp>
        <p:nvCxnSpPr>
          <p:cNvPr id="8" name="Elbow Connector 7"/>
          <p:cNvCxnSpPr>
            <a:stCxn id="2" idx="0"/>
            <a:endCxn id="6" idx="1"/>
          </p:cNvCxnSpPr>
          <p:nvPr/>
        </p:nvCxnSpPr>
        <p:spPr>
          <a:xfrm rot="5400000" flipH="1" flipV="1">
            <a:off x="3870278" y="1002138"/>
            <a:ext cx="490455" cy="6393283"/>
          </a:xfrm>
          <a:prstGeom prst="bentConnector2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40408" y="4444006"/>
            <a:ext cx="1156912" cy="646331"/>
          </a:xfrm>
          <a:prstGeom prst="rect">
            <a:avLst/>
          </a:prstGeom>
          <a:solidFill>
            <a:schemeClr val="bg1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State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29735" y="3630385"/>
            <a:ext cx="2647179" cy="646331"/>
          </a:xfrm>
          <a:prstGeom prst="rect">
            <a:avLst/>
          </a:prstGeom>
          <a:solidFill>
            <a:schemeClr val="bg1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Computation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451357" y="3630385"/>
            <a:ext cx="1875784" cy="646331"/>
          </a:xfrm>
          <a:prstGeom prst="rect">
            <a:avLst/>
          </a:prstGeom>
          <a:solidFill>
            <a:schemeClr val="bg1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Interface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7312147" y="3630385"/>
            <a:ext cx="1269623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Client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796164" y="1676547"/>
            <a:ext cx="5566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The basic problem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33503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34841" y="1359010"/>
            <a:ext cx="7693367" cy="363541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089025" algn="l"/>
              </a:tabLst>
            </a:pPr>
            <a:r>
              <a:rPr lang="en-US" sz="9600" dirty="0" smtClean="0"/>
              <a:t>Thanks </a:t>
            </a:r>
            <a:r>
              <a:rPr lang="en-US" sz="9600" dirty="0" err="1" smtClean="0"/>
              <a:t>StrangeLoop</a:t>
            </a:r>
            <a:endParaRPr lang="en-US" sz="9600" dirty="0" smtClean="0"/>
          </a:p>
        </p:txBody>
      </p:sp>
    </p:spTree>
    <p:extLst>
      <p:ext uri="{BB962C8B-B14F-4D97-AF65-F5344CB8AC3E}">
        <p14:creationId xmlns:p14="http://schemas.microsoft.com/office/powerpoint/2010/main" val="2144748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Elbow Connector 7"/>
          <p:cNvCxnSpPr>
            <a:stCxn id="2" idx="0"/>
            <a:endCxn id="6" idx="1"/>
          </p:cNvCxnSpPr>
          <p:nvPr/>
        </p:nvCxnSpPr>
        <p:spPr>
          <a:xfrm rot="5400000" flipH="1" flipV="1">
            <a:off x="1591347" y="2173473"/>
            <a:ext cx="490455" cy="2215023"/>
          </a:xfrm>
          <a:prstGeom prst="bentConnector2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0669" y="3526211"/>
            <a:ext cx="396788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30669" y="2712590"/>
            <a:ext cx="430827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212235" y="2712591"/>
            <a:ext cx="300984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944086" y="2712590"/>
            <a:ext cx="1269623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Client</a:t>
            </a:r>
            <a:endParaRPr lang="en-US" sz="3600" dirty="0"/>
          </a:p>
        </p:txBody>
      </p:sp>
      <p:cxnSp>
        <p:nvCxnSpPr>
          <p:cNvPr id="7" name="Elbow Connector 6"/>
          <p:cNvCxnSpPr>
            <a:stCxn id="9" idx="0"/>
            <a:endCxn id="6" idx="2"/>
          </p:cNvCxnSpPr>
          <p:nvPr/>
        </p:nvCxnSpPr>
        <p:spPr>
          <a:xfrm rot="5400000" flipH="1" flipV="1">
            <a:off x="1224136" y="2851322"/>
            <a:ext cx="1847162" cy="2862361"/>
          </a:xfrm>
          <a:prstGeom prst="bentConnector3">
            <a:avLst>
              <a:gd name="adj1" fmla="val 24997"/>
            </a:avLst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143" y="5206083"/>
            <a:ext cx="396788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S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518143" y="4392462"/>
            <a:ext cx="430827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2235" y="4392462"/>
            <a:ext cx="300984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endParaRPr lang="en-US" sz="3600" dirty="0"/>
          </a:p>
        </p:txBody>
      </p:sp>
      <p:cxnSp>
        <p:nvCxnSpPr>
          <p:cNvPr id="13" name="Elbow Connector 12"/>
          <p:cNvCxnSpPr>
            <a:stCxn id="14" idx="0"/>
            <a:endCxn id="6" idx="0"/>
          </p:cNvCxnSpPr>
          <p:nvPr/>
        </p:nvCxnSpPr>
        <p:spPr>
          <a:xfrm rot="16200000" flipH="1">
            <a:off x="1708071" y="841764"/>
            <a:ext cx="891818" cy="2849835"/>
          </a:xfrm>
          <a:prstGeom prst="bentConnector3">
            <a:avLst>
              <a:gd name="adj1" fmla="val -50349"/>
            </a:avLst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0669" y="1820772"/>
            <a:ext cx="396788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530669" y="1007151"/>
            <a:ext cx="430827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1212235" y="1007151"/>
            <a:ext cx="300984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4621812" y="2289899"/>
            <a:ext cx="406592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A common manifestation</a:t>
            </a:r>
            <a:endParaRPr lang="en-US" sz="5400" dirty="0"/>
          </a:p>
        </p:txBody>
      </p:sp>
      <p:sp>
        <p:nvSpPr>
          <p:cNvPr id="24" name="TextBox 23"/>
          <p:cNvSpPr txBox="1"/>
          <p:nvPr/>
        </p:nvSpPr>
        <p:spPr>
          <a:xfrm>
            <a:off x="425625" y="4304909"/>
            <a:ext cx="1196655" cy="1660657"/>
          </a:xfrm>
          <a:prstGeom prst="rect">
            <a:avLst/>
          </a:prstGeom>
          <a:noFill/>
          <a:ln w="25400" cap="rnd">
            <a:solidFill>
              <a:srgbClr val="3366FF"/>
            </a:solidFill>
          </a:ln>
        </p:spPr>
        <p:txBody>
          <a:bodyPr wrap="none" rtlCol="0">
            <a:noAutofit/>
          </a:bodyPr>
          <a:lstStyle/>
          <a:p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425625" y="2603297"/>
            <a:ext cx="1196655" cy="1660657"/>
          </a:xfrm>
          <a:prstGeom prst="rect">
            <a:avLst/>
          </a:prstGeom>
          <a:noFill/>
          <a:ln w="25400" cap="rnd">
            <a:solidFill>
              <a:srgbClr val="3366FF"/>
            </a:solidFill>
          </a:ln>
        </p:spPr>
        <p:txBody>
          <a:bodyPr wrap="none" rtlCol="0">
            <a:noAutofit/>
          </a:bodyPr>
          <a:lstStyle/>
          <a:p>
            <a:endParaRPr 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425625" y="887185"/>
            <a:ext cx="1196655" cy="1660657"/>
          </a:xfrm>
          <a:prstGeom prst="rect">
            <a:avLst/>
          </a:prstGeom>
          <a:noFill/>
          <a:ln w="25400" cap="rnd">
            <a:solidFill>
              <a:srgbClr val="3366FF"/>
            </a:solidFill>
          </a:ln>
        </p:spPr>
        <p:txBody>
          <a:bodyPr wrap="none" rtlCol="0">
            <a:no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66978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Elbow Connector 7"/>
          <p:cNvCxnSpPr>
            <a:stCxn id="2" idx="0"/>
            <a:endCxn id="6" idx="1"/>
          </p:cNvCxnSpPr>
          <p:nvPr/>
        </p:nvCxnSpPr>
        <p:spPr>
          <a:xfrm rot="5400000" flipH="1" flipV="1">
            <a:off x="3535247" y="223629"/>
            <a:ext cx="496398" cy="6108767"/>
          </a:xfrm>
          <a:prstGeom prst="bentConnector2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0669" y="3526211"/>
            <a:ext cx="396788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30669" y="2712590"/>
            <a:ext cx="430827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212235" y="2712591"/>
            <a:ext cx="300984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837830" y="2706647"/>
            <a:ext cx="1269623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Client</a:t>
            </a:r>
            <a:endParaRPr lang="en-US" sz="3600" dirty="0"/>
          </a:p>
        </p:txBody>
      </p:sp>
      <p:cxnSp>
        <p:nvCxnSpPr>
          <p:cNvPr id="7" name="Elbow Connector 6"/>
          <p:cNvCxnSpPr>
            <a:stCxn id="9" idx="0"/>
            <a:endCxn id="6" idx="2"/>
          </p:cNvCxnSpPr>
          <p:nvPr/>
        </p:nvCxnSpPr>
        <p:spPr>
          <a:xfrm rot="5400000" flipH="1" flipV="1">
            <a:off x="3168037" y="901479"/>
            <a:ext cx="1853105" cy="6756105"/>
          </a:xfrm>
          <a:prstGeom prst="bentConnector3">
            <a:avLst>
              <a:gd name="adj1" fmla="val 24511"/>
            </a:avLst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143" y="5206083"/>
            <a:ext cx="396788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S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518143" y="4392462"/>
            <a:ext cx="430827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2235" y="4392462"/>
            <a:ext cx="300984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endParaRPr lang="en-US" sz="3600" dirty="0"/>
          </a:p>
        </p:txBody>
      </p:sp>
      <p:cxnSp>
        <p:nvCxnSpPr>
          <p:cNvPr id="13" name="Elbow Connector 12"/>
          <p:cNvCxnSpPr>
            <a:stCxn id="14" idx="0"/>
            <a:endCxn id="6" idx="0"/>
          </p:cNvCxnSpPr>
          <p:nvPr/>
        </p:nvCxnSpPr>
        <p:spPr>
          <a:xfrm rot="16200000" flipH="1">
            <a:off x="3657914" y="-1108080"/>
            <a:ext cx="885875" cy="6743579"/>
          </a:xfrm>
          <a:prstGeom prst="bentConnector3">
            <a:avLst>
              <a:gd name="adj1" fmla="val -50687"/>
            </a:avLst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0669" y="1820772"/>
            <a:ext cx="396788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530669" y="1007151"/>
            <a:ext cx="430827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1212235" y="1007151"/>
            <a:ext cx="300984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425625" y="4304909"/>
            <a:ext cx="1196655" cy="1660657"/>
          </a:xfrm>
          <a:prstGeom prst="rect">
            <a:avLst/>
          </a:prstGeom>
          <a:noFill/>
          <a:ln w="25400" cap="rnd">
            <a:solidFill>
              <a:srgbClr val="3366FF"/>
            </a:solidFill>
          </a:ln>
        </p:spPr>
        <p:txBody>
          <a:bodyPr wrap="none" rtlCol="0">
            <a:noAutofit/>
          </a:bodyPr>
          <a:lstStyle/>
          <a:p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425625" y="2603297"/>
            <a:ext cx="1196655" cy="1660657"/>
          </a:xfrm>
          <a:prstGeom prst="rect">
            <a:avLst/>
          </a:prstGeom>
          <a:noFill/>
          <a:ln w="25400" cap="rnd">
            <a:solidFill>
              <a:srgbClr val="3366FF"/>
            </a:solidFill>
          </a:ln>
        </p:spPr>
        <p:txBody>
          <a:bodyPr wrap="none" rtlCol="0">
            <a:noAutofit/>
          </a:bodyPr>
          <a:lstStyle/>
          <a:p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425625" y="887185"/>
            <a:ext cx="1196655" cy="1660657"/>
          </a:xfrm>
          <a:prstGeom prst="rect">
            <a:avLst/>
          </a:prstGeom>
          <a:noFill/>
          <a:ln w="25400" cap="rnd">
            <a:solidFill>
              <a:srgbClr val="3366FF"/>
            </a:solidFill>
          </a:ln>
        </p:spPr>
        <p:txBody>
          <a:bodyPr wrap="none" rtlCol="0">
            <a:noAutofit/>
          </a:bodyPr>
          <a:lstStyle/>
          <a:p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318145" y="5021417"/>
            <a:ext cx="2308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High latency client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974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Elbow Connector 7"/>
          <p:cNvCxnSpPr>
            <a:stCxn id="2" idx="0"/>
            <a:endCxn id="6" idx="1"/>
          </p:cNvCxnSpPr>
          <p:nvPr/>
        </p:nvCxnSpPr>
        <p:spPr>
          <a:xfrm rot="5400000" flipH="1" flipV="1">
            <a:off x="3535247" y="223629"/>
            <a:ext cx="496398" cy="6108767"/>
          </a:xfrm>
          <a:prstGeom prst="bentConnector2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0669" y="3526211"/>
            <a:ext cx="396788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30669" y="2712590"/>
            <a:ext cx="430827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212235" y="2712591"/>
            <a:ext cx="300984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837830" y="2706647"/>
            <a:ext cx="1269623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Client</a:t>
            </a:r>
            <a:endParaRPr lang="en-US" sz="3600" dirty="0"/>
          </a:p>
        </p:txBody>
      </p:sp>
      <p:cxnSp>
        <p:nvCxnSpPr>
          <p:cNvPr id="7" name="Elbow Connector 6"/>
          <p:cNvCxnSpPr>
            <a:stCxn id="9" idx="0"/>
            <a:endCxn id="6" idx="2"/>
          </p:cNvCxnSpPr>
          <p:nvPr/>
        </p:nvCxnSpPr>
        <p:spPr>
          <a:xfrm rot="5400000" flipH="1" flipV="1">
            <a:off x="3168037" y="901479"/>
            <a:ext cx="1853105" cy="6756105"/>
          </a:xfrm>
          <a:prstGeom prst="bentConnector3">
            <a:avLst>
              <a:gd name="adj1" fmla="val 24511"/>
            </a:avLst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143" y="5206083"/>
            <a:ext cx="396788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S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518143" y="4392462"/>
            <a:ext cx="430827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2235" y="4392462"/>
            <a:ext cx="300984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endParaRPr lang="en-US" sz="3600" dirty="0"/>
          </a:p>
        </p:txBody>
      </p:sp>
      <p:cxnSp>
        <p:nvCxnSpPr>
          <p:cNvPr id="13" name="Elbow Connector 12"/>
          <p:cNvCxnSpPr>
            <a:stCxn id="14" idx="0"/>
            <a:endCxn id="6" idx="0"/>
          </p:cNvCxnSpPr>
          <p:nvPr/>
        </p:nvCxnSpPr>
        <p:spPr>
          <a:xfrm rot="16200000" flipH="1">
            <a:off x="3657914" y="-1108080"/>
            <a:ext cx="885875" cy="6743579"/>
          </a:xfrm>
          <a:prstGeom prst="bentConnector3">
            <a:avLst>
              <a:gd name="adj1" fmla="val -50687"/>
            </a:avLst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0669" y="1820772"/>
            <a:ext cx="396788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530669" y="1007151"/>
            <a:ext cx="430827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1212235" y="1007151"/>
            <a:ext cx="300984" cy="646331"/>
          </a:xfrm>
          <a:prstGeom prst="rect">
            <a:avLst/>
          </a:prstGeom>
          <a:solidFill>
            <a:schemeClr val="bg2"/>
          </a:solidFill>
          <a:ln w="25400" cap="rnd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425625" y="4304909"/>
            <a:ext cx="1196655" cy="1660657"/>
          </a:xfrm>
          <a:prstGeom prst="rect">
            <a:avLst/>
          </a:prstGeom>
          <a:noFill/>
          <a:ln w="25400" cap="rnd">
            <a:solidFill>
              <a:srgbClr val="3366FF"/>
            </a:solidFill>
          </a:ln>
        </p:spPr>
        <p:txBody>
          <a:bodyPr wrap="none" rtlCol="0">
            <a:noAutofit/>
          </a:bodyPr>
          <a:lstStyle/>
          <a:p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425625" y="2603297"/>
            <a:ext cx="1196655" cy="1660657"/>
          </a:xfrm>
          <a:prstGeom prst="rect">
            <a:avLst/>
          </a:prstGeom>
          <a:noFill/>
          <a:ln w="25400" cap="rnd">
            <a:solidFill>
              <a:srgbClr val="3366FF"/>
            </a:solidFill>
          </a:ln>
        </p:spPr>
        <p:txBody>
          <a:bodyPr wrap="none" rtlCol="0">
            <a:noAutofit/>
          </a:bodyPr>
          <a:lstStyle/>
          <a:p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425625" y="887185"/>
            <a:ext cx="1196655" cy="1660657"/>
          </a:xfrm>
          <a:prstGeom prst="rect">
            <a:avLst/>
          </a:prstGeom>
          <a:noFill/>
          <a:ln w="25400" cap="rnd">
            <a:solidFill>
              <a:srgbClr val="3366FF"/>
            </a:solidFill>
          </a:ln>
        </p:spPr>
        <p:txBody>
          <a:bodyPr wrap="none" rtlCol="0">
            <a:noAutofit/>
          </a:bodyPr>
          <a:lstStyle/>
          <a:p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810691" y="3192133"/>
            <a:ext cx="5027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Performance, Scalability,</a:t>
            </a:r>
          </a:p>
          <a:p>
            <a:pPr algn="ctr"/>
            <a:r>
              <a:rPr lang="en-US" sz="3600" dirty="0" smtClean="0"/>
              <a:t>Reliability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2828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5915</TotalTime>
  <Words>2424</Words>
  <Application>Microsoft Macintosh PowerPoint</Application>
  <PresentationFormat>On-screen Show (4:3)</PresentationFormat>
  <Paragraphs>480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 ql.io: Putting  Node.js to Work </vt:lpstr>
      <vt:lpstr>Who is Subbu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eBay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Subbu Allamaraju</dc:creator>
  <cp:lastModifiedBy>Subbu Allamaraju</cp:lastModifiedBy>
  <cp:revision>247</cp:revision>
  <dcterms:created xsi:type="dcterms:W3CDTF">2012-09-08T16:28:02Z</dcterms:created>
  <dcterms:modified xsi:type="dcterms:W3CDTF">2012-09-25T18:25:08Z</dcterms:modified>
</cp:coreProperties>
</file>