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4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5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3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DBB671-05EE-4E7D-82E6-8ADA1556EFC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90CF3FE-32DA-41A2-AB9D-B4D3694B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4229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rgbClr val="00B050"/>
                </a:solidFill>
              </a:rPr>
              <a:t>Maven: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anose="04020705040A02060702" pitchFamily="82" charset="0"/>
              </a:rPr>
              <a:t>Empowering African Farmers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97568" cy="216477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Revolutionizing Agribusiness Education, Starting with Poultry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2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Traction </a:t>
            </a:r>
            <a:r>
              <a:rPr lang="en-US" i="1" dirty="0"/>
              <a:t>&amp; Roadmap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From </a:t>
            </a:r>
            <a:r>
              <a:rPr lang="en-US" i="1" dirty="0"/>
              <a:t>Poultry to a Full Agribusiness </a:t>
            </a:r>
            <a:r>
              <a:rPr lang="en-US" i="1" dirty="0" smtClean="0"/>
              <a:t>Platform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Current Milestones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Poultry module </a:t>
            </a:r>
            <a:r>
              <a:rPr lang="en-US" dirty="0" smtClean="0"/>
              <a:t>is 70% complete.</a:t>
            </a:r>
            <a:endParaRPr lang="en-US" dirty="0"/>
          </a:p>
          <a:p>
            <a:pPr lvl="0"/>
            <a:r>
              <a:rPr lang="en-US" b="1" dirty="0"/>
              <a:t>Future Roadmap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Q3 2025</a:t>
            </a:r>
            <a:r>
              <a:rPr lang="en-US" dirty="0"/>
              <a:t>: Launch crop farming module.</a:t>
            </a:r>
          </a:p>
          <a:p>
            <a:pPr lvl="1"/>
            <a:r>
              <a:rPr lang="en-US" b="1" dirty="0"/>
              <a:t>Q1 2026</a:t>
            </a:r>
            <a:r>
              <a:rPr lang="en-US" dirty="0"/>
              <a:t>: Launch dairy and aquaculture modules.</a:t>
            </a:r>
          </a:p>
          <a:p>
            <a:pPr lvl="1"/>
            <a:r>
              <a:rPr lang="en-US" b="1" dirty="0"/>
              <a:t>2027 Goal</a:t>
            </a:r>
            <a:r>
              <a:rPr lang="en-US" dirty="0"/>
              <a:t>: </a:t>
            </a:r>
            <a:r>
              <a:rPr lang="en-US" b="1" dirty="0"/>
              <a:t>1 million active users</a:t>
            </a:r>
            <a:r>
              <a:rPr lang="en-US" dirty="0"/>
              <a:t> across all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1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Business/Revenue </a:t>
            </a:r>
            <a:r>
              <a:rPr lang="en-US" i="1" dirty="0"/>
              <a:t>Model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Sustainable </a:t>
            </a:r>
            <a:r>
              <a:rPr lang="en-US" i="1" dirty="0"/>
              <a:t>Growth, Scalable </a:t>
            </a:r>
            <a:r>
              <a:rPr lang="en-US" i="1" dirty="0" smtClean="0"/>
              <a:t>Impact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Freemium Model</a:t>
            </a:r>
            <a:r>
              <a:rPr lang="en-US" dirty="0"/>
              <a:t>: Basic tools free; premium features at $5/month.</a:t>
            </a:r>
          </a:p>
          <a:p>
            <a:pPr lvl="0"/>
            <a:r>
              <a:rPr lang="en-US" b="1" dirty="0"/>
              <a:t>Tiered Modules</a:t>
            </a:r>
            <a:r>
              <a:rPr lang="en-US" dirty="0"/>
              <a:t>: Individual pricing for additional agricultural sectors.</a:t>
            </a:r>
          </a:p>
          <a:p>
            <a:pPr lvl="0"/>
            <a:r>
              <a:rPr lang="en-US" b="1" dirty="0"/>
              <a:t>Ad Revenue</a:t>
            </a:r>
            <a:r>
              <a:rPr lang="en-US" dirty="0"/>
              <a:t>: Collaborations with suppliers (seeds, feeds, and equipment).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Go-to-Market Strategy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Reaching </a:t>
            </a:r>
            <a:r>
              <a:rPr lang="en-US" i="1" dirty="0"/>
              <a:t>the Right Farmers, At the Right </a:t>
            </a:r>
            <a:r>
              <a:rPr lang="en-US" i="1" dirty="0" smtClean="0"/>
              <a:t>Time.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Partnerships with </a:t>
            </a:r>
            <a:r>
              <a:rPr lang="en-US" b="1" dirty="0"/>
              <a:t>farmer cooperatives</a:t>
            </a:r>
            <a:r>
              <a:rPr lang="en-US" dirty="0"/>
              <a:t> and local agricultural extension officers.</a:t>
            </a:r>
          </a:p>
          <a:p>
            <a:pPr lvl="0"/>
            <a:r>
              <a:rPr lang="en-US" dirty="0"/>
              <a:t>Leveraging </a:t>
            </a:r>
            <a:r>
              <a:rPr lang="en-US" b="1" dirty="0"/>
              <a:t>community influencers</a:t>
            </a:r>
            <a:r>
              <a:rPr lang="en-US" dirty="0"/>
              <a:t> to onboard rural farmers.</a:t>
            </a:r>
          </a:p>
          <a:p>
            <a:pPr lvl="0"/>
            <a:r>
              <a:rPr lang="en-US" dirty="0"/>
              <a:t>Use of </a:t>
            </a:r>
            <a:r>
              <a:rPr lang="en-US" b="1" dirty="0"/>
              <a:t>radio campaigns</a:t>
            </a:r>
            <a:r>
              <a:rPr lang="en-US" dirty="0"/>
              <a:t> and </a:t>
            </a:r>
            <a:r>
              <a:rPr lang="en-US" b="1" dirty="0"/>
              <a:t>SMS notifications</a:t>
            </a:r>
            <a:r>
              <a:rPr lang="en-US" dirty="0"/>
              <a:t> for tech-averse farmers.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4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/>
              <a:t>Scaling Across Agriculture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Maven </a:t>
            </a:r>
            <a:r>
              <a:rPr lang="en-US" i="1" dirty="0"/>
              <a:t>Beyond </a:t>
            </a:r>
            <a:r>
              <a:rPr lang="en-US" i="1" dirty="0" smtClean="0"/>
              <a:t>Poultry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modular structure of the app allows seamless integration of new agricultural activities.</a:t>
            </a:r>
          </a:p>
          <a:p>
            <a:pPr lvl="0"/>
            <a:r>
              <a:rPr lang="en-US" b="1" dirty="0"/>
              <a:t>Future Modules Include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Crop Farming: Pest management, crop rotation planning, and irrigation tips.</a:t>
            </a:r>
          </a:p>
          <a:p>
            <a:pPr lvl="1"/>
            <a:r>
              <a:rPr lang="en-US" dirty="0"/>
              <a:t>Dairy Farming: Feeding schedules, milk yield optimization, and disease control.</a:t>
            </a:r>
          </a:p>
          <a:p>
            <a:pPr lvl="1"/>
            <a:r>
              <a:rPr lang="en-US" dirty="0"/>
              <a:t>Aquaculture: Best practices in pond management, fish stocking, and feeding.</a:t>
            </a:r>
          </a:p>
          <a:p>
            <a:pPr lvl="0"/>
            <a:r>
              <a:rPr lang="en-US" b="1" dirty="0"/>
              <a:t>Why it 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Universal tools like investment calculators and risk assessments adapt easily.</a:t>
            </a:r>
          </a:p>
          <a:p>
            <a:pPr lvl="1"/>
            <a:r>
              <a:rPr lang="en-US" dirty="0"/>
              <a:t>A growing user base ensures feedback-driven optimization for all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0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Our Ask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Fueling </a:t>
            </a:r>
            <a:r>
              <a:rPr lang="en-US" i="1" dirty="0"/>
              <a:t>Maven’s </a:t>
            </a:r>
            <a:r>
              <a:rPr lang="en-US" i="1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Funding Required</a:t>
            </a:r>
            <a:r>
              <a:rPr lang="en-US" dirty="0"/>
              <a:t>: $150,000 for expansion.</a:t>
            </a:r>
          </a:p>
          <a:p>
            <a:pPr lvl="0"/>
            <a:r>
              <a:rPr lang="en-US" b="1" dirty="0"/>
              <a:t>Allocation</a:t>
            </a:r>
            <a:r>
              <a:rPr lang="en-US" dirty="0"/>
              <a:t>:</a:t>
            </a:r>
          </a:p>
          <a:p>
            <a:endParaRPr lang="en-US" dirty="0" smtClean="0">
              <a:effectLst/>
            </a:endParaRPr>
          </a:p>
          <a:p>
            <a:pPr lvl="1"/>
            <a:r>
              <a:rPr lang="en-US" dirty="0"/>
              <a:t>50% app development (new modules).</a:t>
            </a:r>
          </a:p>
          <a:p>
            <a:pPr lvl="1"/>
            <a:r>
              <a:rPr lang="en-US" dirty="0"/>
              <a:t>30% marketing.</a:t>
            </a:r>
          </a:p>
          <a:p>
            <a:pPr lvl="1"/>
            <a:r>
              <a:rPr lang="en-US" dirty="0"/>
              <a:t>20% operational scaling and team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2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Team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Driven </a:t>
            </a:r>
            <a:r>
              <a:rPr lang="en-US" i="1" dirty="0"/>
              <a:t>to Transform </a:t>
            </a:r>
            <a:r>
              <a:rPr lang="en-US" i="1" dirty="0" smtClean="0"/>
              <a:t>Agriculture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Joshua </a:t>
            </a:r>
            <a:r>
              <a:rPr lang="en-US" b="1" dirty="0" err="1"/>
              <a:t>Wambua</a:t>
            </a:r>
            <a:r>
              <a:rPr lang="en-US" dirty="0"/>
              <a:t>: Visionary and Engineer, passionate about tech-driven agricultural solutions.</a:t>
            </a:r>
          </a:p>
          <a:p>
            <a:pPr lvl="0"/>
            <a:r>
              <a:rPr lang="en-US" b="1" dirty="0"/>
              <a:t>Agricultural Experts</a:t>
            </a:r>
            <a:r>
              <a:rPr lang="en-US" dirty="0"/>
              <a:t>: Advising content creation and industry trends.</a:t>
            </a:r>
          </a:p>
          <a:p>
            <a:pPr lvl="0"/>
            <a:r>
              <a:rPr lang="en-US" b="1" dirty="0"/>
              <a:t>Tech Team</a:t>
            </a:r>
            <a:r>
              <a:rPr lang="en-US" dirty="0"/>
              <a:t>: Experienced in </a:t>
            </a:r>
            <a:r>
              <a:rPr lang="en-US" dirty="0" err="1"/>
              <a:t>IoT</a:t>
            </a:r>
            <a:r>
              <a:rPr lang="en-US" dirty="0"/>
              <a:t>, app development, and user-centric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5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From </a:t>
            </a:r>
            <a:r>
              <a:rPr lang="en-US" i="1" dirty="0"/>
              <a:t>Poultry to </a:t>
            </a:r>
            <a:r>
              <a:rPr lang="en-US" i="1" dirty="0" smtClean="0"/>
              <a:t>Prosperity</a:t>
            </a:r>
            <a:br>
              <a:rPr lang="en-US" i="1" dirty="0" smtClean="0"/>
            </a:br>
            <a:r>
              <a:rPr lang="en-US" i="1" dirty="0" smtClean="0"/>
              <a:t> </a:t>
            </a:r>
            <a:r>
              <a:rPr lang="en-US" i="1" dirty="0"/>
              <a:t>Join </a:t>
            </a:r>
            <a:r>
              <a:rPr lang="en-US" i="1" dirty="0" smtClean="0"/>
              <a:t>Us.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With </a:t>
            </a:r>
            <a:r>
              <a:rPr lang="en-US" b="1" dirty="0"/>
              <a:t>over 10 million smallholder farmers</a:t>
            </a:r>
            <a:r>
              <a:rPr lang="en-US" dirty="0"/>
              <a:t> ready for transformation, Maven is positioned to redefine agribusiness education in emerging markets.</a:t>
            </a:r>
          </a:p>
          <a:p>
            <a:pPr lvl="0"/>
            <a:r>
              <a:rPr lang="en-US" b="1" dirty="0"/>
              <a:t>Our Vision</a:t>
            </a:r>
            <a:r>
              <a:rPr lang="en-US" dirty="0"/>
              <a:t>: To become the go-to platform for all agribusiness knowledge, empowering farmers with data, tools, and confidence to succeed.</a:t>
            </a:r>
          </a:p>
          <a:p>
            <a:pPr lvl="0"/>
            <a:r>
              <a:rPr lang="en-US" i="1" dirty="0"/>
              <a:t>"Invest in Maven. Empower Farmers. Transform Agriculture</a:t>
            </a:r>
            <a:r>
              <a:rPr lang="en-US" i="1" dirty="0" smtClean="0"/>
              <a:t>.“</a:t>
            </a:r>
          </a:p>
          <a:p>
            <a:pPr marL="0" lvl="0" indent="0" algn="ctr">
              <a:buNone/>
            </a:pPr>
            <a:r>
              <a:rPr lang="en-US" sz="4800" i="1" dirty="0" smtClean="0">
                <a:solidFill>
                  <a:srgbClr val="C00000"/>
                </a:solidFill>
              </a:rPr>
              <a:t>Clarifications?</a:t>
            </a:r>
            <a:endParaRPr lang="en-US" sz="4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PROBLEM: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Knowledge </a:t>
            </a:r>
            <a:r>
              <a:rPr lang="en-US" i="1" dirty="0"/>
              <a:t>Gaps in Agribusiness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70%</a:t>
            </a:r>
            <a:r>
              <a:rPr lang="en-US" dirty="0"/>
              <a:t> of small-scale farmers in Africa operate without structured agribusiness plans.</a:t>
            </a:r>
          </a:p>
          <a:p>
            <a:pPr lvl="0"/>
            <a:r>
              <a:rPr lang="en-US" dirty="0"/>
              <a:t>Limited access to credible, localized, and actionable agricultural knowledge.</a:t>
            </a:r>
          </a:p>
          <a:p>
            <a:pPr lvl="0"/>
            <a:r>
              <a:rPr lang="en-US" dirty="0"/>
              <a:t>High financial losses from </a:t>
            </a:r>
            <a:r>
              <a:rPr lang="en-US" dirty="0" smtClean="0"/>
              <a:t>less or no optimized </a:t>
            </a:r>
            <a:r>
              <a:rPr lang="en-US" dirty="0"/>
              <a:t>farming practices and insufficient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201621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Solution: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"Maven</a:t>
            </a:r>
            <a:r>
              <a:rPr lang="en-US" i="1" dirty="0"/>
              <a:t>: Your Agribusiness Guide"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mobile app delivering accessible, localized agribusiness education.</a:t>
            </a:r>
          </a:p>
          <a:p>
            <a:pPr lvl="0"/>
            <a:r>
              <a:rPr lang="en-US" dirty="0"/>
              <a:t>Start with poultry farming and expand into other agricultural activities.</a:t>
            </a:r>
          </a:p>
          <a:p>
            <a:pPr lvl="0"/>
            <a:r>
              <a:rPr lang="en-US" dirty="0"/>
              <a:t>Empower farmers to make informed, data-driven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2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38" y="365125"/>
            <a:ext cx="6393397" cy="1325563"/>
          </a:xfrm>
        </p:spPr>
        <p:txBody>
          <a:bodyPr/>
          <a:lstStyle/>
          <a:p>
            <a:pPr algn="ctr"/>
            <a:r>
              <a:rPr lang="en-US" dirty="0" smtClean="0"/>
              <a:t>What do you see?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992" y="1690688"/>
            <a:ext cx="810767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7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Product.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Core Features for Poultry Agribusiness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Educational modules and guides.</a:t>
            </a:r>
          </a:p>
          <a:p>
            <a:pPr lvl="1"/>
            <a:r>
              <a:rPr lang="en-US" dirty="0"/>
              <a:t>Real-world case studies.</a:t>
            </a:r>
          </a:p>
          <a:p>
            <a:pPr lvl="1"/>
            <a:r>
              <a:rPr lang="en-US" dirty="0"/>
              <a:t>Financial planning tools (investment calculators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Risk </a:t>
            </a:r>
            <a:r>
              <a:rPr lang="en-US" dirty="0"/>
              <a:t>assessment frameworks.</a:t>
            </a:r>
          </a:p>
          <a:p>
            <a:pPr lvl="0"/>
            <a:r>
              <a:rPr lang="en-US" b="1" dirty="0"/>
              <a:t>Future Expansion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Modules for crop farming, dairy, and aquaculture.</a:t>
            </a:r>
          </a:p>
          <a:p>
            <a:pPr lvl="1"/>
            <a:r>
              <a:rPr lang="en-US" dirty="0"/>
              <a:t>AI-powered recommendations for optimizing yields across diverse agribusinesses.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4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52" y="7186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 Target Market: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Empowering </a:t>
            </a:r>
            <a:r>
              <a:rPr lang="en-US" i="1" dirty="0"/>
              <a:t>Smallholders at </a:t>
            </a:r>
            <a:r>
              <a:rPr lang="en-US" i="1" dirty="0" smtClean="0"/>
              <a:t>Scale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Primary Audience</a:t>
            </a:r>
            <a:r>
              <a:rPr lang="en-US" dirty="0"/>
              <a:t>: Smallholder poultry farmers.</a:t>
            </a:r>
          </a:p>
          <a:p>
            <a:pPr lvl="0"/>
            <a:r>
              <a:rPr lang="en-US" b="1" dirty="0"/>
              <a:t>Secondary Audience</a:t>
            </a:r>
            <a:r>
              <a:rPr lang="en-US" dirty="0"/>
              <a:t>: Farmers expanding into diversified agribusinesses.</a:t>
            </a:r>
          </a:p>
          <a:p>
            <a:pPr lvl="0"/>
            <a:r>
              <a:rPr lang="en-US" dirty="0"/>
              <a:t>Addressable Base: </a:t>
            </a:r>
            <a:r>
              <a:rPr lang="en-US" b="1" dirty="0"/>
              <a:t>50 million smallholder farmers in Africa</a:t>
            </a:r>
            <a:r>
              <a:rPr lang="en-US" dirty="0"/>
              <a:t>, starting with </a:t>
            </a:r>
            <a:r>
              <a:rPr lang="en-US" b="1" dirty="0"/>
              <a:t>10 million in Kenya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0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/>
              <a:t>Market </a:t>
            </a:r>
            <a:r>
              <a:rPr lang="en-US" i="1" dirty="0" smtClean="0"/>
              <a:t>Size: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A </a:t>
            </a:r>
            <a:r>
              <a:rPr lang="en-US" i="1" dirty="0"/>
              <a:t>Growing </a:t>
            </a:r>
            <a:r>
              <a:rPr lang="en-US" i="1" dirty="0" smtClean="0"/>
              <a:t>Opportunity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Poultry Agribusiness TAM</a:t>
            </a:r>
            <a:r>
              <a:rPr lang="en-US" dirty="0"/>
              <a:t>: $5B globally, </a:t>
            </a:r>
            <a:r>
              <a:rPr lang="en-US" b="1" dirty="0"/>
              <a:t>$50M in Kenya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Agribusiness App Market TAM</a:t>
            </a:r>
            <a:r>
              <a:rPr lang="en-US" dirty="0"/>
              <a:t> (all activities): $15B globally, </a:t>
            </a:r>
            <a:r>
              <a:rPr lang="en-US" b="1" dirty="0"/>
              <a:t>$300M in Africa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7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Competitors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Existing Players</a:t>
            </a:r>
            <a:r>
              <a:rPr lang="en-US" dirty="0"/>
              <a:t>: General apps like </a:t>
            </a:r>
            <a:r>
              <a:rPr lang="en-US" dirty="0" err="1"/>
              <a:t>iCow</a:t>
            </a:r>
            <a:r>
              <a:rPr lang="en-US" dirty="0"/>
              <a:t> and </a:t>
            </a:r>
            <a:r>
              <a:rPr lang="en-US" dirty="0" err="1"/>
              <a:t>WeFarm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Our Differentiator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dedicated focus on poultry farming</a:t>
            </a:r>
            <a:r>
              <a:rPr lang="en-US" dirty="0"/>
              <a:t>, with scalable modules for other agribusiness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/>
              <a:t>Competitive Advantage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i="1" dirty="0" smtClean="0"/>
              <a:t>Why </a:t>
            </a:r>
            <a:r>
              <a:rPr lang="en-US" i="1" dirty="0"/>
              <a:t>Maven </a:t>
            </a:r>
            <a:r>
              <a:rPr lang="en-US" i="1" dirty="0" smtClean="0"/>
              <a:t>Wins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Localized Content</a:t>
            </a:r>
            <a:r>
              <a:rPr lang="en-US" dirty="0"/>
              <a:t>: Tailored for emerging markets.</a:t>
            </a:r>
          </a:p>
          <a:p>
            <a:pPr lvl="0"/>
            <a:r>
              <a:rPr lang="en-US" b="1" dirty="0"/>
              <a:t>Scalability</a:t>
            </a:r>
            <a:r>
              <a:rPr lang="en-US" dirty="0"/>
              <a:t>: Easily adaptable framework for new agricultural sectors.</a:t>
            </a:r>
          </a:p>
          <a:p>
            <a:pPr lvl="0"/>
            <a:r>
              <a:rPr lang="en-US" b="1" dirty="0"/>
              <a:t>Offline Access</a:t>
            </a:r>
            <a:r>
              <a:rPr lang="en-US" dirty="0"/>
              <a:t>: Designed for areas with limited connectivity.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600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Century Gothic</vt:lpstr>
      <vt:lpstr>Wingdings 3</vt:lpstr>
      <vt:lpstr>Ion Boardroom</vt:lpstr>
      <vt:lpstr>Maven: Empowering African Farmers</vt:lpstr>
      <vt:lpstr>PROBLEM: Knowledge Gaps in Agribusiness</vt:lpstr>
      <vt:lpstr>Solution: "Maven: Your Agribusiness Guide"</vt:lpstr>
      <vt:lpstr>What do you see?</vt:lpstr>
      <vt:lpstr>Product.</vt:lpstr>
      <vt:lpstr> Target Market: Empowering Smallholders at Scale </vt:lpstr>
      <vt:lpstr>Market Size: A Growing Opportunity </vt:lpstr>
      <vt:lpstr> Competitors </vt:lpstr>
      <vt:lpstr>Competitive Advantage Why Maven Wins </vt:lpstr>
      <vt:lpstr>Traction &amp; Roadmap From Poultry to a Full Agribusiness Platform </vt:lpstr>
      <vt:lpstr>Business/Revenue Model Sustainable Growth, Scalable Impact </vt:lpstr>
      <vt:lpstr>Go-to-Market Strategy Reaching the Right Farmers, At the Right Time. </vt:lpstr>
      <vt:lpstr>Scaling Across Agriculture Maven Beyond Poultry </vt:lpstr>
      <vt:lpstr>Our Ask Fueling Maven’s Vision</vt:lpstr>
      <vt:lpstr>The Team Driven to Transform Agriculture </vt:lpstr>
      <vt:lpstr> From Poultry to Prosperity  Join Us.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Maven: Empowering African Farmers</dc:title>
  <dc:creator>Joshua</dc:creator>
  <cp:lastModifiedBy>Joshua</cp:lastModifiedBy>
  <cp:revision>5</cp:revision>
  <dcterms:created xsi:type="dcterms:W3CDTF">2024-11-26T17:15:25Z</dcterms:created>
  <dcterms:modified xsi:type="dcterms:W3CDTF">2024-11-26T17:43:38Z</dcterms:modified>
</cp:coreProperties>
</file>