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9" r:id="rId3"/>
    <p:sldId id="258" r:id="rId4"/>
    <p:sldId id="275" r:id="rId5"/>
    <p:sldId id="276" r:id="rId6"/>
    <p:sldId id="277" r:id="rId7"/>
    <p:sldId id="281" r:id="rId8"/>
    <p:sldId id="270" r:id="rId9"/>
    <p:sldId id="266" r:id="rId10"/>
    <p:sldId id="261" r:id="rId11"/>
    <p:sldId id="262" r:id="rId12"/>
    <p:sldId id="263" r:id="rId13"/>
    <p:sldId id="278" r:id="rId14"/>
    <p:sldId id="268" r:id="rId15"/>
    <p:sldId id="267" r:id="rId16"/>
    <p:sldId id="264" r:id="rId17"/>
    <p:sldId id="279" r:id="rId18"/>
    <p:sldId id="280" r:id="rId19"/>
    <p:sldId id="282" r:id="rId20"/>
    <p:sldId id="257" r:id="rId21"/>
    <p:sldId id="271" r:id="rId22"/>
    <p:sldId id="273" r:id="rId23"/>
    <p:sldId id="274" r:id="rId24"/>
    <p:sldId id="26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4"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BF4B869-6810-48D2-99D0-3EADE8538AA2}" type="datetimeFigureOut">
              <a:rPr lang="en-US" smtClean="0"/>
              <a:t>10/20/2025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49E475A4-C302-4587-A05F-2A95189AF1AC}"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2225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4B869-6810-48D2-99D0-3EADE8538AA2}"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75A4-C302-4587-A05F-2A95189AF1AC}"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77890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4B869-6810-48D2-99D0-3EADE8538AA2}"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75A4-C302-4587-A05F-2A95189AF1AC}"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89693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F4B869-6810-48D2-99D0-3EADE8538AA2}"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75A4-C302-4587-A05F-2A95189AF1AC}"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601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F4B869-6810-48D2-99D0-3EADE8538AA2}" type="datetimeFigureOut">
              <a:rPr lang="en-US" smtClean="0"/>
              <a:t>10/20/2025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9E475A4-C302-4587-A05F-2A95189AF1AC}"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329836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4B869-6810-48D2-99D0-3EADE8538AA2}"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75A4-C302-4587-A05F-2A95189AF1AC}"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5886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BF4B869-6810-48D2-99D0-3EADE8538AA2}" type="datetimeFigureOut">
              <a:rPr lang="en-US" smtClean="0"/>
              <a:t>10/20/2025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9E475A4-C302-4587-A05F-2A95189AF1AC}"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5218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BF4B869-6810-48D2-99D0-3EADE8538AA2}" type="datetimeFigureOut">
              <a:rPr lang="en-US" smtClean="0"/>
              <a:t>10/20/2025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9E475A4-C302-4587-A05F-2A95189AF1AC}"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92195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F4B869-6810-48D2-99D0-3EADE8538AA2}" type="datetimeFigureOut">
              <a:rPr lang="en-US" smtClean="0"/>
              <a:t>10/20/2025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9E475A4-C302-4587-A05F-2A95189AF1AC}" type="slidenum">
              <a:rPr lang="en-US" smtClean="0"/>
              <a:t>‹#›</a:t>
            </a:fld>
            <a:endParaRPr lang="en-US"/>
          </a:p>
        </p:txBody>
      </p:sp>
    </p:spTree>
    <p:extLst>
      <p:ext uri="{BB962C8B-B14F-4D97-AF65-F5344CB8AC3E}">
        <p14:creationId xmlns:p14="http://schemas.microsoft.com/office/powerpoint/2010/main" val="2509356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BF4B869-6810-48D2-99D0-3EADE8538AA2}" type="datetimeFigureOut">
              <a:rPr lang="en-US" smtClean="0"/>
              <a:t>10/20/2025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9E475A4-C302-4587-A05F-2A95189AF1AC}"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27549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7BF4B869-6810-48D2-99D0-3EADE8538AA2}" type="datetimeFigureOut">
              <a:rPr lang="en-US" smtClean="0"/>
              <a:t>10/20/2025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49E475A4-C302-4587-A05F-2A95189AF1AC}"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848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7BF4B869-6810-48D2-99D0-3EADE8538AA2}" type="datetimeFigureOut">
              <a:rPr lang="en-US" smtClean="0"/>
              <a:t>10/20/2025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49E475A4-C302-4587-A05F-2A95189AF1AC}"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929910"/>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joshuawambua/parity.gi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 Id="rId5" Type="http://schemas.openxmlformats.org/officeDocument/2006/relationships/image" Target="../media/image6.emf"/><Relationship Id="rId4" Type="http://schemas.openxmlformats.org/officeDocument/2006/relationships/package" Target="../embeddings/Microsoft_Excel_Worksheet1.xlsx"/></Relationships>
</file>

<file path=ppt/slides/_rels/slide1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package" Target="../embeddings/Microsoft_Excel_Worksheet2.xlsx"/><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190AD-B961-B8DE-6181-6A5629057E57}"/>
              </a:ext>
            </a:extLst>
          </p:cNvPr>
          <p:cNvSpPr>
            <a:spLocks noGrp="1"/>
          </p:cNvSpPr>
          <p:nvPr>
            <p:ph type="ctrTitle"/>
          </p:nvPr>
        </p:nvSpPr>
        <p:spPr/>
        <p:txBody>
          <a:bodyPr>
            <a:normAutofit fontScale="90000"/>
          </a:bodyPr>
          <a:lstStyle/>
          <a:p>
            <a:r>
              <a:rPr lang="en-US" sz="4800" b="1" dirty="0">
                <a:solidFill>
                  <a:srgbClr val="FF0000"/>
                </a:solidFill>
              </a:rPr>
              <a:t>EET 3404: Digital Circuit Design. </a:t>
            </a:r>
            <a:br>
              <a:rPr lang="en-US" sz="4800" b="1" dirty="0">
                <a:solidFill>
                  <a:srgbClr val="FF0000"/>
                </a:solidFill>
              </a:rPr>
            </a:br>
            <a:r>
              <a:rPr lang="en-US" sz="4800" b="1" dirty="0">
                <a:solidFill>
                  <a:srgbClr val="FF0000"/>
                </a:solidFill>
              </a:rPr>
              <a:t>Parity generator and checker.</a:t>
            </a:r>
          </a:p>
        </p:txBody>
      </p:sp>
      <p:sp>
        <p:nvSpPr>
          <p:cNvPr id="3" name="Subtitle 2">
            <a:extLst>
              <a:ext uri="{FF2B5EF4-FFF2-40B4-BE49-F238E27FC236}">
                <a16:creationId xmlns:a16="http://schemas.microsoft.com/office/drawing/2014/main" id="{626EB8F9-AB38-BC02-CD02-586923CA0C52}"/>
              </a:ext>
            </a:extLst>
          </p:cNvPr>
          <p:cNvSpPr>
            <a:spLocks noGrp="1"/>
          </p:cNvSpPr>
          <p:nvPr>
            <p:ph type="subTitle" idx="1"/>
          </p:nvPr>
        </p:nvSpPr>
        <p:spPr/>
        <p:txBody>
          <a:bodyPr>
            <a:normAutofit fontScale="25000" lnSpcReduction="20000"/>
          </a:bodyPr>
          <a:lstStyle/>
          <a:p>
            <a:r>
              <a:rPr lang="en-US" sz="9600" dirty="0"/>
              <a:t>GROUP 10 PRESENTATION.</a:t>
            </a:r>
          </a:p>
          <a:p>
            <a:r>
              <a:rPr lang="en-US" sz="9600" dirty="0"/>
              <a:t>GitHub repository: </a:t>
            </a:r>
          </a:p>
          <a:p>
            <a:r>
              <a:rPr lang="en-US" sz="9600" cap="none" dirty="0">
                <a:solidFill>
                  <a:srgbClr val="0070C0"/>
                </a:solidFill>
                <a:hlinkClick r:id="rId2">
                  <a:extLst>
                    <a:ext uri="{A12FA001-AC4F-418D-AE19-62706E023703}">
                      <ahyp:hlinkClr xmlns:ahyp="http://schemas.microsoft.com/office/drawing/2018/hyperlinkcolor" val="tx"/>
                    </a:ext>
                  </a:extLst>
                </a:hlinkClick>
              </a:rPr>
              <a:t>https://github.com/joshuawambua/parity.git</a:t>
            </a:r>
            <a:endParaRPr lang="en-US" sz="9600" cap="none" dirty="0">
              <a:solidFill>
                <a:srgbClr val="0070C0"/>
              </a:solidFill>
            </a:endParaRPr>
          </a:p>
          <a:p>
            <a:endParaRPr lang="en-US" sz="4400" dirty="0"/>
          </a:p>
        </p:txBody>
      </p:sp>
    </p:spTree>
    <p:extLst>
      <p:ext uri="{BB962C8B-B14F-4D97-AF65-F5344CB8AC3E}">
        <p14:creationId xmlns:p14="http://schemas.microsoft.com/office/powerpoint/2010/main" val="38655538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54E24-0F66-62BB-21D3-F42379FB459F}"/>
              </a:ext>
            </a:extLst>
          </p:cNvPr>
          <p:cNvSpPr>
            <a:spLocks noGrp="1"/>
          </p:cNvSpPr>
          <p:nvPr>
            <p:ph type="title"/>
          </p:nvPr>
        </p:nvSpPr>
        <p:spPr/>
        <p:txBody>
          <a:bodyPr/>
          <a:lstStyle/>
          <a:p>
            <a:r>
              <a:rPr lang="en-US" dirty="0"/>
              <a:t>simulink circuit parity generator.</a:t>
            </a:r>
          </a:p>
        </p:txBody>
      </p:sp>
      <p:pic>
        <p:nvPicPr>
          <p:cNvPr id="4" name="Content Placeholder 3">
            <a:extLst>
              <a:ext uri="{FF2B5EF4-FFF2-40B4-BE49-F238E27FC236}">
                <a16:creationId xmlns:a16="http://schemas.microsoft.com/office/drawing/2014/main" id="{2886DED0-A9E8-E712-B40F-6A27066D20CB}"/>
              </a:ext>
            </a:extLst>
          </p:cNvPr>
          <p:cNvPicPr>
            <a:picLocks noGrp="1" noChangeAspect="1"/>
          </p:cNvPicPr>
          <p:nvPr>
            <p:ph idx="1"/>
          </p:nvPr>
        </p:nvPicPr>
        <p:blipFill>
          <a:blip r:embed="rId2"/>
          <a:stretch>
            <a:fillRect/>
          </a:stretch>
        </p:blipFill>
        <p:spPr>
          <a:xfrm>
            <a:off x="1355911" y="1294228"/>
            <a:ext cx="9997889" cy="5361037"/>
          </a:xfrm>
          <a:prstGeom prst="rect">
            <a:avLst/>
          </a:prstGeom>
        </p:spPr>
      </p:pic>
    </p:spTree>
    <p:extLst>
      <p:ext uri="{BB962C8B-B14F-4D97-AF65-F5344CB8AC3E}">
        <p14:creationId xmlns:p14="http://schemas.microsoft.com/office/powerpoint/2010/main" val="3287050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6912FF9-0B79-E80B-1968-3643D329B1A4}"/>
              </a:ext>
            </a:extLst>
          </p:cNvPr>
          <p:cNvSpPr>
            <a:spLocks noGrp="1"/>
          </p:cNvSpPr>
          <p:nvPr>
            <p:ph type="title"/>
          </p:nvPr>
        </p:nvSpPr>
        <p:spPr/>
        <p:txBody>
          <a:bodyPr/>
          <a:lstStyle/>
          <a:p>
            <a:r>
              <a:rPr lang="en-US" dirty="0"/>
              <a:t>Truth tables</a:t>
            </a:r>
            <a:br>
              <a:rPr lang="en-US" dirty="0"/>
            </a:br>
            <a:r>
              <a:rPr lang="en-US" dirty="0"/>
              <a:t>4 bit parity generator.</a:t>
            </a:r>
          </a:p>
        </p:txBody>
      </p:sp>
      <p:sp>
        <p:nvSpPr>
          <p:cNvPr id="26" name="Content Placeholder 25">
            <a:extLst>
              <a:ext uri="{FF2B5EF4-FFF2-40B4-BE49-F238E27FC236}">
                <a16:creationId xmlns:a16="http://schemas.microsoft.com/office/drawing/2014/main" id="{461E629F-15F0-5FC6-F9AF-0BC3599C22C4}"/>
              </a:ext>
            </a:extLst>
          </p:cNvPr>
          <p:cNvSpPr>
            <a:spLocks noGrp="1"/>
          </p:cNvSpPr>
          <p:nvPr>
            <p:ph idx="1"/>
          </p:nvPr>
        </p:nvSpPr>
        <p:spPr/>
        <p:txBody>
          <a:bodyPr/>
          <a:lstStyle/>
          <a:p>
            <a:pPr marL="0" indent="0">
              <a:buNone/>
            </a:pPr>
            <a:r>
              <a:rPr lang="en-US" b="1" u="sng" dirty="0">
                <a:solidFill>
                  <a:schemeClr val="accent1"/>
                </a:solidFill>
              </a:rPr>
              <a:t>4-bit </a:t>
            </a:r>
            <a:r>
              <a:rPr lang="en-US" b="1" dirty="0"/>
              <a:t>                                                              </a:t>
            </a:r>
            <a:r>
              <a:rPr lang="en-US" b="1" u="sng" dirty="0"/>
              <a:t> </a:t>
            </a:r>
            <a:r>
              <a:rPr lang="en-US" b="1" u="sng" dirty="0">
                <a:solidFill>
                  <a:schemeClr val="accent1"/>
                </a:solidFill>
              </a:rPr>
              <a:t>3-bit      </a:t>
            </a:r>
          </a:p>
        </p:txBody>
      </p:sp>
      <p:graphicFrame>
        <p:nvGraphicFramePr>
          <p:cNvPr id="12" name="Object 11">
            <a:extLst>
              <a:ext uri="{FF2B5EF4-FFF2-40B4-BE49-F238E27FC236}">
                <a16:creationId xmlns:a16="http://schemas.microsoft.com/office/drawing/2014/main" id="{1F7B7D33-47A2-6AA2-B084-0C177B22EC7E}"/>
              </a:ext>
            </a:extLst>
          </p:cNvPr>
          <p:cNvGraphicFramePr>
            <a:graphicFrameLocks noChangeAspect="1"/>
          </p:cNvGraphicFramePr>
          <p:nvPr>
            <p:extLst>
              <p:ext uri="{D42A27DB-BD31-4B8C-83A1-F6EECF244321}">
                <p14:modId xmlns:p14="http://schemas.microsoft.com/office/powerpoint/2010/main" val="288735854"/>
              </p:ext>
            </p:extLst>
          </p:nvPr>
        </p:nvGraphicFramePr>
        <p:xfrm>
          <a:off x="6406141" y="2493574"/>
          <a:ext cx="2770094" cy="3559907"/>
        </p:xfrm>
        <a:graphic>
          <a:graphicData uri="http://schemas.openxmlformats.org/presentationml/2006/ole">
            <mc:AlternateContent xmlns:mc="http://schemas.openxmlformats.org/markup-compatibility/2006">
              <mc:Choice xmlns:v="urn:schemas-microsoft-com:vml" Requires="v">
                <p:oleObj name="Worksheet" r:id="rId2" imgW="3057440" imgH="1723937" progId="Excel.Sheet.12">
                  <p:embed/>
                </p:oleObj>
              </mc:Choice>
              <mc:Fallback>
                <p:oleObj name="Worksheet" r:id="rId2" imgW="3057440" imgH="1723937" progId="Excel.Sheet.12">
                  <p:embed/>
                  <p:pic>
                    <p:nvPicPr>
                      <p:cNvPr id="0" name=""/>
                      <p:cNvPicPr/>
                      <p:nvPr/>
                    </p:nvPicPr>
                    <p:blipFill>
                      <a:blip r:embed="rId3"/>
                      <a:stretch>
                        <a:fillRect/>
                      </a:stretch>
                    </p:blipFill>
                    <p:spPr>
                      <a:xfrm>
                        <a:off x="6406141" y="2493574"/>
                        <a:ext cx="2770094" cy="3559907"/>
                      </a:xfrm>
                      <a:prstGeom prst="rect">
                        <a:avLst/>
                      </a:prstGeom>
                    </p:spPr>
                  </p:pic>
                </p:oleObj>
              </mc:Fallback>
            </mc:AlternateContent>
          </a:graphicData>
        </a:graphic>
      </p:graphicFrame>
      <p:graphicFrame>
        <p:nvGraphicFramePr>
          <p:cNvPr id="24" name="Object 23">
            <a:extLst>
              <a:ext uri="{FF2B5EF4-FFF2-40B4-BE49-F238E27FC236}">
                <a16:creationId xmlns:a16="http://schemas.microsoft.com/office/drawing/2014/main" id="{ED31705A-77E6-C538-4E1F-8CC704394D71}"/>
              </a:ext>
            </a:extLst>
          </p:cNvPr>
          <p:cNvGraphicFramePr>
            <a:graphicFrameLocks noChangeAspect="1"/>
          </p:cNvGraphicFramePr>
          <p:nvPr>
            <p:extLst>
              <p:ext uri="{D42A27DB-BD31-4B8C-83A1-F6EECF244321}">
                <p14:modId xmlns:p14="http://schemas.microsoft.com/office/powerpoint/2010/main" val="4210481968"/>
              </p:ext>
            </p:extLst>
          </p:nvPr>
        </p:nvGraphicFramePr>
        <p:xfrm>
          <a:off x="875712" y="2544897"/>
          <a:ext cx="3651810" cy="3716899"/>
        </p:xfrm>
        <a:graphic>
          <a:graphicData uri="http://schemas.openxmlformats.org/presentationml/2006/ole">
            <mc:AlternateContent xmlns:mc="http://schemas.openxmlformats.org/markup-compatibility/2006">
              <mc:Choice xmlns:v="urn:schemas-microsoft-com:vml" Requires="v">
                <p:oleObj name="Worksheet" r:id="rId4" imgW="2314615" imgH="3247877" progId="Excel.Sheet.12">
                  <p:embed/>
                </p:oleObj>
              </mc:Choice>
              <mc:Fallback>
                <p:oleObj name="Worksheet" r:id="rId4" imgW="2314615" imgH="3247877" progId="Excel.Sheet.12">
                  <p:embed/>
                  <p:pic>
                    <p:nvPicPr>
                      <p:cNvPr id="0" name=""/>
                      <p:cNvPicPr/>
                      <p:nvPr/>
                    </p:nvPicPr>
                    <p:blipFill>
                      <a:blip r:embed="rId5"/>
                      <a:stretch>
                        <a:fillRect/>
                      </a:stretch>
                    </p:blipFill>
                    <p:spPr>
                      <a:xfrm>
                        <a:off x="875712" y="2544897"/>
                        <a:ext cx="3651810" cy="3716899"/>
                      </a:xfrm>
                      <a:prstGeom prst="rect">
                        <a:avLst/>
                      </a:prstGeom>
                    </p:spPr>
                  </p:pic>
                </p:oleObj>
              </mc:Fallback>
            </mc:AlternateContent>
          </a:graphicData>
        </a:graphic>
      </p:graphicFrame>
    </p:spTree>
    <p:extLst>
      <p:ext uri="{BB962C8B-B14F-4D97-AF65-F5344CB8AC3E}">
        <p14:creationId xmlns:p14="http://schemas.microsoft.com/office/powerpoint/2010/main" val="7107052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AACDC-9B9C-F29E-5953-165C61CABB06}"/>
              </a:ext>
            </a:extLst>
          </p:cNvPr>
          <p:cNvSpPr>
            <a:spLocks noGrp="1"/>
          </p:cNvSpPr>
          <p:nvPr>
            <p:ph type="title"/>
          </p:nvPr>
        </p:nvSpPr>
        <p:spPr/>
        <p:txBody>
          <a:bodyPr/>
          <a:lstStyle/>
          <a:p>
            <a:r>
              <a:rPr lang="en-US" b="1" u="sng" dirty="0">
                <a:solidFill>
                  <a:schemeClr val="accent1"/>
                </a:solidFill>
              </a:rPr>
              <a:t>5-BIT</a:t>
            </a:r>
          </a:p>
        </p:txBody>
      </p:sp>
      <p:graphicFrame>
        <p:nvGraphicFramePr>
          <p:cNvPr id="3" name="Object 2">
            <a:extLst>
              <a:ext uri="{FF2B5EF4-FFF2-40B4-BE49-F238E27FC236}">
                <a16:creationId xmlns:a16="http://schemas.microsoft.com/office/drawing/2014/main" id="{999ACF1F-6175-4CC8-EBAE-EEED2D7F9812}"/>
              </a:ext>
            </a:extLst>
          </p:cNvPr>
          <p:cNvGraphicFramePr>
            <a:graphicFrameLocks noChangeAspect="1"/>
          </p:cNvGraphicFramePr>
          <p:nvPr>
            <p:extLst>
              <p:ext uri="{D42A27DB-BD31-4B8C-83A1-F6EECF244321}">
                <p14:modId xmlns:p14="http://schemas.microsoft.com/office/powerpoint/2010/main" val="1678928388"/>
              </p:ext>
            </p:extLst>
          </p:nvPr>
        </p:nvGraphicFramePr>
        <p:xfrm>
          <a:off x="3051862" y="278250"/>
          <a:ext cx="7543800" cy="5595378"/>
        </p:xfrm>
        <a:graphic>
          <a:graphicData uri="http://schemas.openxmlformats.org/presentationml/2006/ole">
            <mc:AlternateContent xmlns:mc="http://schemas.openxmlformats.org/markup-compatibility/2006">
              <mc:Choice xmlns:v="urn:schemas-microsoft-com:vml" Requires="v">
                <p:oleObj name="Worksheet" r:id="rId2" imgW="2067007" imgH="6296117" progId="Excel.Sheet.12">
                  <p:embed/>
                </p:oleObj>
              </mc:Choice>
              <mc:Fallback>
                <p:oleObj name="Worksheet" r:id="rId2" imgW="2067007" imgH="6296117" progId="Excel.Sheet.12">
                  <p:embed/>
                  <p:pic>
                    <p:nvPicPr>
                      <p:cNvPr id="0" name=""/>
                      <p:cNvPicPr/>
                      <p:nvPr/>
                    </p:nvPicPr>
                    <p:blipFill>
                      <a:blip r:embed="rId3"/>
                      <a:stretch>
                        <a:fillRect/>
                      </a:stretch>
                    </p:blipFill>
                    <p:spPr>
                      <a:xfrm>
                        <a:off x="3051862" y="278250"/>
                        <a:ext cx="7543800" cy="5595378"/>
                      </a:xfrm>
                      <a:prstGeom prst="rect">
                        <a:avLst/>
                      </a:prstGeom>
                    </p:spPr>
                  </p:pic>
                </p:oleObj>
              </mc:Fallback>
            </mc:AlternateContent>
          </a:graphicData>
        </a:graphic>
      </p:graphicFrame>
    </p:spTree>
    <p:extLst>
      <p:ext uri="{BB962C8B-B14F-4D97-AF65-F5344CB8AC3E}">
        <p14:creationId xmlns:p14="http://schemas.microsoft.com/office/powerpoint/2010/main" val="34121941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5089-DB6E-B96B-456A-6BF9C2C8AC6B}"/>
              </a:ext>
            </a:extLst>
          </p:cNvPr>
          <p:cNvSpPr>
            <a:spLocks noGrp="1"/>
          </p:cNvSpPr>
          <p:nvPr>
            <p:ph type="title"/>
          </p:nvPr>
        </p:nvSpPr>
        <p:spPr/>
        <p:txBody>
          <a:bodyPr/>
          <a:lstStyle/>
          <a:p>
            <a:r>
              <a:rPr lang="en-US" dirty="0"/>
              <a:t>Parity checker</a:t>
            </a:r>
          </a:p>
        </p:txBody>
      </p:sp>
      <p:sp>
        <p:nvSpPr>
          <p:cNvPr id="3" name="Content Placeholder 2">
            <a:extLst>
              <a:ext uri="{FF2B5EF4-FFF2-40B4-BE49-F238E27FC236}">
                <a16:creationId xmlns:a16="http://schemas.microsoft.com/office/drawing/2014/main" id="{C7B36B07-EE24-A161-9920-D483C058D26F}"/>
              </a:ext>
            </a:extLst>
          </p:cNvPr>
          <p:cNvSpPr>
            <a:spLocks noGrp="1"/>
          </p:cNvSpPr>
          <p:nvPr>
            <p:ph idx="1"/>
          </p:nvPr>
        </p:nvSpPr>
        <p:spPr/>
        <p:txBody>
          <a:bodyPr/>
          <a:lstStyle/>
          <a:p>
            <a:pPr marL="0" indent="0">
              <a:buNone/>
            </a:pPr>
            <a:r>
              <a:rPr lang="en-US" dirty="0"/>
              <a:t>A parity checker is a digital circuit used to verify whether the received data has maintained the correct parity—either even or odd—after transmission or storage. It operates using XOR logic to compare all the data bits, including the parity bit. In the case of even parity, the total number of 1s in the data should be even; if the checker output is 0, it means the data is correct, while an output of 1 indicates an error. For odd parity, the total number of 1s should be odd; here, an output of 1 shows correct data, and an output of 0 signals an error. This method effectively detects single-bit errors and is widely used in digital communication systems, memory units, and microcontroller-based circuits to ensure data accuracy and reliability.</a:t>
            </a:r>
          </a:p>
        </p:txBody>
      </p:sp>
    </p:spTree>
    <p:extLst>
      <p:ext uri="{BB962C8B-B14F-4D97-AF65-F5344CB8AC3E}">
        <p14:creationId xmlns:p14="http://schemas.microsoft.com/office/powerpoint/2010/main" val="40335761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21FC47-79BD-A30C-C831-1B265D78D26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281354"/>
            <a:ext cx="10972800" cy="5845126"/>
          </a:xfrm>
          <a:prstGeom prst="rect">
            <a:avLst/>
          </a:prstGeom>
        </p:spPr>
      </p:pic>
    </p:spTree>
    <p:extLst>
      <p:ext uri="{BB962C8B-B14F-4D97-AF65-F5344CB8AC3E}">
        <p14:creationId xmlns:p14="http://schemas.microsoft.com/office/powerpoint/2010/main" val="3555161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50FEF-9A47-B688-1C36-3D25454C404D}"/>
              </a:ext>
            </a:extLst>
          </p:cNvPr>
          <p:cNvSpPr>
            <a:spLocks noGrp="1"/>
          </p:cNvSpPr>
          <p:nvPr>
            <p:ph type="title"/>
          </p:nvPr>
        </p:nvSpPr>
        <p:spPr/>
        <p:txBody>
          <a:bodyPr/>
          <a:lstStyle/>
          <a:p>
            <a:r>
              <a:rPr lang="en-US" dirty="0"/>
              <a:t>Circuit diagram – odd parity checker.</a:t>
            </a:r>
          </a:p>
        </p:txBody>
      </p:sp>
      <p:pic>
        <p:nvPicPr>
          <p:cNvPr id="4" name="Picture 3">
            <a:extLst>
              <a:ext uri="{FF2B5EF4-FFF2-40B4-BE49-F238E27FC236}">
                <a16:creationId xmlns:a16="http://schemas.microsoft.com/office/drawing/2014/main" id="{70C76989-2494-256E-CC1E-521452C5DE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978" y="1690687"/>
            <a:ext cx="9777047" cy="4802187"/>
          </a:xfrm>
          <a:prstGeom prst="rect">
            <a:avLst/>
          </a:prstGeom>
        </p:spPr>
      </p:pic>
    </p:spTree>
    <p:extLst>
      <p:ext uri="{BB962C8B-B14F-4D97-AF65-F5344CB8AC3E}">
        <p14:creationId xmlns:p14="http://schemas.microsoft.com/office/powerpoint/2010/main" val="1527276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4045E-E2C6-7FFF-1023-F0E67E947A73}"/>
              </a:ext>
            </a:extLst>
          </p:cNvPr>
          <p:cNvSpPr>
            <a:spLocks noGrp="1"/>
          </p:cNvSpPr>
          <p:nvPr>
            <p:ph type="title"/>
          </p:nvPr>
        </p:nvSpPr>
        <p:spPr/>
        <p:txBody>
          <a:bodyPr/>
          <a:lstStyle/>
          <a:p>
            <a:r>
              <a:rPr lang="en-US" dirty="0"/>
              <a:t>Simulink Parity checker.</a:t>
            </a:r>
          </a:p>
        </p:txBody>
      </p:sp>
      <p:pic>
        <p:nvPicPr>
          <p:cNvPr id="4" name="Picture 3">
            <a:extLst>
              <a:ext uri="{FF2B5EF4-FFF2-40B4-BE49-F238E27FC236}">
                <a16:creationId xmlns:a16="http://schemas.microsoft.com/office/drawing/2014/main" id="{AA6F6AA7-F405-4E7C-4F4F-B7C5067A50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2933" y="1331259"/>
            <a:ext cx="9827138" cy="5525067"/>
          </a:xfrm>
          <a:prstGeom prst="rect">
            <a:avLst/>
          </a:prstGeom>
        </p:spPr>
      </p:pic>
    </p:spTree>
    <p:extLst>
      <p:ext uri="{BB962C8B-B14F-4D97-AF65-F5344CB8AC3E}">
        <p14:creationId xmlns:p14="http://schemas.microsoft.com/office/powerpoint/2010/main" val="319305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1C159-7275-3F77-85B9-241924B8E485}"/>
              </a:ext>
            </a:extLst>
          </p:cNvPr>
          <p:cNvSpPr>
            <a:spLocks noGrp="1"/>
          </p:cNvSpPr>
          <p:nvPr>
            <p:ph type="title"/>
          </p:nvPr>
        </p:nvSpPr>
        <p:spPr/>
        <p:txBody>
          <a:bodyPr/>
          <a:lstStyle/>
          <a:p>
            <a:r>
              <a:rPr lang="en-US" dirty="0"/>
              <a:t>Limitations of parity.</a:t>
            </a:r>
          </a:p>
        </p:txBody>
      </p:sp>
      <p:sp>
        <p:nvSpPr>
          <p:cNvPr id="3" name="Content Placeholder 2">
            <a:extLst>
              <a:ext uri="{FF2B5EF4-FFF2-40B4-BE49-F238E27FC236}">
                <a16:creationId xmlns:a16="http://schemas.microsoft.com/office/drawing/2014/main" id="{7CE836AF-652E-6E9D-7D50-F3A858A0A251}"/>
              </a:ext>
            </a:extLst>
          </p:cNvPr>
          <p:cNvSpPr>
            <a:spLocks noGrp="1"/>
          </p:cNvSpPr>
          <p:nvPr>
            <p:ph idx="1"/>
          </p:nvPr>
        </p:nvSpPr>
        <p:spPr/>
        <p:txBody>
          <a:bodyPr/>
          <a:lstStyle/>
          <a:p>
            <a:pPr marL="514350" indent="-514350">
              <a:buFont typeface="+mj-lt"/>
              <a:buAutoNum type="romanUcPeriod"/>
            </a:pPr>
            <a:r>
              <a:rPr lang="en-US" dirty="0"/>
              <a:t>Parity checking can only detect single-bit errors.</a:t>
            </a:r>
          </a:p>
          <a:p>
            <a:pPr marL="514350" indent="-514350">
              <a:buFont typeface="+mj-lt"/>
              <a:buAutoNum type="romanUcPeriod"/>
            </a:pPr>
            <a:r>
              <a:rPr lang="en-US" dirty="0"/>
              <a:t>It cannot detect errors that occur in two or more bits (even number of errors).</a:t>
            </a:r>
          </a:p>
          <a:p>
            <a:pPr marL="514350" indent="-514350">
              <a:buFont typeface="+mj-lt"/>
              <a:buAutoNum type="romanUcPeriod"/>
            </a:pPr>
            <a:r>
              <a:rPr lang="en-US" dirty="0"/>
              <a:t>It cannot correct any detected error — it only signals that an error exists.</a:t>
            </a:r>
          </a:p>
          <a:p>
            <a:pPr marL="514350" indent="-514350">
              <a:buFont typeface="+mj-lt"/>
              <a:buAutoNum type="romanUcPeriod"/>
            </a:pPr>
            <a:r>
              <a:rPr lang="en-US" dirty="0"/>
              <a:t>It requires an extra parity bit, increasing data size slightly.</a:t>
            </a:r>
          </a:p>
          <a:p>
            <a:pPr marL="514350" indent="-514350">
              <a:buFont typeface="+mj-lt"/>
              <a:buAutoNum type="romanUcPeriod"/>
            </a:pPr>
            <a:r>
              <a:rPr lang="en-US" dirty="0"/>
              <a:t>It is not reliable for data transmitted over noisy channels.</a:t>
            </a:r>
          </a:p>
          <a:p>
            <a:pPr marL="514350" indent="-514350">
              <a:buFont typeface="+mj-lt"/>
              <a:buAutoNum type="romanUcPeriod"/>
            </a:pPr>
            <a:r>
              <a:rPr lang="en-US" dirty="0"/>
              <a:t>It is inefficient for large data blocks, where better error detection methods are preferred.</a:t>
            </a:r>
          </a:p>
        </p:txBody>
      </p:sp>
    </p:spTree>
    <p:extLst>
      <p:ext uri="{BB962C8B-B14F-4D97-AF65-F5344CB8AC3E}">
        <p14:creationId xmlns:p14="http://schemas.microsoft.com/office/powerpoint/2010/main" val="1375973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293C8-3FFF-45DF-E87D-3D273E490B31}"/>
              </a:ext>
            </a:extLst>
          </p:cNvPr>
          <p:cNvSpPr>
            <a:spLocks noGrp="1"/>
          </p:cNvSpPr>
          <p:nvPr>
            <p:ph type="title"/>
          </p:nvPr>
        </p:nvSpPr>
        <p:spPr/>
        <p:txBody>
          <a:bodyPr/>
          <a:lstStyle/>
          <a:p>
            <a:r>
              <a:rPr lang="en-US" dirty="0"/>
              <a:t>Other error detection schemes.</a:t>
            </a:r>
          </a:p>
        </p:txBody>
      </p:sp>
      <p:sp>
        <p:nvSpPr>
          <p:cNvPr id="4" name="Rectangle 1">
            <a:extLst>
              <a:ext uri="{FF2B5EF4-FFF2-40B4-BE49-F238E27FC236}">
                <a16:creationId xmlns:a16="http://schemas.microsoft.com/office/drawing/2014/main" id="{2F5E1C76-A2F8-BAAE-D393-0E66F1A834C2}"/>
              </a:ext>
            </a:extLst>
          </p:cNvPr>
          <p:cNvSpPr>
            <a:spLocks noGrp="1" noChangeArrowheads="1"/>
          </p:cNvSpPr>
          <p:nvPr>
            <p:ph idx="1"/>
          </p:nvPr>
        </p:nvSpPr>
        <p:spPr bwMode="auto">
          <a:xfrm>
            <a:off x="1763811" y="2171380"/>
            <a:ext cx="9655272"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Checksum method – Detects errors by adding all data bytes and comparing the sum at the receiver.</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Cyclic Redundancy Check (CRC)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Uses polynomial division to detect burst and multiple-bit errors.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3.  Hamming code – Detects and corrects single-bit errors and detects double-bit errors.</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4.  Longitudinal Redundancy Check (LRC)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Computes parity across data blocks (column-wise).</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5.  Vertical Redundancy Check (VRC) –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Adds a single parity bit to each data word.</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6.  Block Parity (Two-dimensional Parity) – </a:t>
            </a:r>
          </a:p>
          <a:p>
            <a:pPr marL="0" marR="0" lvl="0" indent="0" algn="just" defTabSz="914400" rtl="0" eaLnBrk="0" fontAlgn="base" latinLnBrk="0" hangingPunct="0">
              <a:lnSpc>
                <a:spcPct val="100000"/>
              </a:lnSpc>
              <a:spcBef>
                <a:spcPct val="0"/>
              </a:spcBef>
              <a:spcAft>
                <a:spcPct val="0"/>
              </a:spcAft>
              <a:buClrTx/>
              <a:buSzTx/>
              <a:buNone/>
              <a:tabLst/>
            </a:pPr>
            <a:r>
              <a:rPr kumimoji="0" lang="en-US" altLang="en-US" sz="1800" i="0" u="none" strike="noStrike" cap="none" normalizeH="0" baseline="0" dirty="0">
                <a:ln>
                  <a:noFill/>
                </a:ln>
                <a:effectLst/>
                <a:latin typeface="Times New Roman" panose="02020603050405020304" pitchFamily="18" charset="0"/>
                <a:cs typeface="Times New Roman" panose="02020603050405020304" pitchFamily="18" charset="0"/>
              </a:rPr>
              <a:t>Combines row and column parity to detect and locate single-bit errors.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949857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2AD77-6F4D-8B9E-B9B8-D8279E7D9ECA}"/>
              </a:ext>
            </a:extLst>
          </p:cNvPr>
          <p:cNvSpPr>
            <a:spLocks noGrp="1"/>
          </p:cNvSpPr>
          <p:nvPr>
            <p:ph type="title"/>
          </p:nvPr>
        </p:nvSpPr>
        <p:spPr/>
        <p:txBody>
          <a:bodyPr/>
          <a:lstStyle/>
          <a:p>
            <a:r>
              <a:rPr lang="en-US" dirty="0"/>
              <a:t>Error correction.(not possible with parity-you can’t correct using 1 bit.)</a:t>
            </a:r>
          </a:p>
        </p:txBody>
      </p:sp>
      <p:sp>
        <p:nvSpPr>
          <p:cNvPr id="3" name="Content Placeholder 2">
            <a:extLst>
              <a:ext uri="{FF2B5EF4-FFF2-40B4-BE49-F238E27FC236}">
                <a16:creationId xmlns:a16="http://schemas.microsoft.com/office/drawing/2014/main" id="{A4CDDD10-2ED8-AB86-75F0-DA54F674CBD8}"/>
              </a:ext>
            </a:extLst>
          </p:cNvPr>
          <p:cNvSpPr>
            <a:spLocks noGrp="1"/>
          </p:cNvSpPr>
          <p:nvPr>
            <p:ph idx="1"/>
          </p:nvPr>
        </p:nvSpPr>
        <p:spPr/>
        <p:txBody>
          <a:bodyPr>
            <a:normAutofit/>
          </a:bodyPr>
          <a:lstStyle/>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Redundant bits are added to the original data before transmission (not just one bit like parity).</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These extra bits are placed in specific positions according to an error-correcting code (like Hamming code).</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At the receiver end, the system checks all the parity (or check) bits again.</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If an error occurs, the pattern of wrong parity bits indicates the exact position of the error.</a:t>
            </a:r>
          </a:p>
          <a:p>
            <a:pPr>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The receiver flips that bit (0→1 or 1→0) to correct the data automatically.</a:t>
            </a:r>
          </a:p>
          <a:p>
            <a:endParaRPr lang="en-US" dirty="0">
              <a:latin typeface="Times New Roman" panose="02020603050405020304" pitchFamily="18" charset="0"/>
              <a:cs typeface="Times New Roman" panose="02020603050405020304" pitchFamily="18" charset="0"/>
            </a:endParaRPr>
          </a:p>
          <a:p>
            <a:endParaRPr lang="en-US" dirty="0"/>
          </a:p>
          <a:p>
            <a:endParaRPr lang="en-US" dirty="0"/>
          </a:p>
        </p:txBody>
      </p:sp>
    </p:spTree>
    <p:extLst>
      <p:ext uri="{BB962C8B-B14F-4D97-AF65-F5344CB8AC3E}">
        <p14:creationId xmlns:p14="http://schemas.microsoft.com/office/powerpoint/2010/main" val="2205062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E6A9-A478-639F-12D9-CCCCFE599111}"/>
              </a:ext>
            </a:extLst>
          </p:cNvPr>
          <p:cNvSpPr>
            <a:spLocks noGrp="1"/>
          </p:cNvSpPr>
          <p:nvPr>
            <p:ph type="title"/>
          </p:nvPr>
        </p:nvSpPr>
        <p:spPr/>
        <p:txBody>
          <a:bodyPr/>
          <a:lstStyle/>
          <a:p>
            <a:r>
              <a:rPr lang="en-US" dirty="0"/>
              <a:t>Group Members</a:t>
            </a:r>
          </a:p>
        </p:txBody>
      </p:sp>
      <p:sp>
        <p:nvSpPr>
          <p:cNvPr id="3" name="Content Placeholder 2">
            <a:extLst>
              <a:ext uri="{FF2B5EF4-FFF2-40B4-BE49-F238E27FC236}">
                <a16:creationId xmlns:a16="http://schemas.microsoft.com/office/drawing/2014/main" id="{3E44C077-6D51-D3DE-9F74-473EFC3B7796}"/>
              </a:ext>
            </a:extLst>
          </p:cNvPr>
          <p:cNvSpPr>
            <a:spLocks noGrp="1"/>
          </p:cNvSpPr>
          <p:nvPr>
            <p:ph idx="1"/>
          </p:nvPr>
        </p:nvSpPr>
        <p:spPr/>
        <p:txBody>
          <a:bodyPr/>
          <a:lstStyle/>
          <a:p>
            <a:pPr marL="514350" indent="-514350">
              <a:buFont typeface="+mj-lt"/>
              <a:buAutoNum type="arabicPeriod"/>
            </a:pPr>
            <a:r>
              <a:rPr lang="en-US" dirty="0"/>
              <a:t>Joshua Wambua EG209/109705/22</a:t>
            </a:r>
          </a:p>
          <a:p>
            <a:pPr marL="514350" indent="-514350">
              <a:buFont typeface="+mj-lt"/>
              <a:buAutoNum type="arabicPeriod"/>
            </a:pPr>
            <a:r>
              <a:rPr lang="en-US" dirty="0"/>
              <a:t>Nason Alfred   EG209/111030/22</a:t>
            </a:r>
          </a:p>
          <a:p>
            <a:pPr marL="514350" indent="-514350">
              <a:buFont typeface="+mj-lt"/>
              <a:buAutoNum type="arabicPeriod"/>
            </a:pPr>
            <a:r>
              <a:rPr lang="en-US" dirty="0"/>
              <a:t>Abuto Tonny Hillary -EG209/106792/21.</a:t>
            </a:r>
          </a:p>
          <a:p>
            <a:pPr marL="514350" indent="-514350">
              <a:buFont typeface="+mj-lt"/>
              <a:buAutoNum type="arabicPeriod"/>
            </a:pPr>
            <a:r>
              <a:rPr lang="en-US" dirty="0"/>
              <a:t>Collins Kimanthi --EG209/109696/22.</a:t>
            </a:r>
          </a:p>
          <a:p>
            <a:pPr marL="514350" indent="-514350">
              <a:buFont typeface="+mj-lt"/>
              <a:buAutoNum type="arabicPeriod"/>
            </a:pPr>
            <a:r>
              <a:rPr lang="en-US" dirty="0"/>
              <a:t>Wilkister Kwamboka -EG209/109739/22</a:t>
            </a:r>
          </a:p>
        </p:txBody>
      </p:sp>
    </p:spTree>
    <p:extLst>
      <p:ext uri="{BB962C8B-B14F-4D97-AF65-F5344CB8AC3E}">
        <p14:creationId xmlns:p14="http://schemas.microsoft.com/office/powerpoint/2010/main" val="25353296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7A12C-0EAD-3EF4-AB3F-383E2D5EAC81}"/>
              </a:ext>
            </a:extLst>
          </p:cNvPr>
          <p:cNvSpPr>
            <a:spLocks noGrp="1"/>
          </p:cNvSpPr>
          <p:nvPr>
            <p:ph type="title"/>
          </p:nvPr>
        </p:nvSpPr>
        <p:spPr/>
        <p:txBody>
          <a:bodyPr/>
          <a:lstStyle/>
          <a:p>
            <a:r>
              <a:rPr lang="en-US" dirty="0"/>
              <a:t>APPLICATION OF PARITY</a:t>
            </a:r>
          </a:p>
        </p:txBody>
      </p:sp>
      <p:sp>
        <p:nvSpPr>
          <p:cNvPr id="4" name="Rectangle 1">
            <a:extLst>
              <a:ext uri="{FF2B5EF4-FFF2-40B4-BE49-F238E27FC236}">
                <a16:creationId xmlns:a16="http://schemas.microsoft.com/office/drawing/2014/main" id="{335B29A1-B01F-8314-BFDD-125AD2B7CCED}"/>
              </a:ext>
            </a:extLst>
          </p:cNvPr>
          <p:cNvSpPr>
            <a:spLocks noGrp="1" noChangeArrowheads="1"/>
          </p:cNvSpPr>
          <p:nvPr>
            <p:ph idx="1"/>
          </p:nvPr>
        </p:nvSpPr>
        <p:spPr bwMode="auto">
          <a:xfrm>
            <a:off x="838200" y="2523967"/>
            <a:ext cx="10751020" cy="29546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marR="0" lvl="0" indent="-4572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Arial" panose="020B0604020202020204" pitchFamily="34" charset="0"/>
              </a:rPr>
              <a:t>Used for </a:t>
            </a:r>
            <a:r>
              <a:rPr kumimoji="0" lang="en-US" altLang="en-US" sz="2400" b="1" i="0" u="none" strike="noStrike" cap="none" normalizeH="0" baseline="0" dirty="0">
                <a:ln>
                  <a:noFill/>
                </a:ln>
                <a:solidFill>
                  <a:schemeClr val="tx1"/>
                </a:solidFill>
                <a:effectLst/>
                <a:latin typeface="Arial" panose="020B0604020202020204" pitchFamily="34" charset="0"/>
              </a:rPr>
              <a:t>error detection</a:t>
            </a:r>
            <a:r>
              <a:rPr kumimoji="0" lang="en-US" altLang="en-US" sz="2400" b="0" i="0" u="none" strike="noStrike" cap="none" normalizeH="0" baseline="0" dirty="0">
                <a:ln>
                  <a:noFill/>
                </a:ln>
                <a:solidFill>
                  <a:schemeClr val="tx1"/>
                </a:solidFill>
                <a:effectLst/>
                <a:latin typeface="Arial" panose="020B0604020202020204" pitchFamily="34" charset="0"/>
              </a:rPr>
              <a:t> in digital communication systems.</a:t>
            </a:r>
          </a:p>
          <a:p>
            <a:pPr marL="0" lvl="0" indent="0" eaLnBrk="0" fontAlgn="base" hangingPunct="0">
              <a:lnSpc>
                <a:spcPct val="100000"/>
              </a:lnSpc>
              <a:spcBef>
                <a:spcPct val="0"/>
              </a:spcBef>
              <a:spcAft>
                <a:spcPct val="0"/>
              </a:spcAft>
              <a:buClrTx/>
              <a:buSzTx/>
              <a:buNone/>
            </a:pPr>
            <a:r>
              <a:rPr lang="en-US" sz="2400" dirty="0"/>
              <a:t>Parity bits are widely used to detect single-bit errors during digital data transmission.</a:t>
            </a:r>
            <a:br>
              <a:rPr lang="en-US" sz="2400" dirty="0"/>
            </a:br>
            <a:r>
              <a:rPr lang="en-US" sz="2400" dirty="0"/>
              <a:t>When data is sent over a channel, noise or interference can flip a bit from 0 → 1 </a:t>
            </a:r>
          </a:p>
          <a:p>
            <a:pPr marL="0" lvl="0" indent="0" eaLnBrk="0" fontAlgn="base" hangingPunct="0">
              <a:lnSpc>
                <a:spcPct val="100000"/>
              </a:lnSpc>
              <a:spcBef>
                <a:spcPct val="0"/>
              </a:spcBef>
              <a:spcAft>
                <a:spcPct val="0"/>
              </a:spcAft>
              <a:buClrTx/>
              <a:buSzTx/>
              <a:buNone/>
            </a:pPr>
            <a:r>
              <a:rPr lang="en-US" sz="2400" dirty="0"/>
              <a:t>or vice versa.</a:t>
            </a:r>
            <a:br>
              <a:rPr lang="en-US" sz="2400" dirty="0"/>
            </a:br>
            <a:r>
              <a:rPr lang="en-US" sz="2400" dirty="0"/>
              <a:t>A parity checker compares the received parity bit with the recalculated one – </a:t>
            </a:r>
          </a:p>
          <a:p>
            <a:pPr marL="0" lvl="0" indent="0" eaLnBrk="0" fontAlgn="base" hangingPunct="0">
              <a:lnSpc>
                <a:spcPct val="100000"/>
              </a:lnSpc>
              <a:spcBef>
                <a:spcPct val="0"/>
              </a:spcBef>
              <a:spcAft>
                <a:spcPct val="0"/>
              </a:spcAft>
              <a:buClrTx/>
              <a:buSzTx/>
              <a:buNone/>
            </a:pPr>
            <a:r>
              <a:rPr lang="en-US" sz="2400" dirty="0"/>
              <a:t>if they differ, an error is detected.</a:t>
            </a:r>
            <a:br>
              <a:rPr lang="en-US" sz="2400" dirty="0"/>
            </a:br>
            <a:r>
              <a:rPr lang="en-US" sz="2400" dirty="0"/>
              <a:t>This ensures reliable communication between devices.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13314507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7737-DD6C-E989-1033-9F2DA29588CC}"/>
              </a:ext>
            </a:extLst>
          </p:cNvPr>
          <p:cNvSpPr>
            <a:spLocks noGrp="1"/>
          </p:cNvSpPr>
          <p:nvPr>
            <p:ph type="title"/>
          </p:nvPr>
        </p:nvSpPr>
        <p:spPr/>
        <p:txBody>
          <a:bodyPr/>
          <a:lstStyle/>
          <a:p>
            <a:r>
              <a:rPr lang="en-US" dirty="0"/>
              <a:t>Applications of parity.</a:t>
            </a:r>
          </a:p>
        </p:txBody>
      </p:sp>
      <p:sp>
        <p:nvSpPr>
          <p:cNvPr id="3" name="Content Placeholder 2">
            <a:extLst>
              <a:ext uri="{FF2B5EF4-FFF2-40B4-BE49-F238E27FC236}">
                <a16:creationId xmlns:a16="http://schemas.microsoft.com/office/drawing/2014/main" id="{11AF29C9-A0AB-6EFE-48B1-B3DD22D8F807}"/>
              </a:ext>
            </a:extLst>
          </p:cNvPr>
          <p:cNvSpPr>
            <a:spLocks noGrp="1"/>
          </p:cNvSpPr>
          <p:nvPr>
            <p:ph idx="1"/>
          </p:nvPr>
        </p:nvSpPr>
        <p:spPr/>
        <p:txBody>
          <a:bodyPr>
            <a:normAutofit/>
          </a:bodyPr>
          <a:lstStyle/>
          <a:p>
            <a:pPr marL="0" lvl="0" indent="0" eaLnBrk="0" fontAlgn="base" hangingPunct="0">
              <a:lnSpc>
                <a:spcPct val="100000"/>
              </a:lnSpc>
              <a:spcBef>
                <a:spcPct val="0"/>
              </a:spcBef>
              <a:spcAft>
                <a:spcPct val="0"/>
              </a:spcAft>
              <a:buClrTx/>
              <a:buSzTx/>
              <a:buNone/>
            </a:pPr>
            <a:r>
              <a:rPr lang="en-US" altLang="en-US" dirty="0">
                <a:latin typeface="Arial" panose="020B0604020202020204" pitchFamily="34" charset="0"/>
              </a:rPr>
              <a:t>2.  Used in </a:t>
            </a:r>
            <a:r>
              <a:rPr lang="en-US" altLang="en-US" b="1" dirty="0">
                <a:latin typeface="Arial" panose="020B0604020202020204" pitchFamily="34" charset="0"/>
              </a:rPr>
              <a:t>computer memory (RAM)</a:t>
            </a:r>
            <a:r>
              <a:rPr lang="en-US" altLang="en-US" dirty="0">
                <a:latin typeface="Arial" panose="020B0604020202020204" pitchFamily="34" charset="0"/>
              </a:rPr>
              <a:t> to check for data corruption.</a:t>
            </a:r>
          </a:p>
          <a:p>
            <a:pPr marL="0" lvl="0" indent="0" eaLnBrk="0" fontAlgn="base" hangingPunct="0">
              <a:lnSpc>
                <a:spcPct val="100000"/>
              </a:lnSpc>
              <a:spcBef>
                <a:spcPct val="0"/>
              </a:spcBef>
              <a:spcAft>
                <a:spcPct val="0"/>
              </a:spcAft>
              <a:buClrTx/>
              <a:buSzTx/>
              <a:buNone/>
            </a:pPr>
            <a:r>
              <a:rPr lang="en-US" dirty="0"/>
              <a:t>Some types of Random Access Memory (especially older systems and servers) include parity bits for every byte of data stored.</a:t>
            </a:r>
            <a:br>
              <a:rPr lang="en-US" dirty="0"/>
            </a:br>
            <a:r>
              <a:rPr lang="en-US" dirty="0"/>
              <a:t>When data is read back, the memory controller checks the parity — if the parity bit doesn’t match, an error is detected.</a:t>
            </a:r>
            <a:br>
              <a:rPr lang="en-US" dirty="0"/>
            </a:br>
            <a:r>
              <a:rPr lang="en-US" dirty="0"/>
              <a:t>While modern systems use </a:t>
            </a:r>
            <a:r>
              <a:rPr lang="en-US" b="1" dirty="0"/>
              <a:t>ECC (Error Correction Code)</a:t>
            </a:r>
            <a:r>
              <a:rPr lang="en-US" dirty="0"/>
              <a:t> memory, parity checking laid the foundation for such technologies.</a:t>
            </a:r>
            <a:endParaRPr lang="en-US" altLang="en-US" dirty="0">
              <a:latin typeface="Arial" panose="020B0604020202020204" pitchFamily="34" charset="0"/>
            </a:endParaRPr>
          </a:p>
          <a:p>
            <a:pPr marL="0" lvl="0" indent="0" eaLnBrk="0" fontAlgn="base" hangingPunct="0">
              <a:lnSpc>
                <a:spcPct val="100000"/>
              </a:lnSpc>
              <a:spcBef>
                <a:spcPct val="0"/>
              </a:spcBef>
              <a:spcAft>
                <a:spcPct val="0"/>
              </a:spcAft>
              <a:buClrTx/>
              <a:buSzTx/>
              <a:buNone/>
            </a:pPr>
            <a:endParaRPr lang="en-US" dirty="0"/>
          </a:p>
        </p:txBody>
      </p:sp>
    </p:spTree>
    <p:extLst>
      <p:ext uri="{BB962C8B-B14F-4D97-AF65-F5344CB8AC3E}">
        <p14:creationId xmlns:p14="http://schemas.microsoft.com/office/powerpoint/2010/main" val="1368516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0E02ED-3051-1736-6696-3FCA08FB289C}"/>
              </a:ext>
            </a:extLst>
          </p:cNvPr>
          <p:cNvSpPr>
            <a:spLocks noGrp="1"/>
          </p:cNvSpPr>
          <p:nvPr>
            <p:ph type="title"/>
          </p:nvPr>
        </p:nvSpPr>
        <p:spPr/>
        <p:txBody>
          <a:bodyPr/>
          <a:lstStyle/>
          <a:p>
            <a:r>
              <a:rPr lang="en-US" dirty="0"/>
              <a:t>Applications of parity.</a:t>
            </a:r>
          </a:p>
        </p:txBody>
      </p:sp>
      <p:sp>
        <p:nvSpPr>
          <p:cNvPr id="3" name="Content Placeholder 2">
            <a:extLst>
              <a:ext uri="{FF2B5EF4-FFF2-40B4-BE49-F238E27FC236}">
                <a16:creationId xmlns:a16="http://schemas.microsoft.com/office/drawing/2014/main" id="{0C99E5EF-1789-FA13-E139-035B37671C76}"/>
              </a:ext>
            </a:extLst>
          </p:cNvPr>
          <p:cNvSpPr>
            <a:spLocks noGrp="1"/>
          </p:cNvSpPr>
          <p:nvPr>
            <p:ph idx="1"/>
          </p:nvPr>
        </p:nvSpPr>
        <p:spPr/>
        <p:txBody>
          <a:bodyPr/>
          <a:lstStyle/>
          <a:p>
            <a:pPr marL="0" indent="0">
              <a:buNone/>
            </a:pPr>
            <a:r>
              <a:rPr lang="en-US" dirty="0"/>
              <a:t>3.  Storage Media (Hard Drives, CDs, DVDs) </a:t>
            </a:r>
          </a:p>
          <a:p>
            <a:pPr marL="0" indent="0">
              <a:buNone/>
            </a:pPr>
            <a:r>
              <a:rPr lang="en-US" dirty="0"/>
              <a:t>Data stored on physical media is vulnerable to scratches, dust, and magnetic decay. Parity bits (and parity-based schemes) are used to verify that data blocks are correctly written and retrieved. If mismatched parity is detected, the system knows that data corruption occurred and may attempt recovery or request retransmission.</a:t>
            </a:r>
          </a:p>
        </p:txBody>
      </p:sp>
    </p:spTree>
    <p:extLst>
      <p:ext uri="{BB962C8B-B14F-4D97-AF65-F5344CB8AC3E}">
        <p14:creationId xmlns:p14="http://schemas.microsoft.com/office/powerpoint/2010/main" val="43446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F425F-A19F-8892-3256-0C83E42A1332}"/>
              </a:ext>
            </a:extLst>
          </p:cNvPr>
          <p:cNvSpPr>
            <a:spLocks noGrp="1"/>
          </p:cNvSpPr>
          <p:nvPr>
            <p:ph type="title"/>
          </p:nvPr>
        </p:nvSpPr>
        <p:spPr/>
        <p:txBody>
          <a:bodyPr/>
          <a:lstStyle/>
          <a:p>
            <a:r>
              <a:rPr lang="en-US" dirty="0"/>
              <a:t>Applications of parity.</a:t>
            </a:r>
          </a:p>
        </p:txBody>
      </p:sp>
      <p:sp>
        <p:nvSpPr>
          <p:cNvPr id="4" name="Rectangle 1">
            <a:extLst>
              <a:ext uri="{FF2B5EF4-FFF2-40B4-BE49-F238E27FC236}">
                <a16:creationId xmlns:a16="http://schemas.microsoft.com/office/drawing/2014/main" id="{B69C4200-2630-C4CC-AF4D-0BA861B5DD88}"/>
              </a:ext>
            </a:extLst>
          </p:cNvPr>
          <p:cNvSpPr>
            <a:spLocks noGrp="1" noChangeArrowheads="1"/>
          </p:cNvSpPr>
          <p:nvPr>
            <p:ph idx="1"/>
          </p:nvPr>
        </p:nvSpPr>
        <p:spPr bwMode="auto">
          <a:xfrm>
            <a:off x="1451579" y="2863874"/>
            <a:ext cx="10072053"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4.Ensures </a:t>
            </a:r>
            <a:r>
              <a:rPr kumimoji="0" lang="en-US" altLang="en-US" sz="1800" b="1" i="0" u="none" strike="noStrike" cap="none" normalizeH="0" baseline="0" dirty="0">
                <a:ln>
                  <a:noFill/>
                </a:ln>
                <a:solidFill>
                  <a:schemeClr val="tx1"/>
                </a:solidFill>
                <a:effectLst/>
                <a:latin typeface="Arial" panose="020B0604020202020204" pitchFamily="34" charset="0"/>
              </a:rPr>
              <a:t>data integrity</a:t>
            </a:r>
            <a:r>
              <a:rPr kumimoji="0" lang="en-US" altLang="en-US" sz="1800" b="0" i="0" u="none" strike="noStrike" cap="none" normalizeH="0" baseline="0" dirty="0">
                <a:ln>
                  <a:noFill/>
                </a:ln>
                <a:solidFill>
                  <a:schemeClr val="tx1"/>
                </a:solidFill>
                <a:effectLst/>
                <a:latin typeface="Arial" panose="020B0604020202020204" pitchFamily="34" charset="0"/>
              </a:rPr>
              <a:t> during transmission and storage.</a:t>
            </a:r>
          </a:p>
          <a:p>
            <a:pPr marL="0" marR="0" lvl="0" indent="0" algn="l"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5. </a:t>
            </a:r>
            <a:r>
              <a:rPr kumimoji="0" lang="en-US" altLang="en-US" sz="1800" b="0" i="0" u="none" strike="noStrike" cap="none" normalizeH="0" baseline="0" dirty="0">
                <a:ln>
                  <a:noFill/>
                </a:ln>
                <a:solidFill>
                  <a:schemeClr val="tx1"/>
                </a:solidFill>
                <a:effectLst/>
                <a:latin typeface="Arial" panose="020B0604020202020204" pitchFamily="34" charset="0"/>
              </a:rPr>
              <a:t>Applied in </a:t>
            </a:r>
            <a:r>
              <a:rPr kumimoji="0" lang="en-US" altLang="en-US" sz="1800" b="1" i="0" u="none" strike="noStrike" cap="none" normalizeH="0" baseline="0" dirty="0">
                <a:ln>
                  <a:noFill/>
                </a:ln>
                <a:solidFill>
                  <a:schemeClr val="tx1"/>
                </a:solidFill>
                <a:effectLst/>
                <a:latin typeface="Arial" panose="020B0604020202020204" pitchFamily="34" charset="0"/>
              </a:rPr>
              <a:t>UART serial communication</a:t>
            </a:r>
            <a:r>
              <a:rPr kumimoji="0" lang="en-US" altLang="en-US" sz="1800" b="0" i="0" u="none" strike="noStrike" cap="none" normalizeH="0" baseline="0" dirty="0">
                <a:ln>
                  <a:noFill/>
                </a:ln>
                <a:solidFill>
                  <a:schemeClr val="tx1"/>
                </a:solidFill>
                <a:effectLst/>
                <a:latin typeface="Arial" panose="020B0604020202020204" pitchFamily="34" charset="0"/>
              </a:rPr>
              <a:t> for detecting bit errors.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 Implemented in </a:t>
            </a:r>
            <a:r>
              <a:rPr kumimoji="0" lang="en-US" altLang="en-US" sz="1800" b="1" i="0" u="none" strike="noStrike" cap="none" normalizeH="0" baseline="0" dirty="0">
                <a:ln>
                  <a:noFill/>
                </a:ln>
                <a:solidFill>
                  <a:schemeClr val="tx1"/>
                </a:solidFill>
                <a:effectLst/>
                <a:latin typeface="Arial" panose="020B0604020202020204" pitchFamily="34" charset="0"/>
              </a:rPr>
              <a:t>network devices</a:t>
            </a:r>
            <a:r>
              <a:rPr kumimoji="0" lang="en-US" altLang="en-US" sz="1800" b="0" i="0" u="none" strike="noStrike" cap="none" normalizeH="0" baseline="0" dirty="0">
                <a:ln>
                  <a:noFill/>
                </a:ln>
                <a:solidFill>
                  <a:schemeClr val="tx1"/>
                </a:solidFill>
                <a:effectLst/>
                <a:latin typeface="Arial" panose="020B0604020202020204" pitchFamily="34" charset="0"/>
              </a:rPr>
              <a:t> like modems and routers for error checking.</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7. Forms the basis of advanced error detection codes such as </a:t>
            </a:r>
            <a:r>
              <a:rPr kumimoji="0" lang="en-US" altLang="en-US" sz="1800" b="1" i="0" u="none" strike="noStrike" cap="none" normalizeH="0" baseline="0" dirty="0">
                <a:ln>
                  <a:noFill/>
                </a:ln>
                <a:solidFill>
                  <a:schemeClr val="tx1"/>
                </a:solidFill>
                <a:effectLst/>
                <a:latin typeface="Arial" panose="020B0604020202020204" pitchFamily="34" charset="0"/>
              </a:rPr>
              <a:t>Hamming Code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8. Utilized in </a:t>
            </a:r>
            <a:r>
              <a:rPr kumimoji="0" lang="en-US" altLang="en-US" sz="1800" b="1" i="0" u="none" strike="noStrike" cap="none" normalizeH="0" baseline="0" dirty="0">
                <a:ln>
                  <a:noFill/>
                </a:ln>
                <a:solidFill>
                  <a:schemeClr val="tx1"/>
                </a:solidFill>
                <a:effectLst/>
                <a:latin typeface="Arial" panose="020B0604020202020204" pitchFamily="34" charset="0"/>
              </a:rPr>
              <a:t>microcontrollers and embedded systems</a:t>
            </a:r>
            <a:r>
              <a:rPr kumimoji="0" lang="en-US" altLang="en-US" sz="1800" b="0" i="0" u="none" strike="noStrike" cap="none" normalizeH="0" baseline="0" dirty="0">
                <a:ln>
                  <a:noFill/>
                </a:ln>
                <a:solidFill>
                  <a:schemeClr val="tx1"/>
                </a:solidFill>
                <a:effectLst/>
                <a:latin typeface="Arial" panose="020B0604020202020204" pitchFamily="34" charset="0"/>
              </a:rPr>
              <a:t> for reliable data exchange.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9. Applied in </a:t>
            </a:r>
            <a:r>
              <a:rPr kumimoji="0" lang="en-US" altLang="en-US" sz="1800" b="1" i="0" u="none" strike="noStrike" cap="none" normalizeH="0" baseline="0" dirty="0">
                <a:ln>
                  <a:noFill/>
                </a:ln>
                <a:solidFill>
                  <a:schemeClr val="tx1"/>
                </a:solidFill>
                <a:effectLst/>
                <a:latin typeface="Arial" panose="020B0604020202020204" pitchFamily="34" charset="0"/>
              </a:rPr>
              <a:t>satellite and space communication</a:t>
            </a:r>
            <a:r>
              <a:rPr kumimoji="0" lang="en-US" altLang="en-US" sz="1800" b="0" i="0" u="none" strike="noStrike" cap="none" normalizeH="0" baseline="0" dirty="0">
                <a:ln>
                  <a:noFill/>
                </a:ln>
                <a:solidFill>
                  <a:schemeClr val="tx1"/>
                </a:solidFill>
                <a:effectLst/>
                <a:latin typeface="Arial" panose="020B0604020202020204" pitchFamily="34" charset="0"/>
              </a:rPr>
              <a:t> to detect bit flips caused by noise or radiation.</a:t>
            </a:r>
          </a:p>
        </p:txBody>
      </p:sp>
    </p:spTree>
    <p:extLst>
      <p:ext uri="{BB962C8B-B14F-4D97-AF65-F5344CB8AC3E}">
        <p14:creationId xmlns:p14="http://schemas.microsoft.com/office/powerpoint/2010/main" val="31424779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0BAF17B-C7E6-B915-5F5B-B105CEC1CD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3582" y="432581"/>
            <a:ext cx="10564836" cy="5992837"/>
          </a:xfrm>
          <a:prstGeom prst="rect">
            <a:avLst/>
          </a:prstGeom>
        </p:spPr>
      </p:pic>
    </p:spTree>
    <p:extLst>
      <p:ext uri="{BB962C8B-B14F-4D97-AF65-F5344CB8AC3E}">
        <p14:creationId xmlns:p14="http://schemas.microsoft.com/office/powerpoint/2010/main" val="316138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46C8-6AC0-A609-3581-EE0F5263E6F6}"/>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A0744E6E-FF98-9D67-0D55-D161DEDE0CC2}"/>
              </a:ext>
            </a:extLst>
          </p:cNvPr>
          <p:cNvSpPr>
            <a:spLocks noGrp="1"/>
          </p:cNvSpPr>
          <p:nvPr>
            <p:ph idx="1"/>
          </p:nvPr>
        </p:nvSpPr>
        <p:spPr>
          <a:xfrm>
            <a:off x="1137146" y="1853754"/>
            <a:ext cx="9603275" cy="3450613"/>
          </a:xfrm>
        </p:spPr>
        <p:txBody>
          <a:bodyPr/>
          <a:lstStyle/>
          <a:p>
            <a:pPr marL="0" indent="0">
              <a:buNone/>
            </a:pPr>
            <a:r>
              <a:rPr lang="en-US" dirty="0"/>
              <a:t>In digital systems, </a:t>
            </a:r>
            <a:r>
              <a:rPr lang="en-US" b="1" dirty="0"/>
              <a:t>parity</a:t>
            </a:r>
            <a:r>
              <a:rPr lang="en-US" dirty="0"/>
              <a:t> is a method used to ensure that data remains accurate when it is transmitted or stored. It works by adding a special bit, called a </a:t>
            </a:r>
            <a:r>
              <a:rPr lang="en-US" b="1" dirty="0"/>
              <a:t>parity bit</a:t>
            </a:r>
            <a:r>
              <a:rPr lang="en-US" dirty="0"/>
              <a:t>, to a set of data bits. This bit indicates whether the total number of 1s in the data is even or odd. For example, in even parity, the parity bit is chosen so that the total number of 1s (including the parity bit) becomes even. In odd parity, it is chosen so that the total number of 1s becomes odd.</a:t>
            </a:r>
          </a:p>
        </p:txBody>
      </p:sp>
    </p:spTree>
    <p:extLst>
      <p:ext uri="{BB962C8B-B14F-4D97-AF65-F5344CB8AC3E}">
        <p14:creationId xmlns:p14="http://schemas.microsoft.com/office/powerpoint/2010/main" val="31991338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D171B-E877-F26E-47F9-12D412D2A0FF}"/>
              </a:ext>
            </a:extLst>
          </p:cNvPr>
          <p:cNvSpPr>
            <a:spLocks noGrp="1"/>
          </p:cNvSpPr>
          <p:nvPr>
            <p:ph type="title"/>
          </p:nvPr>
        </p:nvSpPr>
        <p:spPr/>
        <p:txBody>
          <a:bodyPr/>
          <a:lstStyle/>
          <a:p>
            <a:r>
              <a:rPr lang="en-US" dirty="0"/>
              <a:t>Cont `</a:t>
            </a:r>
          </a:p>
        </p:txBody>
      </p:sp>
      <p:sp>
        <p:nvSpPr>
          <p:cNvPr id="3" name="Content Placeholder 2">
            <a:extLst>
              <a:ext uri="{FF2B5EF4-FFF2-40B4-BE49-F238E27FC236}">
                <a16:creationId xmlns:a16="http://schemas.microsoft.com/office/drawing/2014/main" id="{DEF42B66-1788-12BF-9383-8B9668B887B6}"/>
              </a:ext>
            </a:extLst>
          </p:cNvPr>
          <p:cNvSpPr>
            <a:spLocks noGrp="1"/>
          </p:cNvSpPr>
          <p:nvPr>
            <p:ph idx="1"/>
          </p:nvPr>
        </p:nvSpPr>
        <p:spPr/>
        <p:txBody>
          <a:bodyPr/>
          <a:lstStyle/>
          <a:p>
            <a:pPr marL="0" indent="0">
              <a:buNone/>
            </a:pPr>
            <a:r>
              <a:rPr lang="en-US" dirty="0"/>
              <a:t>Parity checking helps detect errors that might occur when data is sent through communication channels or stored in digital memory. If a bit changes due to noise or interference, the receiver can quickly notice it by checking the parity. Although this method cannot correct the error, it provides a simple and effective way to identify when data has been altered, ensuring basic reliability in digital communication and storage systems.</a:t>
            </a:r>
          </a:p>
        </p:txBody>
      </p:sp>
    </p:spTree>
    <p:extLst>
      <p:ext uri="{BB962C8B-B14F-4D97-AF65-F5344CB8AC3E}">
        <p14:creationId xmlns:p14="http://schemas.microsoft.com/office/powerpoint/2010/main" val="2856504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A249-D29A-C586-4AC0-187BFFA3D897}"/>
              </a:ext>
            </a:extLst>
          </p:cNvPr>
          <p:cNvSpPr>
            <a:spLocks noGrp="1"/>
          </p:cNvSpPr>
          <p:nvPr>
            <p:ph type="title"/>
          </p:nvPr>
        </p:nvSpPr>
        <p:spPr/>
        <p:txBody>
          <a:bodyPr/>
          <a:lstStyle/>
          <a:p>
            <a:r>
              <a:rPr lang="en-US" dirty="0"/>
              <a:t>TYPES OF PARITY: </a:t>
            </a:r>
            <a:br>
              <a:rPr lang="en-US" dirty="0"/>
            </a:br>
            <a:r>
              <a:rPr lang="en-US" dirty="0"/>
              <a:t>1. Even parity.</a:t>
            </a:r>
          </a:p>
        </p:txBody>
      </p:sp>
      <p:sp>
        <p:nvSpPr>
          <p:cNvPr id="3" name="Content Placeholder 2">
            <a:extLst>
              <a:ext uri="{FF2B5EF4-FFF2-40B4-BE49-F238E27FC236}">
                <a16:creationId xmlns:a16="http://schemas.microsoft.com/office/drawing/2014/main" id="{C35BADA7-5007-B733-ADF1-B85BBB5B5D1C}"/>
              </a:ext>
            </a:extLst>
          </p:cNvPr>
          <p:cNvSpPr>
            <a:spLocks noGrp="1"/>
          </p:cNvSpPr>
          <p:nvPr>
            <p:ph idx="1"/>
          </p:nvPr>
        </p:nvSpPr>
        <p:spPr/>
        <p:txBody>
          <a:bodyPr/>
          <a:lstStyle/>
          <a:p>
            <a:pPr marL="0" indent="0">
              <a:buNone/>
            </a:pPr>
            <a:r>
              <a:rPr lang="en-US" dirty="0"/>
              <a:t>In even parity, the parity bit is chosen so that the total number of 1s in the entire data set (including the parity bit) is an even number. For instance, if a data word contains three 1s, the parity bit is set to 1 to make the total number of 1s equal to four, which is even. Even parity is one of the most common error detection methods used in communication systems and memory storage because it offers a straightforward way to check data integrity. When the receiver counts an odd number of 1s instead of even, it knows that an error has occurred during transmission.</a:t>
            </a:r>
          </a:p>
        </p:txBody>
      </p:sp>
    </p:spTree>
    <p:extLst>
      <p:ext uri="{BB962C8B-B14F-4D97-AF65-F5344CB8AC3E}">
        <p14:creationId xmlns:p14="http://schemas.microsoft.com/office/powerpoint/2010/main" val="8049477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71349E-0909-BB65-1748-29FF978CF60B}"/>
              </a:ext>
            </a:extLst>
          </p:cNvPr>
          <p:cNvSpPr>
            <a:spLocks noGrp="1"/>
          </p:cNvSpPr>
          <p:nvPr>
            <p:ph type="title"/>
          </p:nvPr>
        </p:nvSpPr>
        <p:spPr/>
        <p:txBody>
          <a:bodyPr/>
          <a:lstStyle/>
          <a:p>
            <a:r>
              <a:rPr lang="en-US" dirty="0"/>
              <a:t>2. Odd parity</a:t>
            </a:r>
          </a:p>
        </p:txBody>
      </p:sp>
      <p:sp>
        <p:nvSpPr>
          <p:cNvPr id="3" name="Content Placeholder 2">
            <a:extLst>
              <a:ext uri="{FF2B5EF4-FFF2-40B4-BE49-F238E27FC236}">
                <a16:creationId xmlns:a16="http://schemas.microsoft.com/office/drawing/2014/main" id="{FD4DE1F9-1FA9-36A4-58A2-C1F404F4934C}"/>
              </a:ext>
            </a:extLst>
          </p:cNvPr>
          <p:cNvSpPr>
            <a:spLocks noGrp="1"/>
          </p:cNvSpPr>
          <p:nvPr>
            <p:ph idx="1"/>
          </p:nvPr>
        </p:nvSpPr>
        <p:spPr/>
        <p:txBody>
          <a:bodyPr/>
          <a:lstStyle/>
          <a:p>
            <a:pPr marL="0" indent="0">
              <a:buNone/>
            </a:pPr>
            <a:r>
              <a:rPr lang="en-US" dirty="0"/>
              <a:t>In odd parity, the parity bit is chosen so that the total number of 1s (including the parity bit) becomes an odd number. For example, if the data word already contains two 1s, the parity bit is set to 1 to make the total number of 1s three — an odd count. Odd parity works the same way as even parity but follows the opposite rule. It is used in systems or communication standards that require an odd count of 1s for consistency. Like even parity, it can detect single-bit errors efficiently, ensuring the accuracy of transmitted or stored data.</a:t>
            </a:r>
          </a:p>
        </p:txBody>
      </p:sp>
    </p:spTree>
    <p:extLst>
      <p:ext uri="{BB962C8B-B14F-4D97-AF65-F5344CB8AC3E}">
        <p14:creationId xmlns:p14="http://schemas.microsoft.com/office/powerpoint/2010/main" val="230245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9DA6-909A-264E-E563-4B56F6C32BAA}"/>
              </a:ext>
            </a:extLst>
          </p:cNvPr>
          <p:cNvSpPr>
            <a:spLocks noGrp="1"/>
          </p:cNvSpPr>
          <p:nvPr>
            <p:ph type="title"/>
          </p:nvPr>
        </p:nvSpPr>
        <p:spPr/>
        <p:txBody>
          <a:bodyPr/>
          <a:lstStyle/>
          <a:p>
            <a:r>
              <a:rPr lang="en-US" dirty="0"/>
              <a:t>differences</a:t>
            </a:r>
          </a:p>
        </p:txBody>
      </p:sp>
      <p:graphicFrame>
        <p:nvGraphicFramePr>
          <p:cNvPr id="4" name="Content Placeholder 3">
            <a:extLst>
              <a:ext uri="{FF2B5EF4-FFF2-40B4-BE49-F238E27FC236}">
                <a16:creationId xmlns:a16="http://schemas.microsoft.com/office/drawing/2014/main" id="{7238DEA6-D862-1A4E-D07C-499DFEA09E8C}"/>
              </a:ext>
            </a:extLst>
          </p:cNvPr>
          <p:cNvGraphicFramePr>
            <a:graphicFrameLocks noGrp="1"/>
          </p:cNvGraphicFramePr>
          <p:nvPr>
            <p:ph idx="1"/>
            <p:extLst>
              <p:ext uri="{D42A27DB-BD31-4B8C-83A1-F6EECF244321}">
                <p14:modId xmlns:p14="http://schemas.microsoft.com/office/powerpoint/2010/main" val="3914160043"/>
              </p:ext>
            </p:extLst>
          </p:nvPr>
        </p:nvGraphicFramePr>
        <p:xfrm>
          <a:off x="1450975" y="1853753"/>
          <a:ext cx="9604374" cy="3889820"/>
        </p:xfrm>
        <a:graphic>
          <a:graphicData uri="http://schemas.openxmlformats.org/drawingml/2006/table">
            <a:tbl>
              <a:tblPr/>
              <a:tblGrid>
                <a:gridCol w="4802187">
                  <a:extLst>
                    <a:ext uri="{9D8B030D-6E8A-4147-A177-3AD203B41FA5}">
                      <a16:colId xmlns:a16="http://schemas.microsoft.com/office/drawing/2014/main" val="578359919"/>
                    </a:ext>
                  </a:extLst>
                </a:gridCol>
                <a:gridCol w="4802187">
                  <a:extLst>
                    <a:ext uri="{9D8B030D-6E8A-4147-A177-3AD203B41FA5}">
                      <a16:colId xmlns:a16="http://schemas.microsoft.com/office/drawing/2014/main" val="804769373"/>
                    </a:ext>
                  </a:extLst>
                </a:gridCol>
              </a:tblGrid>
              <a:tr h="777964">
                <a:tc>
                  <a:txBody>
                    <a:bodyPr/>
                    <a:lstStyle/>
                    <a:p>
                      <a:pPr>
                        <a:buNone/>
                      </a:pPr>
                      <a:r>
                        <a:rPr lang="en-US" sz="2000" b="1">
                          <a:latin typeface="Times New Roman" panose="02020603050405020304" pitchFamily="18" charset="0"/>
                          <a:cs typeface="Times New Roman" panose="02020603050405020304" pitchFamily="18" charset="0"/>
                        </a:rPr>
                        <a:t>Even Parity</a:t>
                      </a:r>
                    </a:p>
                  </a:txBody>
                  <a:tcPr anchor="ctr">
                    <a:lnL>
                      <a:noFill/>
                    </a:lnL>
                    <a:lnR>
                      <a:noFill/>
                    </a:lnR>
                    <a:lnT>
                      <a:noFill/>
                    </a:lnT>
                    <a:lnB>
                      <a:noFill/>
                    </a:lnB>
                    <a:noFill/>
                  </a:tcPr>
                </a:tc>
                <a:tc>
                  <a:txBody>
                    <a:bodyPr/>
                    <a:lstStyle/>
                    <a:p>
                      <a:pPr>
                        <a:buNone/>
                      </a:pPr>
                      <a:r>
                        <a:rPr lang="en-US" sz="2000" b="1">
                          <a:latin typeface="Times New Roman" panose="02020603050405020304" pitchFamily="18" charset="0"/>
                          <a:cs typeface="Times New Roman" panose="02020603050405020304" pitchFamily="18" charset="0"/>
                        </a:rPr>
                        <a:t>Odd Parity</a:t>
                      </a:r>
                    </a:p>
                  </a:txBody>
                  <a:tcPr anchor="ctr">
                    <a:lnL>
                      <a:noFill/>
                    </a:lnL>
                    <a:lnR>
                      <a:noFill/>
                    </a:lnR>
                    <a:lnT>
                      <a:noFill/>
                    </a:lnT>
                    <a:lnB>
                      <a:noFill/>
                    </a:lnB>
                    <a:noFill/>
                  </a:tcPr>
                </a:tc>
                <a:extLst>
                  <a:ext uri="{0D108BD9-81ED-4DB2-BD59-A6C34878D82A}">
                    <a16:rowId xmlns:a16="http://schemas.microsoft.com/office/drawing/2014/main" val="4172012504"/>
                  </a:ext>
                </a:extLst>
              </a:tr>
              <a:tr h="777964">
                <a:tc>
                  <a:txBody>
                    <a:bodyPr/>
                    <a:lstStyle/>
                    <a:p>
                      <a:pPr>
                        <a:buNone/>
                      </a:pPr>
                      <a:r>
                        <a:rPr lang="en-US" sz="2000" b="1">
                          <a:latin typeface="Times New Roman" panose="02020603050405020304" pitchFamily="18" charset="0"/>
                          <a:cs typeface="Times New Roman" panose="02020603050405020304" pitchFamily="18" charset="0"/>
                        </a:rPr>
                        <a:t>Total number of 1’s is even</a:t>
                      </a:r>
                    </a:p>
                  </a:txBody>
                  <a:tcPr anchor="ctr">
                    <a:lnL>
                      <a:noFill/>
                    </a:lnL>
                    <a:lnR>
                      <a:noFill/>
                    </a:lnR>
                    <a:lnT>
                      <a:noFill/>
                    </a:lnT>
                    <a:lnB>
                      <a:noFill/>
                    </a:lnB>
                    <a:noFill/>
                  </a:tcPr>
                </a:tc>
                <a:tc>
                  <a:txBody>
                    <a:bodyPr/>
                    <a:lstStyle/>
                    <a:p>
                      <a:pPr>
                        <a:buNone/>
                      </a:pPr>
                      <a:r>
                        <a:rPr lang="en-US" sz="2000" b="1" dirty="0">
                          <a:latin typeface="Times New Roman" panose="02020603050405020304" pitchFamily="18" charset="0"/>
                          <a:cs typeface="Times New Roman" panose="02020603050405020304" pitchFamily="18" charset="0"/>
                        </a:rPr>
                        <a:t>Total number of 1’s is odd</a:t>
                      </a:r>
                    </a:p>
                  </a:txBody>
                  <a:tcPr anchor="ctr">
                    <a:lnL>
                      <a:noFill/>
                    </a:lnL>
                    <a:lnR>
                      <a:noFill/>
                    </a:lnR>
                    <a:lnT>
                      <a:noFill/>
                    </a:lnT>
                    <a:lnB>
                      <a:noFill/>
                    </a:lnB>
                    <a:noFill/>
                  </a:tcPr>
                </a:tc>
                <a:extLst>
                  <a:ext uri="{0D108BD9-81ED-4DB2-BD59-A6C34878D82A}">
                    <a16:rowId xmlns:a16="http://schemas.microsoft.com/office/drawing/2014/main" val="126298764"/>
                  </a:ext>
                </a:extLst>
              </a:tr>
              <a:tr h="777964">
                <a:tc>
                  <a:txBody>
                    <a:bodyPr/>
                    <a:lstStyle/>
                    <a:p>
                      <a:pPr>
                        <a:buNone/>
                      </a:pPr>
                      <a:r>
                        <a:rPr lang="en-US" sz="2000" b="1">
                          <a:latin typeface="Times New Roman" panose="02020603050405020304" pitchFamily="18" charset="0"/>
                          <a:cs typeface="Times New Roman" panose="02020603050405020304" pitchFamily="18" charset="0"/>
                        </a:rPr>
                        <a:t>Parity bit = 1 if data has odd 1’s</a:t>
                      </a:r>
                    </a:p>
                  </a:txBody>
                  <a:tcPr anchor="ctr">
                    <a:lnL>
                      <a:noFill/>
                    </a:lnL>
                    <a:lnR>
                      <a:noFill/>
                    </a:lnR>
                    <a:lnT>
                      <a:noFill/>
                    </a:lnT>
                    <a:lnB>
                      <a:noFill/>
                    </a:lnB>
                    <a:noFill/>
                  </a:tcPr>
                </a:tc>
                <a:tc>
                  <a:txBody>
                    <a:bodyPr/>
                    <a:lstStyle/>
                    <a:p>
                      <a:pPr>
                        <a:buNone/>
                      </a:pPr>
                      <a:r>
                        <a:rPr lang="en-US" sz="2000" b="1">
                          <a:latin typeface="Times New Roman" panose="02020603050405020304" pitchFamily="18" charset="0"/>
                          <a:cs typeface="Times New Roman" panose="02020603050405020304" pitchFamily="18" charset="0"/>
                        </a:rPr>
                        <a:t>Parity bit = 1 if data has even 1’s</a:t>
                      </a:r>
                    </a:p>
                  </a:txBody>
                  <a:tcPr anchor="ctr">
                    <a:lnL>
                      <a:noFill/>
                    </a:lnL>
                    <a:lnR>
                      <a:noFill/>
                    </a:lnR>
                    <a:lnT>
                      <a:noFill/>
                    </a:lnT>
                    <a:lnB>
                      <a:noFill/>
                    </a:lnB>
                    <a:noFill/>
                  </a:tcPr>
                </a:tc>
                <a:extLst>
                  <a:ext uri="{0D108BD9-81ED-4DB2-BD59-A6C34878D82A}">
                    <a16:rowId xmlns:a16="http://schemas.microsoft.com/office/drawing/2014/main" val="2191331241"/>
                  </a:ext>
                </a:extLst>
              </a:tr>
              <a:tr h="777964">
                <a:tc>
                  <a:txBody>
                    <a:bodyPr/>
                    <a:lstStyle/>
                    <a:p>
                      <a:pPr>
                        <a:buNone/>
                      </a:pPr>
                      <a:r>
                        <a:rPr lang="en-US" sz="2000" b="1">
                          <a:latin typeface="Times New Roman" panose="02020603050405020304" pitchFamily="18" charset="0"/>
                          <a:cs typeface="Times New Roman" panose="02020603050405020304" pitchFamily="18" charset="0"/>
                        </a:rPr>
                        <a:t>Example (1011 → parity = 1)</a:t>
                      </a:r>
                    </a:p>
                  </a:txBody>
                  <a:tcPr anchor="ctr">
                    <a:lnL>
                      <a:noFill/>
                    </a:lnL>
                    <a:lnR>
                      <a:noFill/>
                    </a:lnR>
                    <a:lnT>
                      <a:noFill/>
                    </a:lnT>
                    <a:lnB>
                      <a:noFill/>
                    </a:lnB>
                    <a:noFill/>
                  </a:tcPr>
                </a:tc>
                <a:tc>
                  <a:txBody>
                    <a:bodyPr/>
                    <a:lstStyle/>
                    <a:p>
                      <a:pPr>
                        <a:buNone/>
                      </a:pPr>
                      <a:r>
                        <a:rPr lang="en-US" sz="2000" b="1" dirty="0">
                          <a:latin typeface="Times New Roman" panose="02020603050405020304" pitchFamily="18" charset="0"/>
                          <a:cs typeface="Times New Roman" panose="02020603050405020304" pitchFamily="18" charset="0"/>
                        </a:rPr>
                        <a:t>Example (1011 → parity = 0)</a:t>
                      </a:r>
                    </a:p>
                  </a:txBody>
                  <a:tcPr anchor="ctr">
                    <a:lnL>
                      <a:noFill/>
                    </a:lnL>
                    <a:lnR>
                      <a:noFill/>
                    </a:lnR>
                    <a:lnT>
                      <a:noFill/>
                    </a:lnT>
                    <a:lnB>
                      <a:noFill/>
                    </a:lnB>
                    <a:noFill/>
                  </a:tcPr>
                </a:tc>
                <a:extLst>
                  <a:ext uri="{0D108BD9-81ED-4DB2-BD59-A6C34878D82A}">
                    <a16:rowId xmlns:a16="http://schemas.microsoft.com/office/drawing/2014/main" val="1996665381"/>
                  </a:ext>
                </a:extLst>
              </a:tr>
              <a:tr h="777964">
                <a:tc>
                  <a:txBody>
                    <a:bodyPr/>
                    <a:lstStyle/>
                    <a:p>
                      <a:pPr>
                        <a:buNone/>
                      </a:pPr>
                      <a:r>
                        <a:rPr lang="en-US" sz="2000" b="1">
                          <a:latin typeface="Times New Roman" panose="02020603050405020304" pitchFamily="18" charset="0"/>
                          <a:cs typeface="Times New Roman" panose="02020603050405020304" pitchFamily="18" charset="0"/>
                        </a:rPr>
                        <a:t>Common in memory systems</a:t>
                      </a:r>
                    </a:p>
                  </a:txBody>
                  <a:tcPr anchor="ctr">
                    <a:lnL>
                      <a:noFill/>
                    </a:lnL>
                    <a:lnR>
                      <a:noFill/>
                    </a:lnR>
                    <a:lnT>
                      <a:noFill/>
                    </a:lnT>
                    <a:lnB>
                      <a:noFill/>
                    </a:lnB>
                    <a:noFill/>
                  </a:tcPr>
                </a:tc>
                <a:tc>
                  <a:txBody>
                    <a:bodyPr/>
                    <a:lstStyle/>
                    <a:p>
                      <a:pPr>
                        <a:buNone/>
                      </a:pPr>
                      <a:r>
                        <a:rPr lang="en-US" sz="2000" b="1" dirty="0">
                          <a:latin typeface="Times New Roman" panose="02020603050405020304" pitchFamily="18" charset="0"/>
                          <a:cs typeface="Times New Roman" panose="02020603050405020304" pitchFamily="18" charset="0"/>
                        </a:rPr>
                        <a:t>Used in some serial communications</a:t>
                      </a:r>
                    </a:p>
                  </a:txBody>
                  <a:tcPr anchor="ctr">
                    <a:lnL>
                      <a:noFill/>
                    </a:lnL>
                    <a:lnR>
                      <a:noFill/>
                    </a:lnR>
                    <a:lnT>
                      <a:noFill/>
                    </a:lnT>
                    <a:lnB>
                      <a:noFill/>
                    </a:lnB>
                    <a:noFill/>
                  </a:tcPr>
                </a:tc>
                <a:extLst>
                  <a:ext uri="{0D108BD9-81ED-4DB2-BD59-A6C34878D82A}">
                    <a16:rowId xmlns:a16="http://schemas.microsoft.com/office/drawing/2014/main" val="3402671548"/>
                  </a:ext>
                </a:extLst>
              </a:tr>
            </a:tbl>
          </a:graphicData>
        </a:graphic>
      </p:graphicFrame>
    </p:spTree>
    <p:extLst>
      <p:ext uri="{BB962C8B-B14F-4D97-AF65-F5344CB8AC3E}">
        <p14:creationId xmlns:p14="http://schemas.microsoft.com/office/powerpoint/2010/main" val="1999346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B595F5A-DC7E-96F5-66D3-ADF0282EE3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8462" y="844061"/>
            <a:ext cx="8370276" cy="4768947"/>
          </a:xfrm>
          <a:prstGeom prst="rect">
            <a:avLst/>
          </a:prstGeom>
        </p:spPr>
      </p:pic>
    </p:spTree>
    <p:extLst>
      <p:ext uri="{BB962C8B-B14F-4D97-AF65-F5344CB8AC3E}">
        <p14:creationId xmlns:p14="http://schemas.microsoft.com/office/powerpoint/2010/main" val="2653932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0B09A-FA74-29F0-D0B5-507805175005}"/>
              </a:ext>
            </a:extLst>
          </p:cNvPr>
          <p:cNvSpPr>
            <a:spLocks noGrp="1"/>
          </p:cNvSpPr>
          <p:nvPr>
            <p:ph type="title"/>
          </p:nvPr>
        </p:nvSpPr>
        <p:spPr/>
        <p:txBody>
          <a:bodyPr/>
          <a:lstStyle/>
          <a:p>
            <a:r>
              <a:rPr lang="en-US" dirty="0"/>
              <a:t>Circuit diagram – Even parity generator.</a:t>
            </a:r>
          </a:p>
        </p:txBody>
      </p:sp>
      <p:pic>
        <p:nvPicPr>
          <p:cNvPr id="5" name="Content Placeholder 4">
            <a:extLst>
              <a:ext uri="{FF2B5EF4-FFF2-40B4-BE49-F238E27FC236}">
                <a16:creationId xmlns:a16="http://schemas.microsoft.com/office/drawing/2014/main" id="{13CB6165-5C0B-8F2F-5A67-1D703FA0C83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8807" y="1350499"/>
            <a:ext cx="9411286" cy="5311189"/>
          </a:xfrm>
        </p:spPr>
      </p:pic>
    </p:spTree>
    <p:extLst>
      <p:ext uri="{BB962C8B-B14F-4D97-AF65-F5344CB8AC3E}">
        <p14:creationId xmlns:p14="http://schemas.microsoft.com/office/powerpoint/2010/main" val="630574667"/>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440</TotalTime>
  <Words>1356</Words>
  <Application>Microsoft Office PowerPoint</Application>
  <PresentationFormat>Widescreen</PresentationFormat>
  <Paragraphs>82</Paragraphs>
  <Slides>24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24</vt:i4>
      </vt:variant>
    </vt:vector>
  </HeadingPairs>
  <TitlesOfParts>
    <vt:vector size="30" baseType="lpstr">
      <vt:lpstr>Arial</vt:lpstr>
      <vt:lpstr>Gill Sans MT</vt:lpstr>
      <vt:lpstr>Times New Roman</vt:lpstr>
      <vt:lpstr>Wingdings</vt:lpstr>
      <vt:lpstr>Gallery</vt:lpstr>
      <vt:lpstr>Worksheet</vt:lpstr>
      <vt:lpstr>EET 3404: Digital Circuit Design.  Parity generator and checker.</vt:lpstr>
      <vt:lpstr>Group Members</vt:lpstr>
      <vt:lpstr>INTRODUCTION</vt:lpstr>
      <vt:lpstr>Cont `</vt:lpstr>
      <vt:lpstr>TYPES OF PARITY:  1. Even parity.</vt:lpstr>
      <vt:lpstr>2. Odd parity</vt:lpstr>
      <vt:lpstr>differences</vt:lpstr>
      <vt:lpstr>PowerPoint Presentation</vt:lpstr>
      <vt:lpstr>Circuit diagram – Even parity generator.</vt:lpstr>
      <vt:lpstr>simulink circuit parity generator.</vt:lpstr>
      <vt:lpstr>Truth tables 4 bit parity generator.</vt:lpstr>
      <vt:lpstr>5-BIT</vt:lpstr>
      <vt:lpstr>Parity checker</vt:lpstr>
      <vt:lpstr>PowerPoint Presentation</vt:lpstr>
      <vt:lpstr>Circuit diagram – odd parity checker.</vt:lpstr>
      <vt:lpstr>Simulink Parity checker.</vt:lpstr>
      <vt:lpstr>Limitations of parity.</vt:lpstr>
      <vt:lpstr>Other error detection schemes.</vt:lpstr>
      <vt:lpstr>Error correction.(not possible with parity-you can’t correct using 1 bit.)</vt:lpstr>
      <vt:lpstr>APPLICATION OF PARITY</vt:lpstr>
      <vt:lpstr>Applications of parity.</vt:lpstr>
      <vt:lpstr>Applications of parity.</vt:lpstr>
      <vt:lpstr>Applications of parity.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PC</cp:lastModifiedBy>
  <cp:revision>21</cp:revision>
  <dcterms:created xsi:type="dcterms:W3CDTF">2025-10-06T13:10:05Z</dcterms:created>
  <dcterms:modified xsi:type="dcterms:W3CDTF">2025-10-20T19:18:49Z</dcterms:modified>
</cp:coreProperties>
</file>