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df0a2417e6_0_3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df0a2417e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Slideteam.net provides a very useful diagram to understand this process better (</a:t>
            </a:r>
            <a:r>
              <a:rPr i="1" lang="en" sz="1200">
                <a:solidFill>
                  <a:schemeClr val="dk1"/>
                </a:solidFill>
              </a:rPr>
              <a:t>Key Stages in Agile Scrum Process</a:t>
            </a:r>
            <a:r>
              <a:rPr lang="en" sz="1200">
                <a:solidFill>
                  <a:schemeClr val="dk1"/>
                </a:solidFill>
                <a:highlight>
                  <a:srgbClr val="FFFFFF"/>
                </a:highlight>
              </a:rPr>
              <a:t>, 2021)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df0a2417e6_0_3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df0a2417e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In the traditional waterfall method currently used by Chasa Tech, each phase of the development lifecycle finishes before the next phase starts. Several problems can occur because of its lack of flexibility. In many software projects many of the features may not be well defined at the </a:t>
            </a:r>
            <a:r>
              <a:rPr lang="en" sz="1200">
                <a:solidFill>
                  <a:schemeClr val="dk1"/>
                </a:solidFill>
                <a:highlight>
                  <a:srgbClr val="FFFFFF"/>
                </a:highlight>
              </a:rPr>
              <a:t>beginning which not only delays the project, but also may result in poorly designed use cases, causing design defects that won’t be detected until the product is delivered. In addition, no testing occurs until the development phase is complete, making detection of errors more difficult, and fixing them more challenging.</a:t>
            </a:r>
            <a:r>
              <a:rPr lang="en" sz="1200">
                <a:solidFill>
                  <a:schemeClr val="dk1"/>
                </a:solidFill>
                <a:highlight>
                  <a:srgbClr val="FFFFFF"/>
                </a:highlight>
              </a:rPr>
              <a:t> (</a:t>
            </a:r>
            <a:r>
              <a:rPr i="1" lang="en" sz="1200">
                <a:solidFill>
                  <a:schemeClr val="dk1"/>
                </a:solidFill>
              </a:rPr>
              <a:t>The Complete Beginners Guide to Agile Project Planning</a:t>
            </a:r>
            <a:r>
              <a:rPr lang="en" sz="1200">
                <a:solidFill>
                  <a:schemeClr val="dk1"/>
                </a:solidFill>
                <a:highlight>
                  <a:srgbClr val="FFFFFF"/>
                </a:highlight>
              </a:rPr>
              <a:t>, 2023)</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df0a2417e6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df0a2417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df0a2417e6_0_4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df0a2417e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f0a2417e6_0_4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f0a2417e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questions from audience. Respond, and offer follow up for any questions that arise that may need research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a mile-high overview of the project that the Scrum team was assigned.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the fundamental use cases presented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(‌Beck, K. et al., 2001)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f0a2417e6_2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f0a2417e6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Discuss each role within the Scrum Framework (Overeem, 2016).</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key stakeholders are included as part of the Scrum team in this diagram to emphasize that everyone must embrace the Agile mindset for the Scrum team to be successful </a:t>
            </a:r>
            <a:r>
              <a:rPr lang="en">
                <a:solidFill>
                  <a:schemeClr val="dk1"/>
                </a:solidFill>
              </a:rPr>
              <a:t>(Cobb 2015).</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Discuss the phases of development including planning, analysis, design, implementation, maintenance, and retirement as it is used in the Agile </a:t>
            </a:r>
            <a:r>
              <a:rPr lang="en" sz="1200">
                <a:solidFill>
                  <a:schemeClr val="dk1"/>
                </a:solidFill>
                <a:highlight>
                  <a:srgbClr val="FFFFFF"/>
                </a:highlight>
              </a:rPr>
              <a:t>methodology</a:t>
            </a:r>
            <a:r>
              <a:rPr lang="en" sz="1200">
                <a:solidFill>
                  <a:schemeClr val="dk1"/>
                </a:solidFill>
                <a:highlight>
                  <a:srgbClr val="FFFFFF"/>
                </a:highlight>
              </a:rPr>
              <a:t>.</a:t>
            </a:r>
            <a:r>
              <a:rPr lang="en" sz="1200">
                <a:solidFill>
                  <a:schemeClr val="dk1"/>
                </a:solidFill>
                <a:highlight>
                  <a:srgbClr val="FFFFFF"/>
                </a:highlight>
              </a:rPr>
              <a:t>(</a:t>
            </a:r>
            <a:r>
              <a:rPr i="1" lang="en" sz="1200">
                <a:solidFill>
                  <a:schemeClr val="dk1"/>
                </a:solidFill>
              </a:rPr>
              <a:t>The Stages of the Agile Software Development Life Cycle</a:t>
            </a:r>
            <a:r>
              <a:rPr lang="en" sz="1200">
                <a:solidFill>
                  <a:schemeClr val="dk1"/>
                </a:solidFill>
                <a:highlight>
                  <a:srgbClr val="FFFFFF"/>
                </a:highlight>
              </a:rPr>
              <a:t>, 2017)</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df0a2417e6_0_3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df0a2417e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Scrum projects begin like any other. After discovering the purpose and objectives of the project a planning phase is initiated. In Scrum, this phase is limited to outlining high-level scope and understanding, generally speaking, the deliverable that is expected. The balance of Scrum process is iterative, with each Sprint producing a production-ready product with the highest value features implemented first. There are several Scrum ceremonies that are utilized to optimize the results of each Sprint: Sprint Planning, Daily Scrum, Story Time, Sprint Review, and Sprint Retrospective  </a:t>
            </a:r>
            <a:r>
              <a:rPr lang="en">
                <a:solidFill>
                  <a:schemeClr val="dk1"/>
                </a:solidFill>
              </a:rPr>
              <a:t>(Valacich, J. S., &amp; George, J. F., 2019)</a:t>
            </a:r>
            <a:r>
              <a:rPr lang="en" sz="1200">
                <a:solidFill>
                  <a:schemeClr val="dk1"/>
                </a:solidFill>
                <a:highlight>
                  <a:srgbClr val="FFFFFF"/>
                </a:highlight>
              </a:rP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agilemanifesto.org/" TargetMode="External"/><Relationship Id="rId4" Type="http://schemas.openxmlformats.org/officeDocument/2006/relationships/hyperlink" Target="https://www.slideteam.net/key-stages-in-agile-scrum-process.html" TargetMode="External"/><Relationship Id="rId5" Type="http://schemas.openxmlformats.org/officeDocument/2006/relationships/hyperlink" Target="https://www.infoq.com/articles/great-scrum-team/" TargetMode="External"/><Relationship Id="rId6" Type="http://schemas.openxmlformats.org/officeDocument/2006/relationships/hyperlink" Target="https://kanbanize.com/agile/project-management/plann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2555050" y="2134250"/>
            <a:ext cx="6371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2023 An Agile Case Study</a:t>
            </a:r>
            <a:endParaRPr/>
          </a:p>
        </p:txBody>
      </p:sp>
      <p:sp>
        <p:nvSpPr>
          <p:cNvPr id="68" name="Google Shape;68;p13"/>
          <p:cNvSpPr txBox="1"/>
          <p:nvPr>
            <p:ph idx="1" type="subTitle"/>
          </p:nvPr>
        </p:nvSpPr>
        <p:spPr>
          <a:xfrm>
            <a:off x="2555050" y="3108350"/>
            <a:ext cx="62874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SNHU Travel Website: How Agile Saved the Day</a:t>
            </a:r>
            <a:endParaRPr/>
          </a:p>
        </p:txBody>
      </p:sp>
      <p:pic>
        <p:nvPicPr>
          <p:cNvPr id="69" name="Google Shape;69;p13"/>
          <p:cNvPicPr preferRelativeResize="0"/>
          <p:nvPr/>
        </p:nvPicPr>
        <p:blipFill>
          <a:blip r:embed="rId3">
            <a:alphaModFix/>
          </a:blip>
          <a:stretch>
            <a:fillRect/>
          </a:stretch>
        </p:blipFill>
        <p:spPr>
          <a:xfrm>
            <a:off x="40700" y="-16562"/>
            <a:ext cx="2289820" cy="16898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nvSpPr>
        <p:spPr>
          <a:xfrm>
            <a:off x="1858325" y="4375325"/>
            <a:ext cx="70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https://www.slideteam.net/key-stages-in-agile-scrum-process.html</a:t>
            </a:r>
            <a:endParaRPr>
              <a:latin typeface="Roboto"/>
              <a:ea typeface="Roboto"/>
              <a:cs typeface="Roboto"/>
              <a:sym typeface="Roboto"/>
            </a:endParaRPr>
          </a:p>
        </p:txBody>
      </p:sp>
      <p:pic>
        <p:nvPicPr>
          <p:cNvPr id="197" name="Google Shape;197;p22"/>
          <p:cNvPicPr preferRelativeResize="0"/>
          <p:nvPr/>
        </p:nvPicPr>
        <p:blipFill>
          <a:blip r:embed="rId3">
            <a:alphaModFix/>
          </a:blip>
          <a:stretch>
            <a:fillRect/>
          </a:stretch>
        </p:blipFill>
        <p:spPr>
          <a:xfrm>
            <a:off x="1858313" y="194150"/>
            <a:ext cx="5427367" cy="407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nvSpPr>
        <p:spPr>
          <a:xfrm>
            <a:off x="1858325" y="4375325"/>
            <a:ext cx="70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https://kanbanize.com/agile/project-management/planning</a:t>
            </a:r>
            <a:endParaRPr>
              <a:latin typeface="Roboto"/>
              <a:ea typeface="Roboto"/>
              <a:cs typeface="Roboto"/>
              <a:sym typeface="Roboto"/>
            </a:endParaRPr>
          </a:p>
        </p:txBody>
      </p:sp>
      <p:pic>
        <p:nvPicPr>
          <p:cNvPr id="203" name="Google Shape;203;p23"/>
          <p:cNvPicPr preferRelativeResize="0"/>
          <p:nvPr/>
        </p:nvPicPr>
        <p:blipFill>
          <a:blip r:embed="rId3">
            <a:alphaModFix/>
          </a:blip>
          <a:stretch>
            <a:fillRect/>
          </a:stretch>
        </p:blipFill>
        <p:spPr>
          <a:xfrm>
            <a:off x="810275" y="177450"/>
            <a:ext cx="7523452" cy="4070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606450" y="223561"/>
            <a:ext cx="8222100" cy="435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Recommendation</a:t>
            </a:r>
            <a:endParaRPr sz="2400"/>
          </a:p>
          <a:p>
            <a:pPr indent="0" lvl="0" marL="0" rtl="0" algn="ctr">
              <a:spcBef>
                <a:spcPts val="0"/>
              </a:spcBef>
              <a:spcAft>
                <a:spcPts val="0"/>
              </a:spcAft>
              <a:buNone/>
            </a:pPr>
            <a:r>
              <a:t/>
            </a:r>
            <a:endParaRPr sz="2400"/>
          </a:p>
          <a:p>
            <a:pPr indent="0" lvl="0" marL="0" rtl="0" algn="l">
              <a:spcBef>
                <a:spcPts val="0"/>
              </a:spcBef>
              <a:spcAft>
                <a:spcPts val="0"/>
              </a:spcAft>
              <a:buNone/>
            </a:pPr>
            <a:r>
              <a:rPr lang="en" sz="1200"/>
              <a:t>The Scrum framework provides flexibility and efficiency in the Software Development Life Cycle of a software product as demonstrated in the SNHU Travel Website project. This was highlighted when the client made changes during the final days of the implementation phase, with the Agile team successfully pivoting. Chada Tech will benefit by transitioning most projects to an Scrum based model, although exceptions should be made based on the needs of individual projects.</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idx="4294967295" type="title"/>
          </p:nvPr>
        </p:nvSpPr>
        <p:spPr>
          <a:xfrm>
            <a:off x="606450" y="223561"/>
            <a:ext cx="8222100" cy="4352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400">
                <a:solidFill>
                  <a:schemeClr val="accent1"/>
                </a:solidFill>
              </a:rPr>
              <a:t>References</a:t>
            </a:r>
            <a:endParaRPr sz="2400">
              <a:solidFill>
                <a:schemeClr val="accent1"/>
              </a:solidFill>
            </a:endParaRPr>
          </a:p>
          <a:p>
            <a:pPr indent="0" lvl="0" marL="0" rtl="0" algn="ctr">
              <a:spcBef>
                <a:spcPts val="0"/>
              </a:spcBef>
              <a:spcAft>
                <a:spcPts val="0"/>
              </a:spcAft>
              <a:buNone/>
            </a:pPr>
            <a:r>
              <a:t/>
            </a:r>
            <a:endParaRPr sz="2400">
              <a:solidFill>
                <a:schemeClr val="accent1"/>
              </a:solidFill>
            </a:endParaRPr>
          </a:p>
          <a:p>
            <a:pPr indent="0" lvl="0" marL="0" rtl="0" algn="l">
              <a:spcBef>
                <a:spcPts val="0"/>
              </a:spcBef>
              <a:spcAft>
                <a:spcPts val="0"/>
              </a:spcAft>
              <a:buNone/>
            </a:pPr>
            <a:r>
              <a:rPr lang="en" sz="1200">
                <a:solidFill>
                  <a:schemeClr val="accent1"/>
                </a:solidFill>
              </a:rPr>
              <a:t>‌Beck, K. et al. (2001) The Agile Manifesto. Agile Alliance. </a:t>
            </a:r>
            <a:r>
              <a:rPr lang="en" sz="1200" u="sng">
                <a:solidFill>
                  <a:schemeClr val="accent1"/>
                </a:solidFill>
                <a:hlinkClick r:id="rId3">
                  <a:extLst>
                    <a:ext uri="{A12FA001-AC4F-418D-AE19-62706E023703}">
                      <ahyp:hlinkClr val="tx"/>
                    </a:ext>
                  </a:extLst>
                </a:hlinkClick>
              </a:rPr>
              <a:t>http://agilemanifesto.org/</a:t>
            </a:r>
            <a:endParaRPr sz="1200">
              <a:solidFill>
                <a:schemeClr val="accent1"/>
              </a:solidFill>
            </a:endParaRPr>
          </a:p>
          <a:p>
            <a:pPr indent="0" lvl="0" marL="0" rtl="0" algn="l">
              <a:spcBef>
                <a:spcPts val="0"/>
              </a:spcBef>
              <a:spcAft>
                <a:spcPts val="0"/>
              </a:spcAft>
              <a:buNone/>
            </a:pPr>
            <a:r>
              <a:t/>
            </a:r>
            <a:endParaRPr sz="1200">
              <a:solidFill>
                <a:schemeClr val="accent1"/>
              </a:solidFill>
            </a:endParaRPr>
          </a:p>
          <a:p>
            <a:pPr indent="0" lvl="0" marL="0" rtl="0" algn="l">
              <a:spcBef>
                <a:spcPts val="0"/>
              </a:spcBef>
              <a:spcAft>
                <a:spcPts val="0"/>
              </a:spcAft>
              <a:buNone/>
            </a:pPr>
            <a:r>
              <a:rPr lang="en" sz="1200">
                <a:solidFill>
                  <a:schemeClr val="accent1"/>
                </a:solidFill>
              </a:rPr>
              <a:t>Charles G. Cobb. (2015). The Project Manager’s Guide to Mastering Agile : Principles and Practices for an Adaptive </a:t>
            </a:r>
            <a:endParaRPr sz="1200">
              <a:solidFill>
                <a:schemeClr val="accent1"/>
              </a:solidFill>
            </a:endParaRPr>
          </a:p>
          <a:p>
            <a:pPr indent="457200" lvl="0" marL="0" rtl="0" algn="l">
              <a:spcBef>
                <a:spcPts val="0"/>
              </a:spcBef>
              <a:spcAft>
                <a:spcPts val="0"/>
              </a:spcAft>
              <a:buNone/>
            </a:pPr>
            <a:r>
              <a:rPr lang="en" sz="1200">
                <a:solidFill>
                  <a:schemeClr val="accent1"/>
                </a:solidFill>
              </a:rPr>
              <a:t>Approach. Wiley.</a:t>
            </a:r>
            <a:endParaRPr sz="1200">
              <a:solidFill>
                <a:schemeClr val="accent1"/>
              </a:solidFill>
            </a:endParaRPr>
          </a:p>
          <a:p>
            <a:pPr indent="0" lvl="0" marL="0" rtl="0" algn="l">
              <a:spcBef>
                <a:spcPts val="0"/>
              </a:spcBef>
              <a:spcAft>
                <a:spcPts val="0"/>
              </a:spcAft>
              <a:buNone/>
            </a:pPr>
            <a:r>
              <a:t/>
            </a:r>
            <a:endParaRPr sz="1200">
              <a:solidFill>
                <a:schemeClr val="accent1"/>
              </a:solidFill>
            </a:endParaRPr>
          </a:p>
          <a:p>
            <a:pPr indent="0" lvl="0" marL="0" rtl="0" algn="l">
              <a:spcBef>
                <a:spcPts val="0"/>
              </a:spcBef>
              <a:spcAft>
                <a:spcPts val="0"/>
              </a:spcAft>
              <a:buNone/>
            </a:pPr>
            <a:r>
              <a:rPr lang="en" sz="1200">
                <a:solidFill>
                  <a:schemeClr val="accent1"/>
                </a:solidFill>
              </a:rPr>
              <a:t>Key stages in agile scrum process. (2021, August). Slideteam.net. </a:t>
            </a:r>
            <a:endParaRPr sz="1200">
              <a:solidFill>
                <a:schemeClr val="accent1"/>
              </a:solidFill>
            </a:endParaRPr>
          </a:p>
          <a:p>
            <a:pPr indent="0" lvl="0" marL="0" rtl="0" algn="l">
              <a:spcBef>
                <a:spcPts val="0"/>
              </a:spcBef>
              <a:spcAft>
                <a:spcPts val="0"/>
              </a:spcAft>
              <a:buNone/>
            </a:pPr>
            <a:r>
              <a:rPr lang="en" sz="1200" u="sng">
                <a:solidFill>
                  <a:schemeClr val="accent1"/>
                </a:solidFill>
                <a:hlinkClick r:id="rId4">
                  <a:extLst>
                    <a:ext uri="{A12FA001-AC4F-418D-AE19-62706E023703}">
                      <ahyp:hlinkClr val="tx"/>
                    </a:ext>
                  </a:extLst>
                </a:hlinkClick>
              </a:rPr>
              <a:t>https://www.slideteam.net/key-stages-in-agile-scrum-process.html</a:t>
            </a:r>
            <a:endParaRPr sz="1200">
              <a:solidFill>
                <a:schemeClr val="accent1"/>
              </a:solidFill>
            </a:endParaRPr>
          </a:p>
          <a:p>
            <a:pPr indent="0" lvl="0" marL="0" rtl="0" algn="l">
              <a:spcBef>
                <a:spcPts val="0"/>
              </a:spcBef>
              <a:spcAft>
                <a:spcPts val="0"/>
              </a:spcAft>
              <a:buNone/>
            </a:pPr>
            <a:r>
              <a:t/>
            </a:r>
            <a:endParaRPr sz="1200">
              <a:solidFill>
                <a:schemeClr val="accent1"/>
              </a:solidFill>
            </a:endParaRPr>
          </a:p>
          <a:p>
            <a:pPr indent="0" lvl="0" marL="0" rtl="0" algn="l">
              <a:spcBef>
                <a:spcPts val="0"/>
              </a:spcBef>
              <a:spcAft>
                <a:spcPts val="0"/>
              </a:spcAft>
              <a:buNone/>
            </a:pPr>
            <a:r>
              <a:rPr lang="en" sz="1200">
                <a:solidFill>
                  <a:schemeClr val="accent1"/>
                </a:solidFill>
              </a:rPr>
              <a:t>Overeem, B. (2016, April 15). Characteristics of a Great Scrum Team. InfoQ. </a:t>
            </a:r>
            <a:endParaRPr sz="1200">
              <a:solidFill>
                <a:schemeClr val="accent1"/>
              </a:solidFill>
            </a:endParaRPr>
          </a:p>
          <a:p>
            <a:pPr indent="457200" lvl="0" marL="0" rtl="0" algn="l">
              <a:spcBef>
                <a:spcPts val="0"/>
              </a:spcBef>
              <a:spcAft>
                <a:spcPts val="0"/>
              </a:spcAft>
              <a:buNone/>
            </a:pPr>
            <a:r>
              <a:rPr lang="en" sz="1200" u="sng">
                <a:solidFill>
                  <a:schemeClr val="accent1"/>
                </a:solidFill>
                <a:hlinkClick r:id="rId5">
                  <a:extLst>
                    <a:ext uri="{A12FA001-AC4F-418D-AE19-62706E023703}">
                      <ahyp:hlinkClr val="tx"/>
                    </a:ext>
                  </a:extLst>
                </a:hlinkClick>
              </a:rPr>
              <a:t>https://www.infoq.com/articles/great-scrum-team/</a:t>
            </a:r>
            <a:endParaRPr sz="1200">
              <a:solidFill>
                <a:schemeClr val="accent1"/>
              </a:solidFill>
            </a:endParaRPr>
          </a:p>
          <a:p>
            <a:pPr indent="0" lvl="0" marL="0" rtl="0" algn="l">
              <a:spcBef>
                <a:spcPts val="0"/>
              </a:spcBef>
              <a:spcAft>
                <a:spcPts val="0"/>
              </a:spcAft>
              <a:buNone/>
            </a:pPr>
            <a:r>
              <a:t/>
            </a:r>
            <a:endParaRPr sz="1200">
              <a:solidFill>
                <a:schemeClr val="accent1"/>
              </a:solidFill>
            </a:endParaRPr>
          </a:p>
          <a:p>
            <a:pPr indent="0" lvl="0" marL="0" rtl="0" algn="l">
              <a:spcBef>
                <a:spcPts val="0"/>
              </a:spcBef>
              <a:spcAft>
                <a:spcPts val="0"/>
              </a:spcAft>
              <a:buNone/>
            </a:pPr>
            <a:r>
              <a:rPr lang="en" sz="1200">
                <a:solidFill>
                  <a:schemeClr val="accent1"/>
                </a:solidFill>
              </a:rPr>
              <a:t>‌The Complete Beginners Guide to Agile Project Planning. (2023). Kanban Software for Agile Project Management. </a:t>
            </a:r>
            <a:endParaRPr sz="1200">
              <a:solidFill>
                <a:schemeClr val="accent1"/>
              </a:solidFill>
            </a:endParaRPr>
          </a:p>
          <a:p>
            <a:pPr indent="457200" lvl="0" marL="0" rtl="0" algn="l">
              <a:spcBef>
                <a:spcPts val="0"/>
              </a:spcBef>
              <a:spcAft>
                <a:spcPts val="0"/>
              </a:spcAft>
              <a:buNone/>
            </a:pPr>
            <a:r>
              <a:rPr lang="en" sz="1200" u="sng">
                <a:solidFill>
                  <a:schemeClr val="accent1"/>
                </a:solidFill>
                <a:hlinkClick r:id="rId6">
                  <a:extLst>
                    <a:ext uri="{A12FA001-AC4F-418D-AE19-62706E023703}">
                      <ahyp:hlinkClr val="tx"/>
                    </a:ext>
                  </a:extLst>
                </a:hlinkClick>
              </a:rPr>
              <a:t>https://kanbanize.com/agile/project-management/planning</a:t>
            </a:r>
            <a:endParaRPr sz="1200">
              <a:solidFill>
                <a:schemeClr val="accent1"/>
              </a:solidFill>
            </a:endParaRPr>
          </a:p>
          <a:p>
            <a:pPr indent="0" lvl="0" marL="0" rtl="0" algn="l">
              <a:spcBef>
                <a:spcPts val="0"/>
              </a:spcBef>
              <a:spcAft>
                <a:spcPts val="0"/>
              </a:spcAft>
              <a:buNone/>
            </a:pPr>
            <a:r>
              <a:t/>
            </a:r>
            <a:endParaRPr sz="1200">
              <a:solidFill>
                <a:schemeClr val="accent1"/>
              </a:solidFill>
            </a:endParaRPr>
          </a:p>
          <a:p>
            <a:pPr indent="0" lvl="0" marL="0" rtl="0" algn="l">
              <a:spcBef>
                <a:spcPts val="0"/>
              </a:spcBef>
              <a:spcAft>
                <a:spcPts val="0"/>
              </a:spcAft>
              <a:buNone/>
            </a:pPr>
            <a:r>
              <a:rPr lang="en" sz="1200">
                <a:solidFill>
                  <a:schemeClr val="accent1"/>
                </a:solidFill>
              </a:rPr>
              <a:t>The Stages of the Agile Software Development Life Cycle. (2017, December). @LucidSoftware. </a:t>
            </a:r>
            <a:endParaRPr sz="1200">
              <a:solidFill>
                <a:schemeClr val="accent1"/>
              </a:solidFill>
            </a:endParaRPr>
          </a:p>
          <a:p>
            <a:pPr indent="457200" lvl="0" marL="0" rtl="0" algn="l">
              <a:spcBef>
                <a:spcPts val="0"/>
              </a:spcBef>
              <a:spcAft>
                <a:spcPts val="0"/>
              </a:spcAft>
              <a:buNone/>
            </a:pPr>
            <a:r>
              <a:rPr lang="en" sz="1200">
                <a:solidFill>
                  <a:schemeClr val="accent1"/>
                </a:solidFill>
              </a:rPr>
              <a:t>https://www.lucidchart.com/blog/agile-software-development-life-cycle</a:t>
            </a:r>
            <a:endParaRPr sz="1200">
              <a:solidFill>
                <a:schemeClr val="accent1"/>
              </a:solidFill>
            </a:endParaRPr>
          </a:p>
          <a:p>
            <a:pPr indent="457200" lvl="0" marL="0" rtl="0" algn="l">
              <a:spcBef>
                <a:spcPts val="0"/>
              </a:spcBef>
              <a:spcAft>
                <a:spcPts val="0"/>
              </a:spcAft>
              <a:buNone/>
            </a:pPr>
            <a:r>
              <a:t/>
            </a:r>
            <a:endParaRPr sz="1200">
              <a:solidFill>
                <a:schemeClr val="accent1"/>
              </a:solidFill>
            </a:endParaRPr>
          </a:p>
          <a:p>
            <a:pPr indent="0" lvl="0" marL="0" rtl="0" algn="l">
              <a:spcBef>
                <a:spcPts val="0"/>
              </a:spcBef>
              <a:spcAft>
                <a:spcPts val="0"/>
              </a:spcAft>
              <a:buNone/>
            </a:pPr>
            <a:r>
              <a:rPr lang="en" sz="1200">
                <a:solidFill>
                  <a:schemeClr val="accent1"/>
                </a:solidFill>
              </a:rPr>
              <a:t>Valacich, J. S., &amp; George, J. F. (2019). Modern Systems Analysis and Design (9th ed.). Pearson Education (US). </a:t>
            </a:r>
            <a:endParaRPr sz="1200">
              <a:solidFill>
                <a:schemeClr val="accent1"/>
              </a:solidFill>
            </a:endParaRPr>
          </a:p>
          <a:p>
            <a:pPr indent="457200" lvl="0" marL="0" rtl="0" algn="l">
              <a:spcBef>
                <a:spcPts val="0"/>
              </a:spcBef>
              <a:spcAft>
                <a:spcPts val="0"/>
              </a:spcAft>
              <a:buNone/>
            </a:pPr>
            <a:r>
              <a:rPr lang="en" sz="1200">
                <a:solidFill>
                  <a:schemeClr val="accent1"/>
                </a:solidFill>
              </a:rPr>
              <a:t>https://mbsdirect.vitalsource.com/books/9780135172827</a:t>
            </a:r>
            <a:endParaRPr sz="1200">
              <a:solidFill>
                <a:schemeClr val="accent1"/>
              </a:solidFill>
            </a:endParaRPr>
          </a:p>
          <a:p>
            <a:pPr indent="0" lvl="0" marL="0" rtl="0" algn="l">
              <a:spcBef>
                <a:spcPts val="0"/>
              </a:spcBef>
              <a:spcAft>
                <a:spcPts val="0"/>
              </a:spcAft>
              <a:buNone/>
            </a:pPr>
            <a:r>
              <a:t/>
            </a:r>
            <a:endParaRPr sz="1200">
              <a:solidFill>
                <a:schemeClr val="accent1"/>
              </a:solidFill>
            </a:endParaRPr>
          </a:p>
          <a:p>
            <a:pPr indent="0" lvl="0" marL="0" rtl="0" algn="l">
              <a:spcBef>
                <a:spcPts val="0"/>
              </a:spcBef>
              <a:spcAft>
                <a:spcPts val="0"/>
              </a:spcAft>
              <a:buNone/>
            </a:pPr>
            <a:r>
              <a:rPr lang="en" sz="1200">
                <a:solidFill>
                  <a:schemeClr val="accent1"/>
                </a:solidFill>
              </a:rPr>
              <a:t>‌</a:t>
            </a:r>
            <a:endParaRPr sz="1200">
              <a:solidFill>
                <a:schemeClr val="accent1"/>
              </a:solidFill>
            </a:endParaRPr>
          </a:p>
          <a:p>
            <a:pPr indent="0" lvl="0" marL="0" rtl="0" algn="l">
              <a:spcBef>
                <a:spcPts val="0"/>
              </a:spcBef>
              <a:spcAft>
                <a:spcPts val="0"/>
              </a:spcAft>
              <a:buNone/>
            </a:pPr>
            <a:r>
              <a:rPr lang="en" sz="1200">
                <a:solidFill>
                  <a:schemeClr val="dk1"/>
                </a:solidFill>
              </a:rPr>
              <a:t>‌</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606450" y="223561"/>
            <a:ext cx="8222100" cy="435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Question</a:t>
            </a:r>
            <a:r>
              <a:rPr lang="en" sz="2400"/>
              <a:t> and Answers</a:t>
            </a:r>
            <a:endParaRPr sz="24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SNHU Travel</a:t>
            </a:r>
            <a:endParaRPr/>
          </a:p>
        </p:txBody>
      </p:sp>
      <p:grpSp>
        <p:nvGrpSpPr>
          <p:cNvPr id="75" name="Google Shape;75;p14"/>
          <p:cNvGrpSpPr/>
          <p:nvPr/>
        </p:nvGrpSpPr>
        <p:grpSpPr>
          <a:xfrm>
            <a:off x="431925" y="1304875"/>
            <a:ext cx="2628925" cy="3416400"/>
            <a:chOff x="431925" y="1304875"/>
            <a:chExt cx="2628925" cy="3416400"/>
          </a:xfrm>
        </p:grpSpPr>
        <p:sp>
          <p:nvSpPr>
            <p:cNvPr id="76" name="Google Shape;76;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Vision</a:t>
            </a:r>
            <a:endParaRPr>
              <a:solidFill>
                <a:schemeClr val="lt1"/>
              </a:solidFill>
            </a:endParaRPr>
          </a:p>
        </p:txBody>
      </p:sp>
      <p:sp>
        <p:nvSpPr>
          <p:cNvPr id="79" name="Google Shape;79;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Help maintain SNHU Travel’s position as one of the top travel agencies in New Hampshire by providing a site for customers looking to book great deals on travel.</a:t>
            </a:r>
            <a:endParaRPr sz="1600"/>
          </a:p>
        </p:txBody>
      </p:sp>
      <p:grpSp>
        <p:nvGrpSpPr>
          <p:cNvPr id="80" name="Google Shape;80;p14"/>
          <p:cNvGrpSpPr/>
          <p:nvPr/>
        </p:nvGrpSpPr>
        <p:grpSpPr>
          <a:xfrm>
            <a:off x="3320450" y="1304875"/>
            <a:ext cx="2632500" cy="3416400"/>
            <a:chOff x="3320450" y="1304875"/>
            <a:chExt cx="2632500" cy="3416400"/>
          </a:xfrm>
        </p:grpSpPr>
        <p:sp>
          <p:nvSpPr>
            <p:cNvPr id="81" name="Google Shape;81;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Mission</a:t>
            </a:r>
            <a:endParaRPr>
              <a:solidFill>
                <a:schemeClr val="lt1"/>
              </a:solidFill>
            </a:endParaRPr>
          </a:p>
        </p:txBody>
      </p:sp>
      <p:sp>
        <p:nvSpPr>
          <p:cNvPr id="84" name="Google Shape;84;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Creating a site that engages visitors looking for deals on travel, and providing content to inform them of travel options, and to encourage them to make travel bookings through the site.</a:t>
            </a:r>
            <a:r>
              <a:rPr lang="en" sz="1600"/>
              <a:t> </a:t>
            </a:r>
            <a:endParaRPr sz="1600"/>
          </a:p>
        </p:txBody>
      </p:sp>
      <p:grpSp>
        <p:nvGrpSpPr>
          <p:cNvPr id="85" name="Google Shape;85;p14"/>
          <p:cNvGrpSpPr/>
          <p:nvPr/>
        </p:nvGrpSpPr>
        <p:grpSpPr>
          <a:xfrm>
            <a:off x="6212550" y="1304875"/>
            <a:ext cx="2632500" cy="3416400"/>
            <a:chOff x="6212550" y="1304875"/>
            <a:chExt cx="2632500" cy="3416400"/>
          </a:xfrm>
        </p:grpSpPr>
        <p:sp>
          <p:nvSpPr>
            <p:cNvPr id="86" name="Google Shape;86;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Risks</a:t>
            </a:r>
            <a:endParaRPr>
              <a:solidFill>
                <a:schemeClr val="lt1"/>
              </a:solidFill>
            </a:endParaRPr>
          </a:p>
        </p:txBody>
      </p:sp>
      <p:sp>
        <p:nvSpPr>
          <p:cNvPr id="89" name="Google Shape;89;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Risk losing market share if customers cannot book travel with SNHU Travel online.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 cases</a:t>
            </a:r>
            <a:endParaRPr/>
          </a:p>
        </p:txBody>
      </p:sp>
      <p:sp>
        <p:nvSpPr>
          <p:cNvPr id="95" name="Google Shape;95;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6" name="Google Shape;96;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Top 5 Travel Destinations</a:t>
            </a:r>
            <a:endParaRPr>
              <a:solidFill>
                <a:schemeClr val="lt1"/>
              </a:solidFill>
            </a:endParaRPr>
          </a:p>
        </p:txBody>
      </p:sp>
      <p:sp>
        <p:nvSpPr>
          <p:cNvPr id="97" name="Google Shape;97;p15"/>
          <p:cNvSpPr txBox="1"/>
          <p:nvPr>
            <p:ph idx="4294967295" type="body"/>
          </p:nvPr>
        </p:nvSpPr>
        <p:spPr>
          <a:xfrm>
            <a:off x="432350" y="2020650"/>
            <a:ext cx="2471700" cy="27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User Story</a:t>
            </a:r>
            <a:endParaRPr b="1" sz="1600"/>
          </a:p>
          <a:p>
            <a:pPr indent="0" lvl="0" marL="0" rtl="0" algn="l">
              <a:spcBef>
                <a:spcPts val="800"/>
              </a:spcBef>
              <a:spcAft>
                <a:spcPts val="800"/>
              </a:spcAft>
              <a:buNone/>
            </a:pPr>
            <a:r>
              <a:rPr lang="en" sz="1300"/>
              <a:t>As an end user, I want to click a link to view the top five destinations list, so that I can see the most popular locations for travel to educate myself on the best places to go.</a:t>
            </a:r>
            <a:endParaRPr sz="1300"/>
          </a:p>
        </p:txBody>
      </p:sp>
      <p:sp>
        <p:nvSpPr>
          <p:cNvPr id="98" name="Google Shape;98;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Filterable by Budget</a:t>
            </a:r>
            <a:endParaRPr>
              <a:solidFill>
                <a:schemeClr val="lt1"/>
              </a:solidFill>
            </a:endParaRPr>
          </a:p>
        </p:txBody>
      </p:sp>
      <p:sp>
        <p:nvSpPr>
          <p:cNvPr id="100" name="Google Shape;100;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User Story</a:t>
            </a:r>
            <a:endParaRPr b="1" sz="1600"/>
          </a:p>
          <a:p>
            <a:pPr indent="0" lvl="0" marL="0" rtl="0" algn="l">
              <a:spcBef>
                <a:spcPts val="800"/>
              </a:spcBef>
              <a:spcAft>
                <a:spcPts val="800"/>
              </a:spcAft>
              <a:buNone/>
            </a:pPr>
            <a:r>
              <a:rPr lang="en" sz="1300"/>
              <a:t>As an end user, I want to Click on a link to view the top five destinations list within my budget so that I can see the popular locations for travel within my budget to educate myself on the best places to go.</a:t>
            </a:r>
            <a:endParaRPr sz="1300"/>
          </a:p>
        </p:txBody>
      </p:sp>
      <p:sp>
        <p:nvSpPr>
          <p:cNvPr id="101" name="Google Shape;101;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Filterable by Preferences</a:t>
            </a:r>
            <a:endParaRPr>
              <a:solidFill>
                <a:schemeClr val="lt1"/>
              </a:solidFill>
            </a:endParaRPr>
          </a:p>
        </p:txBody>
      </p:sp>
      <p:sp>
        <p:nvSpPr>
          <p:cNvPr id="103" name="Google Shape;103;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600"/>
              <a:t>User Story</a:t>
            </a:r>
            <a:r>
              <a:rPr lang="en" sz="1600"/>
              <a:t>	</a:t>
            </a:r>
            <a:endParaRPr sz="1600"/>
          </a:p>
          <a:p>
            <a:pPr indent="0" lvl="0" marL="0" rtl="0" algn="l">
              <a:spcBef>
                <a:spcPts val="800"/>
              </a:spcBef>
              <a:spcAft>
                <a:spcPts val="0"/>
              </a:spcAft>
              <a:buNone/>
            </a:pPr>
            <a:r>
              <a:rPr lang="en" sz="1300"/>
              <a:t>As an end user, I want to Click on a link to view the top five destinations list based on my preferred packages based on profile preferences so that I can See the popular locations for travel based on my preferences to educate myself on the best places to go.</a:t>
            </a:r>
            <a:endParaRPr sz="1300"/>
          </a:p>
          <a:p>
            <a:pPr indent="0" lvl="0" marL="0" rtl="0" algn="l">
              <a:spcBef>
                <a:spcPts val="800"/>
              </a:spcBef>
              <a:spcAft>
                <a:spcPts val="8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Scrum Framework</a:t>
            </a:r>
            <a:endParaRPr/>
          </a:p>
        </p:txBody>
      </p:sp>
      <p:sp>
        <p:nvSpPr>
          <p:cNvPr id="109" name="Google Shape;109;p16"/>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 alternative to the Waterfall Method currently </a:t>
            </a:r>
            <a:r>
              <a:rPr lang="en"/>
              <a:t>utilized</a:t>
            </a:r>
            <a:r>
              <a:rPr lang="en"/>
              <a:t> by Chada Tech</a:t>
            </a:r>
            <a:endParaRPr/>
          </a:p>
        </p:txBody>
      </p:sp>
      <p:sp>
        <p:nvSpPr>
          <p:cNvPr id="110" name="Google Shape;110;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en" sz="1400"/>
              <a:t>The Agile Manifesto </a:t>
            </a:r>
            <a:endParaRPr b="1" sz="1400"/>
          </a:p>
          <a:p>
            <a:pPr indent="0" lvl="0" marL="0" rtl="0" algn="l">
              <a:lnSpc>
                <a:spcPct val="100000"/>
              </a:lnSpc>
              <a:spcBef>
                <a:spcPts val="1200"/>
              </a:spcBef>
              <a:spcAft>
                <a:spcPts val="0"/>
              </a:spcAft>
              <a:buNone/>
            </a:pPr>
            <a:r>
              <a:rPr lang="en" sz="1200"/>
              <a:t>We are uncovering better ways of developing software by doing it and helping others do it. Through this work, we have come to value:</a:t>
            </a:r>
            <a:endParaRPr sz="1200"/>
          </a:p>
          <a:p>
            <a:pPr indent="0" lvl="0" marL="457200" rtl="0" algn="l">
              <a:lnSpc>
                <a:spcPct val="100000"/>
              </a:lnSpc>
              <a:spcBef>
                <a:spcPts val="1200"/>
              </a:spcBef>
              <a:spcAft>
                <a:spcPts val="0"/>
              </a:spcAft>
              <a:buNone/>
            </a:pPr>
            <a:r>
              <a:rPr lang="en" sz="1200"/>
              <a:t>Individuals and interactions over processes and tools</a:t>
            </a:r>
            <a:endParaRPr sz="1200"/>
          </a:p>
          <a:p>
            <a:pPr indent="0" lvl="0" marL="457200" rtl="0" algn="l">
              <a:lnSpc>
                <a:spcPct val="100000"/>
              </a:lnSpc>
              <a:spcBef>
                <a:spcPts val="0"/>
              </a:spcBef>
              <a:spcAft>
                <a:spcPts val="0"/>
              </a:spcAft>
              <a:buNone/>
            </a:pPr>
            <a:r>
              <a:rPr lang="en" sz="1200"/>
              <a:t>Working software over comprehensive documentation</a:t>
            </a:r>
            <a:endParaRPr sz="1200"/>
          </a:p>
          <a:p>
            <a:pPr indent="0" lvl="0" marL="457200" rtl="0" algn="l">
              <a:lnSpc>
                <a:spcPct val="100000"/>
              </a:lnSpc>
              <a:spcBef>
                <a:spcPts val="0"/>
              </a:spcBef>
              <a:spcAft>
                <a:spcPts val="0"/>
              </a:spcAft>
              <a:buNone/>
            </a:pPr>
            <a:r>
              <a:rPr lang="en" sz="1200"/>
              <a:t>Customer collaboration over contract negotiation</a:t>
            </a:r>
            <a:endParaRPr sz="1200"/>
          </a:p>
          <a:p>
            <a:pPr indent="0" lvl="0" marL="457200" rtl="0" algn="l">
              <a:lnSpc>
                <a:spcPct val="100000"/>
              </a:lnSpc>
              <a:spcBef>
                <a:spcPts val="0"/>
              </a:spcBef>
              <a:spcAft>
                <a:spcPts val="0"/>
              </a:spcAft>
              <a:buNone/>
            </a:pPr>
            <a:r>
              <a:rPr lang="en" sz="1200"/>
              <a:t>Responding to change over following a plan</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That is, while there is value in the items on the right, we value the items on the left more.</a:t>
            </a:r>
            <a:endParaRPr sz="1200"/>
          </a:p>
          <a:p>
            <a:pPr indent="0" lvl="0" marL="0" rtl="0" algn="l">
              <a:lnSpc>
                <a:spcPct val="100000"/>
              </a:lnSpc>
              <a:spcBef>
                <a:spcPts val="1200"/>
              </a:spcBef>
              <a:spcAft>
                <a:spcPts val="1200"/>
              </a:spcAft>
              <a:buNone/>
            </a:pPr>
            <a:r>
              <a:rPr lang="en" sz="1200"/>
              <a:t>© 2001-2022 Agile Manifesto Authors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t>Scrum Roles</a:t>
            </a:r>
            <a:endParaRPr sz="2000"/>
          </a:p>
        </p:txBody>
      </p:sp>
      <p:grpSp>
        <p:nvGrpSpPr>
          <p:cNvPr id="116" name="Google Shape;116;p17"/>
          <p:cNvGrpSpPr/>
          <p:nvPr/>
        </p:nvGrpSpPr>
        <p:grpSpPr>
          <a:xfrm>
            <a:off x="431925" y="1304875"/>
            <a:ext cx="2628925" cy="3416400"/>
            <a:chOff x="431925" y="1304875"/>
            <a:chExt cx="2628925" cy="3416400"/>
          </a:xfrm>
        </p:grpSpPr>
        <p:sp>
          <p:nvSpPr>
            <p:cNvPr id="117" name="Google Shape;117;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Product Owner</a:t>
            </a:r>
            <a:endParaRPr>
              <a:solidFill>
                <a:schemeClr val="lt1"/>
              </a:solidFill>
            </a:endParaRPr>
          </a:p>
        </p:txBody>
      </p:sp>
      <p:sp>
        <p:nvSpPr>
          <p:cNvPr id="120" name="Google Shape;120;p17"/>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sz="1600"/>
              <a:t>Responsible for maximizing the product's business value. It's a one-person role that communicates the customer perspective of the product to a Scrum Team. The Product Owner is empowered to make decisions related to the product. The Product Owner is also responsible for the Product backlog, ensuring that it is sprint-ready and prioritize to maximize value with the ultimate goal of customer delight.</a:t>
            </a:r>
            <a:endParaRPr sz="1600"/>
          </a:p>
        </p:txBody>
      </p:sp>
      <p:grpSp>
        <p:nvGrpSpPr>
          <p:cNvPr id="121" name="Google Shape;121;p17"/>
          <p:cNvGrpSpPr/>
          <p:nvPr/>
        </p:nvGrpSpPr>
        <p:grpSpPr>
          <a:xfrm>
            <a:off x="3320450" y="1304875"/>
            <a:ext cx="2632500" cy="3416400"/>
            <a:chOff x="3320450" y="1304875"/>
            <a:chExt cx="2632500" cy="3416400"/>
          </a:xfrm>
        </p:grpSpPr>
        <p:sp>
          <p:nvSpPr>
            <p:cNvPr id="122" name="Google Shape;122;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Development Team</a:t>
            </a:r>
            <a:endParaRPr>
              <a:solidFill>
                <a:schemeClr val="lt1"/>
              </a:solidFill>
            </a:endParaRPr>
          </a:p>
        </p:txBody>
      </p:sp>
      <p:sp>
        <p:nvSpPr>
          <p:cNvPr id="125" name="Google Shape;125;p1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935"/>
              <a:buNone/>
            </a:pPr>
            <a:r>
              <a:rPr lang="en" sz="1200"/>
              <a:t>A self-organizing professionals who are empowered and accountable as a group to deliver a potentially releasable Increment of "Done" product during each Sprint. The resulting synergy of the Development Team optimizes their overall efficiency and effectiveness.</a:t>
            </a:r>
            <a:endParaRPr sz="1200"/>
          </a:p>
        </p:txBody>
      </p:sp>
      <p:grpSp>
        <p:nvGrpSpPr>
          <p:cNvPr id="126" name="Google Shape;126;p17"/>
          <p:cNvGrpSpPr/>
          <p:nvPr/>
        </p:nvGrpSpPr>
        <p:grpSpPr>
          <a:xfrm>
            <a:off x="6212550" y="1304875"/>
            <a:ext cx="2632500" cy="3416400"/>
            <a:chOff x="6212550" y="1304875"/>
            <a:chExt cx="2632500" cy="3416400"/>
          </a:xfrm>
        </p:grpSpPr>
        <p:sp>
          <p:nvSpPr>
            <p:cNvPr id="127" name="Google Shape;127;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Scrum Master</a:t>
            </a:r>
            <a:endParaRPr>
              <a:solidFill>
                <a:schemeClr val="lt1"/>
              </a:solidFill>
            </a:endParaRPr>
          </a:p>
        </p:txBody>
      </p:sp>
      <p:sp>
        <p:nvSpPr>
          <p:cNvPr id="130" name="Google Shape;130;p1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sz="1600"/>
              <a:t>Responsible for making sure Scrum is understood and properly used. The Scrum Master is a servant-leader for the Scrum Team, facilitating and mentoring to create a cohesive, high functioning team. The Scrum Master is also responsible for removing impediments to the development process to make all interactions maximize the value created by the Scrum Team.</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t>
            </a:r>
            <a:r>
              <a:rPr lang="en" sz="1900"/>
              <a:t>eet the Team</a:t>
            </a:r>
            <a:endParaRPr sz="1900"/>
          </a:p>
        </p:txBody>
      </p:sp>
      <p:sp>
        <p:nvSpPr>
          <p:cNvPr id="136" name="Google Shape;136;p18"/>
          <p:cNvSpPr txBox="1"/>
          <p:nvPr>
            <p:ph idx="4294967295" type="body"/>
          </p:nvPr>
        </p:nvSpPr>
        <p:spPr>
          <a:xfrm>
            <a:off x="4135713" y="1468463"/>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100">
                <a:solidFill>
                  <a:schemeClr val="lt1"/>
                </a:solidFill>
              </a:rPr>
              <a:t>Executive Sponsor</a:t>
            </a:r>
            <a:endParaRPr sz="1100">
              <a:solidFill>
                <a:schemeClr val="lt1"/>
              </a:solidFill>
            </a:endParaRPr>
          </a:p>
        </p:txBody>
      </p:sp>
      <p:sp>
        <p:nvSpPr>
          <p:cNvPr id="137" name="Google Shape;137;p18"/>
          <p:cNvSpPr/>
          <p:nvPr/>
        </p:nvSpPr>
        <p:spPr>
          <a:xfrm>
            <a:off x="3802993" y="1923538"/>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Executive Sponsor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Jane</a:t>
            </a:r>
            <a:endParaRPr sz="1000">
              <a:solidFill>
                <a:srgbClr val="FFFFFF"/>
              </a:solidFill>
              <a:latin typeface="Roboto"/>
              <a:ea typeface="Roboto"/>
              <a:cs typeface="Roboto"/>
              <a:sym typeface="Roboto"/>
            </a:endParaRPr>
          </a:p>
        </p:txBody>
      </p:sp>
      <p:sp>
        <p:nvSpPr>
          <p:cNvPr id="138" name="Google Shape;138;p18"/>
          <p:cNvSpPr/>
          <p:nvPr/>
        </p:nvSpPr>
        <p:spPr>
          <a:xfrm>
            <a:off x="5573290" y="2823239"/>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Scrum Master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Ron</a:t>
            </a:r>
            <a:endParaRPr sz="1000">
              <a:solidFill>
                <a:srgbClr val="FFFFFF"/>
              </a:solidFill>
              <a:latin typeface="Roboto"/>
              <a:ea typeface="Roboto"/>
              <a:cs typeface="Roboto"/>
              <a:sym typeface="Roboto"/>
            </a:endParaRPr>
          </a:p>
        </p:txBody>
      </p:sp>
      <p:sp>
        <p:nvSpPr>
          <p:cNvPr id="139" name="Google Shape;139;p18"/>
          <p:cNvSpPr/>
          <p:nvPr/>
        </p:nvSpPr>
        <p:spPr>
          <a:xfrm>
            <a:off x="3802997" y="2823239"/>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Developers</a:t>
            </a:r>
            <a:endParaRPr>
              <a:solidFill>
                <a:srgbClr val="FFFFFF"/>
              </a:solidFill>
            </a:endParaRPr>
          </a:p>
        </p:txBody>
      </p:sp>
      <p:sp>
        <p:nvSpPr>
          <p:cNvPr id="140" name="Google Shape;140;p18"/>
          <p:cNvSpPr/>
          <p:nvPr/>
        </p:nvSpPr>
        <p:spPr>
          <a:xfrm>
            <a:off x="2957750" y="3773040"/>
            <a:ext cx="1538100" cy="442500"/>
          </a:xfrm>
          <a:prstGeom prst="roundRect">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Software Developer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Nicky</a:t>
            </a:r>
            <a:endParaRPr sz="1000">
              <a:solidFill>
                <a:srgbClr val="FFFFFF"/>
              </a:solidFill>
              <a:latin typeface="Roboto"/>
              <a:ea typeface="Roboto"/>
              <a:cs typeface="Roboto"/>
              <a:sym typeface="Roboto"/>
            </a:endParaRPr>
          </a:p>
        </p:txBody>
      </p:sp>
      <p:sp>
        <p:nvSpPr>
          <p:cNvPr id="141" name="Google Shape;141;p18"/>
          <p:cNvSpPr/>
          <p:nvPr/>
        </p:nvSpPr>
        <p:spPr>
          <a:xfrm>
            <a:off x="4648243" y="3773040"/>
            <a:ext cx="1538100" cy="442500"/>
          </a:xfrm>
          <a:prstGeom prst="roundRect">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Software Tester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Brian</a:t>
            </a:r>
            <a:endParaRPr sz="1000">
              <a:solidFill>
                <a:srgbClr val="FFFFFF"/>
              </a:solidFill>
              <a:latin typeface="Roboto"/>
              <a:ea typeface="Roboto"/>
              <a:cs typeface="Roboto"/>
              <a:sym typeface="Roboto"/>
            </a:endParaRPr>
          </a:p>
        </p:txBody>
      </p:sp>
      <p:cxnSp>
        <p:nvCxnSpPr>
          <p:cNvPr id="142" name="Google Shape;142;p18"/>
          <p:cNvCxnSpPr>
            <a:stCxn id="137" idx="2"/>
            <a:endCxn id="138" idx="0"/>
          </p:cNvCxnSpPr>
          <p:nvPr/>
        </p:nvCxnSpPr>
        <p:spPr>
          <a:xfrm flipH="1" rot="-5400000">
            <a:off x="5228593" y="1709488"/>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43" name="Google Shape;143;p18"/>
          <p:cNvCxnSpPr>
            <a:stCxn id="139" idx="0"/>
            <a:endCxn id="144" idx="0"/>
          </p:cNvCxnSpPr>
          <p:nvPr/>
        </p:nvCxnSpPr>
        <p:spPr>
          <a:xfrm rot="5400000">
            <a:off x="3686597" y="1938389"/>
            <a:ext cx="600" cy="1770300"/>
          </a:xfrm>
          <a:prstGeom prst="bentConnector3">
            <a:avLst>
              <a:gd fmla="val -39687500" name="adj1"/>
            </a:avLst>
          </a:prstGeom>
          <a:noFill/>
          <a:ln cap="flat" cmpd="sng" w="9525">
            <a:solidFill>
              <a:srgbClr val="C2C2C2"/>
            </a:solidFill>
            <a:prstDash val="solid"/>
            <a:round/>
            <a:headEnd len="sm" w="sm" type="none"/>
            <a:tailEnd len="sm" w="sm" type="none"/>
          </a:ln>
        </p:spPr>
      </p:cxnSp>
      <p:cxnSp>
        <p:nvCxnSpPr>
          <p:cNvPr id="145" name="Google Shape;145;p18"/>
          <p:cNvCxnSpPr>
            <a:stCxn id="139" idx="2"/>
            <a:endCxn id="141" idx="0"/>
          </p:cNvCxnSpPr>
          <p:nvPr/>
        </p:nvCxnSpPr>
        <p:spPr>
          <a:xfrm flipH="1" rot="-5400000">
            <a:off x="4740947" y="3096839"/>
            <a:ext cx="5073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46" name="Google Shape;146;p18"/>
          <p:cNvCxnSpPr>
            <a:stCxn id="140" idx="0"/>
            <a:endCxn id="139" idx="2"/>
          </p:cNvCxnSpPr>
          <p:nvPr/>
        </p:nvCxnSpPr>
        <p:spPr>
          <a:xfrm rot="-5400000">
            <a:off x="3895700" y="3096840"/>
            <a:ext cx="507300" cy="8451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44" name="Google Shape;144;p18"/>
          <p:cNvSpPr/>
          <p:nvPr/>
        </p:nvSpPr>
        <p:spPr>
          <a:xfrm>
            <a:off x="2032622" y="2823239"/>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Product Owner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Christy</a:t>
            </a:r>
            <a:endParaRPr sz="1000">
              <a:solidFill>
                <a:srgbClr val="FFFFFF"/>
              </a:solidFill>
              <a:latin typeface="Roboto"/>
              <a:ea typeface="Roboto"/>
              <a:cs typeface="Roboto"/>
              <a:sym typeface="Roboto"/>
            </a:endParaRPr>
          </a:p>
        </p:txBody>
      </p:sp>
      <p:sp>
        <p:nvSpPr>
          <p:cNvPr id="147" name="Google Shape;147;p18"/>
          <p:cNvSpPr/>
          <p:nvPr/>
        </p:nvSpPr>
        <p:spPr>
          <a:xfrm>
            <a:off x="2032606" y="1261963"/>
            <a:ext cx="1538100" cy="442500"/>
          </a:xfrm>
          <a:prstGeom prst="roundRect">
            <a:avLst>
              <a:gd fmla="val 50000" name="adj"/>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Client</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Amanda</a:t>
            </a:r>
            <a:endParaRPr>
              <a:solidFill>
                <a:srgbClr val="FFFFFF"/>
              </a:solidFill>
            </a:endParaRPr>
          </a:p>
        </p:txBody>
      </p:sp>
      <p:sp>
        <p:nvSpPr>
          <p:cNvPr id="148" name="Google Shape;148;p18"/>
          <p:cNvSpPr/>
          <p:nvPr/>
        </p:nvSpPr>
        <p:spPr>
          <a:xfrm>
            <a:off x="3791581" y="1261963"/>
            <a:ext cx="1538100" cy="442500"/>
          </a:xfrm>
          <a:prstGeom prst="roundRect">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Chadra Tech Management Team</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Definitions</a:t>
            </a:r>
            <a:endParaRPr/>
          </a:p>
        </p:txBody>
      </p:sp>
      <p:sp>
        <p:nvSpPr>
          <p:cNvPr id="154" name="Google Shape;154;p19"/>
          <p:cNvSpPr txBox="1"/>
          <p:nvPr/>
        </p:nvSpPr>
        <p:spPr>
          <a:xfrm>
            <a:off x="5327200" y="262950"/>
            <a:ext cx="30000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Product Backlog: contains all of the use cases identified for a given development project prioritized by business value. Use cases are broken down into individual items that will be further refined until they are Sprint-ready.</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Backlog Item: A required system feature. For a system task it may have the format “The system must &lt;perform some task&gt; to &lt;achieve some goal&gt;.” User centered items are referred to as User Stories. </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User Story: A user centered backlog item in the format “As a user, I want to &lt;perform some task&gt; so that I can &lt;achieve some goal&gt;.”</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Sprint: a time-boxed event in which a Scrum team focuses only on single product increment. For this project</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Sprint-ready: refers to a backlog item or user story that is </a:t>
            </a:r>
            <a:r>
              <a:rPr lang="en" sz="1000">
                <a:solidFill>
                  <a:schemeClr val="lt1"/>
                </a:solidFill>
              </a:rPr>
              <a:t>sufficiently</a:t>
            </a:r>
            <a:r>
              <a:rPr lang="en" sz="1000">
                <a:solidFill>
                  <a:schemeClr val="lt1"/>
                </a:solidFill>
              </a:rPr>
              <a:t> granular to be completed in one Sprint.</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Sprint Backlog: refers to backlog items that have been moved from the Product Backlog for the current Sprint.</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Task: Sprint Backlog items are broken down into discrete tasks</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0"/>
          <p:cNvPicPr preferRelativeResize="0"/>
          <p:nvPr/>
        </p:nvPicPr>
        <p:blipFill>
          <a:blip r:embed="rId3">
            <a:alphaModFix/>
          </a:blip>
          <a:stretch>
            <a:fillRect/>
          </a:stretch>
        </p:blipFill>
        <p:spPr>
          <a:xfrm>
            <a:off x="0" y="350550"/>
            <a:ext cx="9143999" cy="3954154"/>
          </a:xfrm>
          <a:prstGeom prst="rect">
            <a:avLst/>
          </a:prstGeom>
          <a:noFill/>
          <a:ln>
            <a:noFill/>
          </a:ln>
        </p:spPr>
      </p:pic>
      <p:sp>
        <p:nvSpPr>
          <p:cNvPr id="160" name="Google Shape;160;p20"/>
          <p:cNvSpPr txBox="1"/>
          <p:nvPr/>
        </p:nvSpPr>
        <p:spPr>
          <a:xfrm>
            <a:off x="375750" y="4375325"/>
            <a:ext cx="851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https://www.lucidchart.com/blog/agile-software-development-life-cycle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t>Scrum Ceremonies</a:t>
            </a:r>
            <a:endParaRPr sz="2000"/>
          </a:p>
        </p:txBody>
      </p:sp>
      <p:grpSp>
        <p:nvGrpSpPr>
          <p:cNvPr id="166" name="Google Shape;166;p21"/>
          <p:cNvGrpSpPr/>
          <p:nvPr/>
        </p:nvGrpSpPr>
        <p:grpSpPr>
          <a:xfrm>
            <a:off x="241005" y="979185"/>
            <a:ext cx="1986153" cy="2352191"/>
            <a:chOff x="431925" y="1304875"/>
            <a:chExt cx="2628925" cy="3416400"/>
          </a:xfrm>
        </p:grpSpPr>
        <p:sp>
          <p:nvSpPr>
            <p:cNvPr id="167" name="Google Shape;167;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1"/>
          <p:cNvSpPr txBox="1"/>
          <p:nvPr>
            <p:ph idx="4294967295" type="body"/>
          </p:nvPr>
        </p:nvSpPr>
        <p:spPr>
          <a:xfrm>
            <a:off x="297317" y="979225"/>
            <a:ext cx="1884600" cy="3177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solidFill>
                  <a:schemeClr val="lt1"/>
                </a:solidFill>
              </a:rPr>
              <a:t>Sprint Planning</a:t>
            </a:r>
            <a:endParaRPr>
              <a:solidFill>
                <a:schemeClr val="lt1"/>
              </a:solidFill>
            </a:endParaRPr>
          </a:p>
        </p:txBody>
      </p:sp>
      <p:sp>
        <p:nvSpPr>
          <p:cNvPr id="170" name="Google Shape;170;p21"/>
          <p:cNvSpPr txBox="1"/>
          <p:nvPr>
            <p:ph idx="4294967295" type="body"/>
          </p:nvPr>
        </p:nvSpPr>
        <p:spPr>
          <a:xfrm>
            <a:off x="298752" y="1354767"/>
            <a:ext cx="1872600" cy="1924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852"/>
              <a:buNone/>
            </a:pPr>
            <a:r>
              <a:rPr lang="en" sz="1040"/>
              <a:t>During this ceremony, the Development Team selects the items from the Product Backlog that they believe can be accomplished in the upcoming Sprint. They must start with the highest priority items.</a:t>
            </a:r>
            <a:endParaRPr sz="1040"/>
          </a:p>
        </p:txBody>
      </p:sp>
      <p:grpSp>
        <p:nvGrpSpPr>
          <p:cNvPr id="171" name="Google Shape;171;p21"/>
          <p:cNvGrpSpPr/>
          <p:nvPr/>
        </p:nvGrpSpPr>
        <p:grpSpPr>
          <a:xfrm>
            <a:off x="2423285" y="979185"/>
            <a:ext cx="1988854" cy="2352191"/>
            <a:chOff x="3320450" y="1304875"/>
            <a:chExt cx="2632500" cy="3416400"/>
          </a:xfrm>
        </p:grpSpPr>
        <p:sp>
          <p:nvSpPr>
            <p:cNvPr id="172" name="Google Shape;172;p2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1"/>
          <p:cNvSpPr txBox="1"/>
          <p:nvPr>
            <p:ph idx="4294967295" type="body"/>
          </p:nvPr>
        </p:nvSpPr>
        <p:spPr>
          <a:xfrm>
            <a:off x="2475597" y="979225"/>
            <a:ext cx="1884600" cy="3177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solidFill>
                  <a:schemeClr val="lt1"/>
                </a:solidFill>
              </a:rPr>
              <a:t>Daily Scrum</a:t>
            </a:r>
            <a:endParaRPr>
              <a:solidFill>
                <a:schemeClr val="lt1"/>
              </a:solidFill>
            </a:endParaRPr>
          </a:p>
        </p:txBody>
      </p:sp>
      <p:sp>
        <p:nvSpPr>
          <p:cNvPr id="175" name="Google Shape;175;p21"/>
          <p:cNvSpPr txBox="1"/>
          <p:nvPr>
            <p:ph idx="4294967295" type="body"/>
          </p:nvPr>
        </p:nvSpPr>
        <p:spPr>
          <a:xfrm>
            <a:off x="2481131" y="1354767"/>
            <a:ext cx="1872600" cy="1924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SzPct val="77916"/>
              <a:buNone/>
            </a:pPr>
            <a:r>
              <a:rPr lang="en" sz="1200"/>
              <a:t>During this ceremony, also known as the Daily Standup, each team member gives a brief status update summarizing what they accomplished the previous day, what they plan to accomplish today, and discuss any impediments that they are encountering.</a:t>
            </a:r>
            <a:endParaRPr sz="1200"/>
          </a:p>
        </p:txBody>
      </p:sp>
      <p:grpSp>
        <p:nvGrpSpPr>
          <p:cNvPr id="176" name="Google Shape;176;p21"/>
          <p:cNvGrpSpPr/>
          <p:nvPr/>
        </p:nvGrpSpPr>
        <p:grpSpPr>
          <a:xfrm>
            <a:off x="4608267" y="979185"/>
            <a:ext cx="1988854" cy="2352191"/>
            <a:chOff x="6212550" y="1304875"/>
            <a:chExt cx="2632500" cy="3416400"/>
          </a:xfrm>
        </p:grpSpPr>
        <p:sp>
          <p:nvSpPr>
            <p:cNvPr id="177" name="Google Shape;177;p2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1"/>
          <p:cNvSpPr txBox="1"/>
          <p:nvPr>
            <p:ph idx="4294967295" type="body"/>
          </p:nvPr>
        </p:nvSpPr>
        <p:spPr>
          <a:xfrm>
            <a:off x="4653877" y="979225"/>
            <a:ext cx="1884600" cy="3177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solidFill>
                  <a:schemeClr val="lt1"/>
                </a:solidFill>
              </a:rPr>
              <a:t>Sprint Review</a:t>
            </a:r>
            <a:endParaRPr>
              <a:solidFill>
                <a:schemeClr val="lt1"/>
              </a:solidFill>
            </a:endParaRPr>
          </a:p>
        </p:txBody>
      </p:sp>
      <p:sp>
        <p:nvSpPr>
          <p:cNvPr id="180" name="Google Shape;180;p21"/>
          <p:cNvSpPr txBox="1"/>
          <p:nvPr>
            <p:ph idx="4294967295" type="body"/>
          </p:nvPr>
        </p:nvSpPr>
        <p:spPr>
          <a:xfrm>
            <a:off x="4664398" y="1354767"/>
            <a:ext cx="1872600" cy="1924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sz="1600"/>
              <a:t>During this ceremony the team meets with stakeholders to review the results of the Sprint.  The team describes any challenges they encountered and demonstrate the features implemented in releasable iteration. The stakeholders give </a:t>
            </a:r>
            <a:r>
              <a:rPr lang="en" sz="1600"/>
              <a:t>their</a:t>
            </a:r>
            <a:r>
              <a:rPr lang="en" sz="1600"/>
              <a:t> final approvals and provide feedback.</a:t>
            </a:r>
            <a:endParaRPr sz="1600"/>
          </a:p>
        </p:txBody>
      </p:sp>
      <p:grpSp>
        <p:nvGrpSpPr>
          <p:cNvPr id="181" name="Google Shape;181;p21"/>
          <p:cNvGrpSpPr/>
          <p:nvPr/>
        </p:nvGrpSpPr>
        <p:grpSpPr>
          <a:xfrm>
            <a:off x="6793242" y="979185"/>
            <a:ext cx="1988854" cy="2352191"/>
            <a:chOff x="6212550" y="1304875"/>
            <a:chExt cx="2632500" cy="3416400"/>
          </a:xfrm>
        </p:grpSpPr>
        <p:sp>
          <p:nvSpPr>
            <p:cNvPr id="182" name="Google Shape;182;p2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1"/>
          <p:cNvSpPr txBox="1"/>
          <p:nvPr>
            <p:ph idx="4294967295" type="body"/>
          </p:nvPr>
        </p:nvSpPr>
        <p:spPr>
          <a:xfrm>
            <a:off x="6838852" y="979225"/>
            <a:ext cx="1884600" cy="3177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solidFill>
                  <a:schemeClr val="lt1"/>
                </a:solidFill>
              </a:rPr>
              <a:t>Sprint Retrospective</a:t>
            </a:r>
            <a:endParaRPr>
              <a:solidFill>
                <a:schemeClr val="lt1"/>
              </a:solidFill>
            </a:endParaRPr>
          </a:p>
        </p:txBody>
      </p:sp>
      <p:sp>
        <p:nvSpPr>
          <p:cNvPr id="185" name="Google Shape;185;p21"/>
          <p:cNvSpPr txBox="1"/>
          <p:nvPr>
            <p:ph idx="4294967295" type="body"/>
          </p:nvPr>
        </p:nvSpPr>
        <p:spPr>
          <a:xfrm>
            <a:off x="6849373" y="1354767"/>
            <a:ext cx="1872600" cy="1924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852"/>
              <a:buNone/>
            </a:pPr>
            <a:r>
              <a:rPr lang="en" sz="1040"/>
              <a:t>After the Sprint Review the team meets for the Sprint Retrospective. During this ceremony the team discusses what went well, and what didn’t and how to utilize these insights in future Sprints.</a:t>
            </a:r>
            <a:endParaRPr sz="1040"/>
          </a:p>
        </p:txBody>
      </p:sp>
      <p:sp>
        <p:nvSpPr>
          <p:cNvPr id="186" name="Google Shape;186;p21"/>
          <p:cNvSpPr txBox="1"/>
          <p:nvPr>
            <p:ph idx="4294967295" type="body"/>
          </p:nvPr>
        </p:nvSpPr>
        <p:spPr>
          <a:xfrm>
            <a:off x="6084377" y="3544725"/>
            <a:ext cx="1884600" cy="3177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solidFill>
                  <a:schemeClr val="lt1"/>
                </a:solidFill>
              </a:rPr>
              <a:t>Sprint Retrospect</a:t>
            </a:r>
            <a:r>
              <a:rPr lang="en">
                <a:solidFill>
                  <a:schemeClr val="lt1"/>
                </a:solidFill>
              </a:rPr>
              <a:t>i</a:t>
            </a:r>
            <a:r>
              <a:rPr lang="en">
                <a:solidFill>
                  <a:schemeClr val="lt1"/>
                </a:solidFill>
              </a:rPr>
              <a:t>ve</a:t>
            </a:r>
            <a:endParaRPr>
              <a:solidFill>
                <a:schemeClr val="lt1"/>
              </a:solidFill>
            </a:endParaRPr>
          </a:p>
        </p:txBody>
      </p:sp>
      <p:grpSp>
        <p:nvGrpSpPr>
          <p:cNvPr id="187" name="Google Shape;187;p21"/>
          <p:cNvGrpSpPr/>
          <p:nvPr/>
        </p:nvGrpSpPr>
        <p:grpSpPr>
          <a:xfrm>
            <a:off x="2423294" y="3452868"/>
            <a:ext cx="3947594" cy="1548654"/>
            <a:chOff x="431925" y="1304875"/>
            <a:chExt cx="2628925" cy="3416400"/>
          </a:xfrm>
        </p:grpSpPr>
        <p:sp>
          <p:nvSpPr>
            <p:cNvPr id="188" name="Google Shape;188;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1"/>
          <p:cNvSpPr txBox="1"/>
          <p:nvPr>
            <p:ph idx="4294967295" type="body"/>
          </p:nvPr>
        </p:nvSpPr>
        <p:spPr>
          <a:xfrm>
            <a:off x="2583942" y="3411000"/>
            <a:ext cx="1884600" cy="3177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solidFill>
                  <a:schemeClr val="lt1"/>
                </a:solidFill>
              </a:rPr>
              <a:t>Story Time</a:t>
            </a:r>
            <a:endParaRPr>
              <a:solidFill>
                <a:schemeClr val="lt1"/>
              </a:solidFill>
            </a:endParaRPr>
          </a:p>
        </p:txBody>
      </p:sp>
      <p:sp>
        <p:nvSpPr>
          <p:cNvPr id="191" name="Google Shape;191;p21"/>
          <p:cNvSpPr txBox="1"/>
          <p:nvPr>
            <p:ph idx="4294967295" type="body"/>
          </p:nvPr>
        </p:nvSpPr>
        <p:spPr>
          <a:xfrm>
            <a:off x="2546675" y="3728700"/>
            <a:ext cx="3740700" cy="1080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770"/>
              <a:buNone/>
            </a:pPr>
            <a:r>
              <a:rPr lang="en" sz="1020"/>
              <a:t>Although not currently an official Scrum ceremony, many Scrum teams have embraced this meeting to have a structured discussion to refine the Product Backlog to prepare it for the next Sprint Planning ceremony. Story Time generally is held in the middle of the current Sprint.</a:t>
            </a:r>
            <a:endParaRPr sz="10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