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verage"/>
      <p:regular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verag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bold.fntdata"/><Relationship Id="rId6" Type="http://schemas.openxmlformats.org/officeDocument/2006/relationships/slide" Target="slides/slide1.xml"/><Relationship Id="rId18"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sz="1200">
                <a:solidFill>
                  <a:schemeClr val="dk1"/>
                </a:solidFill>
                <a:latin typeface="Calibri"/>
                <a:ea typeface="Calibri"/>
                <a:cs typeface="Calibri"/>
                <a:sym typeface="Calibri"/>
              </a:rPr>
              <a:t>[No speaker notes required for this slide.]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6f980f91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6f980f9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current plan has the system running on a Cloud-based system. There are a few different options including Google Cloud, Azure, and AWS.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fd75db972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fd75db972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[No speaker notes required for this slide.]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The system is meant to fill a void in the market, providing online - and in-person - instruction to students preparing for their driver's test with the DMV with the following components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[No speaker notes required for this slide.]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support Driver’s Pass’ vision of providing driver’s education services online, and in person, we performed an analysis of your needs resulting in a number of functional and non-functional requirements. Functional requires describe how the system must work, and non-functional requirements describe how the system must perform.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our requirements we developed use cases for each of the functions that an Actor wants to perform in the system. The use case diagram shows the relationships between use cases and how Actors interact with each use case.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fd75db972a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fd75db972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activity diagram is constructed to show the steps needed to accomplish a </a:t>
            </a:r>
            <a:r>
              <a:rPr lang="en"/>
              <a:t>particular</a:t>
            </a:r>
            <a:r>
              <a:rPr lang="en"/>
              <a:t> use case. In this diagram the Login use case is modeled. Let me walk you through the diagram.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fd75db972a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fd75db972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of the DriverPass </a:t>
            </a:r>
            <a:r>
              <a:rPr lang="en"/>
              <a:t>system</a:t>
            </a:r>
            <a:r>
              <a:rPr lang="en"/>
              <a:t> is a vital component. User’s data must be protected, we address this with these concerns in multiple ways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designed the system, we made certain assumptions. We also identified a </a:t>
            </a:r>
            <a:r>
              <a:rPr lang="en"/>
              <a:t>number</a:t>
            </a:r>
            <a:r>
              <a:rPr lang="en"/>
              <a:t> of limitations that you should be aware of and we can discuss any concerns you may have.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lnSpc>
                <a:spcPct val="90000"/>
              </a:lnSpc>
              <a:spcBef>
                <a:spcPts val="0"/>
              </a:spcBef>
              <a:spcAft>
                <a:spcPts val="0"/>
              </a:spcAft>
              <a:buNone/>
            </a:pPr>
            <a:r>
              <a:rPr lang="en" sz="6000">
                <a:latin typeface="Calibri"/>
                <a:ea typeface="Calibri"/>
                <a:cs typeface="Calibri"/>
                <a:sym typeface="Calibri"/>
              </a:rPr>
              <a:t>DriverPass</a:t>
            </a:r>
            <a:br>
              <a:rPr lang="en" sz="6000">
                <a:latin typeface="Calibri"/>
                <a:ea typeface="Calibri"/>
                <a:cs typeface="Calibri"/>
                <a:sym typeface="Calibri"/>
              </a:rPr>
            </a:br>
            <a:r>
              <a:rPr lang="en" sz="6000">
                <a:latin typeface="Calibri"/>
                <a:ea typeface="Calibri"/>
                <a:cs typeface="Calibri"/>
                <a:sym typeface="Calibri"/>
              </a:rPr>
              <a:t>System Analysis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Joshua Wozny</a:t>
            </a:r>
            <a:endParaRPr/>
          </a:p>
          <a:p>
            <a:pPr indent="0" lvl="0" marL="0" rtl="0" algn="ctr">
              <a:spcBef>
                <a:spcPts val="0"/>
              </a:spcBef>
              <a:spcAft>
                <a:spcPts val="0"/>
              </a:spcAft>
              <a:buNone/>
            </a:pPr>
            <a:r>
              <a:rPr lang="en"/>
              <a:t>joshua.wozny@snhu.edu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13" y="418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Requirements</a:t>
            </a:r>
            <a:endParaRPr/>
          </a:p>
        </p:txBody>
      </p:sp>
      <p:grpSp>
        <p:nvGrpSpPr>
          <p:cNvPr id="128" name="Google Shape;128;p22"/>
          <p:cNvGrpSpPr/>
          <p:nvPr/>
        </p:nvGrpSpPr>
        <p:grpSpPr>
          <a:xfrm>
            <a:off x="424825" y="1253820"/>
            <a:ext cx="8294372" cy="1855247"/>
            <a:chOff x="424813" y="1177875"/>
            <a:chExt cx="8294372" cy="849900"/>
          </a:xfrm>
        </p:grpSpPr>
        <p:sp>
          <p:nvSpPr>
            <p:cNvPr id="129" name="Google Shape;129;p22"/>
            <p:cNvSpPr/>
            <p:nvPr/>
          </p:nvSpPr>
          <p:spPr>
            <a:xfrm>
              <a:off x="2927684" y="1177875"/>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2"/>
            <p:cNvSpPr/>
            <p:nvPr/>
          </p:nvSpPr>
          <p:spPr>
            <a:xfrm>
              <a:off x="424813" y="117787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22"/>
          <p:cNvSpPr txBox="1"/>
          <p:nvPr>
            <p:ph idx="4294967295" type="body"/>
          </p:nvPr>
        </p:nvSpPr>
        <p:spPr>
          <a:xfrm>
            <a:off x="539675" y="1254200"/>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Cloud Services</a:t>
            </a:r>
            <a:endParaRPr>
              <a:solidFill>
                <a:schemeClr val="lt1"/>
              </a:solidFill>
            </a:endParaRPr>
          </a:p>
        </p:txBody>
      </p:sp>
      <p:sp>
        <p:nvSpPr>
          <p:cNvPr id="132" name="Google Shape;132;p22"/>
          <p:cNvSpPr txBox="1"/>
          <p:nvPr>
            <p:ph idx="4294967295" type="body"/>
          </p:nvPr>
        </p:nvSpPr>
        <p:spPr>
          <a:xfrm>
            <a:off x="3480475" y="1398425"/>
            <a:ext cx="5111700" cy="16716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Web Server</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Analytics Service</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Database Server with PostgreSQL</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Virtual Machine running Linux to run the back-end application</a:t>
            </a:r>
            <a:endParaRPr>
              <a:solidFill>
                <a:schemeClr val="lt1"/>
              </a:solidFill>
            </a:endParaRPr>
          </a:p>
          <a:p>
            <a:pPr indent="0" lvl="0" marL="457200" rtl="0" algn="l">
              <a:spcBef>
                <a:spcPts val="0"/>
              </a:spcBef>
              <a:spcAft>
                <a:spcPts val="0"/>
              </a:spcAft>
              <a:buNone/>
            </a:pPr>
            <a:r>
              <a:t/>
            </a:r>
            <a:endParaRPr>
              <a:solidFill>
                <a:schemeClr val="lt1"/>
              </a:solidFill>
            </a:endParaRPr>
          </a:p>
        </p:txBody>
      </p:sp>
      <p:grpSp>
        <p:nvGrpSpPr>
          <p:cNvPr id="133" name="Google Shape;133;p22"/>
          <p:cNvGrpSpPr/>
          <p:nvPr/>
        </p:nvGrpSpPr>
        <p:grpSpPr>
          <a:xfrm>
            <a:off x="424851" y="3171363"/>
            <a:ext cx="8294360" cy="1640881"/>
            <a:chOff x="424813" y="2974405"/>
            <a:chExt cx="8294360" cy="849933"/>
          </a:xfrm>
        </p:grpSpPr>
        <p:sp>
          <p:nvSpPr>
            <p:cNvPr id="134" name="Google Shape;134;p22"/>
            <p:cNvSpPr/>
            <p:nvPr/>
          </p:nvSpPr>
          <p:spPr>
            <a:xfrm>
              <a:off x="2927672" y="2974438"/>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2"/>
            <p:cNvSpPr/>
            <p:nvPr/>
          </p:nvSpPr>
          <p:spPr>
            <a:xfrm>
              <a:off x="424813" y="297440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2"/>
          <p:cNvSpPr txBox="1"/>
          <p:nvPr>
            <p:ph idx="4294967295" type="body"/>
          </p:nvPr>
        </p:nvSpPr>
        <p:spPr>
          <a:xfrm>
            <a:off x="539675" y="3171450"/>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All Web browsers on Supported Platforms</a:t>
            </a:r>
            <a:endParaRPr>
              <a:solidFill>
                <a:schemeClr val="lt1"/>
              </a:solidFill>
            </a:endParaRPr>
          </a:p>
        </p:txBody>
      </p:sp>
      <p:sp>
        <p:nvSpPr>
          <p:cNvPr id="137" name="Google Shape;137;p22"/>
          <p:cNvSpPr txBox="1"/>
          <p:nvPr>
            <p:ph idx="4294967295" type="body"/>
          </p:nvPr>
        </p:nvSpPr>
        <p:spPr>
          <a:xfrm>
            <a:off x="3480475" y="3174949"/>
            <a:ext cx="5111700" cy="16410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Windows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Macintosh</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Linux</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Android</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iOS</a:t>
            </a:r>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183275" y="16413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300"/>
              <a:t>Question &amp; Answer</a:t>
            </a:r>
            <a:endParaRPr sz="4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DriverPass hopes to bring to market a system to train students for the driving test at their local department of motor vehicles (DMV). It should be able to provide online classes and practice tests to enrolled students. It should also facilitate the scheduling of on-the-road driving instruction.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the problem</a:t>
            </a:r>
            <a:endParaRPr/>
          </a:p>
        </p:txBody>
      </p:sp>
      <p:grpSp>
        <p:nvGrpSpPr>
          <p:cNvPr id="72" name="Google Shape;72;p15"/>
          <p:cNvGrpSpPr/>
          <p:nvPr/>
        </p:nvGrpSpPr>
        <p:grpSpPr>
          <a:xfrm>
            <a:off x="431925" y="1304875"/>
            <a:ext cx="2628925" cy="3416400"/>
            <a:chOff x="431925" y="1304875"/>
            <a:chExt cx="2628925" cy="3416400"/>
          </a:xfrm>
        </p:grpSpPr>
        <p:sp>
          <p:nvSpPr>
            <p:cNvPr id="73" name="Google Shape;73;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5"/>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Item 1</a:t>
            </a:r>
            <a:endParaRPr>
              <a:solidFill>
                <a:schemeClr val="lt1"/>
              </a:solidFill>
            </a:endParaRPr>
          </a:p>
        </p:txBody>
      </p:sp>
      <p:sp>
        <p:nvSpPr>
          <p:cNvPr id="76" name="Google Shape;76;p15"/>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Provide tools to students to enroll and take online classes and practice tests</a:t>
            </a:r>
            <a:endParaRPr sz="1600"/>
          </a:p>
        </p:txBody>
      </p:sp>
      <p:grpSp>
        <p:nvGrpSpPr>
          <p:cNvPr id="77" name="Google Shape;77;p15"/>
          <p:cNvGrpSpPr/>
          <p:nvPr/>
        </p:nvGrpSpPr>
        <p:grpSpPr>
          <a:xfrm>
            <a:off x="3320450" y="1304875"/>
            <a:ext cx="2632500" cy="3416400"/>
            <a:chOff x="3320450" y="1304875"/>
            <a:chExt cx="2632500" cy="3416400"/>
          </a:xfrm>
        </p:grpSpPr>
        <p:sp>
          <p:nvSpPr>
            <p:cNvPr id="78" name="Google Shape;78;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5"/>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Item 2</a:t>
            </a:r>
            <a:endParaRPr>
              <a:solidFill>
                <a:schemeClr val="lt1"/>
              </a:solidFill>
            </a:endParaRPr>
          </a:p>
        </p:txBody>
      </p:sp>
      <p:sp>
        <p:nvSpPr>
          <p:cNvPr id="81" name="Google Shape;81;p15"/>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Provide tools to students and staff to schedule on-the-road instruction</a:t>
            </a:r>
            <a:endParaRPr sz="1600"/>
          </a:p>
        </p:txBody>
      </p:sp>
      <p:grpSp>
        <p:nvGrpSpPr>
          <p:cNvPr id="82" name="Google Shape;82;p15"/>
          <p:cNvGrpSpPr/>
          <p:nvPr/>
        </p:nvGrpSpPr>
        <p:grpSpPr>
          <a:xfrm>
            <a:off x="6212550" y="1304875"/>
            <a:ext cx="2632500" cy="3416400"/>
            <a:chOff x="6212550" y="1304875"/>
            <a:chExt cx="2632500" cy="3416400"/>
          </a:xfrm>
        </p:grpSpPr>
        <p:sp>
          <p:nvSpPr>
            <p:cNvPr id="83" name="Google Shape;83;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5"/>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Item 3</a:t>
            </a:r>
            <a:endParaRPr>
              <a:solidFill>
                <a:schemeClr val="lt1"/>
              </a:solidFill>
            </a:endParaRPr>
          </a:p>
        </p:txBody>
      </p:sp>
      <p:sp>
        <p:nvSpPr>
          <p:cNvPr id="86" name="Google Shape;86;p15"/>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Provide administrative tools and reports to DriverPass management</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t>Project objectives: </a:t>
            </a:r>
            <a:endParaRPr b="1" sz="4200"/>
          </a:p>
          <a:p>
            <a:pPr indent="-317500" lvl="0" marL="457200" rtl="0" algn="l">
              <a:spcBef>
                <a:spcPts val="0"/>
              </a:spcBef>
              <a:spcAft>
                <a:spcPts val="0"/>
              </a:spcAft>
              <a:buSzPts val="1400"/>
              <a:buChar char="●"/>
            </a:pPr>
            <a:r>
              <a:rPr lang="en" sz="1400"/>
              <a:t>Administrative data can be accessed by DriverPass employees from any computer or mobile device.</a:t>
            </a:r>
            <a:endParaRPr sz="1400"/>
          </a:p>
          <a:p>
            <a:pPr indent="-317500" lvl="0" marL="457200" rtl="0" algn="l">
              <a:spcBef>
                <a:spcPts val="0"/>
              </a:spcBef>
              <a:spcAft>
                <a:spcPts val="0"/>
              </a:spcAft>
              <a:buSzPts val="1400"/>
              <a:buChar char="●"/>
            </a:pPr>
            <a:r>
              <a:rPr lang="en" sz="1400"/>
              <a:t>Different employees at the company will have different privileges and roles.</a:t>
            </a:r>
            <a:endParaRPr sz="1400"/>
          </a:p>
          <a:p>
            <a:pPr indent="-317500" lvl="0" marL="457200" rtl="0" algn="l">
              <a:spcBef>
                <a:spcPts val="0"/>
              </a:spcBef>
              <a:spcAft>
                <a:spcPts val="0"/>
              </a:spcAft>
              <a:buSzPts val="1400"/>
              <a:buChar char="●"/>
            </a:pPr>
            <a:r>
              <a:rPr lang="en" sz="1400"/>
              <a:t>Tracks who makes/changes/cancels a reservation or enrollment.</a:t>
            </a:r>
            <a:endParaRPr sz="1400"/>
          </a:p>
          <a:p>
            <a:pPr indent="-317500" lvl="0" marL="457200" rtl="0" algn="l">
              <a:spcBef>
                <a:spcPts val="0"/>
              </a:spcBef>
              <a:spcAft>
                <a:spcPts val="0"/>
              </a:spcAft>
              <a:buSzPts val="1400"/>
              <a:buChar char="●"/>
            </a:pPr>
            <a:r>
              <a:rPr lang="en" sz="1400"/>
              <a:t>Provide administrative activity reports.</a:t>
            </a:r>
            <a:endParaRPr sz="1400"/>
          </a:p>
          <a:p>
            <a:pPr indent="-317500" lvl="0" marL="457200" rtl="0" algn="l">
              <a:spcBef>
                <a:spcPts val="0"/>
              </a:spcBef>
              <a:spcAft>
                <a:spcPts val="0"/>
              </a:spcAft>
              <a:buSzPts val="1400"/>
              <a:buChar char="●"/>
            </a:pPr>
            <a:r>
              <a:rPr lang="en" sz="1400"/>
              <a:t>Enrollment can be accomplished online by students or by DriverPass employees over the phone.</a:t>
            </a:r>
            <a:endParaRPr sz="1400"/>
          </a:p>
          <a:p>
            <a:pPr indent="-317500" lvl="0" marL="457200" rtl="0" algn="l">
              <a:spcBef>
                <a:spcPts val="0"/>
              </a:spcBef>
              <a:spcAft>
                <a:spcPts val="0"/>
              </a:spcAft>
              <a:buSzPts val="1400"/>
              <a:buChar char="●"/>
            </a:pPr>
            <a:r>
              <a:rPr lang="en" sz="1400"/>
              <a:t>Enrolled students can access online classes and available practice tests from any computer or mobile device.</a:t>
            </a:r>
            <a:endParaRPr sz="1400"/>
          </a:p>
          <a:p>
            <a:pPr indent="-317500" lvl="0" marL="457200" rtl="0" algn="l">
              <a:spcBef>
                <a:spcPts val="0"/>
              </a:spcBef>
              <a:spcAft>
                <a:spcPts val="0"/>
              </a:spcAft>
              <a:buSzPts val="1400"/>
              <a:buChar char="●"/>
            </a:pPr>
            <a:r>
              <a:rPr lang="en" sz="1400"/>
              <a:t>The online test progress should show the tests taken and overall progress. It should indicate name, time taken, score, and status (not taken, in progress, failed, or passed).</a:t>
            </a:r>
            <a:endParaRPr sz="1400"/>
          </a:p>
          <a:p>
            <a:pPr indent="-317500" lvl="0" marL="457200" rtl="0" algn="l">
              <a:spcBef>
                <a:spcPts val="0"/>
              </a:spcBef>
              <a:spcAft>
                <a:spcPts val="0"/>
              </a:spcAft>
              <a:buSzPts val="1400"/>
              <a:buChar char="●"/>
            </a:pPr>
            <a:r>
              <a:rPr lang="en" sz="1400"/>
              <a:t>Support for several different on-the-road training packages with a different number of training hours and support options.</a:t>
            </a:r>
            <a:endParaRPr sz="1400"/>
          </a:p>
          <a:p>
            <a:pPr indent="-317500" lvl="0" marL="457200" rtl="0" algn="l">
              <a:spcBef>
                <a:spcPts val="0"/>
              </a:spcBef>
              <a:spcAft>
                <a:spcPts val="0"/>
              </a:spcAft>
              <a:buSzPts val="1400"/>
              <a:buChar char="●"/>
            </a:pPr>
            <a:r>
              <a:rPr lang="en" sz="1400"/>
              <a:t>On-the-road driving instruction can be reserved by the student online or by DriverPass employees over the phone. Reservations can be created, modified, or canceled.</a:t>
            </a:r>
            <a:endParaRPr sz="1400"/>
          </a:p>
          <a:p>
            <a:pPr indent="-317500" lvl="0" marL="457200" rtl="0" algn="l">
              <a:spcBef>
                <a:spcPts val="0"/>
              </a:spcBef>
              <a:spcAft>
                <a:spcPts val="0"/>
              </a:spcAft>
              <a:buSzPts val="1400"/>
              <a:buChar char="●"/>
            </a:pPr>
            <a:r>
              <a:rPr lang="en" sz="1400"/>
              <a:t>Internally, the system must be able to assign road instructions to available drivers. </a:t>
            </a:r>
            <a:endParaRPr sz="1400"/>
          </a:p>
          <a:p>
            <a:pPr indent="-317500" lvl="0" marL="457200" rtl="0" algn="l">
              <a:spcBef>
                <a:spcPts val="0"/>
              </a:spcBef>
              <a:spcAft>
                <a:spcPts val="0"/>
              </a:spcAft>
              <a:buSzPts val="1400"/>
              <a:buChar char="●"/>
            </a:pPr>
            <a:r>
              <a:rPr lang="en" sz="1400"/>
              <a:t>Driver needs to be able to log each lesson, its start and end time, and make comments.</a:t>
            </a:r>
            <a:endParaRPr sz="1400"/>
          </a:p>
          <a:p>
            <a:pPr indent="0" lvl="0" marL="0" rtl="0" algn="l">
              <a:spcBef>
                <a:spcPts val="0"/>
              </a:spcBef>
              <a:spcAft>
                <a:spcPts val="0"/>
              </a:spcAft>
              <a:buNone/>
            </a:pPr>
            <a:r>
              <a:t/>
            </a:r>
            <a:endParaRPr sz="4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nvSpPr>
        <p:spPr>
          <a:xfrm>
            <a:off x="430554" y="546416"/>
            <a:ext cx="3669300" cy="2760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 sz="4400">
                <a:solidFill>
                  <a:srgbClr val="FFFFFF"/>
                </a:solidFill>
                <a:latin typeface="Calibri"/>
                <a:ea typeface="Calibri"/>
                <a:cs typeface="Calibri"/>
                <a:sym typeface="Calibri"/>
              </a:rPr>
              <a:t>System Requirements</a:t>
            </a:r>
            <a:endParaRPr sz="4400">
              <a:solidFill>
                <a:srgbClr val="000000"/>
              </a:solidFill>
              <a:latin typeface="Calibri"/>
              <a:ea typeface="Calibri"/>
              <a:cs typeface="Calibri"/>
              <a:sym typeface="Calibri"/>
            </a:endParaRPr>
          </a:p>
        </p:txBody>
      </p:sp>
      <p:sp>
        <p:nvSpPr>
          <p:cNvPr id="97" name="Google Shape;97;p17"/>
          <p:cNvSpPr txBox="1"/>
          <p:nvPr/>
        </p:nvSpPr>
        <p:spPr>
          <a:xfrm>
            <a:off x="4451025" y="429525"/>
            <a:ext cx="4038000" cy="2388900"/>
          </a:xfrm>
          <a:prstGeom prst="rect">
            <a:avLst/>
          </a:prstGeom>
          <a:noFill/>
          <a:ln>
            <a:noFill/>
          </a:ln>
        </p:spPr>
        <p:txBody>
          <a:bodyPr anchorCtr="0" anchor="t" bIns="91425" lIns="91425" spcFirstLastPara="1" rIns="91425" wrap="square" tIns="91425">
            <a:normAutofit fontScale="85000" lnSpcReduction="20000"/>
          </a:bodyPr>
          <a:lstStyle/>
          <a:p>
            <a:pPr indent="0" lvl="0" marL="457200" rtl="0" algn="l">
              <a:spcBef>
                <a:spcPts val="0"/>
              </a:spcBef>
              <a:spcAft>
                <a:spcPts val="0"/>
              </a:spcAft>
              <a:buNone/>
            </a:pPr>
            <a:r>
              <a:rPr lang="en" sz="1300" u="sng">
                <a:solidFill>
                  <a:srgbClr val="FCE5CD"/>
                </a:solidFill>
                <a:latin typeface="Calibri"/>
                <a:ea typeface="Calibri"/>
                <a:cs typeface="Calibri"/>
                <a:sym typeface="Calibri"/>
              </a:rPr>
              <a:t>NON-FUNCTIONAL</a:t>
            </a:r>
            <a:endParaRPr sz="1300" u="sng">
              <a:solidFill>
                <a:srgbClr val="FCE5CD"/>
              </a:solidFill>
              <a:latin typeface="Calibri"/>
              <a:ea typeface="Calibri"/>
              <a:cs typeface="Calibri"/>
              <a:sym typeface="Calibri"/>
            </a:endParaRPr>
          </a:p>
          <a:p>
            <a:pPr indent="0" lvl="0" marL="457200" rtl="0" algn="l">
              <a:spcBef>
                <a:spcPts val="0"/>
              </a:spcBef>
              <a:spcAft>
                <a:spcPts val="0"/>
              </a:spcAft>
              <a:buNone/>
            </a:pPr>
            <a:r>
              <a:t/>
            </a:r>
            <a:endParaRPr sz="1300" u="sng">
              <a:solidFill>
                <a:srgbClr val="FCE5CD"/>
              </a:solidFill>
              <a:latin typeface="Calibri"/>
              <a:ea typeface="Calibri"/>
              <a:cs typeface="Calibri"/>
              <a:sym typeface="Calibri"/>
            </a:endParaRPr>
          </a:p>
          <a:p>
            <a:pPr indent="-287972" lvl="0" marL="457200" rtl="0" algn="l">
              <a:spcBef>
                <a:spcPts val="0"/>
              </a:spcBef>
              <a:spcAft>
                <a:spcPts val="0"/>
              </a:spcAft>
              <a:buClr>
                <a:srgbClr val="FCE5CD"/>
              </a:buClr>
              <a:buSzPct val="100000"/>
              <a:buFont typeface="Calibri"/>
              <a:buChar char="●"/>
            </a:pPr>
            <a:r>
              <a:rPr lang="en" sz="1100">
                <a:solidFill>
                  <a:srgbClr val="FCE5CD"/>
                </a:solidFill>
                <a:latin typeface="Calibri"/>
                <a:ea typeface="Calibri"/>
                <a:cs typeface="Calibri"/>
                <a:sym typeface="Calibri"/>
              </a:rPr>
              <a:t>The system should be a web-based system that has the following parameters:</a:t>
            </a:r>
            <a:endParaRPr sz="1100">
              <a:solidFill>
                <a:srgbClr val="FCE5CD"/>
              </a:solidFill>
              <a:latin typeface="Calibri"/>
              <a:ea typeface="Calibri"/>
              <a:cs typeface="Calibri"/>
              <a:sym typeface="Calibri"/>
            </a:endParaRPr>
          </a:p>
          <a:p>
            <a:pPr indent="-287972" lvl="1" marL="914400" rtl="0" algn="l">
              <a:spcBef>
                <a:spcPts val="1000"/>
              </a:spcBef>
              <a:spcAft>
                <a:spcPts val="0"/>
              </a:spcAft>
              <a:buClr>
                <a:srgbClr val="FCE5CD"/>
              </a:buClr>
              <a:buSzPct val="100000"/>
              <a:buFont typeface="Courier New"/>
              <a:buChar char="o"/>
            </a:pPr>
            <a:r>
              <a:rPr lang="en" sz="1100">
                <a:solidFill>
                  <a:srgbClr val="FCE5CD"/>
                </a:solidFill>
                <a:latin typeface="Calibri"/>
                <a:ea typeface="Calibri"/>
                <a:cs typeface="Calibri"/>
                <a:sym typeface="Calibri"/>
              </a:rPr>
              <a:t>Maximum uptime. The Services should be available as close to 24 hours a day, 365 days a year</a:t>
            </a:r>
            <a:endParaRPr sz="1100">
              <a:solidFill>
                <a:srgbClr val="FCE5CD"/>
              </a:solidFill>
              <a:latin typeface="Calibri"/>
              <a:ea typeface="Calibri"/>
              <a:cs typeface="Calibri"/>
              <a:sym typeface="Calibri"/>
            </a:endParaRPr>
          </a:p>
          <a:p>
            <a:pPr indent="-287972" lvl="1" marL="914400" rtl="0" algn="l">
              <a:spcBef>
                <a:spcPts val="0"/>
              </a:spcBef>
              <a:spcAft>
                <a:spcPts val="0"/>
              </a:spcAft>
              <a:buClr>
                <a:srgbClr val="FCE5CD"/>
              </a:buClr>
              <a:buSzPct val="100000"/>
              <a:buFont typeface="Courier New"/>
              <a:buChar char="o"/>
            </a:pPr>
            <a:r>
              <a:rPr lang="en" sz="1100">
                <a:solidFill>
                  <a:srgbClr val="FCE5CD"/>
                </a:solidFill>
                <a:latin typeface="Calibri"/>
                <a:ea typeface="Calibri"/>
                <a:cs typeface="Calibri"/>
                <a:sym typeface="Calibri"/>
              </a:rPr>
              <a:t>Web pages should be responsive, i.e., look good on all types of devices with differing screen sizes and processor speeds</a:t>
            </a:r>
            <a:endParaRPr sz="1100">
              <a:solidFill>
                <a:srgbClr val="FCE5CD"/>
              </a:solidFill>
              <a:latin typeface="Calibri"/>
              <a:ea typeface="Calibri"/>
              <a:cs typeface="Calibri"/>
              <a:sym typeface="Calibri"/>
            </a:endParaRPr>
          </a:p>
          <a:p>
            <a:pPr indent="-287972" lvl="0" marL="457200" rtl="0" algn="l">
              <a:lnSpc>
                <a:spcPct val="100000"/>
              </a:lnSpc>
              <a:spcBef>
                <a:spcPts val="1000"/>
              </a:spcBef>
              <a:spcAft>
                <a:spcPts val="0"/>
              </a:spcAft>
              <a:buClr>
                <a:srgbClr val="FCE5CD"/>
              </a:buClr>
              <a:buSzPct val="100000"/>
              <a:buFont typeface="Calibri"/>
              <a:buChar char="●"/>
            </a:pPr>
            <a:r>
              <a:rPr lang="en" sz="1100">
                <a:solidFill>
                  <a:srgbClr val="FCE5CD"/>
                </a:solidFill>
                <a:latin typeface="Calibri"/>
                <a:ea typeface="Calibri"/>
                <a:cs typeface="Calibri"/>
                <a:sym typeface="Calibri"/>
              </a:rPr>
              <a:t>The system should run on any web-browser enable device with internet access, with support for the following Operating Systems, at a minimum:</a:t>
            </a:r>
            <a:endParaRPr sz="1100">
              <a:solidFill>
                <a:srgbClr val="FCE5CD"/>
              </a:solidFill>
              <a:latin typeface="Calibri"/>
              <a:ea typeface="Calibri"/>
              <a:cs typeface="Calibri"/>
              <a:sym typeface="Calibri"/>
            </a:endParaRPr>
          </a:p>
          <a:p>
            <a:pPr indent="-287972" lvl="1" marL="914400" rtl="0" algn="l">
              <a:lnSpc>
                <a:spcPct val="100000"/>
              </a:lnSpc>
              <a:spcBef>
                <a:spcPts val="1000"/>
              </a:spcBef>
              <a:spcAft>
                <a:spcPts val="0"/>
              </a:spcAft>
              <a:buClr>
                <a:srgbClr val="FCE5CD"/>
              </a:buClr>
              <a:buSzPct val="100000"/>
              <a:buFont typeface="Calibri"/>
              <a:buChar char="o"/>
            </a:pPr>
            <a:r>
              <a:rPr lang="en" sz="1100">
                <a:solidFill>
                  <a:srgbClr val="FCE5CD"/>
                </a:solidFill>
                <a:latin typeface="Calibri"/>
                <a:ea typeface="Calibri"/>
                <a:cs typeface="Calibri"/>
                <a:sym typeface="Calibri"/>
              </a:rPr>
              <a:t>Windows</a:t>
            </a:r>
            <a:endParaRPr sz="1100">
              <a:solidFill>
                <a:srgbClr val="FCE5CD"/>
              </a:solidFill>
              <a:latin typeface="Calibri"/>
              <a:ea typeface="Calibri"/>
              <a:cs typeface="Calibri"/>
              <a:sym typeface="Calibri"/>
            </a:endParaRPr>
          </a:p>
          <a:p>
            <a:pPr indent="-287972" lvl="1" marL="914400" rtl="0" algn="l">
              <a:lnSpc>
                <a:spcPct val="100000"/>
              </a:lnSpc>
              <a:spcBef>
                <a:spcPts val="0"/>
              </a:spcBef>
              <a:spcAft>
                <a:spcPts val="0"/>
              </a:spcAft>
              <a:buClr>
                <a:srgbClr val="FCE5CD"/>
              </a:buClr>
              <a:buSzPct val="100000"/>
              <a:buFont typeface="Calibri"/>
              <a:buChar char="o"/>
            </a:pPr>
            <a:r>
              <a:rPr lang="en" sz="1100">
                <a:solidFill>
                  <a:srgbClr val="FCE5CD"/>
                </a:solidFill>
                <a:latin typeface="Calibri"/>
                <a:ea typeface="Calibri"/>
                <a:cs typeface="Calibri"/>
                <a:sym typeface="Calibri"/>
              </a:rPr>
              <a:t>Mac OS</a:t>
            </a:r>
            <a:endParaRPr sz="1100">
              <a:solidFill>
                <a:srgbClr val="FCE5CD"/>
              </a:solidFill>
              <a:latin typeface="Calibri"/>
              <a:ea typeface="Calibri"/>
              <a:cs typeface="Calibri"/>
              <a:sym typeface="Calibri"/>
            </a:endParaRPr>
          </a:p>
          <a:p>
            <a:pPr indent="-287972" lvl="1" marL="914400" rtl="0" algn="l">
              <a:lnSpc>
                <a:spcPct val="100000"/>
              </a:lnSpc>
              <a:spcBef>
                <a:spcPts val="0"/>
              </a:spcBef>
              <a:spcAft>
                <a:spcPts val="0"/>
              </a:spcAft>
              <a:buClr>
                <a:srgbClr val="FCE5CD"/>
              </a:buClr>
              <a:buSzPct val="100000"/>
              <a:buFont typeface="Calibri"/>
              <a:buChar char="o"/>
            </a:pPr>
            <a:r>
              <a:rPr lang="en" sz="1100">
                <a:solidFill>
                  <a:srgbClr val="FCE5CD"/>
                </a:solidFill>
                <a:latin typeface="Calibri"/>
                <a:ea typeface="Calibri"/>
                <a:cs typeface="Calibri"/>
                <a:sym typeface="Calibri"/>
              </a:rPr>
              <a:t>Linux</a:t>
            </a:r>
            <a:endParaRPr sz="1100">
              <a:solidFill>
                <a:srgbClr val="FCE5CD"/>
              </a:solidFill>
              <a:latin typeface="Calibri"/>
              <a:ea typeface="Calibri"/>
              <a:cs typeface="Calibri"/>
              <a:sym typeface="Calibri"/>
            </a:endParaRPr>
          </a:p>
          <a:p>
            <a:pPr indent="0" lvl="0" marL="0" rtl="0" algn="l">
              <a:spcBef>
                <a:spcPts val="0"/>
              </a:spcBef>
              <a:spcAft>
                <a:spcPts val="0"/>
              </a:spcAft>
              <a:buNone/>
            </a:pPr>
            <a:r>
              <a:t/>
            </a:r>
            <a:endParaRPr sz="1100">
              <a:solidFill>
                <a:srgbClr val="FCE5CD"/>
              </a:solidFill>
              <a:latin typeface="Calibri"/>
              <a:ea typeface="Calibri"/>
              <a:cs typeface="Calibri"/>
              <a:sym typeface="Calibri"/>
            </a:endParaRPr>
          </a:p>
        </p:txBody>
      </p:sp>
      <p:sp>
        <p:nvSpPr>
          <p:cNvPr id="98" name="Google Shape;98;p17"/>
          <p:cNvSpPr txBox="1"/>
          <p:nvPr/>
        </p:nvSpPr>
        <p:spPr>
          <a:xfrm>
            <a:off x="4451025" y="2719075"/>
            <a:ext cx="3876000" cy="1910700"/>
          </a:xfrm>
          <a:prstGeom prst="rect">
            <a:avLst/>
          </a:prstGeom>
          <a:noFill/>
          <a:ln>
            <a:noFill/>
          </a:ln>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rPr lang="en" sz="1100" u="sng">
                <a:solidFill>
                  <a:srgbClr val="FCE5CD"/>
                </a:solidFill>
                <a:latin typeface="Calibri"/>
                <a:ea typeface="Calibri"/>
                <a:cs typeface="Calibri"/>
                <a:sym typeface="Calibri"/>
              </a:rPr>
              <a:t>FUNCTIONAL</a:t>
            </a:r>
            <a:endParaRPr sz="1100" u="sng">
              <a:solidFill>
                <a:srgbClr val="FCE5CD"/>
              </a:solidFill>
              <a:latin typeface="Calibri"/>
              <a:ea typeface="Calibri"/>
              <a:cs typeface="Calibri"/>
              <a:sym typeface="Calibri"/>
            </a:endParaRPr>
          </a:p>
          <a:p>
            <a:pPr indent="0" lvl="0" marL="457200" rtl="0" algn="l">
              <a:spcBef>
                <a:spcPts val="0"/>
              </a:spcBef>
              <a:spcAft>
                <a:spcPts val="0"/>
              </a:spcAft>
              <a:buNone/>
            </a:pPr>
            <a:r>
              <a:t/>
            </a:r>
            <a:endParaRPr sz="1300" u="sng">
              <a:solidFill>
                <a:srgbClr val="FCE5CD"/>
              </a:solidFill>
              <a:latin typeface="Calibri"/>
              <a:ea typeface="Calibri"/>
              <a:cs typeface="Calibri"/>
              <a:sym typeface="Calibri"/>
            </a:endParaRPr>
          </a:p>
          <a:p>
            <a:pPr indent="-285750" lvl="0" marL="457200" rtl="0" algn="l">
              <a:spcBef>
                <a:spcPts val="0"/>
              </a:spcBef>
              <a:spcAft>
                <a:spcPts val="0"/>
              </a:spcAft>
              <a:buClr>
                <a:srgbClr val="FCE5CD"/>
              </a:buClr>
              <a:buSzPts val="900"/>
              <a:buFont typeface="Calibri"/>
              <a:buChar char="●"/>
            </a:pPr>
            <a:r>
              <a:rPr lang="en" sz="900">
                <a:solidFill>
                  <a:srgbClr val="FCE5CD"/>
                </a:solidFill>
                <a:latin typeface="Calibri"/>
                <a:ea typeface="Calibri"/>
                <a:cs typeface="Calibri"/>
                <a:sym typeface="Calibri"/>
              </a:rPr>
              <a:t>The system shall validate user credentials when logging on to the system</a:t>
            </a:r>
            <a:endParaRPr sz="900">
              <a:solidFill>
                <a:srgbClr val="FCE5CD"/>
              </a:solidFill>
              <a:latin typeface="Calibri"/>
              <a:ea typeface="Calibri"/>
              <a:cs typeface="Calibri"/>
              <a:sym typeface="Calibri"/>
            </a:endParaRPr>
          </a:p>
          <a:p>
            <a:pPr indent="-285750" lvl="0" marL="457200" rtl="0" algn="l">
              <a:spcBef>
                <a:spcPts val="0"/>
              </a:spcBef>
              <a:spcAft>
                <a:spcPts val="0"/>
              </a:spcAft>
              <a:buClr>
                <a:srgbClr val="FCE5CD"/>
              </a:buClr>
              <a:buSzPts val="900"/>
              <a:buFont typeface="Calibri"/>
              <a:buChar char="●"/>
            </a:pPr>
            <a:r>
              <a:rPr lang="en" sz="900">
                <a:solidFill>
                  <a:srgbClr val="FCE5CD"/>
                </a:solidFill>
                <a:latin typeface="Calibri"/>
                <a:ea typeface="Calibri"/>
                <a:cs typeface="Calibri"/>
                <a:sym typeface="Calibri"/>
              </a:rPr>
              <a:t>The system shall direct the user to the correct landing page based on their role - Student, Admin, or Driver</a:t>
            </a:r>
            <a:endParaRPr sz="900">
              <a:solidFill>
                <a:srgbClr val="FCE5CD"/>
              </a:solidFill>
              <a:latin typeface="Calibri"/>
              <a:ea typeface="Calibri"/>
              <a:cs typeface="Calibri"/>
              <a:sym typeface="Calibri"/>
            </a:endParaRPr>
          </a:p>
          <a:p>
            <a:pPr indent="-285750" lvl="0" marL="457200" rtl="0" algn="l">
              <a:spcBef>
                <a:spcPts val="0"/>
              </a:spcBef>
              <a:spcAft>
                <a:spcPts val="0"/>
              </a:spcAft>
              <a:buClr>
                <a:srgbClr val="FCE5CD"/>
              </a:buClr>
              <a:buSzPts val="900"/>
              <a:buFont typeface="Calibri"/>
              <a:buChar char="●"/>
            </a:pPr>
            <a:r>
              <a:rPr lang="en" sz="900">
                <a:solidFill>
                  <a:srgbClr val="FCE5CD"/>
                </a:solidFill>
                <a:latin typeface="Calibri"/>
                <a:ea typeface="Calibri"/>
                <a:cs typeface="Calibri"/>
                <a:sym typeface="Calibri"/>
              </a:rPr>
              <a:t>The system shall log interactions between users and the system and report to the Super admin user and IT administrators (also Super admins)</a:t>
            </a:r>
            <a:endParaRPr sz="900">
              <a:solidFill>
                <a:srgbClr val="FCE5CD"/>
              </a:solidFill>
              <a:latin typeface="Calibri"/>
              <a:ea typeface="Calibri"/>
              <a:cs typeface="Calibri"/>
              <a:sym typeface="Calibri"/>
            </a:endParaRPr>
          </a:p>
          <a:p>
            <a:pPr indent="-285750" lvl="0" marL="457200" rtl="0" algn="l">
              <a:spcBef>
                <a:spcPts val="0"/>
              </a:spcBef>
              <a:spcAft>
                <a:spcPts val="0"/>
              </a:spcAft>
              <a:buClr>
                <a:srgbClr val="FCE5CD"/>
              </a:buClr>
              <a:buSzPts val="900"/>
              <a:buFont typeface="Calibri"/>
              <a:buChar char="●"/>
            </a:pPr>
            <a:r>
              <a:rPr lang="en" sz="900">
                <a:solidFill>
                  <a:srgbClr val="FCE5CD"/>
                </a:solidFill>
                <a:latin typeface="Calibri"/>
                <a:ea typeface="Calibri"/>
                <a:cs typeface="Calibri"/>
                <a:sym typeface="Calibri"/>
              </a:rPr>
              <a:t>The system shall allow students to self register</a:t>
            </a:r>
            <a:endParaRPr sz="900">
              <a:solidFill>
                <a:srgbClr val="FCE5CD"/>
              </a:solidFill>
              <a:latin typeface="Calibri"/>
              <a:ea typeface="Calibri"/>
              <a:cs typeface="Calibri"/>
              <a:sym typeface="Calibri"/>
            </a:endParaRPr>
          </a:p>
          <a:p>
            <a:pPr indent="-285750" lvl="0" marL="457200" rtl="0" algn="l">
              <a:spcBef>
                <a:spcPts val="0"/>
              </a:spcBef>
              <a:spcAft>
                <a:spcPts val="0"/>
              </a:spcAft>
              <a:buClr>
                <a:srgbClr val="FCE5CD"/>
              </a:buClr>
              <a:buSzPts val="900"/>
              <a:buFont typeface="Calibri"/>
              <a:buChar char="●"/>
            </a:pPr>
            <a:r>
              <a:rPr lang="en" sz="900">
                <a:solidFill>
                  <a:srgbClr val="FCE5CD"/>
                </a:solidFill>
                <a:latin typeface="Calibri"/>
                <a:ea typeface="Calibri"/>
                <a:cs typeface="Calibri"/>
                <a:sym typeface="Calibri"/>
              </a:rPr>
              <a:t>The system shall allow for online payment of fees</a:t>
            </a:r>
            <a:endParaRPr sz="900">
              <a:solidFill>
                <a:srgbClr val="FCE5CD"/>
              </a:solidFill>
              <a:latin typeface="Calibri"/>
              <a:ea typeface="Calibri"/>
              <a:cs typeface="Calibri"/>
              <a:sym typeface="Calibri"/>
            </a:endParaRPr>
          </a:p>
          <a:p>
            <a:pPr indent="0" lvl="0" marL="0" rtl="0" algn="l">
              <a:spcBef>
                <a:spcPts val="0"/>
              </a:spcBef>
              <a:spcAft>
                <a:spcPts val="0"/>
              </a:spcAft>
              <a:buNone/>
            </a:pPr>
            <a:r>
              <a:t/>
            </a:r>
            <a:endParaRPr sz="1100">
              <a:solidFill>
                <a:srgbClr val="FCE5CD"/>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400">
                <a:solidFill>
                  <a:srgbClr val="FFFFFF"/>
                </a:solidFill>
                <a:latin typeface="Calibri"/>
                <a:ea typeface="Calibri"/>
                <a:cs typeface="Calibri"/>
                <a:sym typeface="Calibri"/>
              </a:rPr>
              <a:t>Use Case Diagram</a:t>
            </a:r>
            <a:endParaRPr sz="4400">
              <a:solidFill>
                <a:srgbClr val="FFFFFF"/>
              </a:solidFill>
              <a:latin typeface="Calibri"/>
              <a:ea typeface="Calibri"/>
              <a:cs typeface="Calibri"/>
              <a:sym typeface="Calibri"/>
            </a:endParaRPr>
          </a:p>
          <a:p>
            <a:pPr indent="0" lvl="0" marL="0" rtl="0" algn="ctr">
              <a:spcBef>
                <a:spcPts val="0"/>
              </a:spcBef>
              <a:spcAft>
                <a:spcPts val="0"/>
              </a:spcAft>
              <a:buNone/>
            </a:pPr>
            <a:r>
              <a:t/>
            </a:r>
            <a:endParaRPr/>
          </a:p>
        </p:txBody>
      </p:sp>
      <p:pic>
        <p:nvPicPr>
          <p:cNvPr id="104" name="Google Shape;104;p18"/>
          <p:cNvPicPr preferRelativeResize="0"/>
          <p:nvPr/>
        </p:nvPicPr>
        <p:blipFill rotWithShape="1">
          <a:blip r:embed="rId3">
            <a:alphaModFix/>
          </a:blip>
          <a:srcRect b="0" l="0" r="0" t="4942"/>
          <a:stretch/>
        </p:blipFill>
        <p:spPr>
          <a:xfrm>
            <a:off x="4572000" y="152400"/>
            <a:ext cx="4599775" cy="4328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400">
                <a:solidFill>
                  <a:srgbClr val="FFFFFF"/>
                </a:solidFill>
                <a:latin typeface="Calibri"/>
                <a:ea typeface="Calibri"/>
                <a:cs typeface="Calibri"/>
                <a:sym typeface="Calibri"/>
              </a:rPr>
              <a:t>Activity</a:t>
            </a:r>
            <a:r>
              <a:rPr lang="en" sz="4400">
                <a:solidFill>
                  <a:srgbClr val="FFFFFF"/>
                </a:solidFill>
                <a:latin typeface="Calibri"/>
                <a:ea typeface="Calibri"/>
                <a:cs typeface="Calibri"/>
                <a:sym typeface="Calibri"/>
              </a:rPr>
              <a:t> Diagram</a:t>
            </a:r>
            <a:endParaRPr sz="4400">
              <a:solidFill>
                <a:srgbClr val="FFFFFF"/>
              </a:solidFill>
              <a:latin typeface="Calibri"/>
              <a:ea typeface="Calibri"/>
              <a:cs typeface="Calibri"/>
              <a:sym typeface="Calibri"/>
            </a:endParaRPr>
          </a:p>
          <a:p>
            <a:pPr indent="0" lvl="0" marL="0" rtl="0" algn="ctr">
              <a:spcBef>
                <a:spcPts val="0"/>
              </a:spcBef>
              <a:spcAft>
                <a:spcPts val="0"/>
              </a:spcAft>
              <a:buNone/>
            </a:pPr>
            <a:r>
              <a:t/>
            </a:r>
            <a:endParaRPr/>
          </a:p>
        </p:txBody>
      </p:sp>
      <p:pic>
        <p:nvPicPr>
          <p:cNvPr id="110" name="Google Shape;110;p19"/>
          <p:cNvPicPr preferRelativeResize="0"/>
          <p:nvPr/>
        </p:nvPicPr>
        <p:blipFill rotWithShape="1">
          <a:blip r:embed="rId3">
            <a:alphaModFix/>
          </a:blip>
          <a:srcRect b="0" l="20191" r="0" t="6733"/>
          <a:stretch/>
        </p:blipFill>
        <p:spPr>
          <a:xfrm>
            <a:off x="4638825" y="179450"/>
            <a:ext cx="4248150" cy="4572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nvSpPr>
        <p:spPr>
          <a:xfrm>
            <a:off x="430554" y="546416"/>
            <a:ext cx="3669300" cy="2760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 sz="4400">
                <a:solidFill>
                  <a:srgbClr val="FFFFFF"/>
                </a:solidFill>
                <a:latin typeface="Calibri"/>
                <a:ea typeface="Calibri"/>
                <a:cs typeface="Calibri"/>
                <a:sym typeface="Calibri"/>
              </a:rPr>
              <a:t>Security</a:t>
            </a:r>
            <a:endParaRPr sz="4400">
              <a:solidFill>
                <a:srgbClr val="000000"/>
              </a:solidFill>
              <a:latin typeface="Calibri"/>
              <a:ea typeface="Calibri"/>
              <a:cs typeface="Calibri"/>
              <a:sym typeface="Calibri"/>
            </a:endParaRPr>
          </a:p>
        </p:txBody>
      </p:sp>
      <p:sp>
        <p:nvSpPr>
          <p:cNvPr id="116" name="Google Shape;116;p20"/>
          <p:cNvSpPr txBox="1"/>
          <p:nvPr/>
        </p:nvSpPr>
        <p:spPr>
          <a:xfrm>
            <a:off x="3552125" y="1262475"/>
            <a:ext cx="4964100" cy="2373900"/>
          </a:xfrm>
          <a:prstGeom prst="rect">
            <a:avLst/>
          </a:prstGeom>
          <a:noFill/>
          <a:ln>
            <a:noFill/>
          </a:ln>
        </p:spPr>
        <p:txBody>
          <a:bodyPr anchorCtr="0" anchor="t" bIns="91425" lIns="91425" spcFirstLastPara="1" rIns="91425" wrap="square" tIns="91425">
            <a:normAutofit lnSpcReduction="20000"/>
          </a:bodyPr>
          <a:lstStyle/>
          <a:p>
            <a:pPr indent="-317500" lvl="0" marL="457200" rtl="0" algn="l">
              <a:spcBef>
                <a:spcPts val="0"/>
              </a:spcBef>
              <a:spcAft>
                <a:spcPts val="0"/>
              </a:spcAft>
              <a:buClr>
                <a:srgbClr val="FCE5CD"/>
              </a:buClr>
              <a:buSzPts val="1400"/>
              <a:buFont typeface="Calibri"/>
              <a:buChar char="●"/>
            </a:pPr>
            <a:r>
              <a:rPr lang="en">
                <a:solidFill>
                  <a:srgbClr val="FCE5CD"/>
                </a:solidFill>
                <a:latin typeface="Calibri"/>
                <a:ea typeface="Calibri"/>
                <a:cs typeface="Calibri"/>
                <a:sym typeface="Calibri"/>
              </a:rPr>
              <a:t>Multi-factor Authentication will be required to access the system. A user must create a strong password and provide an e-mail address or cell phone number for authentication purposes.</a:t>
            </a:r>
            <a:endParaRPr>
              <a:solidFill>
                <a:srgbClr val="FCE5CD"/>
              </a:solidFill>
              <a:latin typeface="Calibri"/>
              <a:ea typeface="Calibri"/>
              <a:cs typeface="Calibri"/>
              <a:sym typeface="Calibri"/>
            </a:endParaRPr>
          </a:p>
          <a:p>
            <a:pPr indent="-317500" lvl="0" marL="457200" rtl="0" algn="l">
              <a:spcBef>
                <a:spcPts val="0"/>
              </a:spcBef>
              <a:spcAft>
                <a:spcPts val="0"/>
              </a:spcAft>
              <a:buClr>
                <a:srgbClr val="FCE5CD"/>
              </a:buClr>
              <a:buSzPts val="1400"/>
              <a:buFont typeface="Noto Sans Symbols"/>
              <a:buChar char="●"/>
            </a:pPr>
            <a:r>
              <a:rPr lang="en">
                <a:solidFill>
                  <a:srgbClr val="FCE5CD"/>
                </a:solidFill>
                <a:latin typeface="Calibri"/>
                <a:ea typeface="Calibri"/>
                <a:cs typeface="Calibri"/>
                <a:sym typeface="Calibri"/>
              </a:rPr>
              <a:t>After multiple failed attempts, the account will be disabled and further action by the user and/or administrators to restore</a:t>
            </a:r>
            <a:endParaRPr>
              <a:solidFill>
                <a:srgbClr val="FCE5CD"/>
              </a:solidFill>
              <a:latin typeface="Calibri"/>
              <a:ea typeface="Calibri"/>
              <a:cs typeface="Calibri"/>
              <a:sym typeface="Calibri"/>
            </a:endParaRPr>
          </a:p>
          <a:p>
            <a:pPr indent="-317500" lvl="0" marL="457200" rtl="0" algn="l">
              <a:spcBef>
                <a:spcPts val="0"/>
              </a:spcBef>
              <a:spcAft>
                <a:spcPts val="0"/>
              </a:spcAft>
              <a:buClr>
                <a:srgbClr val="FFF2CC"/>
              </a:buClr>
              <a:buSzPts val="1400"/>
              <a:buFont typeface="Noto Sans Symbols"/>
              <a:buChar char="●"/>
            </a:pPr>
            <a:r>
              <a:rPr lang="en">
                <a:solidFill>
                  <a:srgbClr val="FCE5CD"/>
                </a:solidFill>
                <a:latin typeface="Calibri"/>
                <a:ea typeface="Calibri"/>
                <a:cs typeface="Calibri"/>
                <a:sym typeface="Calibri"/>
              </a:rPr>
              <a:t>A user may reset the password</a:t>
            </a:r>
            <a:r>
              <a:rPr lang="en">
                <a:solidFill>
                  <a:srgbClr val="FFF2CC"/>
                </a:solidFill>
                <a:latin typeface="Calibri"/>
                <a:ea typeface="Calibri"/>
                <a:cs typeface="Calibri"/>
                <a:sym typeface="Calibri"/>
              </a:rPr>
              <a:t> by using a security question answer provided during account setup</a:t>
            </a:r>
            <a:endParaRPr>
              <a:solidFill>
                <a:srgbClr val="FFF2CC"/>
              </a:solidFill>
              <a:latin typeface="Calibri"/>
              <a:ea typeface="Calibri"/>
              <a:cs typeface="Calibri"/>
              <a:sym typeface="Calibri"/>
            </a:endParaRPr>
          </a:p>
          <a:p>
            <a:pPr indent="-317500" lvl="0" marL="457200" rtl="0" algn="l">
              <a:spcBef>
                <a:spcPts val="0"/>
              </a:spcBef>
              <a:spcAft>
                <a:spcPts val="0"/>
              </a:spcAft>
              <a:buClr>
                <a:srgbClr val="FFF2CC"/>
              </a:buClr>
              <a:buSzPts val="1400"/>
              <a:buFont typeface="Noto Sans Symbols"/>
              <a:buChar char="●"/>
            </a:pPr>
            <a:r>
              <a:rPr lang="en">
                <a:solidFill>
                  <a:srgbClr val="FFF2CC"/>
                </a:solidFill>
                <a:latin typeface="Calibri"/>
                <a:ea typeface="Calibri"/>
                <a:cs typeface="Calibri"/>
                <a:sym typeface="Calibri"/>
              </a:rPr>
              <a:t>Users should be alerted if there is a strong suspicion that their account has been compromised</a:t>
            </a:r>
            <a:endParaRPr sz="1600" u="sng">
              <a:solidFill>
                <a:srgbClr val="FFF2CC"/>
              </a:solidFill>
              <a:latin typeface="Calibri"/>
              <a:ea typeface="Calibri"/>
              <a:cs typeface="Calibri"/>
              <a:sym typeface="Calibri"/>
            </a:endParaRPr>
          </a:p>
          <a:p>
            <a:pPr indent="0" lvl="0" marL="0" rtl="0" algn="l">
              <a:spcBef>
                <a:spcPts val="0"/>
              </a:spcBef>
              <a:spcAft>
                <a:spcPts val="0"/>
              </a:spcAft>
              <a:buNone/>
            </a:pPr>
            <a:r>
              <a:t/>
            </a:r>
            <a:endParaRPr sz="1100">
              <a:solidFill>
                <a:srgbClr val="FCE5CD"/>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idx="1" type="body"/>
          </p:nvPr>
        </p:nvSpPr>
        <p:spPr>
          <a:xfrm>
            <a:off x="311700" y="787500"/>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chemeClr val="dk1"/>
                </a:solidFill>
              </a:rPr>
              <a:t>Assumptions</a:t>
            </a:r>
            <a:endParaRPr b="1" sz="2300">
              <a:solidFill>
                <a:schemeClr val="dk1"/>
              </a:solidFill>
            </a:endParaRPr>
          </a:p>
          <a:p>
            <a:pPr indent="-330200" lvl="0" marL="457200" rtl="0" algn="l">
              <a:spcBef>
                <a:spcPts val="1600"/>
              </a:spcBef>
              <a:spcAft>
                <a:spcPts val="0"/>
              </a:spcAft>
              <a:buSzPts val="1600"/>
              <a:buChar char="●"/>
            </a:pPr>
            <a:r>
              <a:rPr lang="en" sz="1600"/>
              <a:t>Users have internet access</a:t>
            </a:r>
            <a:endParaRPr sz="1600"/>
          </a:p>
          <a:p>
            <a:pPr indent="-330200" lvl="0" marL="457200" rtl="0" algn="l">
              <a:spcBef>
                <a:spcPts val="0"/>
              </a:spcBef>
              <a:spcAft>
                <a:spcPts val="0"/>
              </a:spcAft>
              <a:buSzPts val="1600"/>
              <a:buChar char="●"/>
            </a:pPr>
            <a:r>
              <a:rPr lang="en" sz="1600"/>
              <a:t>The system will reside in an offsite cloud-based system to maximize uptime, providing robust security and scalable performance</a:t>
            </a:r>
            <a:endParaRPr sz="1600"/>
          </a:p>
        </p:txBody>
      </p:sp>
      <p:sp>
        <p:nvSpPr>
          <p:cNvPr id="122" name="Google Shape;122;p21"/>
          <p:cNvSpPr txBox="1"/>
          <p:nvPr>
            <p:ph idx="2" type="body"/>
          </p:nvPr>
        </p:nvSpPr>
        <p:spPr>
          <a:xfrm>
            <a:off x="4832400" y="787500"/>
            <a:ext cx="3999900" cy="37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rPr>
              <a:t>Limitations</a:t>
            </a:r>
            <a:endParaRPr b="1" sz="2400">
              <a:solidFill>
                <a:schemeClr val="dk1"/>
              </a:solidFill>
            </a:endParaRPr>
          </a:p>
          <a:p>
            <a:pPr indent="-330200" lvl="0" marL="457200" rtl="0" algn="l">
              <a:spcBef>
                <a:spcPts val="1600"/>
              </a:spcBef>
              <a:spcAft>
                <a:spcPts val="0"/>
              </a:spcAft>
              <a:buSzPts val="1600"/>
              <a:buChar char="●"/>
            </a:pPr>
            <a:r>
              <a:rPr lang="en" sz="1600"/>
              <a:t>System will be unavailable if the cloud service experiences downtime</a:t>
            </a:r>
            <a:endParaRPr sz="1600"/>
          </a:p>
          <a:p>
            <a:pPr indent="-330200" lvl="0" marL="457200" rtl="0" algn="l">
              <a:spcBef>
                <a:spcPts val="0"/>
              </a:spcBef>
              <a:spcAft>
                <a:spcPts val="0"/>
              </a:spcAft>
              <a:buSzPts val="1600"/>
              <a:buChar char="●"/>
            </a:pPr>
            <a:r>
              <a:rPr lang="en" sz="1600"/>
              <a:t>Users will not be able to access the system if their internet connection goes down.</a:t>
            </a:r>
            <a:endParaRPr sz="1600"/>
          </a:p>
          <a:p>
            <a:pPr indent="-330200" lvl="0" marL="457200" rtl="0" algn="l">
              <a:spcBef>
                <a:spcPts val="0"/>
              </a:spcBef>
              <a:spcAft>
                <a:spcPts val="0"/>
              </a:spcAft>
              <a:buSzPts val="1600"/>
              <a:buChar char="●"/>
            </a:pPr>
            <a:r>
              <a:rPr lang="en" sz="1600"/>
              <a:t>Must abide by Cloud Service Provider Terms of Service. This should not seriously limit the system but should be periodically reviewed to ensure the system is in compliance</a:t>
            </a:r>
            <a:endParaRPr sz="1600"/>
          </a:p>
          <a:p>
            <a:pPr indent="0" lvl="0" marL="0" rtl="0" algn="l">
              <a:spcBef>
                <a:spcPts val="1600"/>
              </a:spcBef>
              <a:spcAft>
                <a:spcPts val="1600"/>
              </a:spcAft>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