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63"/>
          <a:sy d="100" n="63"/>
        </p:scale>
        <p:origin xmlns:c="http://schemas.openxmlformats.org/drawingml/2006/chart" xmlns:pic="http://schemas.openxmlformats.org/drawingml/2006/picture" xmlns:dgm="http://schemas.openxmlformats.org/drawingml/2006/diagram" x="-1896" y="-104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Title Slide">
    <p:bg>
      <p:bgRef xmlns:c="http://schemas.openxmlformats.org/drawingml/2006/chart" xmlns:pic="http://schemas.openxmlformats.org/drawingml/2006/picture" xmlns:dgm="http://schemas.openxmlformats.org/drawingml/2006/diagram" idx="1001">
        <a:schemeClr val="bg2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1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Rectangle 1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1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ubtitle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2819400"/>
            <a:ext cx="64008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 b="1" baseline="0" cap="all" spc="250" sz="1600">
                <a:solidFill>
                  <a:schemeClr val="tx2"/>
                </a:solidFill>
                <a:uFillTx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>
                <a:uFillTx/>
              </a:rPr>
              <a:t>Click to edit Master subtitle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" name="Date Placeholder 2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C295150-4FD7-4802-B0EB-D52217513A72}" type="datetime1">
              <a:rPr lang="en-US" smtClean="0">
                <a:uFillTx/>
              </a:rPr>
              <a:pPr/>
              <a:t>2/23/18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Footer Placeholder 1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traight Connector 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5448" y="2420112"/>
            <a:ext cx="8833104" cy="0"/>
          </a:xfrm>
          <a:prstGeom prst="line">
            <a:avLst/>
          </a:prstGeom>
          <a:noFill/>
          <a:ln algn="ctr" cap="flat" cmpd="sng" w="11430">
            <a:solidFill>
              <a:schemeClr val="accent3">
                <a:shade val="75000"/>
              </a:schemeClr>
            </a:solidFill>
            <a:prstDash val="sysDash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Rectangle 9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52400"/>
            <a:ext cx="8833104" cy="6547104"/>
          </a:xfrm>
          <a:prstGeom prst="rect">
            <a:avLst/>
          </a:prstGeom>
          <a:noFill/>
          <a:ln algn="ctr" cap="flat" cmpd="sng" w="9525">
            <a:solidFill>
              <a:schemeClr val="accent3">
                <a:shade val="75000"/>
              </a:schemeClr>
            </a:solidFill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dirty="0"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Oval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algn="ctr" cap="rnd" cmpd="sng" w="15875">
            <a:noFill/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Oval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algn="ctr" cap="rnd" cmpd="dbl" w="50800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" name="Slide Number Placeholder 2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43400" y="2199450"/>
            <a:ext cx="457200" cy="4413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  <a:uFillTx/>
              </a:defRPr>
            </a:lvl1pPr>
          </a:lstStyle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Title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381000"/>
            <a:ext cx="77724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4200">
                <a:solidFill>
                  <a:schemeClr val="accent1"/>
                </a:solidFill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bg>
      <p:bgRef xmlns:c="http://schemas.openxmlformats.org/drawingml/2006/chart" xmlns:pic="http://schemas.openxmlformats.org/drawingml/2006/picture" xmlns:dgm="http://schemas.openxmlformats.org/drawingml/2006/diagram" idx="1001">
        <a:schemeClr val="bg2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0461895A-832A-4167-BE9B-7448CA062309}" type="datetime1">
              <a:rPr lang="en-US" smtClean="0">
                <a:uFillTx/>
              </a:rPr>
              <a:pPr/>
              <a:t>2/23/18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36DD0FD-55B0-48C4-8AF2-8A69533EDFC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vertTitleAndTx">
  <p:cSld name="Vertical Title and Text">
    <p:bg>
      <p:bgRef xmlns:c="http://schemas.openxmlformats.org/drawingml/2006/chart" xmlns:pic="http://schemas.openxmlformats.org/drawingml/2006/picture" xmlns:dgm="http://schemas.openxmlformats.org/drawingml/2006/diagram" idx="1001">
        <a:schemeClr val="bg2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Rectangle 9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ectangle 10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55448"/>
            <a:ext cx="8833104" cy="6547104"/>
          </a:xfrm>
          <a:prstGeom prst="rect">
            <a:avLst/>
          </a:prstGeom>
          <a:noFill/>
          <a:ln algn="ctr" cap="flat" cmpd="sng" w="9525">
            <a:solidFill>
              <a:schemeClr val="accent3">
                <a:shade val="75000"/>
              </a:schemeClr>
            </a:solidFill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dirty="0"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Straight Connector 12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5400000">
            <a:off x="4021836" y="3278124"/>
            <a:ext cx="6245352" cy="0"/>
          </a:xfrm>
          <a:prstGeom prst="line">
            <a:avLst/>
          </a:prstGeom>
          <a:noFill/>
          <a:ln algn="ctr" cap="flat" cmpd="sng" w="9525">
            <a:solidFill>
              <a:schemeClr val="accent3">
                <a:shade val="75000"/>
              </a:schemeClr>
            </a:solidFill>
            <a:prstDash val="sysDash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Oval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algn="ctr" cap="rnd" cmpd="sng" w="15875">
            <a:noFill/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Oval 1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algn="ctr" cap="rnd" cmpd="dbl" w="50800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915912" y="3009901"/>
            <a:ext cx="457200" cy="4413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36DD0FD-55B0-48C4-8AF2-8A69533EDFC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4800" y="304800"/>
            <a:ext cx="6553200" cy="5821366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227571FF-D602-4BB6-9683-7A1E909D4296}" type="datetime1">
              <a:rPr lang="en-US" smtClean="0">
                <a:uFillTx/>
              </a:rPr>
              <a:pPr/>
              <a:t>2/23/18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391400" y="304801"/>
            <a:ext cx="14478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bg>
      <p:bgRef xmlns:c="http://schemas.openxmlformats.org/drawingml/2006/chart" xmlns:pic="http://schemas.openxmlformats.org/drawingml/2006/picture" xmlns:dgm="http://schemas.openxmlformats.org/drawingml/2006/diagram" idx="1001">
        <a:schemeClr val="bg2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C392BEB-5202-498C-89F7-BBD3BEE1B887}" type="datetime1">
              <a:rPr lang="en-US" smtClean="0">
                <a:uFillTx/>
              </a:rPr>
              <a:pPr/>
              <a:t>2/23/18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61688" y="1026372"/>
            <a:ext cx="457200" cy="4413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36DD0FD-55B0-48C4-8AF2-8A69533EDFC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1752" y="1527048"/>
            <a:ext cx="8503920" cy="4572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secHead">
  <p:cSld name="Section Header"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7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1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1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Rectangle 1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68426" y="2743200"/>
            <a:ext cx="6480174" cy="16732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ctr" indent="0" marL="0">
              <a:buNone/>
              <a:defRPr b="1" baseline="0" cap="all" spc="250" sz="1600">
                <a:solidFill>
                  <a:schemeClr val="tx2"/>
                </a:solidFill>
                <a:uFillTx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</a:lstStyle>
          <a:p>
            <a:pPr eaLnBrk="1" hangingPunct="1" latinLnBrk="0" lvl="0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52400"/>
            <a:ext cx="8833104" cy="6547104"/>
          </a:xfrm>
          <a:prstGeom prst="rect">
            <a:avLst/>
          </a:prstGeom>
          <a:noFill/>
          <a:ln algn="ctr" cap="flat" cmpd="sng" w="9525">
            <a:solidFill>
              <a:schemeClr val="accent3">
                <a:shade val="75000"/>
              </a:schemeClr>
            </a:solidFill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dirty="0"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242B6C6-10FF-4510-A888-F0B9C6A788B0}" type="datetime1">
              <a:rPr lang="en-US" smtClean="0">
                <a:uFillTx/>
              </a:rPr>
              <a:pPr/>
              <a:t>2/23/18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Straight Connector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2438400"/>
            <a:ext cx="8833104" cy="0"/>
          </a:xfrm>
          <a:prstGeom prst="line">
            <a:avLst/>
          </a:prstGeom>
          <a:noFill/>
          <a:ln algn="ctr" cap="flat" cmpd="sng" w="11430">
            <a:solidFill>
              <a:schemeClr val="accent3">
                <a:shade val="75000"/>
              </a:schemeClr>
            </a:solidFill>
            <a:prstDash val="sysDash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Oval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algn="ctr" cap="rnd" cmpd="sng" w="15875">
            <a:noFill/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Oval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algn="ctr" cap="rnd" cmpd="dbl" w="50800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43400" y="2199450"/>
            <a:ext cx="457200" cy="4413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  <a:uFillTx/>
              </a:defRPr>
            </a:lvl1pPr>
          </a:lstStyle>
          <a:p>
            <a:fld id="{F36DD0FD-55B0-48C4-8AF2-8A69533EDFC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533400"/>
            <a:ext cx="7772400" cy="1524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ctr">
              <a:buNone/>
              <a:defRPr b="0" baseline="0" cap="none" sz="4200">
                <a:solidFill>
                  <a:srgbClr val="FFFFFF"/>
                </a:solidFill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bg>
      <p:bgRef xmlns:c="http://schemas.openxmlformats.org/drawingml/2006/chart" xmlns:pic="http://schemas.openxmlformats.org/drawingml/2006/picture" xmlns:dgm="http://schemas.openxmlformats.org/drawingml/2006/diagram" idx="1001">
        <a:schemeClr val="bg2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1752" y="228600"/>
            <a:ext cx="8534400" cy="75895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91200" y="6409944"/>
            <a:ext cx="3044952" cy="36576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2847B31-A4E1-4FCE-8661-5EC33A675437}" type="datetime1">
              <a:rPr lang="en-US" smtClean="0">
                <a:uFillTx/>
              </a:rPr>
              <a:pPr/>
              <a:t>2/23/18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36DD0FD-55B0-48C4-8AF2-8A69533EDFC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Straight Connector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4563080" y="1575652"/>
            <a:ext cx="8921" cy="4819557"/>
          </a:xfrm>
          <a:prstGeom prst="line">
            <a:avLst/>
          </a:prstGeom>
          <a:noFill/>
          <a:ln algn="ctr" cap="flat" cmpd="sng" w="9525">
            <a:solidFill>
              <a:schemeClr val="tx2"/>
            </a:solidFill>
            <a:prstDash val="sysDash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Content Placeholder 9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1752" y="1371600"/>
            <a:ext cx="4038600" cy="468172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500">
                <a:uFillTx/>
              </a:defRPr>
            </a:lvl1pPr>
          </a:lstStyle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Content Placeholder 1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00600" y="1371600"/>
            <a:ext cx="4038600" cy="468172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500">
                <a:uFillTx/>
              </a:defRPr>
            </a:lvl1pPr>
          </a:lstStyle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woTxTwoObj">
  <p:cSld name="Comparison">
    <p:bg>
      <p:bgRef xmlns:c="http://schemas.openxmlformats.org/drawingml/2006/chart" xmlns:pic="http://schemas.openxmlformats.org/drawingml/2006/picture" xmlns:dgm="http://schemas.openxmlformats.org/drawingml/2006/diagram" idx="1001">
        <a:schemeClr val="bg2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" name="Straight Connector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4572000" y="2200275"/>
            <a:ext cx="0" cy="4187952"/>
          </a:xfrm>
          <a:prstGeom prst="line">
            <a:avLst/>
          </a:prstGeom>
          <a:noFill/>
          <a:ln algn="ctr" cap="flat" cmpd="sng" w="9525">
            <a:solidFill>
              <a:schemeClr val="tx2"/>
            </a:solidFill>
            <a:prstDash val="sysDash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Rectangle 19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Rectangle 1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Rectangle 20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Rectangle 2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ectangle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algn="ctr" cap="rnd" cmpd="sng" w="15875">
            <a:noFill/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1752" y="1524000"/>
            <a:ext cx="4040188" cy="732974"/>
          </a:xfrm>
          <a:noFill/>
          <a:ln algn="ctr" cap="rnd" cmpd="sng" w="15875">
            <a:noFill/>
            <a:prstDash val="soli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>
            <a:noAutofit/>
          </a:bodyPr>
          <a:lstStyle>
            <a:lvl1pPr indent="0" marL="0">
              <a:buNone/>
              <a:defRPr b="1" dirty="0" lang="en-US" smtClean="0" sz="2200">
                <a:solidFill>
                  <a:srgbClr val="FFFFFF"/>
                </a:solidFill>
                <a:uFillTx/>
              </a:defRPr>
            </a:lvl1pPr>
            <a:lvl2pPr>
              <a:buNone/>
              <a:defRPr b="1" sz="2000">
                <a:uFillTx/>
              </a:defRPr>
            </a:lvl2pPr>
            <a:lvl3pPr>
              <a:buNone/>
              <a:defRPr b="1" sz="1800">
                <a:uFillTx/>
              </a:defRPr>
            </a:lvl3pPr>
            <a:lvl4pPr>
              <a:buNone/>
              <a:defRPr b="1" sz="1600">
                <a:uFillTx/>
              </a:defRPr>
            </a:lvl4pPr>
            <a:lvl5pPr>
              <a:buNone/>
              <a:defRPr b="1" sz="1600">
                <a:uFillTx/>
              </a:defRPr>
            </a:lvl5pPr>
          </a:lstStyle>
          <a:p>
            <a:pPr eaLnBrk="1" hangingPunct="1" latinLnBrk="0" lvl="0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91330" y="1524000"/>
            <a:ext cx="4041775" cy="731520"/>
          </a:xfrm>
          <a:noFill/>
          <a:ln algn="ctr" cap="rnd" cmpd="sng" w="15875">
            <a:noFill/>
            <a:prstDash val="soli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>
            <a:noAutofit/>
          </a:bodyPr>
          <a:lstStyle>
            <a:lvl1pPr indent="0" marL="0">
              <a:buNone/>
              <a:defRPr b="1" sz="2200">
                <a:uFillTx/>
              </a:defRPr>
            </a:lvl1pPr>
            <a:lvl2pPr>
              <a:buNone/>
              <a:defRPr b="1" sz="2000">
                <a:uFillTx/>
              </a:defRPr>
            </a:lvl2pPr>
            <a:lvl3pPr>
              <a:buNone/>
              <a:defRPr b="1" sz="1800">
                <a:uFillTx/>
              </a:defRPr>
            </a:lvl3pPr>
            <a:lvl4pPr>
              <a:buNone/>
              <a:defRPr b="1" sz="1600">
                <a:uFillTx/>
              </a:defRPr>
            </a:lvl4pPr>
            <a:lvl5pPr>
              <a:buNone/>
              <a:defRPr b="1" sz="1600">
                <a:uFillTx/>
              </a:defRPr>
            </a:lvl5pPr>
          </a:lstStyle>
          <a:p>
            <a:pPr eaLnBrk="1" hangingPunct="1" latinLnBrk="0" lvl="0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CAD832D-B7F8-4A85-B115-3F84BE9AC26D}" type="datetime1">
              <a:rPr lang="en-US" smtClean="0">
                <a:uFillTx/>
              </a:rPr>
              <a:pPr/>
              <a:t>2/23/18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4800" y="6409944"/>
            <a:ext cx="3581400" cy="36576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Straight Connector 14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280160"/>
            <a:ext cx="8833104" cy="0"/>
          </a:xfrm>
          <a:prstGeom prst="line">
            <a:avLst/>
          </a:prstGeom>
          <a:noFill/>
          <a:ln algn="ctr" cap="flat" cmpd="sng" w="11430">
            <a:solidFill>
              <a:schemeClr val="accent3">
                <a:shade val="75000"/>
              </a:schemeClr>
            </a:solidFill>
            <a:prstDash val="sysDash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1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55448"/>
            <a:ext cx="8833104" cy="6547104"/>
          </a:xfrm>
          <a:prstGeom prst="rect">
            <a:avLst/>
          </a:prstGeom>
          <a:noFill/>
          <a:ln algn="ctr" cap="flat" cmpd="sng" w="9525">
            <a:solidFill>
              <a:schemeClr val="accent3">
                <a:shade val="75000"/>
              </a:schemeClr>
            </a:solidFill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dirty="0"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Content Placeholder 2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1752" y="2471383"/>
            <a:ext cx="4041648" cy="381840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" name="Content Placeholder 2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00600" y="2471383"/>
            <a:ext cx="4038600" cy="382219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Oval 2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algn="ctr" cap="rnd" cmpd="sng" w="15875">
            <a:noFill/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" name="Oval 2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algn="ctr" cap="rnd" cmpd="dbl" w="50800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43400" y="1042416"/>
            <a:ext cx="457200" cy="4413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>
              <a:defRPr>
                <a:uFillTx/>
              </a:defRPr>
            </a:lvl1pPr>
          </a:lstStyle>
          <a:p>
            <a:fld id="{F36DD0FD-55B0-48C4-8AF2-8A69533EDFC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Title 2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anchor="b" anchorCtr="0" rtlCol="0"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10B34F3-05F7-41C1-B84E-68CE2E00C83C}" type="datetime1">
              <a:rPr lang="en-US" smtClean="0">
                <a:uFillTx/>
              </a:rPr>
              <a:pPr/>
              <a:t>2/23/18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43400" y="1036020"/>
            <a:ext cx="457200" cy="4413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36DD0FD-55B0-48C4-8AF2-8A69533EDFC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Rectangle 9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58496"/>
            <a:ext cx="8833104" cy="6547104"/>
          </a:xfrm>
          <a:prstGeom prst="rect">
            <a:avLst/>
          </a:prstGeom>
          <a:noFill/>
          <a:ln algn="ctr" cap="flat" cmpd="sng" w="9525">
            <a:solidFill>
              <a:schemeClr val="accent3">
                <a:shade val="75000"/>
              </a:schemeClr>
            </a:solidFill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dirty="0"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8D47F82-2B2E-4837-B3AB-C94C672FBECB}" type="datetime1">
              <a:rPr lang="en-US" smtClean="0">
                <a:uFillTx/>
              </a:rPr>
              <a:pPr/>
              <a:t>2/23/18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0" y="6324600"/>
            <a:ext cx="609600" cy="44132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solidFill>
                  <a:srgbClr val="FFFFFF"/>
                </a:solidFill>
                <a:uFillTx/>
              </a:defRPr>
            </a:lvl1pPr>
          </a:lstStyle>
          <a:p>
            <a:fld id="{F36DD0FD-55B0-48C4-8AF2-8A69533EDFC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objTx">
  <p:cSld name="Content with Caption"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9" name="Rectangle 1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1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1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algn="ctr" cap="rnd" cmpd="sng" w="15875">
            <a:noFill/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914400"/>
            <a:ext cx="2362200" cy="990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Autofit/>
          </a:bodyPr>
          <a:lstStyle>
            <a:lvl1pPr algn="l">
              <a:buNone/>
              <a:defRPr b="1" sz="2200">
                <a:solidFill>
                  <a:srgbClr val="FFFFFF"/>
                </a:solidFill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1981200"/>
            <a:ext cx="2362200" cy="4144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spcAft>
                <a:spcPts val="1000"/>
              </a:spcAft>
              <a:buNone/>
              <a:defRPr sz="1600">
                <a:solidFill>
                  <a:srgbClr val="FFFFFF"/>
                </a:solidFill>
                <a:uFillTx/>
              </a:defRPr>
            </a:lvl1pPr>
            <a:lvl2pPr>
              <a:buNone/>
              <a:defRPr sz="1200">
                <a:uFillTx/>
              </a:defRPr>
            </a:lvl2pPr>
            <a:lvl3pPr>
              <a:buNone/>
              <a:defRPr sz="1000">
                <a:uFillTx/>
              </a:defRPr>
            </a:lvl3pPr>
            <a:lvl4pPr>
              <a:buNone/>
              <a:defRPr sz="900">
                <a:uFillTx/>
              </a:defRPr>
            </a:lvl4pPr>
            <a:lvl5pPr>
              <a:buNone/>
              <a:defRPr sz="900">
                <a:uFillTx/>
              </a:defRPr>
            </a:lvl5pPr>
          </a:lstStyle>
          <a:p>
            <a:pPr eaLnBrk="1" hangingPunct="1" latinLnBrk="0" lvl="0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52400"/>
            <a:ext cx="8833104" cy="6547104"/>
          </a:xfrm>
          <a:prstGeom prst="rect">
            <a:avLst/>
          </a:prstGeom>
          <a:noFill/>
          <a:ln algn="ctr" cap="flat" cmpd="sng" w="9525">
            <a:solidFill>
              <a:schemeClr val="accent3">
                <a:shade val="75000"/>
              </a:schemeClr>
            </a:solidFill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dirty="0"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traight Connector 8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533400"/>
            <a:ext cx="8833104" cy="0"/>
          </a:xfrm>
          <a:prstGeom prst="line">
            <a:avLst/>
          </a:prstGeom>
          <a:noFill/>
          <a:ln algn="ctr" cap="flat" cmpd="sng" w="11430">
            <a:solidFill>
              <a:schemeClr val="accent3">
                <a:shade val="75000"/>
              </a:schemeClr>
            </a:solidFill>
            <a:prstDash val="sysDash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Content Placeholder 19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685800"/>
            <a:ext cx="5638800" cy="541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Oval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algn="ctr" cap="rnd" cmpd="sng" w="15875">
            <a:noFill/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Oval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algn="ctr" cap="rnd" cmpd="dbl" w="50800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12738"/>
            <a:ext cx="457200" cy="4413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  <a:uFillTx/>
              </a:defRPr>
            </a:lvl1pPr>
          </a:lstStyle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Rectangle 20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1E57738-F4B0-48EA-9B71-E0F723F8BF6C}" type="datetime1">
              <a:rPr lang="en-US" smtClean="0">
                <a:uFillTx/>
              </a:rPr>
              <a:pPr/>
              <a:t>2/23/18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1752" y="6410848"/>
            <a:ext cx="3383280" cy="36576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1" name="Straight Connector 20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533400"/>
            <a:ext cx="8833104" cy="0"/>
          </a:xfrm>
          <a:prstGeom prst="line">
            <a:avLst/>
          </a:prstGeom>
          <a:noFill/>
          <a:ln algn="ctr" cap="flat" cmpd="sng" w="11430">
            <a:solidFill>
              <a:schemeClr val="accent3">
                <a:shade val="75000"/>
              </a:schemeClr>
            </a:solidFill>
            <a:prstDash val="sysDash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Rectangle 1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1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dirty="0"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Rectangle 19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algn="ctr" cap="rnd" cmpd="sng" w="15875">
            <a:noFill/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1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55448"/>
            <a:ext cx="8833104" cy="6547104"/>
          </a:xfrm>
          <a:prstGeom prst="rect">
            <a:avLst/>
          </a:prstGeom>
          <a:noFill/>
          <a:ln algn="ctr" cap="flat" cmpd="sng" w="9525">
            <a:solidFill>
              <a:schemeClr val="accent3">
                <a:shade val="75000"/>
              </a:schemeClr>
            </a:solidFill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dirty="0"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Oval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algn="ctr" cap="rnd" cmpd="sng" w="15875">
            <a:noFill/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Oval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algn="ctr" cap="rnd" cmpd="dbl" w="50800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12738"/>
            <a:ext cx="457200" cy="4413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36DD0FD-55B0-48C4-8AF2-8A69533EDFC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00375" y="5029200"/>
            <a:ext cx="5867400" cy="1219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Autofit/>
          </a:bodyPr>
          <a:lstStyle>
            <a:lvl1pPr algn="l">
              <a:buNone/>
              <a:defRPr b="1" sz="2400">
                <a:solidFill>
                  <a:schemeClr val="tx2"/>
                </a:solidFill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00375" y="609600"/>
            <a:ext cx="5867400" cy="426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</a:lstStyle>
          <a:p>
            <a:r>
              <a:rPr kumimoji="0" lang="en-US" smtClean="0">
                <a:uFillTx/>
              </a:rPr>
              <a:t>Drag picture to placeholder or click icon to add</a:t>
            </a:r>
            <a:endParaRPr dirty="0"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990600"/>
            <a:ext cx="2438400" cy="5257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  <a:uFillTx/>
              </a:defRPr>
            </a:lvl1pPr>
            <a:lvl2pPr>
              <a:defRPr sz="1200">
                <a:uFillTx/>
              </a:defRPr>
            </a:lvl2pPr>
            <a:lvl3pPr>
              <a:defRPr sz="1000">
                <a:uFillTx/>
              </a:defRPr>
            </a:lvl3pPr>
            <a:lvl4pPr>
              <a:defRPr sz="900">
                <a:uFillTx/>
              </a:defRPr>
            </a:lvl4pPr>
            <a:lvl5pPr>
              <a:defRPr sz="900">
                <a:uFillTx/>
              </a:defRPr>
            </a:lvl5pPr>
          </a:lstStyle>
          <a:p>
            <a:pPr eaLnBrk="1" hangingPunct="1" latinLnBrk="0" lvl="0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Rectangle 2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88152" y="6404984"/>
            <a:ext cx="3044952" cy="36576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600D5EF-7D26-425F-8C45-B9312ACE18BC}" type="datetime1">
              <a:rPr lang="en-US" smtClean="0">
                <a:uFillTx/>
              </a:rPr>
              <a:pPr/>
              <a:t>2/23/18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1752" y="6410848"/>
            <a:ext cx="3584448" cy="36576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7" name="Rectangle 16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1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Rectangle 1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algn="ctr" cap="flat" cmpd="sng" w="9525">
            <a:noFill/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Date Placeholder 1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91200" y="6404984"/>
            <a:ext cx="3044952" cy="3657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vert="horz"/>
          <a:lstStyle>
            <a:lvl1pPr algn="r" eaLnBrk="1" hangingPunct="1" latinLnBrk="0">
              <a:defRPr kumimoji="0" sz="1400">
                <a:solidFill>
                  <a:srgbClr val="FFFFFF"/>
                </a:solidFill>
                <a:uFillTx/>
              </a:defRPr>
            </a:lvl1pPr>
          </a:lstStyle>
          <a:p>
            <a:fld id="{F1909345-DEE0-4B07-8E32-441AC9DA095E}" type="datetime1">
              <a:rPr lang="en-US" smtClean="0">
                <a:uFillTx/>
              </a:rPr>
              <a:pPr/>
              <a:t>2/23/18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4800" y="6410848"/>
            <a:ext cx="3581400" cy="3657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vert="horz"/>
          <a:lstStyle>
            <a:lvl1pPr algn="l" eaLnBrk="1" hangingPunct="1" latinLnBrk="0">
              <a:defRPr kumimoji="0" sz="1200">
                <a:solidFill>
                  <a:srgbClr val="FFFFFF"/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55448"/>
            <a:ext cx="8833104" cy="6547104"/>
          </a:xfrm>
          <a:prstGeom prst="rect">
            <a:avLst/>
          </a:prstGeom>
          <a:noFill/>
          <a:ln algn="ctr" cap="flat" cmpd="sng" w="9525">
            <a:solidFill>
              <a:schemeClr val="accent3">
                <a:shade val="75000"/>
              </a:schemeClr>
            </a:solidFill>
            <a:prstDash val="solid"/>
            <a:miter lim="800000"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dirty="0"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Straight Connector 9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" y="1276743"/>
            <a:ext cx="8833104" cy="0"/>
          </a:xfrm>
          <a:prstGeom prst="line">
            <a:avLst/>
          </a:prstGeom>
          <a:noFill/>
          <a:ln algn="ctr" cap="flat" cmpd="sng" w="9525">
            <a:solidFill>
              <a:schemeClr val="accent3">
                <a:shade val="75000"/>
              </a:schemeClr>
            </a:solidFill>
            <a:prstDash val="sysDash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compatLnSpc="1" lIns="91440" rIns="91440" tIns="45720" vert="horz" wrap="none"/>
          <a:lstStyle/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Oval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algn="ctr" cap="rnd" cmpd="sng" w="15875">
            <a:noFill/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Oval 1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algn="ctr" cap="rnd" cmpd="dbl" w="50800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Slide Number Placeholder 2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43400" y="1040174"/>
            <a:ext cx="457200" cy="4413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lIns="45720" rIns="45720" vert="horz">
            <a:normAutofit/>
          </a:bodyPr>
          <a:lstStyle>
            <a:lvl1pPr algn="ctr" eaLnBrk="1" hangingPunct="1" latinLnBrk="0">
              <a:defRPr kumimoji="0" sz="1600">
                <a:solidFill>
                  <a:schemeClr val="accent3">
                    <a:shade val="75000"/>
                  </a:schemeClr>
                </a:solidFill>
                <a:uFillTx/>
              </a:defRPr>
            </a:lvl1pPr>
          </a:lstStyle>
          <a:p>
            <a:fld id="{F36DD0FD-55B0-48C4-8AF2-8A69533EDFC3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Title Placeholder 2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1752" y="228600"/>
            <a:ext cx="8534400" cy="75895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vert="horz">
            <a:normAutofit/>
          </a:bodyPr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Text Placeholder 1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1752" y="1524000"/>
            <a:ext cx="8534400" cy="459943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vert="horz">
            <a:normAutofit/>
          </a:bodyPr>
          <a:lstStyle/>
          <a:p>
            <a:pPr eaLnBrk="1" hangingPunct="1" latinLnBrk="0" lvl="0"/>
            <a:r>
              <a:rPr kumimoji="0"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kumimoji="0"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kumimoji="0"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kumimoji="0"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kumimoji="0"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hf dt="0" ftr="0" hdr="0" sldNum="0"/>
  <p:txStyles>
    <p:titleStyle xmlns:c="http://schemas.openxmlformats.org/drawingml/2006/chart" xmlns:pic="http://schemas.openxmlformats.org/drawingml/2006/picture" xmlns:dgm="http://schemas.openxmlformats.org/drawingml/2006/diagram">
      <a:lvl1pPr algn="ctr" eaLnBrk="1" hangingPunct="1" latinLnBrk="0" rtl="0">
        <a:spcBef>
          <a:spcPct val="0"/>
        </a:spcBef>
        <a:buNone/>
        <a:defRPr kern="1200" kumimoji="0" sz="3300">
          <a:solidFill>
            <a:schemeClr val="accent3">
              <a:shade val="75000"/>
            </a:schemeClr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eaLnBrk="1" hangingPunct="1" indent="-274320" latinLnBrk="0" marL="27432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kern="1200" kumimoji="0" sz="27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eaLnBrk="1" hangingPunct="1" indent="-274320" latinLnBrk="0" marL="548640" rtl="0">
        <a:spcBef>
          <a:spcPct val="20000"/>
        </a:spcBef>
        <a:buClr>
          <a:schemeClr val="accent2"/>
        </a:buClr>
        <a:buSzPct val="70000"/>
        <a:buFont typeface="Wingdings"/>
        <a:buChar char=""/>
        <a:defRPr kern="1200" kumimoji="0" sz="2200">
          <a:solidFill>
            <a:schemeClr val="tx2"/>
          </a:solidFill>
          <a:uFillTx/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ct val="20000"/>
        </a:spcBef>
        <a:buClr>
          <a:schemeClr val="accent3"/>
        </a:buClr>
        <a:buSzPct val="75000"/>
        <a:buFont typeface="Wingdings 2"/>
        <a:buChar char=""/>
        <a:defRPr kern="1200" kumimoji="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ct val="20000"/>
        </a:spcBef>
        <a:buClr>
          <a:schemeClr val="accent4"/>
        </a:buClr>
        <a:buSzPct val="70000"/>
        <a:buFont typeface="Wingdings"/>
        <a:buChar char=""/>
        <a:defRPr kern="1200" kumimoji="0" sz="2000">
          <a:solidFill>
            <a:schemeClr val="tx2"/>
          </a:solidFill>
          <a:uFillTx/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ct val="20000"/>
        </a:spcBef>
        <a:buClr>
          <a:schemeClr val="accent5"/>
        </a:buClr>
        <a:buFontTx/>
        <a:buChar char="•"/>
        <a:defRPr kern="1200" kumimoji="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eaLnBrk="1" hangingPunct="1" indent="-182880" latinLnBrk="0" marL="164592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kern="1200" kumimoji="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baseline="0" kern="1200" kumimoji="0" sz="16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eaLnBrk="1" hangingPunct="1" indent="-182880" latinLnBrk="0" marL="2103120" rtl="0">
        <a:spcBef>
          <a:spcPct val="20000"/>
        </a:spcBef>
        <a:buClr>
          <a:schemeClr val="accent4">
            <a:shade val="75000"/>
          </a:schemeClr>
        </a:buClr>
        <a:buChar char="•"/>
        <a:defRPr kern="1200" kumimoji="0" sz="16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eaLnBrk="1" hangingPunct="1" indent="-182880" latinLnBrk="0" marL="2377440" rtl="0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baseline="0" cap="all" kern="1200" kumimoji="0" sz="14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lvl1pPr algn="l" eaLnBrk="1" hangingPunct="1" latinLnBrk="0" marL="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Transfer Council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Mission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quarte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The Transfer Council aims to create consistent programming for transfer students throughout their times at Georgetown; it also strives to advocate for changes at the university-level that would benefit transfer students and improve their experiences.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Organization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quarte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As of the 2017-2018 academic year, the Transfer Council is an administrative group under the Center for Student Engagement (CSE).</a:t>
            </a:r>
          </a:p>
          <a:p>
            <a:r>
              <a:rPr dirty="0" lang="en-US" smtClean="0">
                <a:uFillTx/>
              </a:rPr>
              <a:t>Formerly, the Transfer Council was a sub-section of GUSA</a:t>
            </a:r>
          </a:p>
          <a:p>
            <a:r>
              <a:rPr dirty="0" lang="en-US" smtClean="0">
                <a:uFillTx/>
              </a:rPr>
              <a:t>The switch to an administrative group occurred for many reasons, including the fact that GUSA did not appoint the Transfer Council a chair for the 2017-2018 school year.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Organization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quarte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The Transfer Council currently operates with four officers, a small, general body of members, and its advisor from the CSE, </a:t>
            </a:r>
            <a:r>
              <a:rPr dirty="0" err="1" lang="en-US" smtClean="0">
                <a:uFillTx/>
              </a:rPr>
              <a:t>Jihye</a:t>
            </a:r>
            <a:r>
              <a:rPr dirty="0" lang="en-US" smtClean="0">
                <a:uFillTx/>
              </a:rPr>
              <a:t> Kim.</a:t>
            </a:r>
          </a:p>
          <a:p>
            <a:r>
              <a:rPr dirty="0" lang="en-US" smtClean="0">
                <a:uFillTx/>
              </a:rPr>
              <a:t>Once more established, the Transfer Council will follow the Constitution included in the Fin-App application.</a:t>
            </a:r>
          </a:p>
          <a:p>
            <a:r>
              <a:rPr dirty="0" lang="en-US" smtClean="0">
                <a:uFillTx/>
              </a:rPr>
              <a:t> General Body </a:t>
            </a:r>
            <a:r>
              <a:rPr lang="en-US" smtClean="0">
                <a:uFillTx/>
              </a:rPr>
              <a:t>Meetings will occur </a:t>
            </a:r>
            <a:r>
              <a:rPr dirty="0" lang="en-US" smtClean="0">
                <a:uFillTx/>
              </a:rPr>
              <a:t>bi-weekly throughout each semester</a:t>
            </a:r>
          </a:p>
          <a:p>
            <a:pPr lvl="1"/>
            <a:r>
              <a:rPr dirty="0" lang="en-US" smtClean="0">
                <a:uFillTx/>
              </a:rPr>
              <a:t>Next General Body Meeting: 3/22 @ 6:30pm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Last Year’s Finances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quarte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The Transfer Council does not have a record of previous years’ finances.</a:t>
            </a:r>
          </a:p>
          <a:p>
            <a:r>
              <a:rPr dirty="0" lang="en-US" smtClean="0">
                <a:uFillTx/>
              </a:rPr>
              <a:t>Approximately $70 from Fin-App last year was left for the Transfer Council to use for the 2017-2018 academic year. That money has already been spent on events.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Where will the money go?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7242" y="1369496"/>
            <a:ext cx="8503920" cy="4572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>
                <a:uFillTx/>
              </a:rPr>
              <a:t>Accepted Transfer Student Day (ATSD</a:t>
            </a:r>
            <a:r>
              <a:rPr dirty="0" lang="en-US" smtClean="0">
                <a:uFillTx/>
              </a:rPr>
              <a:t>) – Similar to GAAP Weekends for first-year students</a:t>
            </a:r>
          </a:p>
          <a:p>
            <a:pPr lvl="1"/>
            <a:r>
              <a:rPr dirty="0" lang="en-US" smtClean="0">
                <a:uFillTx/>
              </a:rPr>
              <a:t>Formerly funded by donations and some GUSA funding</a:t>
            </a:r>
          </a:p>
          <a:p>
            <a:pPr lvl="1"/>
            <a:r>
              <a:rPr dirty="0" lang="en-US" smtClean="0">
                <a:uFillTx/>
              </a:rPr>
              <a:t>NSO and Admissions have both denied requests for funding</a:t>
            </a:r>
          </a:p>
          <a:p>
            <a:r>
              <a:rPr dirty="0" lang="en-US" smtClean="0">
                <a:uFillTx/>
              </a:rPr>
              <a:t>The Transfer Council’s remaining events for the semester, including: </a:t>
            </a:r>
          </a:p>
          <a:p>
            <a:pPr lvl="1"/>
            <a:r>
              <a:rPr dirty="0" lang="en-US" smtClean="0">
                <a:uFillTx/>
              </a:rPr>
              <a:t>3/1 – Coffee &amp; Bagel</a:t>
            </a:r>
          </a:p>
          <a:p>
            <a:pPr lvl="1"/>
            <a:r>
              <a:rPr dirty="0" lang="en-US" smtClean="0">
                <a:uFillTx/>
              </a:rPr>
              <a:t>3/15 – Transfer Pizza Dinner</a:t>
            </a:r>
          </a:p>
          <a:p>
            <a:pPr lvl="1"/>
            <a:r>
              <a:rPr dirty="0" lang="en-US" smtClean="0">
                <a:uFillTx/>
              </a:rPr>
              <a:t>4/5 – TBD</a:t>
            </a:r>
          </a:p>
          <a:p>
            <a:pPr lvl="1"/>
            <a:r>
              <a:rPr dirty="0" lang="en-US" smtClean="0">
                <a:uFillTx/>
              </a:rPr>
              <a:t>4/19 – TBD</a:t>
            </a:r>
          </a:p>
          <a:p>
            <a:pPr indent="0" lvl="1" marL="274320">
              <a:buNone/>
            </a:pPr>
            <a:endParaRPr dirty="0" lang="en-US" smtClean="0">
              <a:uFillTx/>
            </a:endParaRPr>
          </a:p>
          <a:p>
            <a:pPr lvl="1"/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_rels/theme1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Relationship Id="rId2" Target="../media/image2.jpeg" Type="http://schemas.openxmlformats.org/officeDocument/2006/relationships/image"></Relationship></Relationships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algn="ctr" cap="flat" cmpd="sng" w="9525">
          <a:solidFill>
            <a:schemeClr val="phClr"/>
          </a:solidFill>
          <a:prstDash val="solid"/>
        </a:ln>
        <a:ln algn="ctr" cap="flat" cmpd="sng" w="11429">
          <a:solidFill>
            <a:schemeClr val="phClr"/>
          </a:solidFill>
          <a:prstDash val="sysDash"/>
        </a:ln>
        <a:ln algn="ctr" cap="flat" cmpd="sng" w="200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fov="0" prst="orthographicFront">
              <a:rot lat="0" lon="0" rev="0"/>
            </a:camera>
            <a:lightRig dir="t" rig="threePt">
              <a:rot lat="0" lon="0" rev="0"/>
            </a:lightRig>
          </a:scene3d>
          <a:sp3d contourW="9525" prstMaterial="matte">
            <a:bevelT h="0" w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fov="0" prst="orthographicFront">
              <a:rot lat="0" lon="0" rev="0"/>
            </a:camera>
            <a:lightRig dir="b" rig="soft">
              <a:rot lat="0" lon="0" rev="0"/>
            </a:lightRig>
          </a:scene3d>
          <a:sp3d prstMaterial="dkEdge">
            <a:bevelT h="63500" prst="cross" w="635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algn="tl" flip="none" sx="85000" sy="85000" tx="0" ty="0"/>
        </a:blipFill>
        <a:blipFill>
          <a:blip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algn="tl" flip="none" sx="65000" sy="65000" tx="0" ty="0"/>
        </a:blipFill>
      </a:bgFillStyleLst>
    </a:fmtScheme>
  </a:themeElements>
  <a:objectDefaults>
    <a:spDef>
      <a:spPr/>
      <a:bodyPr anchor="ctr" rtlCol="0"/>
      <a:lstStyle>
        <a:defPPr algn="ctr">
          <a:defRPr>
            <a:uFillTx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36</TotalTime>
  <Words>310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Transfer Council</vt:lpstr>
      <vt:lpstr>Mission</vt:lpstr>
      <vt:lpstr>Organization</vt:lpstr>
      <vt:lpstr>Organization</vt:lpstr>
      <vt:lpstr>Last Year’s Finances</vt:lpstr>
      <vt:lpstr>Where will the money go?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Council</dc:title>
  <dc:creator>Brittany Rios</dc:creator>
  <cp:lastModifiedBy>Brittany Rios</cp:lastModifiedBy>
  <cp:revision>7</cp:revision>
  <dcterms:created xsi:type="dcterms:W3CDTF">2018-02-24T00:16:26Z</dcterms:created>
  <dcterms:modified xsi:type="dcterms:W3CDTF">2018-02-24T00:52:33Z</dcterms:modified>
</cp:coreProperties>
</file>