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06ed050c0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06ed050c0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6ed050c0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6ed050c0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6ed050c0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6ed050c0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6ed050c0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6ed050c0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06ed050c0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06ed050c0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06ed050c0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06ed050c0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6ed050c0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6ed050c0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4347900" y="0"/>
            <a:ext cx="3922200" cy="51435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925" y="1685478"/>
            <a:ext cx="6136400" cy="19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81625" y="353475"/>
            <a:ext cx="4195200" cy="3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Foundations</a:t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4745850" y="985475"/>
            <a:ext cx="1590600" cy="0"/>
          </a:xfrm>
          <a:prstGeom prst="straightConnector1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4745850" y="2571750"/>
            <a:ext cx="1590600" cy="0"/>
          </a:xfrm>
          <a:prstGeom prst="straightConnector1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4745850" y="4039225"/>
            <a:ext cx="1590600" cy="0"/>
          </a:xfrm>
          <a:prstGeom prst="straightConnector1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4745850" y="985475"/>
            <a:ext cx="0" cy="3051600"/>
          </a:xfrm>
          <a:prstGeom prst="straightConnector1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/>
          <p:nvPr/>
        </p:nvSpPr>
        <p:spPr>
          <a:xfrm>
            <a:off x="4711200" y="4000375"/>
            <a:ext cx="69300" cy="777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711200" y="946625"/>
            <a:ext cx="69300" cy="777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357300" y="592175"/>
            <a:ext cx="2135100" cy="1067700"/>
          </a:xfrm>
          <a:prstGeom prst="rect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Leadership &amp; Beyond</a:t>
            </a:r>
            <a:endParaRPr sz="30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6336450" y="1808700"/>
            <a:ext cx="2176800" cy="1526100"/>
          </a:xfrm>
          <a:prstGeom prst="rect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Emerging Leaders Program</a:t>
            </a:r>
            <a:endParaRPr sz="30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336450" y="3582475"/>
            <a:ext cx="2176800" cy="1067700"/>
          </a:xfrm>
          <a:prstGeom prst="rect">
            <a:avLst/>
          </a:prstGeom>
          <a:noFill/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Campus Outreach</a:t>
            </a:r>
            <a:endParaRPr b="1" sz="3000" u="sng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73763"/>
                </a:solidFill>
              </a:rPr>
              <a:t>Outreach Initiatives</a:t>
            </a:r>
            <a:endParaRPr sz="6000">
              <a:solidFill>
                <a:srgbClr val="073763"/>
              </a:solidFill>
            </a:endParaRPr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939500" y="621250"/>
            <a:ext cx="3837000" cy="37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Alumni</a:t>
            </a:r>
            <a:endParaRPr b="1" sz="30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Speakers</a:t>
            </a:r>
            <a:endParaRPr b="1" sz="30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Panels</a:t>
            </a:r>
            <a:endParaRPr b="1" sz="30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StrengthsQuest</a:t>
            </a:r>
            <a:endParaRPr b="1" sz="30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Community Service</a:t>
            </a:r>
            <a:endParaRPr b="1" sz="30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025" y="2867875"/>
            <a:ext cx="1702145" cy="17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8670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Janine Driver 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073763"/>
                </a:solidFill>
              </a:rPr>
              <a:t>Body Language Specialist</a:t>
            </a:r>
            <a:endParaRPr i="1" sz="2400">
              <a:solidFill>
                <a:srgbClr val="073763"/>
              </a:solidFill>
            </a:endParaRPr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699700" y="10484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"/>
              <a:buChar char="●"/>
            </a:pPr>
            <a:r>
              <a:rPr b="1" lang="en" sz="14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$33,000 reduced to $1,000</a:t>
            </a:r>
            <a:endParaRPr b="1" sz="14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"/>
              <a:buChar char="●"/>
            </a:pPr>
            <a:r>
              <a:rPr b="1" lang="en" sz="14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Travel/</a:t>
            </a:r>
            <a:r>
              <a:rPr b="1" lang="en" sz="14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Accommodations</a:t>
            </a:r>
            <a:endParaRPr b="1" sz="14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"/>
              <a:buChar char="○"/>
            </a:pPr>
            <a:r>
              <a:rPr b="1" i="1" lang="en" sz="14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Key Bridge Marriott: $259</a:t>
            </a:r>
            <a:endParaRPr b="1" i="1" sz="14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"/>
              <a:buChar char="○"/>
            </a:pPr>
            <a:r>
              <a:rPr b="1" i="1" lang="en" sz="14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Holiday Inn Rosslyn: $195</a:t>
            </a:r>
            <a:endParaRPr b="1" i="1" sz="14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"/>
              <a:buChar char="○"/>
            </a:pPr>
            <a:r>
              <a:rPr b="1" i="1" lang="en" sz="14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The Embassy Row Hotel: $186</a:t>
            </a:r>
            <a:endParaRPr b="1" i="1" sz="14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"/>
              <a:buChar char="■"/>
            </a:pPr>
            <a:r>
              <a:rPr b="1" i="1" lang="en" sz="14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DCA-Boston: $117</a:t>
            </a:r>
            <a:endParaRPr b="1" i="1" sz="14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"/>
              <a:buChar char="■"/>
            </a:pPr>
            <a:r>
              <a:rPr b="1" i="1" lang="en" sz="14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DCA-New York: $207</a:t>
            </a:r>
            <a:endParaRPr b="1" i="1" sz="14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Oswald"/>
              <a:buChar char="■"/>
            </a:pPr>
            <a:r>
              <a:rPr b="1" i="1" lang="en" sz="14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DCA-Atlanta: $167</a:t>
            </a:r>
            <a:endParaRPr b="1" i="1" sz="14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99" y="2336700"/>
            <a:ext cx="3063802" cy="17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4963" y="4157536"/>
            <a:ext cx="1041728" cy="58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9225" y="4157525"/>
            <a:ext cx="1116150" cy="58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6335" y="4091075"/>
            <a:ext cx="717675" cy="7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676900" cy="11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Panels				        StrengthsQuest		    Community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  										                       Service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538075"/>
            <a:ext cx="21525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Alumni resources</a:t>
            </a:r>
            <a:endParaRPr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Connecting new students with campus leaders</a:t>
            </a:r>
            <a:endParaRPr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swald"/>
              <a:buChar char="●"/>
            </a:pPr>
            <a:r>
              <a:rPr lang="en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On and off campus interaction</a:t>
            </a:r>
            <a:endParaRPr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97" name="Google Shape;97;p17"/>
          <p:cNvCxnSpPr/>
          <p:nvPr/>
        </p:nvCxnSpPr>
        <p:spPr>
          <a:xfrm>
            <a:off x="2646175" y="475675"/>
            <a:ext cx="0" cy="4093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>
            <a:off x="6155900" y="475675"/>
            <a:ext cx="0" cy="4093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325" y="1314825"/>
            <a:ext cx="2916900" cy="29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4911975" y="1199050"/>
            <a:ext cx="939300" cy="167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2859925" y="3220225"/>
            <a:ext cx="646200" cy="106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6392150" y="1538075"/>
            <a:ext cx="22494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Other options (CSJ, APO)</a:t>
            </a:r>
            <a:endParaRPr sz="18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Theory </a:t>
            </a:r>
            <a:endParaRPr sz="18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Reflection</a:t>
            </a:r>
            <a:endParaRPr sz="18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Oswald"/>
              <a:buChar char="●"/>
            </a:pPr>
            <a:r>
              <a:rPr lang="en" sz="18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Dynamic engagement</a:t>
            </a:r>
            <a:endParaRPr sz="18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6590625" y="8275"/>
            <a:ext cx="2431200" cy="513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206950" y="569325"/>
            <a:ext cx="6320400" cy="442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73763"/>
                </a:solidFill>
              </a:rPr>
              <a:t>36</a:t>
            </a:r>
            <a:r>
              <a:rPr lang="en" sz="6000">
                <a:solidFill>
                  <a:srgbClr val="073763"/>
                </a:solidFill>
              </a:rPr>
              <a:t> </a:t>
            </a:r>
            <a:r>
              <a:rPr i="1" lang="en" sz="6000">
                <a:solidFill>
                  <a:srgbClr val="073763"/>
                </a:solidFill>
              </a:rPr>
              <a:t>participants</a:t>
            </a:r>
            <a:endParaRPr i="1" sz="60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i="1" sz="60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5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73763"/>
                </a:solidFill>
              </a:rPr>
              <a:t>1:4</a:t>
            </a:r>
            <a:r>
              <a:rPr lang="en" sz="6000">
                <a:solidFill>
                  <a:srgbClr val="073763"/>
                </a:solidFill>
              </a:rPr>
              <a:t> </a:t>
            </a:r>
            <a:endParaRPr sz="60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0">
                <a:solidFill>
                  <a:srgbClr val="073763"/>
                </a:solidFill>
              </a:rPr>
              <a:t>m</a:t>
            </a:r>
            <a:r>
              <a:rPr i="1" lang="en" sz="6000">
                <a:solidFill>
                  <a:srgbClr val="073763"/>
                </a:solidFill>
              </a:rPr>
              <a:t>entor to new student ratio</a:t>
            </a:r>
            <a:r>
              <a:rPr lang="en" sz="6000"/>
              <a:t> </a:t>
            </a:r>
            <a:endParaRPr sz="6000"/>
          </a:p>
        </p:txBody>
      </p:sp>
      <p:cxnSp>
        <p:nvCxnSpPr>
          <p:cNvPr id="109" name="Google Shape;109;p18"/>
          <p:cNvCxnSpPr/>
          <p:nvPr/>
        </p:nvCxnSpPr>
        <p:spPr>
          <a:xfrm>
            <a:off x="653200" y="1818250"/>
            <a:ext cx="54279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125" y="951363"/>
            <a:ext cx="2138200" cy="3240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19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7376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Signature Programs</a:t>
            </a:r>
            <a:endParaRPr sz="4800">
              <a:solidFill>
                <a:srgbClr val="073763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234050"/>
            <a:ext cx="41952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73763"/>
                </a:solidFill>
              </a:rPr>
              <a:t>Emerging Leaders Program</a:t>
            </a:r>
            <a:endParaRPr b="1" sz="2400">
              <a:solidFill>
                <a:srgbClr val="073763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lang="en" sz="2400">
                <a:solidFill>
                  <a:srgbClr val="073763"/>
                </a:solidFill>
              </a:rPr>
              <a:t>Adding welcome event 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lang="en" sz="2400">
                <a:solidFill>
                  <a:srgbClr val="073763"/>
                </a:solidFill>
              </a:rPr>
              <a:t>Out-of-classroom experiences and real-life applications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lang="en" sz="2400">
                <a:solidFill>
                  <a:srgbClr val="073763"/>
                </a:solidFill>
              </a:rPr>
              <a:t>Retreat funding</a:t>
            </a:r>
            <a:endParaRPr sz="24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349700" y="1199175"/>
            <a:ext cx="4482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73763"/>
                </a:solidFill>
              </a:rPr>
              <a:t>Leadership &amp; Beyond</a:t>
            </a:r>
            <a:endParaRPr b="1" sz="2400">
              <a:solidFill>
                <a:srgbClr val="073763"/>
              </a:solidFill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73763"/>
              </a:buClr>
              <a:buSzPts val="2400"/>
              <a:buChar char="●"/>
            </a:pPr>
            <a:r>
              <a:rPr lang="en" sz="2400">
                <a:solidFill>
                  <a:srgbClr val="073763"/>
                </a:solidFill>
              </a:rPr>
              <a:t>Predicted baseline increase of $729.95</a:t>
            </a:r>
            <a:endParaRPr sz="2400">
              <a:solidFill>
                <a:srgbClr val="07376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