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 year, school, major, how many years on ABSO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dadee2d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dadee2d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fdadee2d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fdadee2d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dadee2d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dadee2d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fdadee2d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fdadee2d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fdadee2d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fdadee2d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dadee2d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dadee2d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dadee2d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dadee2d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dadee2d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dadee2d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dadee2d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dadee2d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dadee2d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dadee2d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dadee2d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dadee2d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dadee2d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dadee2d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fdadee2d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fdadee2d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CSJ Advisory Board for Student Organizations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Ward, Chair</a:t>
            </a:r>
            <a:endParaRPr/>
          </a:p>
          <a:p>
            <a:pPr indent="0" lvl="0" marL="0" rtl="0" algn="l">
              <a:spcBef>
                <a:spcPts val="0"/>
              </a:spcBef>
              <a:spcAft>
                <a:spcPts val="0"/>
              </a:spcAft>
              <a:buNone/>
            </a:pPr>
            <a:r>
              <a:rPr lang="en"/>
              <a:t>Savitha Krishnan, Treasurer</a:t>
            </a:r>
            <a:endParaRPr/>
          </a:p>
          <a:p>
            <a:pPr indent="0" lvl="0" marL="0" rtl="0" algn="l">
              <a:spcBef>
                <a:spcPts val="0"/>
              </a:spcBef>
              <a:spcAft>
                <a:spcPts val="0"/>
              </a:spcAft>
              <a:buNone/>
            </a:pPr>
            <a:r>
              <a:rPr lang="en"/>
              <a:t>February 24,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Nuts and Bolts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CSJ ABSO’s Funding Policies </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Board prides itself on its Ad-Hoc funding scheme that allows student organizations to increase their impact on Georgetown’s campus and better fulfill their missions by adding events and requesting additional funds for programming from CSJ ABSO during the year</a:t>
            </a:r>
            <a:endParaRPr/>
          </a:p>
          <a:p>
            <a:pPr indent="-311150" lvl="0" marL="457200" rtl="0" algn="l">
              <a:spcBef>
                <a:spcPts val="0"/>
              </a:spcBef>
              <a:spcAft>
                <a:spcPts val="0"/>
              </a:spcAft>
              <a:buSzPts val="1300"/>
              <a:buChar char="●"/>
            </a:pPr>
            <a:r>
              <a:rPr lang="en"/>
              <a:t>New Features for FY20 </a:t>
            </a:r>
            <a:endParaRPr/>
          </a:p>
          <a:p>
            <a:pPr indent="-298450" lvl="1" marL="914400" rtl="0" algn="l">
              <a:spcBef>
                <a:spcPts val="0"/>
              </a:spcBef>
              <a:spcAft>
                <a:spcPts val="0"/>
              </a:spcAft>
              <a:buSzPts val="1100"/>
              <a:buChar char="○"/>
            </a:pPr>
            <a:r>
              <a:rPr lang="en"/>
              <a:t>Healthy Food Option Incentive</a:t>
            </a:r>
            <a:endParaRPr/>
          </a:p>
          <a:p>
            <a:pPr indent="-298450" lvl="1" marL="914400" rtl="0" algn="l">
              <a:spcBef>
                <a:spcPts val="0"/>
              </a:spcBef>
              <a:spcAft>
                <a:spcPts val="0"/>
              </a:spcAft>
              <a:buSzPts val="1100"/>
              <a:buChar char="○"/>
            </a:pPr>
            <a:r>
              <a:rPr lang="en"/>
              <a:t>Mission-Based Vendor Incentive</a:t>
            </a:r>
            <a:endParaRPr/>
          </a:p>
          <a:p>
            <a:pPr indent="-298450" lvl="1" marL="914400" rtl="0" algn="l">
              <a:spcBef>
                <a:spcPts val="0"/>
              </a:spcBef>
              <a:spcAft>
                <a:spcPts val="0"/>
              </a:spcAft>
              <a:buSzPts val="1100"/>
              <a:buChar char="○"/>
            </a:pPr>
            <a:r>
              <a:rPr lang="en"/>
              <a:t>Eco-Friendly Policy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Reserves </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ABSO’s Reserve Account Balance is </a:t>
            </a:r>
            <a:r>
              <a:rPr b="1" lang="en"/>
              <a:t>$103, 873.14</a:t>
            </a:r>
            <a:endParaRPr b="1"/>
          </a:p>
          <a:p>
            <a:pPr indent="-298450" lvl="1" marL="914400" rtl="0" algn="l">
              <a:spcBef>
                <a:spcPts val="0"/>
              </a:spcBef>
              <a:spcAft>
                <a:spcPts val="0"/>
              </a:spcAft>
              <a:buSzPts val="1100"/>
              <a:buChar char="○"/>
            </a:pPr>
            <a:r>
              <a:rPr lang="en"/>
              <a:t>At the close of FY17, the balance was $67,000.00</a:t>
            </a:r>
            <a:endParaRPr/>
          </a:p>
          <a:p>
            <a:pPr indent="-298450" lvl="1" marL="914400" rtl="0" algn="l">
              <a:spcBef>
                <a:spcPts val="0"/>
              </a:spcBef>
              <a:spcAft>
                <a:spcPts val="0"/>
              </a:spcAft>
              <a:buSzPts val="1100"/>
              <a:buChar char="○"/>
            </a:pPr>
            <a:r>
              <a:rPr lang="en"/>
              <a:t>At the close of FY18, the balance increased by an additional $37,000.00</a:t>
            </a:r>
            <a:endParaRPr/>
          </a:p>
          <a:p>
            <a:pPr indent="-311150" lvl="0" marL="457200" rtl="0" algn="l">
              <a:spcBef>
                <a:spcPts val="0"/>
              </a:spcBef>
              <a:spcAft>
                <a:spcPts val="0"/>
              </a:spcAft>
              <a:buSzPts val="1300"/>
              <a:buChar char="●"/>
            </a:pPr>
            <a:r>
              <a:rPr lang="en"/>
              <a:t>The CSJ Finance Team </a:t>
            </a:r>
            <a:r>
              <a:rPr b="1" lang="en"/>
              <a:t>did not communicate </a:t>
            </a:r>
            <a:r>
              <a:rPr lang="en"/>
              <a:t>these large increases in CSJ ABSO’s Reserve Account </a:t>
            </a:r>
            <a:endParaRPr/>
          </a:p>
          <a:p>
            <a:pPr indent="-298450" lvl="1" marL="914400" rtl="0" algn="l">
              <a:spcBef>
                <a:spcPts val="0"/>
              </a:spcBef>
              <a:spcAft>
                <a:spcPts val="0"/>
              </a:spcAft>
              <a:buSzPts val="1100"/>
              <a:buChar char="○"/>
            </a:pPr>
            <a:r>
              <a:rPr lang="en"/>
              <a:t>At the opening of FY19, CSJ Finance Staff miscommunicated the balance of the account to be within Student Affairs Policy of $30,000.00</a:t>
            </a:r>
            <a:endParaRPr/>
          </a:p>
          <a:p>
            <a:pPr indent="-311150" lvl="0" marL="457200" rtl="0" algn="l">
              <a:spcBef>
                <a:spcPts val="0"/>
              </a:spcBef>
              <a:spcAft>
                <a:spcPts val="0"/>
              </a:spcAft>
              <a:buSzPts val="1300"/>
              <a:buChar char="●"/>
            </a:pPr>
            <a:r>
              <a:rPr lang="en"/>
              <a:t>In CSJ ABSO’s initial application, it offered a solution to spend down its Reserve Account </a:t>
            </a:r>
            <a:endParaRPr/>
          </a:p>
          <a:p>
            <a:pPr indent="-311150" lvl="0" marL="457200" rtl="0" algn="l">
              <a:spcBef>
                <a:spcPts val="0"/>
              </a:spcBef>
              <a:spcAft>
                <a:spcPts val="0"/>
              </a:spcAft>
              <a:buSzPts val="1300"/>
              <a:buChar char="●"/>
            </a:pPr>
            <a:r>
              <a:rPr lang="en"/>
              <a:t>However, if the Committee does not require that CSJ ABSO spend down its Reserve Account, CSJ ABSO </a:t>
            </a:r>
            <a:r>
              <a:rPr b="1" lang="en"/>
              <a:t>has on-going  projects that would benefit from increased funds</a:t>
            </a:r>
            <a:endParaRPr b="1"/>
          </a:p>
          <a:p>
            <a:pPr indent="-298450" lvl="1" marL="914400" rtl="0" algn="l">
              <a:spcBef>
                <a:spcPts val="0"/>
              </a:spcBef>
              <a:spcAft>
                <a:spcPts val="0"/>
              </a:spcAft>
              <a:buSzPts val="1100"/>
              <a:buChar char="○"/>
            </a:pPr>
            <a:r>
              <a:rPr lang="en"/>
              <a:t>Examples include: Needs Assessment for 60+ Community Partners or sustainability efforts</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Amended Total Funding Request</a:t>
            </a:r>
            <a:endParaRPr/>
          </a:p>
        </p:txBody>
      </p:sp>
      <p:sp>
        <p:nvSpPr>
          <p:cNvPr id="158" name="Google Shape;158;p25"/>
          <p:cNvSpPr txBox="1"/>
          <p:nvPr>
            <p:ph idx="1" type="body"/>
          </p:nvPr>
        </p:nvSpPr>
        <p:spPr>
          <a:xfrm>
            <a:off x="729450" y="1853850"/>
            <a:ext cx="3774300" cy="3117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Original Total Funding Request				</a:t>
            </a:r>
            <a:endParaRPr/>
          </a:p>
        </p:txBody>
      </p:sp>
      <p:sp>
        <p:nvSpPr>
          <p:cNvPr id="159" name="Google Shape;159;p25"/>
          <p:cNvSpPr txBox="1"/>
          <p:nvPr>
            <p:ph idx="2" type="body"/>
          </p:nvPr>
        </p:nvSpPr>
        <p:spPr>
          <a:xfrm>
            <a:off x="4503750" y="1853850"/>
            <a:ext cx="3774300" cy="31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Amended Total Funding Request</a:t>
            </a:r>
            <a:endParaRPr/>
          </a:p>
          <a:p>
            <a:pPr indent="0" lvl="0" marL="0" rtl="0" algn="ctr">
              <a:spcBef>
                <a:spcPts val="1600"/>
              </a:spcBef>
              <a:spcAft>
                <a:spcPts val="1600"/>
              </a:spcAft>
              <a:buNone/>
            </a:pPr>
            <a:r>
              <a:rPr lang="en"/>
              <a:t> </a:t>
            </a:r>
            <a:endParaRPr/>
          </a:p>
        </p:txBody>
      </p:sp>
      <p:pic>
        <p:nvPicPr>
          <p:cNvPr id="160" name="Google Shape;160;p25"/>
          <p:cNvPicPr preferRelativeResize="0"/>
          <p:nvPr/>
        </p:nvPicPr>
        <p:blipFill>
          <a:blip r:embed="rId3">
            <a:alphaModFix/>
          </a:blip>
          <a:stretch>
            <a:fillRect/>
          </a:stretch>
        </p:blipFill>
        <p:spPr>
          <a:xfrm>
            <a:off x="729450" y="2159625"/>
            <a:ext cx="2779124" cy="2811825"/>
          </a:xfrm>
          <a:prstGeom prst="rect">
            <a:avLst/>
          </a:prstGeom>
          <a:noFill/>
          <a:ln>
            <a:noFill/>
          </a:ln>
        </p:spPr>
      </p:pic>
      <p:pic>
        <p:nvPicPr>
          <p:cNvPr id="161" name="Google Shape;161;p25"/>
          <p:cNvPicPr preferRelativeResize="0"/>
          <p:nvPr/>
        </p:nvPicPr>
        <p:blipFill>
          <a:blip r:embed="rId4">
            <a:alphaModFix/>
          </a:blip>
          <a:stretch>
            <a:fillRect/>
          </a:stretch>
        </p:blipFill>
        <p:spPr>
          <a:xfrm>
            <a:off x="5146900" y="2159625"/>
            <a:ext cx="2779124" cy="278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t>
            </a:r>
            <a:endParaRPr/>
          </a:p>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we are</a:t>
            </a:r>
            <a:endParaRPr/>
          </a:p>
          <a:p>
            <a:pPr indent="0" lvl="0" marL="0" rtl="0" algn="l">
              <a:spcBef>
                <a:spcPts val="0"/>
              </a:spcBef>
              <a:spcAft>
                <a:spcPts val="0"/>
              </a:spcAft>
              <a:buNone/>
            </a:pPr>
            <a:r>
              <a:rPr lang="en"/>
              <a:t>what we do</a:t>
            </a:r>
            <a:endParaRPr/>
          </a:p>
          <a:p>
            <a:pPr indent="0" lvl="0" marL="0" rtl="0" algn="l">
              <a:spcBef>
                <a:spcPts val="0"/>
              </a:spcBef>
              <a:spcAft>
                <a:spcPts val="0"/>
              </a:spcAft>
              <a:buNone/>
            </a:pPr>
            <a:r>
              <a:rPr lang="en"/>
              <a:t>who we impact</a:t>
            </a:r>
            <a:endParaRPr/>
          </a:p>
          <a:p>
            <a:pPr indent="0" lvl="0" marL="0" rtl="0" algn="l">
              <a:spcBef>
                <a:spcPts val="0"/>
              </a:spcBef>
              <a:spcAft>
                <a:spcPts val="0"/>
              </a:spcAft>
              <a:buNone/>
            </a:pPr>
            <a:r>
              <a:rPr lang="en"/>
              <a:t>&amp; who we serve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CSJ ABSO is made up of </a:t>
            </a:r>
            <a:r>
              <a:rPr b="1" lang="en"/>
              <a:t>twelve (12) voting student members, two (2) voting staff members,</a:t>
            </a:r>
            <a:r>
              <a:rPr lang="en"/>
              <a:t> and one (1)  non-voting CSJ Staff Advisor	</a:t>
            </a:r>
            <a:endParaRPr/>
          </a:p>
          <a:p>
            <a:pPr indent="-298450" lvl="1" marL="914400" rtl="0" algn="l">
              <a:spcBef>
                <a:spcPts val="0"/>
              </a:spcBef>
              <a:spcAft>
                <a:spcPts val="0"/>
              </a:spcAft>
              <a:buSzPts val="1100"/>
              <a:buChar char="○"/>
            </a:pPr>
            <a:r>
              <a:rPr lang="en"/>
              <a:t>Voting Staff Advisors include Professor Marcus Board, Assistant Professor in African American Studies and </a:t>
            </a:r>
            <a:endParaRPr/>
          </a:p>
          <a:p>
            <a:pPr indent="-298450" lvl="1" marL="914400" rtl="0" algn="l">
              <a:spcBef>
                <a:spcPts val="0"/>
              </a:spcBef>
              <a:spcAft>
                <a:spcPts val="0"/>
              </a:spcAft>
              <a:buSzPts val="1100"/>
              <a:buChar char="○"/>
            </a:pPr>
            <a:r>
              <a:rPr lang="en"/>
              <a:t>Phylander Pannell, Director of Georgetown Event Management Services (GEMS)</a:t>
            </a:r>
            <a:endParaRPr/>
          </a:p>
          <a:p>
            <a:pPr indent="-311150" lvl="0" marL="457200" rtl="0" algn="l">
              <a:lnSpc>
                <a:spcPct val="100000"/>
              </a:lnSpc>
              <a:spcBef>
                <a:spcPts val="0"/>
              </a:spcBef>
              <a:spcAft>
                <a:spcPts val="0"/>
              </a:spcAft>
              <a:buSzPts val="1300"/>
              <a:buChar char="●"/>
            </a:pPr>
            <a:r>
              <a:rPr lang="en"/>
              <a:t>The Board</a:t>
            </a:r>
            <a:r>
              <a:rPr lang="en"/>
              <a:t> </a:t>
            </a:r>
            <a:r>
              <a:rPr b="1" lang="en"/>
              <a:t>oversees, evaluates, advises and funds </a:t>
            </a:r>
            <a:r>
              <a:rPr lang="en"/>
              <a:t>student-run organizations whose missions are in line with that of Georgetown University’s Center for Social Justice Research, Teaching and Service (CSJ).</a:t>
            </a:r>
            <a:endParaRPr/>
          </a:p>
          <a:p>
            <a:pPr indent="-311150" lvl="0" marL="457200" rtl="0" algn="l">
              <a:lnSpc>
                <a:spcPct val="100000"/>
              </a:lnSpc>
              <a:spcBef>
                <a:spcPts val="0"/>
              </a:spcBef>
              <a:spcAft>
                <a:spcPts val="0"/>
              </a:spcAft>
              <a:buSzPts val="1300"/>
              <a:buChar char="●"/>
            </a:pPr>
            <a:r>
              <a:rPr lang="en"/>
              <a:t>Although the Board seeks to advance the CSJ’s mission to “advance justice and the common good,” ABSO exists as an </a:t>
            </a:r>
            <a:r>
              <a:rPr b="1" lang="en"/>
              <a:t>entirely separate entity from the CSJ and receives no funding</a:t>
            </a:r>
            <a:r>
              <a:rPr lang="en"/>
              <a:t> from the CSJ. </a:t>
            </a:r>
            <a:endParaRPr/>
          </a:p>
          <a:p>
            <a:pPr indent="-311150" lvl="0" marL="457200" rtl="0" algn="l">
              <a:lnSpc>
                <a:spcPct val="100000"/>
              </a:lnSpc>
              <a:spcBef>
                <a:spcPts val="0"/>
              </a:spcBef>
              <a:spcAft>
                <a:spcPts val="0"/>
              </a:spcAft>
              <a:buSzPts val="1300"/>
              <a:buChar char="●"/>
            </a:pPr>
            <a:r>
              <a:rPr lang="en"/>
              <a:t>ABSO prides itself on fostering a space where </a:t>
            </a:r>
            <a:r>
              <a:rPr b="1" lang="en"/>
              <a:t>student leaders can make real decisions</a:t>
            </a:r>
            <a:r>
              <a:rPr lang="en"/>
              <a:t> that affect real people all while striving for justice and the common good on the Hilltop and beyond.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do? </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Currently, </a:t>
            </a:r>
            <a:r>
              <a:rPr b="1" lang="en"/>
              <a:t>forty (40) student organizations work with CSJ ABSO student board members</a:t>
            </a:r>
            <a:r>
              <a:rPr lang="en"/>
              <a:t> to ensure compliance with university policies, access funding for on-campus and off-campus programming, learn about university resources and spaces, develop long and short term goals, discern organization values and mission, and plan for leadership transition and organization continuity. </a:t>
            </a:r>
            <a:endParaRPr/>
          </a:p>
          <a:p>
            <a:pPr indent="-311150" lvl="0" marL="457200" rtl="0" algn="l">
              <a:lnSpc>
                <a:spcPct val="100000"/>
              </a:lnSpc>
              <a:spcBef>
                <a:spcPts val="0"/>
              </a:spcBef>
              <a:spcAft>
                <a:spcPts val="0"/>
              </a:spcAft>
              <a:buSzPts val="1300"/>
              <a:buChar char="●"/>
            </a:pPr>
            <a:r>
              <a:rPr lang="en"/>
              <a:t>Additionally, CSJ ABSO advises </a:t>
            </a:r>
            <a:r>
              <a:rPr b="1" lang="en"/>
              <a:t>six (6) student organizations currently in the New Club </a:t>
            </a:r>
            <a:r>
              <a:rPr b="1" lang="en"/>
              <a:t>Development</a:t>
            </a:r>
            <a:r>
              <a:rPr b="1" lang="en"/>
              <a:t> Process</a:t>
            </a:r>
            <a:r>
              <a:rPr lang="en"/>
              <a:t>.</a:t>
            </a:r>
            <a:endParaRPr/>
          </a:p>
          <a:p>
            <a:pPr indent="-311150" lvl="0" marL="457200" rtl="0" algn="l">
              <a:lnSpc>
                <a:spcPct val="100000"/>
              </a:lnSpc>
              <a:spcBef>
                <a:spcPts val="0"/>
              </a:spcBef>
              <a:spcAft>
                <a:spcPts val="0"/>
              </a:spcAft>
              <a:buSzPts val="1300"/>
              <a:buChar char="●"/>
            </a:pPr>
            <a:r>
              <a:rPr lang="en"/>
              <a:t>CSJ ABSO </a:t>
            </a:r>
            <a:r>
              <a:rPr b="1" lang="en"/>
              <a:t>meets weekly on Tuesdays at 6:00pm </a:t>
            </a:r>
            <a:r>
              <a:rPr lang="en"/>
              <a:t>to engage in social justice </a:t>
            </a:r>
            <a:r>
              <a:rPr lang="en"/>
              <a:t>reflection</a:t>
            </a:r>
            <a:r>
              <a:rPr lang="en"/>
              <a:t>, consider Ad-Hoc Funding Requests, and discuss short and long-term goals.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 we impact on campus? </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total, CSJ ABSO Student Organizations impact about </a:t>
            </a:r>
            <a:r>
              <a:rPr b="1" lang="en"/>
              <a:t>one thousand (1,000) Georgetown students </a:t>
            </a:r>
            <a:r>
              <a:rPr lang="en"/>
              <a:t>every year. </a:t>
            </a:r>
            <a:endParaRPr/>
          </a:p>
          <a:p>
            <a:pPr indent="-311150" lvl="0" marL="457200" rtl="0" algn="l">
              <a:spcBef>
                <a:spcPts val="0"/>
              </a:spcBef>
              <a:spcAft>
                <a:spcPts val="0"/>
              </a:spcAft>
              <a:buSzPts val="1300"/>
              <a:buChar char="●"/>
            </a:pPr>
            <a:r>
              <a:rPr lang="en"/>
              <a:t>CSJ ABSO </a:t>
            </a:r>
            <a:r>
              <a:rPr b="1" lang="en"/>
              <a:t>empowers Georgetown student leaders to organize and direct their own student organizations </a:t>
            </a:r>
            <a:r>
              <a:rPr lang="en"/>
              <a:t>and request funding and approvals for events on and off the Hilltop</a:t>
            </a:r>
            <a:endParaRPr/>
          </a:p>
          <a:p>
            <a:pPr indent="-311150" lvl="1" marL="914400" rtl="0" algn="l">
              <a:spcBef>
                <a:spcPts val="0"/>
              </a:spcBef>
              <a:spcAft>
                <a:spcPts val="0"/>
              </a:spcAft>
              <a:buSzPts val="1300"/>
              <a:buChar char="○"/>
            </a:pPr>
            <a:r>
              <a:rPr lang="en" sz="1300"/>
              <a:t>CSJ ABSO’s </a:t>
            </a:r>
            <a:r>
              <a:rPr lang="en" sz="1300"/>
              <a:t>funding policies provide funding for general body meetings, a minimum of two of which are required each semester, retreats, at which organization members may reflect on the work they are doing and the mission they are fulfilling, and group bonding activities, where organization members may form friendships with each other outside of their regular mission-based activities.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 we serve off-campus? </a:t>
            </a:r>
            <a:endParaRPr/>
          </a:p>
        </p:txBody>
      </p:sp>
      <p:sp>
        <p:nvSpPr>
          <p:cNvPr id="116" name="Google Shape;116;p18"/>
          <p:cNvSpPr txBox="1"/>
          <p:nvPr>
            <p:ph idx="1" type="body"/>
          </p:nvPr>
        </p:nvSpPr>
        <p:spPr>
          <a:xfrm>
            <a:off x="616750" y="1908300"/>
            <a:ext cx="3896400" cy="31389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1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CSJ ABSO student organizations tirelessly work to advance justice and the common good by working hand-in-hand with community partners in DC and beyond. </a:t>
            </a:r>
            <a:endParaRPr/>
          </a:p>
          <a:p>
            <a:pPr indent="-311150" lvl="0" marL="457200" rtl="0" algn="l">
              <a:spcBef>
                <a:spcPts val="0"/>
              </a:spcBef>
              <a:spcAft>
                <a:spcPts val="0"/>
              </a:spcAft>
              <a:buSzPts val="1300"/>
              <a:buChar char="●"/>
            </a:pPr>
            <a:r>
              <a:rPr lang="en"/>
              <a:t>ABSO’s student organization have reached, quite literally, </a:t>
            </a:r>
            <a:r>
              <a:rPr b="1" lang="en"/>
              <a:t>tens of thousands </a:t>
            </a:r>
            <a:r>
              <a:rPr lang="en"/>
              <a:t>of individuals in the DC Community, around the United States, and abroad. </a:t>
            </a:r>
            <a:endParaRPr/>
          </a:p>
        </p:txBody>
      </p:sp>
      <p:pic>
        <p:nvPicPr>
          <p:cNvPr id="118" name="Google Shape;118;p18"/>
          <p:cNvPicPr preferRelativeResize="0"/>
          <p:nvPr/>
        </p:nvPicPr>
        <p:blipFill>
          <a:blip r:embed="rId3">
            <a:alphaModFix/>
          </a:blip>
          <a:stretch>
            <a:fillRect/>
          </a:stretch>
        </p:blipFill>
        <p:spPr>
          <a:xfrm>
            <a:off x="1238675" y="2014263"/>
            <a:ext cx="2544974" cy="292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Highlights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Group Highlight: Period Empowerment Project</a:t>
            </a:r>
            <a:endParaRPr>
              <a:highlight>
                <a:srgbClr val="FFFF00"/>
              </a:highlight>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Period Empowerment Project (PEP) became an access to benefits group in Fall 2018</a:t>
            </a:r>
            <a:endParaRPr/>
          </a:p>
          <a:p>
            <a:pPr indent="-311150" lvl="0" marL="457200" rtl="0" algn="l">
              <a:spcBef>
                <a:spcPts val="0"/>
              </a:spcBef>
              <a:spcAft>
                <a:spcPts val="0"/>
              </a:spcAft>
              <a:buSzPts val="1300"/>
              <a:buChar char="●"/>
            </a:pPr>
            <a:r>
              <a:rPr lang="en"/>
              <a:t>PEP’s mission is raise awareness on Georgetown’s campus surrounding access to feminine </a:t>
            </a:r>
            <a:r>
              <a:rPr lang="en"/>
              <a:t>hygiene products in marginalized communities</a:t>
            </a:r>
            <a:endParaRPr/>
          </a:p>
          <a:p>
            <a:pPr indent="-311150" lvl="0" marL="457200" rtl="0" algn="l">
              <a:spcBef>
                <a:spcPts val="0"/>
              </a:spcBef>
              <a:spcAft>
                <a:spcPts val="0"/>
              </a:spcAft>
              <a:buSzPts val="1300"/>
              <a:buChar char="●"/>
            </a:pPr>
            <a:r>
              <a:rPr lang="en"/>
              <a:t>PEP’s on-campus programming includes: </a:t>
            </a:r>
            <a:endParaRPr/>
          </a:p>
          <a:p>
            <a:pPr indent="-298450" lvl="1" marL="914400" rtl="0" algn="l">
              <a:spcBef>
                <a:spcPts val="0"/>
              </a:spcBef>
              <a:spcAft>
                <a:spcPts val="0"/>
              </a:spcAft>
              <a:buSzPts val="1100"/>
              <a:buChar char="○"/>
            </a:pPr>
            <a:r>
              <a:rPr lang="en"/>
              <a:t>Dialogue on Menstrual Stigma (November 7, 2018) </a:t>
            </a:r>
            <a:endParaRPr/>
          </a:p>
          <a:p>
            <a:pPr indent="-298450" lvl="1" marL="914400" rtl="0" algn="l">
              <a:spcBef>
                <a:spcPts val="0"/>
              </a:spcBef>
              <a:spcAft>
                <a:spcPts val="0"/>
              </a:spcAft>
              <a:buSzPts val="1100"/>
              <a:buChar char="○"/>
            </a:pPr>
            <a:r>
              <a:rPr lang="en"/>
              <a:t>Hoya Hub Hygiene Product Package Assembly</a:t>
            </a:r>
            <a:endParaRPr/>
          </a:p>
          <a:p>
            <a:pPr indent="-311150" lvl="0" marL="457200" rtl="0" algn="l">
              <a:spcBef>
                <a:spcPts val="0"/>
              </a:spcBef>
              <a:spcAft>
                <a:spcPts val="0"/>
              </a:spcAft>
              <a:buSzPts val="1300"/>
              <a:buChar char="●"/>
            </a:pPr>
            <a:r>
              <a:rPr lang="en"/>
              <a:t>PEP’s off-campus programming includes: </a:t>
            </a:r>
            <a:endParaRPr/>
          </a:p>
          <a:p>
            <a:pPr indent="-298450" lvl="1" marL="914400" rtl="0" algn="l">
              <a:spcBef>
                <a:spcPts val="0"/>
              </a:spcBef>
              <a:spcAft>
                <a:spcPts val="0"/>
              </a:spcAft>
              <a:buSzPts val="1100"/>
              <a:buChar char="○"/>
            </a:pPr>
            <a:r>
              <a:rPr lang="en"/>
              <a:t>Holding feminine hygiene product drives and purchasing products to prepare care packages </a:t>
            </a:r>
            <a:endParaRPr/>
          </a:p>
          <a:p>
            <a:pPr indent="-298450" lvl="1" marL="914400" rtl="0" algn="l">
              <a:spcBef>
                <a:spcPts val="0"/>
              </a:spcBef>
              <a:spcAft>
                <a:spcPts val="0"/>
              </a:spcAft>
              <a:buSzPts val="1100"/>
              <a:buChar char="○"/>
            </a:pPr>
            <a:r>
              <a:rPr lang="en"/>
              <a:t>Donating care packages to local women’s shelters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Highlight: Georgetown Ballers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Georgetown Ballers became an access to benefits group in Fall 2018</a:t>
            </a:r>
            <a:endParaRPr/>
          </a:p>
          <a:p>
            <a:pPr indent="-311150" lvl="0" marL="457200" rtl="0" algn="l">
              <a:spcBef>
                <a:spcPts val="0"/>
              </a:spcBef>
              <a:spcAft>
                <a:spcPts val="0"/>
              </a:spcAft>
              <a:buSzPts val="1300"/>
              <a:buChar char="●"/>
            </a:pPr>
            <a:r>
              <a:rPr lang="en"/>
              <a:t>Georgetown Ballers runs a mentorship program with incarcerated youth at DC’s youth detention center that combines character formation exercises with basketball games between Georgetown students and center inmates</a:t>
            </a:r>
            <a:endParaRPr/>
          </a:p>
          <a:p>
            <a:pPr indent="-311150" lvl="0" marL="457200" rtl="0" algn="l">
              <a:spcBef>
                <a:spcPts val="0"/>
              </a:spcBef>
              <a:spcAft>
                <a:spcPts val="0"/>
              </a:spcAft>
              <a:buSzPts val="1300"/>
              <a:buChar char="●"/>
            </a:pPr>
            <a:r>
              <a:rPr lang="en"/>
              <a:t>In addition to their off-campus programming, Georgetown Ballers hosts on-campus awareness events to draw attention to juvenile justice issues </a:t>
            </a:r>
            <a:endParaRPr/>
          </a:p>
          <a:p>
            <a:pPr indent="-298450" lvl="1" marL="914400" rtl="0" algn="l">
              <a:spcBef>
                <a:spcPts val="0"/>
              </a:spcBef>
              <a:spcAft>
                <a:spcPts val="0"/>
              </a:spcAft>
              <a:buSzPts val="1100"/>
              <a:buChar char="○"/>
            </a:pPr>
            <a:r>
              <a:rPr lang="en"/>
              <a:t>Events include discussions with Georgetown Law Center professors who run the Law Center’s Juvenile Justice Clinic</a:t>
            </a:r>
            <a:endParaRPr/>
          </a:p>
          <a:p>
            <a:pPr indent="-311150" lvl="0" marL="457200" rtl="0" algn="l">
              <a:spcBef>
                <a:spcPts val="0"/>
              </a:spcBef>
              <a:spcAft>
                <a:spcPts val="0"/>
              </a:spcAft>
              <a:buSzPts val="1300"/>
              <a:buChar char="●"/>
            </a:pPr>
            <a:r>
              <a:rPr lang="en"/>
              <a:t>Georgetown Ballers has plans to expand programming to two (2) weekly visits and to partner with Georgetown’s Men’s Basketball Team</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