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mailto:mlc277@georgetown.edu" TargetMode="External"/><Relationship Id="rId5" Type="http://schemas.openxmlformats.org/officeDocument/2006/relationships/image" Target="../media/image7.png"/><Relationship Id="rId6" Type="http://schemas.openxmlformats.org/officeDocument/2006/relationships/hyperlink" Target="mailto:sac@georgetown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1118215" y="1269255"/>
            <a:ext cx="5956353" cy="3038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FFFFFF"/>
                </a:solidFill>
              </a:rPr>
              <a:t>Student Activities Commission (SAC)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118215" y="4578114"/>
            <a:ext cx="5956353" cy="1247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Presenting for GUSA’s Finance and Appropriations Committee</a:t>
            </a:r>
            <a:endParaRPr/>
          </a:p>
        </p:txBody>
      </p:sp>
      <p:cxnSp>
        <p:nvCxnSpPr>
          <p:cNvPr id="87" name="Google Shape;87;p13"/>
          <p:cNvCxnSpPr/>
          <p:nvPr/>
        </p:nvCxnSpPr>
        <p:spPr>
          <a:xfrm>
            <a:off x="3230880" y="4424906"/>
            <a:ext cx="3657600" cy="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8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3"/>
          <p:cNvSpPr/>
          <p:nvPr/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870204" y="606564"/>
            <a:ext cx="1045159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Allocation Process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rgbClr val="7F7F7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4"/>
          <p:cNvGrpSpPr/>
          <p:nvPr/>
        </p:nvGrpSpPr>
        <p:grpSpPr>
          <a:xfrm>
            <a:off x="1000874" y="2385434"/>
            <a:ext cx="10190251" cy="3617756"/>
            <a:chOff x="0" y="44"/>
            <a:chExt cx="10190251" cy="3617756"/>
          </a:xfrm>
        </p:grpSpPr>
        <p:sp>
          <p:nvSpPr>
            <p:cNvPr id="96" name="Google Shape;96;p14"/>
            <p:cNvSpPr/>
            <p:nvPr/>
          </p:nvSpPr>
          <p:spPr>
            <a:xfrm rot="5400000">
              <a:off x="6223467" y="-2378456"/>
              <a:ext cx="1411807" cy="652176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CCCE">
                <a:alpha val="89803"/>
              </a:srgbClr>
            </a:solidFill>
            <a:ln cap="flat" cmpd="sng" w="12700">
              <a:solidFill>
                <a:srgbClr val="CCCC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 txBox="1"/>
            <p:nvPr/>
          </p:nvSpPr>
          <p:spPr>
            <a:xfrm>
              <a:off x="3668491" y="245439"/>
              <a:ext cx="6452842" cy="1273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625" lIns="95250" spcFirstLastPara="1" rIns="95250" wrap="square" tIns="476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Semiannual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Budgeting for next semester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Bulk of funding given then</a:t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0" y="44"/>
              <a:ext cx="3668490" cy="1764759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rgbClr val="CDDB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86148" y="86192"/>
              <a:ext cx="3496194" cy="1592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190500" spcFirstLastPara="1" rIns="19050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Calibri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Budget Summit:</a:t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 rot="5400000">
              <a:off x="6223467" y="-525459"/>
              <a:ext cx="1411807" cy="652176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CCCE">
                <a:alpha val="89803"/>
              </a:srgbClr>
            </a:solidFill>
            <a:ln cap="flat" cmpd="sng" w="12700">
              <a:solidFill>
                <a:srgbClr val="CCCC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3668491" y="2098436"/>
              <a:ext cx="6452842" cy="1273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7625" lIns="95250" spcFirstLastPara="1" rIns="95250" wrap="square" tIns="476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Funding unforeseen costs and big events 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Char char="•"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 do not fund travel during Budget Summit</a:t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0" y="1853041"/>
              <a:ext cx="3668490" cy="1764759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rgbClr val="CDDBE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86148" y="1939189"/>
              <a:ext cx="3496194" cy="1592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190500" spcFirstLastPara="1" rIns="19050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0"/>
                <a:buFont typeface="Calibri"/>
                <a:buNone/>
              </a:pPr>
              <a:r>
                <a:rPr b="0" i="0" lang="en-US" sz="5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Travel/Ad Hoc Funds: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838200" y="963877"/>
            <a:ext cx="3494362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SAC’s Funding Request</a:t>
            </a:r>
            <a:endParaRPr/>
          </a:p>
        </p:txBody>
      </p:sp>
      <p:cxnSp>
        <p:nvCxnSpPr>
          <p:cNvPr id="110" name="Google Shape;110;p15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cap="flat" cmpd="sng" w="190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976031" y="963877"/>
            <a:ext cx="6377769" cy="493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$325,000 from FinApp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$81,000 from the Student Affairs Office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$7,000 from Coke Grants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Breakdown: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$260,000 for Club Budgets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$72,000 for Travel Events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$75,000 for Ad Hoc Expenses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$15,000 for the Reserve Account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SAC’s Mission</a:t>
            </a:r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5194300" y="471642"/>
            <a:ext cx="6513603" cy="5883988"/>
            <a:chOff x="0" y="718"/>
            <a:chExt cx="6513603" cy="5883988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718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08544" y="378974"/>
              <a:ext cx="924626" cy="92462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1941716" y="718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Efficient use of the Student Activities Fee</a:t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0" y="2102143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08544" y="2480399"/>
              <a:ext cx="924626" cy="92462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1941716" y="2102143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Transparent, fair, and equitable treatment for all groups</a:t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0" y="4203567"/>
              <a:ext cx="6513603" cy="168113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08544" y="4581824"/>
              <a:ext cx="924626" cy="92462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1941716" y="4203567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1941716" y="4203567"/>
              <a:ext cx="4571887" cy="168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900" lIns="177900" spcFirstLastPara="1" rIns="177900" wrap="square" tIns="177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Accessible programming for the Georgetown Community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Challenges</a:t>
            </a:r>
            <a:endParaRPr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5194300" y="473366"/>
            <a:ext cx="6513603" cy="5880540"/>
            <a:chOff x="0" y="2442"/>
            <a:chExt cx="6513603" cy="5880540"/>
          </a:xfrm>
        </p:grpSpPr>
        <p:sp>
          <p:nvSpPr>
            <p:cNvPr id="138" name="Google Shape;138;p17"/>
            <p:cNvSpPr/>
            <p:nvPr/>
          </p:nvSpPr>
          <p:spPr>
            <a:xfrm>
              <a:off x="0" y="2442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74497" y="280994"/>
              <a:ext cx="680904" cy="6809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429899" y="2442"/>
              <a:ext cx="2931121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1429899" y="2442"/>
              <a:ext cx="2931121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Internalizing costs and adapting SAC budgeting due to recently added NCD groups</a:t>
              </a: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4361021" y="2442"/>
              <a:ext cx="2152582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4361021" y="2442"/>
              <a:ext cx="2152582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Transition period</a:t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0" y="1549953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rgbClr val="75BD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74497" y="1828505"/>
              <a:ext cx="680904" cy="68090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1429899" y="1549953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Travel and Ad Hoc fund depletion</a:t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0" y="309746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4497" y="3376015"/>
              <a:ext cx="680904" cy="6809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1429899" y="309746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Using Reserve Funds to make good on the promises we make in our Budget Guide</a:t>
              </a: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0" y="4644974"/>
              <a:ext cx="6513603" cy="1238008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4497" y="4923526"/>
              <a:ext cx="680904" cy="68090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1429899" y="4644974"/>
              <a:ext cx="5083704" cy="1238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1000" lIns="131000" spcFirstLastPara="1" rIns="131000" wrap="square" tIns="131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Potential Scale Cuts for FY20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484096" y="470925"/>
            <a:ext cx="4381009" cy="5892104"/>
          </a:xfrm>
          <a:custGeom>
            <a:rect b="b" l="l" r="r" t="t"/>
            <a:pathLst>
              <a:path extrusionOk="0" h="5892104" w="4381009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Questions?</a:t>
            </a:r>
            <a:endParaRPr/>
          </a:p>
        </p:txBody>
      </p:sp>
      <p:grpSp>
        <p:nvGrpSpPr>
          <p:cNvPr id="162" name="Google Shape;162;p18"/>
          <p:cNvGrpSpPr/>
          <p:nvPr/>
        </p:nvGrpSpPr>
        <p:grpSpPr>
          <a:xfrm>
            <a:off x="5194300" y="1427305"/>
            <a:ext cx="6513603" cy="3972662"/>
            <a:chOff x="0" y="956381"/>
            <a:chExt cx="6513603" cy="3972662"/>
          </a:xfrm>
        </p:grpSpPr>
        <p:sp>
          <p:nvSpPr>
            <p:cNvPr id="163" name="Google Shape;163;p18"/>
            <p:cNvSpPr/>
            <p:nvPr/>
          </p:nvSpPr>
          <p:spPr>
            <a:xfrm>
              <a:off x="0" y="956381"/>
              <a:ext cx="6513603" cy="176562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534102" y="1353647"/>
              <a:ext cx="971095" cy="9710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2039300" y="956381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2039300" y="956381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4"/>
                </a:rPr>
                <a:t>mlc277@georgetown.edu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0" y="3163416"/>
              <a:ext cx="6513603" cy="176562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534102" y="3560682"/>
              <a:ext cx="971095" cy="97109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2039300" y="3163416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 txBox="1"/>
            <p:nvPr/>
          </p:nvSpPr>
          <p:spPr>
            <a:xfrm>
              <a:off x="2039300" y="3163416"/>
              <a:ext cx="4474303" cy="17656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6850" lIns="186850" spcFirstLastPara="1" rIns="186850" wrap="square" tIns="186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sng" cap="none" strike="noStrike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6"/>
                </a:rPr>
                <a:t>sac@georgetown.edu</a:t>
              </a: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