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6.xml"/><Relationship Id="rId22" Type="http://schemas.openxmlformats.org/officeDocument/2006/relationships/font" Target="fonts/Merriweather-boldItalic.fntdata"/><Relationship Id="rId10" Type="http://schemas.openxmlformats.org/officeDocument/2006/relationships/slide" Target="slides/slide5.xml"/><Relationship Id="rId21"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Merriweather-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ffe32b69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ffe32b69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15ab436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15ab436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ffe32b69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ffe32b69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ffe32b69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ffe32b69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ffe32b69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ffe32b69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ffe32b69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ffe32b69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ffe32b69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ffe32b69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ffe32b69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ffe32b69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Advisory Board for Club Sports</a:t>
            </a:r>
            <a:endParaRPr sz="6000"/>
          </a:p>
        </p:txBody>
      </p:sp>
      <p:pic>
        <p:nvPicPr>
          <p:cNvPr id="65" name="Google Shape;65;p13"/>
          <p:cNvPicPr preferRelativeResize="0"/>
          <p:nvPr/>
        </p:nvPicPr>
        <p:blipFill>
          <a:blip r:embed="rId3">
            <a:alphaModFix/>
          </a:blip>
          <a:stretch>
            <a:fillRect/>
          </a:stretch>
        </p:blipFill>
        <p:spPr>
          <a:xfrm>
            <a:off x="6475850" y="2475350"/>
            <a:ext cx="2668148" cy="26681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Budget Request FY21</a:t>
            </a:r>
            <a:endParaRPr/>
          </a:p>
        </p:txBody>
      </p:sp>
      <p:sp>
        <p:nvSpPr>
          <p:cNvPr id="71" name="Google Shape;71;p14"/>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72" name="Google Shape;72;p14"/>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3" name="Google Shape;73;p14"/>
          <p:cNvPicPr preferRelativeResize="0"/>
          <p:nvPr/>
        </p:nvPicPr>
        <p:blipFill>
          <a:blip r:embed="rId3">
            <a:alphaModFix/>
          </a:blip>
          <a:stretch>
            <a:fillRect/>
          </a:stretch>
        </p:blipFill>
        <p:spPr>
          <a:xfrm>
            <a:off x="443663" y="1344850"/>
            <a:ext cx="3735975" cy="3532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Appeals</a:t>
            </a:r>
            <a:r>
              <a:rPr lang="en"/>
              <a:t> Budget Request FY21</a:t>
            </a:r>
            <a:endParaRPr/>
          </a:p>
        </p:txBody>
      </p:sp>
      <p:sp>
        <p:nvSpPr>
          <p:cNvPr id="79" name="Google Shape;79;p1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0" name="Google Shape;80;p1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1" name="Google Shape;81;p15"/>
          <p:cNvPicPr preferRelativeResize="0"/>
          <p:nvPr/>
        </p:nvPicPr>
        <p:blipFill>
          <a:blip r:embed="rId3">
            <a:alphaModFix/>
          </a:blip>
          <a:stretch>
            <a:fillRect/>
          </a:stretch>
        </p:blipFill>
        <p:spPr>
          <a:xfrm>
            <a:off x="364225" y="1338500"/>
            <a:ext cx="3894675" cy="3704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Requests</a:t>
            </a:r>
            <a:endParaRPr/>
          </a:p>
        </p:txBody>
      </p:sp>
      <p:sp>
        <p:nvSpPr>
          <p:cNvPr id="87" name="Google Shape;87;p16"/>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t>Initial allocation: $347,725.35 | </a:t>
            </a:r>
            <a:r>
              <a:rPr b="1" lang="en" sz="1500"/>
              <a:t>Adjusted allocation: $331,919.65</a:t>
            </a:r>
            <a:endParaRPr b="1" sz="1500"/>
          </a:p>
          <a:p>
            <a:pPr indent="-311150" lvl="0" marL="457200" rtl="0" algn="l">
              <a:spcBef>
                <a:spcPts val="1600"/>
              </a:spcBef>
              <a:spcAft>
                <a:spcPts val="0"/>
              </a:spcAft>
              <a:buSzPts val="1300"/>
              <a:buChar char="●"/>
            </a:pPr>
            <a:r>
              <a:rPr lang="en"/>
              <a:t>Team budget requests for funding increase every year</a:t>
            </a:r>
            <a:endParaRPr/>
          </a:p>
          <a:p>
            <a:pPr indent="-298450" lvl="1" marL="914400" rtl="0" algn="l">
              <a:spcBef>
                <a:spcPts val="0"/>
              </a:spcBef>
              <a:spcAft>
                <a:spcPts val="0"/>
              </a:spcAft>
              <a:buSzPts val="1100"/>
              <a:buChar char="○"/>
            </a:pPr>
            <a:r>
              <a:rPr lang="en"/>
              <a:t>Off-campus costs increased this year</a:t>
            </a:r>
            <a:endParaRPr/>
          </a:p>
          <a:p>
            <a:pPr indent="-298450" lvl="1" marL="914400" rtl="0" algn="l">
              <a:spcBef>
                <a:spcPts val="0"/>
              </a:spcBef>
              <a:spcAft>
                <a:spcPts val="0"/>
              </a:spcAft>
              <a:buSzPts val="1100"/>
              <a:buChar char="○"/>
            </a:pPr>
            <a:r>
              <a:rPr lang="en"/>
              <a:t>8 teams with budgets over $10,000</a:t>
            </a:r>
            <a:endParaRPr/>
          </a:p>
          <a:p>
            <a:pPr indent="-298450" lvl="2" marL="1371600" rtl="0" algn="l">
              <a:spcBef>
                <a:spcPts val="0"/>
              </a:spcBef>
              <a:spcAft>
                <a:spcPts val="0"/>
              </a:spcAft>
              <a:buSzPts val="1100"/>
              <a:buChar char="■"/>
            </a:pPr>
            <a:r>
              <a:rPr lang="en"/>
              <a:t>Triathlon in restoration this year - had to request Ad Hoc (requested over $10,000)</a:t>
            </a:r>
            <a:endParaRPr/>
          </a:p>
          <a:p>
            <a:pPr indent="-298450" lvl="2" marL="1371600" rtl="0" algn="l">
              <a:spcBef>
                <a:spcPts val="0"/>
              </a:spcBef>
              <a:spcAft>
                <a:spcPts val="0"/>
              </a:spcAft>
              <a:buSzPts val="1100"/>
              <a:buChar char="■"/>
            </a:pPr>
            <a:r>
              <a:rPr lang="en"/>
              <a:t>Skiing did not get a budget allocation - had to request Ad Hoc (requested over $10,000)</a:t>
            </a:r>
            <a:endParaRPr/>
          </a:p>
          <a:p>
            <a:pPr indent="-311150" lvl="0" marL="457200" rtl="0" algn="l">
              <a:spcBef>
                <a:spcPts val="0"/>
              </a:spcBef>
              <a:spcAft>
                <a:spcPts val="0"/>
              </a:spcAft>
              <a:buSzPts val="1300"/>
              <a:buChar char="●"/>
            </a:pPr>
            <a:r>
              <a:rPr lang="en"/>
              <a:t>FY20 - forced to cut ABCS funding for all individual membership dues</a:t>
            </a:r>
            <a:endParaRPr/>
          </a:p>
          <a:p>
            <a:pPr indent="-298450" lvl="1" marL="914400" rtl="0" algn="l">
              <a:spcBef>
                <a:spcPts val="0"/>
              </a:spcBef>
              <a:spcAft>
                <a:spcPts val="0"/>
              </a:spcAft>
              <a:buSzPts val="1100"/>
              <a:buChar char="○"/>
            </a:pPr>
            <a:r>
              <a:rPr lang="en"/>
              <a:t>Included as a separate item under the Group Budgets tab, even though these are included in individual teams’ budgets</a:t>
            </a:r>
            <a:endParaRPr/>
          </a:p>
          <a:p>
            <a:pPr indent="-298450" lvl="1" marL="914400" rtl="0" algn="l">
              <a:spcBef>
                <a:spcPts val="0"/>
              </a:spcBef>
              <a:spcAft>
                <a:spcPts val="0"/>
              </a:spcAft>
              <a:buSzPts val="1100"/>
              <a:buChar char="○"/>
            </a:pPr>
            <a:r>
              <a:rPr lang="en"/>
              <a:t>Club Sports members who have to pay membership dues are paying, out of pocket, $27,039.50 to compete</a:t>
            </a:r>
            <a:endParaRPr/>
          </a:p>
          <a:p>
            <a:pPr indent="-298450" lvl="1" marL="914400" rtl="0" algn="l">
              <a:spcBef>
                <a:spcPts val="0"/>
              </a:spcBef>
              <a:spcAft>
                <a:spcPts val="0"/>
              </a:spcAft>
              <a:buSzPts val="1100"/>
              <a:buChar char="○"/>
            </a:pPr>
            <a:r>
              <a:rPr lang="en"/>
              <a:t>Decrease in Club Sports participation due to this cost</a:t>
            </a:r>
            <a:endParaRPr/>
          </a:p>
          <a:p>
            <a:pPr indent="-311150" lvl="0" marL="457200" rtl="0" algn="l">
              <a:spcBef>
                <a:spcPts val="0"/>
              </a:spcBef>
              <a:spcAft>
                <a:spcPts val="0"/>
              </a:spcAft>
              <a:buSzPts val="1300"/>
              <a:buChar char="●"/>
            </a:pPr>
            <a:r>
              <a:rPr b="1" lang="en"/>
              <a:t>Even if we are unable to fund every single team allocation, we want to be able to fund essential expenses that prioritize the safety of our athletes and the mission of the Club Sports Community </a:t>
            </a:r>
            <a:endParaRPr b="1"/>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Club Sports Programming &amp; Board Expenses</a:t>
            </a:r>
            <a:endParaRPr/>
          </a:p>
        </p:txBody>
      </p:sp>
      <p:sp>
        <p:nvSpPr>
          <p:cNvPr id="93" name="Google Shape;93;p17"/>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t>Initial allocation: $9,000.00 | Adjusted allocation: $1,500.00</a:t>
            </a:r>
            <a:endParaRPr/>
          </a:p>
          <a:p>
            <a:pPr indent="-323850" lvl="0" marL="457200" rtl="0" algn="l">
              <a:spcBef>
                <a:spcPts val="1600"/>
              </a:spcBef>
              <a:spcAft>
                <a:spcPts val="0"/>
              </a:spcAft>
              <a:buSzPts val="1500"/>
              <a:buChar char="●"/>
            </a:pPr>
            <a:r>
              <a:rPr lang="en" sz="1500"/>
              <a:t>Cut all non-essential Club Sports programming in FY20</a:t>
            </a:r>
            <a:endParaRPr sz="1500"/>
          </a:p>
          <a:p>
            <a:pPr indent="-323850" lvl="0" marL="457200" rtl="0" algn="l">
              <a:spcBef>
                <a:spcPts val="0"/>
              </a:spcBef>
              <a:spcAft>
                <a:spcPts val="0"/>
              </a:spcAft>
              <a:buSzPts val="1500"/>
              <a:buChar char="●"/>
            </a:pPr>
            <a:r>
              <a:rPr lang="en" sz="1500"/>
              <a:t>Essential Club Sports Programming </a:t>
            </a:r>
            <a:endParaRPr sz="1500"/>
          </a:p>
          <a:p>
            <a:pPr indent="-311150" lvl="1" marL="914400" rtl="0" algn="l">
              <a:spcBef>
                <a:spcPts val="0"/>
              </a:spcBef>
              <a:spcAft>
                <a:spcPts val="0"/>
              </a:spcAft>
              <a:buSzPts val="1300"/>
              <a:buChar char="○"/>
            </a:pPr>
            <a:r>
              <a:rPr lang="en" sz="1300"/>
              <a:t>Club Sports Open House - prior to CAB Fair, because a lot of teams have tryouts either before or during the weekend of CAB Fair</a:t>
            </a:r>
            <a:endParaRPr sz="1300"/>
          </a:p>
          <a:p>
            <a:pPr indent="-311150" lvl="1" marL="914400" rtl="0" algn="l">
              <a:spcBef>
                <a:spcPts val="0"/>
              </a:spcBef>
              <a:spcAft>
                <a:spcPts val="0"/>
              </a:spcAft>
              <a:buSzPts val="1300"/>
              <a:buChar char="○"/>
            </a:pPr>
            <a:r>
              <a:rPr lang="en" sz="1300"/>
              <a:t>MANDATORY Club Sports Leaders Seminar - the club-sports specific Blueprint Training</a:t>
            </a:r>
            <a:endParaRPr sz="1300"/>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Dues Assistance Program</a:t>
            </a:r>
            <a:endParaRPr/>
          </a:p>
        </p:txBody>
      </p:sp>
      <p:sp>
        <p:nvSpPr>
          <p:cNvPr id="99" name="Google Shape;99;p18"/>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t>Initial allocation: $8,000.00 | Adjusted allocation: $6,000.00</a:t>
            </a:r>
            <a:endParaRPr sz="1600"/>
          </a:p>
          <a:p>
            <a:pPr indent="-323850" lvl="0" marL="457200" rtl="0" algn="l">
              <a:spcBef>
                <a:spcPts val="1600"/>
              </a:spcBef>
              <a:spcAft>
                <a:spcPts val="0"/>
              </a:spcAft>
              <a:buSzPts val="1500"/>
              <a:buChar char="●"/>
            </a:pPr>
            <a:r>
              <a:rPr lang="en" sz="1500"/>
              <a:t>An opportunity for students experiencing financial barriers to compete in Club Sports - ABCS covers a portion or all of an individual’s team dues requirement</a:t>
            </a:r>
            <a:endParaRPr sz="1500"/>
          </a:p>
          <a:p>
            <a:pPr indent="-311150" lvl="1" marL="914400" rtl="0" algn="l">
              <a:spcBef>
                <a:spcPts val="0"/>
              </a:spcBef>
              <a:spcAft>
                <a:spcPts val="0"/>
              </a:spcAft>
              <a:buSzPts val="1300"/>
              <a:buChar char="○"/>
            </a:pPr>
            <a:r>
              <a:rPr lang="en" sz="1300"/>
              <a:t>High (team dues greater than $300) - fund 0-50%</a:t>
            </a:r>
            <a:endParaRPr sz="1300"/>
          </a:p>
          <a:p>
            <a:pPr indent="-311150" lvl="1" marL="914400" rtl="0" algn="l">
              <a:spcBef>
                <a:spcPts val="0"/>
              </a:spcBef>
              <a:spcAft>
                <a:spcPts val="0"/>
              </a:spcAft>
              <a:buSzPts val="1300"/>
              <a:buChar char="○"/>
            </a:pPr>
            <a:r>
              <a:rPr lang="en" sz="1300"/>
              <a:t>Moderate (team dues between  than $51-$299) - fund 50-100%</a:t>
            </a:r>
            <a:endParaRPr sz="1300"/>
          </a:p>
          <a:p>
            <a:pPr indent="-311150" lvl="1" marL="914400" rtl="0" algn="l">
              <a:spcBef>
                <a:spcPts val="0"/>
              </a:spcBef>
              <a:spcAft>
                <a:spcPts val="0"/>
              </a:spcAft>
              <a:buSzPts val="1300"/>
              <a:buChar char="○"/>
            </a:pPr>
            <a:r>
              <a:rPr lang="en" sz="1300"/>
              <a:t>Low (team dues between $25-$50) - fund 100%</a:t>
            </a:r>
            <a:endParaRPr sz="1300"/>
          </a:p>
          <a:p>
            <a:pPr indent="-323850" lvl="0" marL="457200" rtl="0" algn="l">
              <a:spcBef>
                <a:spcPts val="0"/>
              </a:spcBef>
              <a:spcAft>
                <a:spcPts val="0"/>
              </a:spcAft>
              <a:buSzPts val="1500"/>
              <a:buChar char="●"/>
            </a:pPr>
            <a:r>
              <a:rPr lang="en" sz="1500"/>
              <a:t>Dues Assistance allocated (FY20): $5,316.50</a:t>
            </a:r>
            <a:endParaRPr sz="1500"/>
          </a:p>
          <a:p>
            <a:pPr indent="-323850" lvl="0" marL="457200" rtl="0" algn="l">
              <a:spcBef>
                <a:spcPts val="0"/>
              </a:spcBef>
              <a:spcAft>
                <a:spcPts val="0"/>
              </a:spcAft>
              <a:buSzPts val="1500"/>
              <a:buChar char="●"/>
            </a:pPr>
            <a:r>
              <a:rPr lang="en" sz="1500"/>
              <a:t>Average team dues (FY20): $91.91 (up to $825)</a:t>
            </a:r>
            <a:endParaRPr sz="1500"/>
          </a:p>
          <a:p>
            <a:pPr indent="-311150" lvl="1" marL="914400" rtl="0" algn="l">
              <a:spcBef>
                <a:spcPts val="0"/>
              </a:spcBef>
              <a:spcAft>
                <a:spcPts val="0"/>
              </a:spcAft>
              <a:buSzPts val="1300"/>
              <a:buChar char="○"/>
            </a:pPr>
            <a:r>
              <a:rPr lang="en" sz="1300"/>
              <a:t>Goal of reducing the average to under $50</a:t>
            </a:r>
            <a:endParaRPr sz="1300"/>
          </a:p>
          <a:p>
            <a:pPr indent="-323850" lvl="0" marL="457200" rtl="0" algn="l">
              <a:spcBef>
                <a:spcPts val="0"/>
              </a:spcBef>
              <a:spcAft>
                <a:spcPts val="0"/>
              </a:spcAft>
              <a:buSzPts val="1500"/>
              <a:buChar char="●"/>
            </a:pPr>
            <a:r>
              <a:rPr lang="en" sz="1500"/>
              <a:t>Increase Dues Assistance Program Funding</a:t>
            </a:r>
            <a:endParaRPr sz="1500"/>
          </a:p>
          <a:p>
            <a:pPr indent="-311150" lvl="1" marL="914400" rtl="0" algn="l">
              <a:spcBef>
                <a:spcPts val="0"/>
              </a:spcBef>
              <a:spcAft>
                <a:spcPts val="0"/>
              </a:spcAft>
              <a:buSzPts val="1300"/>
              <a:buChar char="○"/>
            </a:pPr>
            <a:r>
              <a:rPr lang="en" sz="1300"/>
              <a:t>As this program becomes more popular, more people are taking advantage of it - looking to work with Office of Student Financial Services and GSP to assess sustainability/how to better determine need</a:t>
            </a:r>
            <a:endParaRPr sz="1300"/>
          </a:p>
          <a:p>
            <a:pPr indent="-311150" lvl="1" marL="914400" rtl="0" algn="l">
              <a:spcBef>
                <a:spcPts val="0"/>
              </a:spcBef>
              <a:spcAft>
                <a:spcPts val="0"/>
              </a:spcAft>
              <a:buSzPts val="1300"/>
              <a:buChar char="○"/>
            </a:pPr>
            <a:r>
              <a:rPr lang="en" sz="1300"/>
              <a:t>Individual equipment funding, Hoya Hospitality/Hoya Hub for food/travel stipends in the future</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Budget FY21 Appeal: $243,444.65</a:t>
            </a:r>
            <a:endParaRPr/>
          </a:p>
        </p:txBody>
      </p:sp>
      <p:sp>
        <p:nvSpPr>
          <p:cNvPr id="105" name="Google Shape;105;p19"/>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The additional $5,192.35 is necessary to…</a:t>
            </a:r>
            <a:endParaRPr b="1" sz="1400"/>
          </a:p>
          <a:p>
            <a:pPr indent="-317500" lvl="1" marL="914400" rtl="0" algn="l">
              <a:spcBef>
                <a:spcPts val="0"/>
              </a:spcBef>
              <a:spcAft>
                <a:spcPts val="0"/>
              </a:spcAft>
              <a:buSzPts val="1400"/>
              <a:buChar char="○"/>
            </a:pPr>
            <a:r>
              <a:rPr lang="en" sz="1400"/>
              <a:t>Support individual athletes in lowering dues, equipment costs, and uniform costs</a:t>
            </a:r>
            <a:endParaRPr sz="1400"/>
          </a:p>
          <a:p>
            <a:pPr indent="-317500" lvl="1" marL="914400" rtl="0" algn="l">
              <a:spcBef>
                <a:spcPts val="0"/>
              </a:spcBef>
              <a:spcAft>
                <a:spcPts val="0"/>
              </a:spcAft>
              <a:buSzPts val="1400"/>
              <a:buChar char="○"/>
            </a:pPr>
            <a:r>
              <a:rPr lang="en" sz="1400"/>
              <a:t>Prioritize the safety of Club Sports athletes in travel and practices</a:t>
            </a:r>
            <a:endParaRPr sz="1400"/>
          </a:p>
          <a:p>
            <a:pPr indent="-317500" lvl="1" marL="914400" rtl="0" algn="l">
              <a:spcBef>
                <a:spcPts val="0"/>
              </a:spcBef>
              <a:spcAft>
                <a:spcPts val="0"/>
              </a:spcAft>
              <a:buSzPts val="1400"/>
              <a:buChar char="○"/>
            </a:pPr>
            <a:r>
              <a:rPr lang="en" sz="1400"/>
              <a:t>Fulfill the competitive mission of the Club Sports Community by allowing teams to practice, compete, and strive for health and wellness</a:t>
            </a:r>
            <a:endParaRPr sz="1400"/>
          </a:p>
          <a:p>
            <a:pPr indent="-317500" lvl="1" marL="914400" rtl="0" algn="l">
              <a:spcBef>
                <a:spcPts val="0"/>
              </a:spcBef>
              <a:spcAft>
                <a:spcPts val="0"/>
              </a:spcAft>
              <a:buSzPts val="1400"/>
              <a:buChar char="○"/>
            </a:pPr>
            <a:r>
              <a:rPr lang="en" sz="1400"/>
              <a:t>Commit to our teams that we are doing what we can to reduce financial barriers to competing in Club Sports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38400" y="1195375"/>
            <a:ext cx="7789800" cy="191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Primary </a:t>
            </a:r>
            <a:r>
              <a:rPr lang="en" sz="4000"/>
              <a:t>Goal: Decrease the financial burden on individual members within the Club Sports community. </a:t>
            </a:r>
            <a:endParaRPr sz="4000"/>
          </a:p>
        </p:txBody>
      </p:sp>
      <p:pic>
        <p:nvPicPr>
          <p:cNvPr id="111" name="Google Shape;111;p20"/>
          <p:cNvPicPr preferRelativeResize="0"/>
          <p:nvPr/>
        </p:nvPicPr>
        <p:blipFill>
          <a:blip r:embed="rId3">
            <a:alphaModFix/>
          </a:blip>
          <a:stretch>
            <a:fillRect/>
          </a:stretch>
        </p:blipFill>
        <p:spPr>
          <a:xfrm>
            <a:off x="6475850" y="2475350"/>
            <a:ext cx="2668148" cy="26681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38400" y="1195375"/>
            <a:ext cx="7789800" cy="191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Questions?</a:t>
            </a:r>
            <a:endParaRPr sz="6000"/>
          </a:p>
        </p:txBody>
      </p:sp>
      <p:pic>
        <p:nvPicPr>
          <p:cNvPr id="117" name="Google Shape;117;p21"/>
          <p:cNvPicPr preferRelativeResize="0"/>
          <p:nvPr/>
        </p:nvPicPr>
        <p:blipFill>
          <a:blip r:embed="rId3">
            <a:alphaModFix/>
          </a:blip>
          <a:stretch>
            <a:fillRect/>
          </a:stretch>
        </p:blipFill>
        <p:spPr>
          <a:xfrm>
            <a:off x="6475850" y="2475350"/>
            <a:ext cx="2668148" cy="26681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