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uli"/>
      <p:regular r:id="rId14"/>
      <p:bold r:id="rId15"/>
      <p:italic r:id="rId16"/>
      <p:boldItalic r:id="rId17"/>
    </p:embeddedFont>
    <p:embeddedFont>
      <p:font typeface="Muli Regular"/>
      <p:regular r:id="rId18"/>
      <p:bold r:id="rId19"/>
      <p:italic r:id="rId20"/>
      <p:boldItalic r:id="rId21"/>
    </p:embeddedFon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uliRegular-italic.fntdata"/><Relationship Id="rId11" Type="http://schemas.openxmlformats.org/officeDocument/2006/relationships/slide" Target="slides/slide7.xml"/><Relationship Id="rId22" Type="http://schemas.openxmlformats.org/officeDocument/2006/relationships/font" Target="fonts/OldStandardTT-regular.fntdata"/><Relationship Id="rId10" Type="http://schemas.openxmlformats.org/officeDocument/2006/relationships/slide" Target="slides/slide6.xml"/><Relationship Id="rId21" Type="http://schemas.openxmlformats.org/officeDocument/2006/relationships/font" Target="fonts/MuliRegular-boldItalic.fntdata"/><Relationship Id="rId13" Type="http://schemas.openxmlformats.org/officeDocument/2006/relationships/slide" Target="slides/slide9.xml"/><Relationship Id="rId24" Type="http://schemas.openxmlformats.org/officeDocument/2006/relationships/font" Target="fonts/OldStandardTT-italic.fntdata"/><Relationship Id="rId12" Type="http://schemas.openxmlformats.org/officeDocument/2006/relationships/slide" Target="slides/slide8.xml"/><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uli-bold.fntdata"/><Relationship Id="rId14" Type="http://schemas.openxmlformats.org/officeDocument/2006/relationships/font" Target="fonts/Muli-regular.fntdata"/><Relationship Id="rId17" Type="http://schemas.openxmlformats.org/officeDocument/2006/relationships/font" Target="fonts/Muli-boldItalic.fntdata"/><Relationship Id="rId16" Type="http://schemas.openxmlformats.org/officeDocument/2006/relationships/font" Target="fonts/Muli-italic.fntdata"/><Relationship Id="rId5" Type="http://schemas.openxmlformats.org/officeDocument/2006/relationships/slide" Target="slides/slide1.xml"/><Relationship Id="rId19" Type="http://schemas.openxmlformats.org/officeDocument/2006/relationships/font" Target="fonts/MuliRegular-bold.fntdata"/><Relationship Id="rId6" Type="http://schemas.openxmlformats.org/officeDocument/2006/relationships/slide" Target="slides/slide2.xml"/><Relationship Id="rId18" Type="http://schemas.openxmlformats.org/officeDocument/2006/relationships/font" Target="fonts/MuliRegular-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0288c4d3c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0288c4d3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0288c4d3c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0288c4d3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166dd4943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166dd494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748000" y="747750"/>
            <a:ext cx="3648000" cy="3648000"/>
          </a:xfrm>
          <a:prstGeom prst="ellipse">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title"/>
          </p:nvPr>
        </p:nvSpPr>
        <p:spPr>
          <a:xfrm>
            <a:off x="2747950" y="747775"/>
            <a:ext cx="3648000" cy="3648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1"/>
        </a:solidFill>
      </p:bgPr>
    </p:bg>
    <p:spTree>
      <p:nvGrpSpPr>
        <p:cNvPr id="59" name="Shape 59"/>
        <p:cNvGrpSpPr/>
        <p:nvPr/>
      </p:nvGrpSpPr>
      <p:grpSpPr>
        <a:xfrm>
          <a:off x="0" y="0"/>
          <a:ext cx="0" cy="0"/>
          <a:chOff x="0" y="0"/>
          <a:chExt cx="0" cy="0"/>
        </a:xfrm>
      </p:grpSpPr>
      <p:sp>
        <p:nvSpPr>
          <p:cNvPr id="60" name="Google Shape;60;p11"/>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525575" y="525325"/>
            <a:ext cx="4092900" cy="4092900"/>
          </a:xfrm>
          <a:prstGeom prst="diamond">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 type="subTitle"/>
          </p:nvPr>
        </p:nvSpPr>
        <p:spPr>
          <a:xfrm>
            <a:off x="3009350" y="2573875"/>
            <a:ext cx="3086700" cy="204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1pPr>
            <a:lvl2pPr lvl="1"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2pPr>
            <a:lvl3pPr lvl="2"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3pPr>
            <a:lvl4pPr lvl="3"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4pPr>
            <a:lvl5pPr lvl="4"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5pPr>
            <a:lvl6pPr lvl="5"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6pPr>
            <a:lvl7pPr lvl="6"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7pPr>
            <a:lvl8pPr lvl="7"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8pPr>
            <a:lvl9pPr lvl="8"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9pPr>
          </a:lstStyle>
          <a:p/>
        </p:txBody>
      </p:sp>
      <p:sp>
        <p:nvSpPr>
          <p:cNvPr id="17" name="Google Shape;17;p3"/>
          <p:cNvSpPr txBox="1"/>
          <p:nvPr>
            <p:ph type="title"/>
          </p:nvPr>
        </p:nvSpPr>
        <p:spPr>
          <a:xfrm>
            <a:off x="3048000" y="529375"/>
            <a:ext cx="3048000" cy="2044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4"/>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150" y="1790100"/>
            <a:ext cx="9144000" cy="15633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1964225" y="2161800"/>
            <a:ext cx="5215500" cy="819900"/>
          </a:xfrm>
          <a:prstGeom prst="rect">
            <a:avLst/>
          </a:prstGeom>
          <a:noFill/>
          <a:ln>
            <a:noFill/>
          </a:ln>
        </p:spPr>
        <p:txBody>
          <a:bodyPr anchorCtr="0" anchor="ctr" bIns="91425" lIns="91425" spcFirstLastPara="1" rIns="91425" wrap="square" tIns="91425">
            <a:noAutofit/>
          </a:bodyPr>
          <a:lstStyle>
            <a:lvl1pPr indent="-330200" lvl="0" marL="4572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1pPr>
            <a:lvl2pPr indent="-330200" lvl="1" marL="9144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2pPr>
            <a:lvl3pPr indent="-330200" lvl="2" marL="13716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3pPr>
            <a:lvl4pPr indent="-330200" lvl="3" marL="18288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4pPr>
            <a:lvl5pPr indent="-330200" lvl="4" marL="22860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5pPr>
            <a:lvl6pPr indent="-330200" lvl="5" marL="27432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6pPr>
            <a:lvl7pPr indent="-330200" lvl="6" marL="32004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7pPr>
            <a:lvl8pPr indent="-330200" lvl="7" marL="36576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8pPr>
            <a:lvl9pPr indent="-330200" lvl="8" marL="41148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9pPr>
          </a:lstStyle>
          <a:p/>
        </p:txBody>
      </p:sp>
      <p:sp>
        <p:nvSpPr>
          <p:cNvPr id="22" name="Google Shape;22;p4"/>
          <p:cNvSpPr txBox="1"/>
          <p:nvPr>
            <p:ph idx="12" type="sldNum"/>
          </p:nvPr>
        </p:nvSpPr>
        <p:spPr>
          <a:xfrm>
            <a:off x="4297634" y="4749851"/>
            <a:ext cx="548700" cy="393600"/>
          </a:xfrm>
          <a:prstGeom prst="rect">
            <a:avLst/>
          </a:prstGeom>
        </p:spPr>
        <p:txBody>
          <a:bodyPr anchorCtr="0" anchor="t" bIns="91425" lIns="91425" spcFirstLastPara="1" rIns="91425" wrap="square" tIns="91425">
            <a:noAutofit/>
          </a:bodyPr>
          <a:lstStyle>
            <a:lvl1pPr lvl="0" rtl="0" algn="ctr">
              <a:buNone/>
              <a:defRPr>
                <a:solidFill>
                  <a:srgbClr val="00B2FF"/>
                </a:solidFill>
              </a:defRPr>
            </a:lvl1pPr>
            <a:lvl2pPr lvl="1" rtl="0" algn="ctr">
              <a:buNone/>
              <a:defRPr>
                <a:solidFill>
                  <a:srgbClr val="00B2FF"/>
                </a:solidFill>
              </a:defRPr>
            </a:lvl2pPr>
            <a:lvl3pPr lvl="2" rtl="0" algn="ctr">
              <a:buNone/>
              <a:defRPr>
                <a:solidFill>
                  <a:srgbClr val="00B2FF"/>
                </a:solidFill>
              </a:defRPr>
            </a:lvl3pPr>
            <a:lvl4pPr lvl="3" rtl="0" algn="ctr">
              <a:buNone/>
              <a:defRPr>
                <a:solidFill>
                  <a:srgbClr val="00B2FF"/>
                </a:solidFill>
              </a:defRPr>
            </a:lvl4pPr>
            <a:lvl5pPr lvl="4" rtl="0" algn="ctr">
              <a:buNone/>
              <a:defRPr>
                <a:solidFill>
                  <a:srgbClr val="00B2FF"/>
                </a:solidFill>
              </a:defRPr>
            </a:lvl5pPr>
            <a:lvl6pPr lvl="5" rtl="0" algn="ctr">
              <a:buNone/>
              <a:defRPr>
                <a:solidFill>
                  <a:srgbClr val="00B2FF"/>
                </a:solidFill>
              </a:defRPr>
            </a:lvl6pPr>
            <a:lvl7pPr lvl="6" rtl="0" algn="ctr">
              <a:buNone/>
              <a:defRPr>
                <a:solidFill>
                  <a:srgbClr val="00B2FF"/>
                </a:solidFill>
              </a:defRPr>
            </a:lvl7pPr>
            <a:lvl8pPr lvl="7" rtl="0" algn="ctr">
              <a:buNone/>
              <a:defRPr>
                <a:solidFill>
                  <a:srgbClr val="00B2FF"/>
                </a:solidFill>
              </a:defRPr>
            </a:lvl8pPr>
            <a:lvl9pPr lvl="8" rtl="0" algn="ctr">
              <a:buNone/>
              <a:defRPr>
                <a:solidFill>
                  <a:srgbClr val="00B2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5"/>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2380350" y="0"/>
            <a:ext cx="67638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
        <p:nvSpPr>
          <p:cNvPr id="27" name="Google Shape;27;p5"/>
          <p:cNvSpPr txBox="1"/>
          <p:nvPr>
            <p:ph idx="1" type="body"/>
          </p:nvPr>
        </p:nvSpPr>
        <p:spPr>
          <a:xfrm>
            <a:off x="2902950" y="1509475"/>
            <a:ext cx="5718600" cy="31251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indent="-381000" lvl="2" marL="1371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indent="-381000" lvl="3" marL="1828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indent="-381000" lvl="4" marL="2286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indent="-381000" lvl="5" marL="27432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indent="-381000" lvl="6" marL="32004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indent="-381000" lvl="7" marL="3657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indent="-381000" lvl="8" marL="4114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p:txBody>
      </p:sp>
      <p:sp>
        <p:nvSpPr>
          <p:cNvPr id="28" name="Google Shape;28;p5"/>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half">
  <p:cSld name="TITLE_AND_BODY_1">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6"/>
          <p:cNvSpPr/>
          <p:nvPr/>
        </p:nvSpPr>
        <p:spPr>
          <a:xfrm>
            <a:off x="4572000" y="0"/>
            <a:ext cx="45720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5128375" y="302375"/>
            <a:ext cx="34932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
        <p:nvSpPr>
          <p:cNvPr id="32" name="Google Shape;32;p6"/>
          <p:cNvSpPr txBox="1"/>
          <p:nvPr>
            <p:ph idx="1" type="body"/>
          </p:nvPr>
        </p:nvSpPr>
        <p:spPr>
          <a:xfrm>
            <a:off x="5128482" y="1509475"/>
            <a:ext cx="3493200" cy="31251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indent="-381000" lvl="2" marL="1371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indent="-381000" lvl="3" marL="1828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indent="-381000" lvl="4" marL="2286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indent="-381000" lvl="5" marL="27432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indent="-381000" lvl="6" marL="32004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indent="-381000" lvl="7" marL="3657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indent="-381000" lvl="8" marL="4114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p:txBody>
      </p:sp>
      <p:sp>
        <p:nvSpPr>
          <p:cNvPr id="33" name="Google Shape;33;p6"/>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7"/>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2380350" y="0"/>
            <a:ext cx="67638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
        <p:nvSpPr>
          <p:cNvPr id="38" name="Google Shape;38;p7"/>
          <p:cNvSpPr txBox="1"/>
          <p:nvPr>
            <p:ph idx="1" type="body"/>
          </p:nvPr>
        </p:nvSpPr>
        <p:spPr>
          <a:xfrm>
            <a:off x="2902950" y="1509475"/>
            <a:ext cx="2780700" cy="31251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indent="-342900" lvl="2" marL="1371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indent="-342900" lvl="3" marL="1828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indent="-342900" lvl="4" marL="22860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indent="-342900" lvl="5" marL="2743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indent="-342900" lvl="6" marL="3200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indent="-342900" lvl="7" marL="3657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indent="-342900" lvl="8" marL="4114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p:txBody>
      </p:sp>
      <p:sp>
        <p:nvSpPr>
          <p:cNvPr id="39" name="Google Shape;39;p7"/>
          <p:cNvSpPr txBox="1"/>
          <p:nvPr>
            <p:ph idx="2" type="body"/>
          </p:nvPr>
        </p:nvSpPr>
        <p:spPr>
          <a:xfrm>
            <a:off x="5840729" y="1509475"/>
            <a:ext cx="2780700" cy="31251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indent="-342900" lvl="2" marL="1371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indent="-342900" lvl="3" marL="1828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indent="-342900" lvl="4" marL="22860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indent="-342900" lvl="5" marL="2743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indent="-342900" lvl="6" marL="3200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indent="-342900" lvl="7" marL="3657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indent="-342900" lvl="8" marL="4114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p:txBody>
      </p:sp>
      <p:sp>
        <p:nvSpPr>
          <p:cNvPr id="40" name="Google Shape;40;p7"/>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8"/>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2380350" y="0"/>
            <a:ext cx="67638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idx="1" type="body"/>
          </p:nvPr>
        </p:nvSpPr>
        <p:spPr>
          <a:xfrm>
            <a:off x="2902775" y="1538525"/>
            <a:ext cx="1914900" cy="33870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indent="-317500" lvl="1" marL="914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indent="-317500" lvl="2" marL="1371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indent="-317500" lvl="3" marL="1828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indent="-317500" lvl="4" marL="22860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indent="-317500" lvl="5" marL="2743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indent="-317500" lvl="6" marL="3200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indent="-317500" lvl="7" marL="3657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indent="-317500" lvl="8" marL="4114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p:txBody>
      </p:sp>
      <p:sp>
        <p:nvSpPr>
          <p:cNvPr id="45" name="Google Shape;45;p8"/>
          <p:cNvSpPr txBox="1"/>
          <p:nvPr>
            <p:ph idx="2" type="body"/>
          </p:nvPr>
        </p:nvSpPr>
        <p:spPr>
          <a:xfrm>
            <a:off x="4915914" y="1538525"/>
            <a:ext cx="1914900" cy="338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6" name="Google Shape;46;p8"/>
          <p:cNvSpPr txBox="1"/>
          <p:nvPr>
            <p:ph idx="3" type="body"/>
          </p:nvPr>
        </p:nvSpPr>
        <p:spPr>
          <a:xfrm>
            <a:off x="6929053" y="1538525"/>
            <a:ext cx="1914900" cy="33870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indent="-317500" lvl="1" marL="914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indent="-317500" lvl="2" marL="1371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indent="-317500" lvl="3" marL="1828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indent="-317500" lvl="4" marL="22860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indent="-317500" lvl="5" marL="2743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indent="-317500" lvl="6" marL="3200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indent="-317500" lvl="7" marL="3657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indent="-317500" lvl="8" marL="4114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p:txBody>
      </p:sp>
      <p:sp>
        <p:nvSpPr>
          <p:cNvPr id="47" name="Google Shape;47;p8"/>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
        <p:nvSpPr>
          <p:cNvPr id="48" name="Google Shape;48;p8"/>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9"/>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p:nvPr/>
        </p:nvSpPr>
        <p:spPr>
          <a:xfrm>
            <a:off x="1190100" y="0"/>
            <a:ext cx="6763800" cy="8574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txBox="1"/>
          <p:nvPr>
            <p:ph type="title"/>
          </p:nvPr>
        </p:nvSpPr>
        <p:spPr>
          <a:xfrm>
            <a:off x="1190100" y="302375"/>
            <a:ext cx="6763800" cy="50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rgbClr val="FFFFFF"/>
                </a:solidFill>
                <a:latin typeface="Muli"/>
                <a:ea typeface="Muli"/>
                <a:cs typeface="Muli"/>
                <a:sym typeface="Muli"/>
              </a:defRPr>
            </a:lvl1pPr>
            <a:lvl2pPr lvl="1" rtl="0" algn="ctr">
              <a:spcBef>
                <a:spcPts val="0"/>
              </a:spcBef>
              <a:spcAft>
                <a:spcPts val="0"/>
              </a:spcAft>
              <a:buNone/>
              <a:defRPr b="1" sz="1800">
                <a:solidFill>
                  <a:srgbClr val="FFFFFF"/>
                </a:solidFill>
                <a:latin typeface="Muli"/>
                <a:ea typeface="Muli"/>
                <a:cs typeface="Muli"/>
                <a:sym typeface="Muli"/>
              </a:defRPr>
            </a:lvl2pPr>
            <a:lvl3pPr lvl="2" rtl="0" algn="ctr">
              <a:spcBef>
                <a:spcPts val="0"/>
              </a:spcBef>
              <a:spcAft>
                <a:spcPts val="0"/>
              </a:spcAft>
              <a:buNone/>
              <a:defRPr b="1" sz="1800">
                <a:solidFill>
                  <a:srgbClr val="FFFFFF"/>
                </a:solidFill>
                <a:latin typeface="Muli"/>
                <a:ea typeface="Muli"/>
                <a:cs typeface="Muli"/>
                <a:sym typeface="Muli"/>
              </a:defRPr>
            </a:lvl3pPr>
            <a:lvl4pPr lvl="3" rtl="0" algn="ctr">
              <a:spcBef>
                <a:spcPts val="0"/>
              </a:spcBef>
              <a:spcAft>
                <a:spcPts val="0"/>
              </a:spcAft>
              <a:buNone/>
              <a:defRPr b="1" sz="1800">
                <a:solidFill>
                  <a:srgbClr val="FFFFFF"/>
                </a:solidFill>
                <a:latin typeface="Muli"/>
                <a:ea typeface="Muli"/>
                <a:cs typeface="Muli"/>
                <a:sym typeface="Muli"/>
              </a:defRPr>
            </a:lvl4pPr>
            <a:lvl5pPr lvl="4" rtl="0" algn="ctr">
              <a:spcBef>
                <a:spcPts val="0"/>
              </a:spcBef>
              <a:spcAft>
                <a:spcPts val="0"/>
              </a:spcAft>
              <a:buNone/>
              <a:defRPr b="1" sz="1800">
                <a:solidFill>
                  <a:srgbClr val="FFFFFF"/>
                </a:solidFill>
                <a:latin typeface="Muli"/>
                <a:ea typeface="Muli"/>
                <a:cs typeface="Muli"/>
                <a:sym typeface="Muli"/>
              </a:defRPr>
            </a:lvl5pPr>
            <a:lvl6pPr lvl="5" rtl="0" algn="ctr">
              <a:spcBef>
                <a:spcPts val="0"/>
              </a:spcBef>
              <a:spcAft>
                <a:spcPts val="0"/>
              </a:spcAft>
              <a:buNone/>
              <a:defRPr b="1" sz="1800">
                <a:solidFill>
                  <a:srgbClr val="FFFFFF"/>
                </a:solidFill>
                <a:latin typeface="Muli"/>
                <a:ea typeface="Muli"/>
                <a:cs typeface="Muli"/>
                <a:sym typeface="Muli"/>
              </a:defRPr>
            </a:lvl6pPr>
            <a:lvl7pPr lvl="6" rtl="0" algn="ctr">
              <a:spcBef>
                <a:spcPts val="0"/>
              </a:spcBef>
              <a:spcAft>
                <a:spcPts val="0"/>
              </a:spcAft>
              <a:buNone/>
              <a:defRPr b="1" sz="1800">
                <a:solidFill>
                  <a:srgbClr val="FFFFFF"/>
                </a:solidFill>
                <a:latin typeface="Muli"/>
                <a:ea typeface="Muli"/>
                <a:cs typeface="Muli"/>
                <a:sym typeface="Muli"/>
              </a:defRPr>
            </a:lvl7pPr>
            <a:lvl8pPr lvl="7" rtl="0" algn="ctr">
              <a:spcBef>
                <a:spcPts val="0"/>
              </a:spcBef>
              <a:spcAft>
                <a:spcPts val="0"/>
              </a:spcAft>
              <a:buNone/>
              <a:defRPr b="1" sz="1800">
                <a:solidFill>
                  <a:srgbClr val="FFFFFF"/>
                </a:solidFill>
                <a:latin typeface="Muli"/>
                <a:ea typeface="Muli"/>
                <a:cs typeface="Muli"/>
                <a:sym typeface="Muli"/>
              </a:defRPr>
            </a:lvl8pPr>
            <a:lvl9pPr lvl="8" rtl="0" algn="ctr">
              <a:spcBef>
                <a:spcPts val="0"/>
              </a:spcBef>
              <a:spcAft>
                <a:spcPts val="0"/>
              </a:spcAft>
              <a:buNone/>
              <a:defRPr b="1" sz="1800">
                <a:solidFill>
                  <a:srgbClr val="FFFFFF"/>
                </a:solidFill>
                <a:latin typeface="Muli"/>
                <a:ea typeface="Muli"/>
                <a:cs typeface="Muli"/>
                <a:sym typeface="Muli"/>
              </a:defRPr>
            </a:lvl9pPr>
          </a:lstStyle>
          <a:p/>
        </p:txBody>
      </p:sp>
      <p:sp>
        <p:nvSpPr>
          <p:cNvPr id="53" name="Google Shape;53;p9"/>
          <p:cNvSpPr txBox="1"/>
          <p:nvPr>
            <p:ph idx="12" type="sldNum"/>
          </p:nvPr>
        </p:nvSpPr>
        <p:spPr>
          <a:xfrm>
            <a:off x="4297659" y="4749851"/>
            <a:ext cx="548700" cy="393600"/>
          </a:xfrm>
          <a:prstGeom prst="rect">
            <a:avLst/>
          </a:prstGeom>
        </p:spPr>
        <p:txBody>
          <a:bodyPr anchorCtr="0" anchor="t" bIns="91425" lIns="91425" spcFirstLastPara="1" rIns="91425" wrap="square" tIns="91425">
            <a:noAutofit/>
          </a:bodyPr>
          <a:lstStyle>
            <a:lvl1pPr lvl="0" rtl="0" algn="ctr">
              <a:buNone/>
              <a:defRPr>
                <a:solidFill>
                  <a:srgbClr val="00B2FF"/>
                </a:solidFill>
              </a:defRPr>
            </a:lvl1pPr>
            <a:lvl2pPr lvl="1" rtl="0" algn="ctr">
              <a:buNone/>
              <a:defRPr>
                <a:solidFill>
                  <a:srgbClr val="00B2FF"/>
                </a:solidFill>
              </a:defRPr>
            </a:lvl2pPr>
            <a:lvl3pPr lvl="2" rtl="0" algn="ctr">
              <a:buNone/>
              <a:defRPr>
                <a:solidFill>
                  <a:srgbClr val="00B2FF"/>
                </a:solidFill>
              </a:defRPr>
            </a:lvl3pPr>
            <a:lvl4pPr lvl="3" rtl="0" algn="ctr">
              <a:buNone/>
              <a:defRPr>
                <a:solidFill>
                  <a:srgbClr val="00B2FF"/>
                </a:solidFill>
              </a:defRPr>
            </a:lvl4pPr>
            <a:lvl5pPr lvl="4" rtl="0" algn="ctr">
              <a:buNone/>
              <a:defRPr>
                <a:solidFill>
                  <a:srgbClr val="00B2FF"/>
                </a:solidFill>
              </a:defRPr>
            </a:lvl5pPr>
            <a:lvl6pPr lvl="5" rtl="0" algn="ctr">
              <a:buNone/>
              <a:defRPr>
                <a:solidFill>
                  <a:srgbClr val="00B2FF"/>
                </a:solidFill>
              </a:defRPr>
            </a:lvl6pPr>
            <a:lvl7pPr lvl="6" rtl="0" algn="ctr">
              <a:buNone/>
              <a:defRPr>
                <a:solidFill>
                  <a:srgbClr val="00B2FF"/>
                </a:solidFill>
              </a:defRPr>
            </a:lvl7pPr>
            <a:lvl8pPr lvl="7" rtl="0" algn="ctr">
              <a:buNone/>
              <a:defRPr>
                <a:solidFill>
                  <a:srgbClr val="00B2FF"/>
                </a:solidFill>
              </a:defRPr>
            </a:lvl8pPr>
            <a:lvl9pPr lvl="8" rtl="0" algn="ctr">
              <a:buNone/>
              <a:defRPr>
                <a:solidFill>
                  <a:srgbClr val="00B2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0"/>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a:off x="1190100" y="4470400"/>
            <a:ext cx="6763800" cy="6732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idx="1" type="body"/>
          </p:nvPr>
        </p:nvSpPr>
        <p:spPr>
          <a:xfrm>
            <a:off x="1190100" y="4470500"/>
            <a:ext cx="6763800" cy="673200"/>
          </a:xfrm>
          <a:prstGeom prst="rect">
            <a:avLst/>
          </a:prstGeom>
          <a:noFill/>
          <a:ln>
            <a:noFill/>
          </a:ln>
        </p:spPr>
        <p:txBody>
          <a:bodyPr anchorCtr="0" anchor="ctr" bIns="91425" lIns="91425" spcFirstLastPara="1" rIns="91425" wrap="square" tIns="91425">
            <a:noAutofit/>
          </a:bodyPr>
          <a:lstStyle>
            <a:lvl1pPr indent="-228600" lvl="0" marL="457200" rtl="0" algn="ctr">
              <a:spcBef>
                <a:spcPts val="360"/>
              </a:spcBef>
              <a:spcAft>
                <a:spcPts val="0"/>
              </a:spcAft>
              <a:buClr>
                <a:srgbClr val="FFFFFF"/>
              </a:buClr>
              <a:buSzPts val="1400"/>
              <a:buFont typeface="Muli"/>
              <a:buNone/>
              <a:defRPr>
                <a:solidFill>
                  <a:srgbClr val="FFFFFF"/>
                </a:solidFill>
                <a:latin typeface="Muli"/>
                <a:ea typeface="Muli"/>
                <a:cs typeface="Muli"/>
                <a:sym typeface="Muli"/>
              </a:defRPr>
            </a:lvl1pPr>
          </a:lstStyle>
          <a:p/>
        </p:txBody>
      </p:sp>
      <p:sp>
        <p:nvSpPr>
          <p:cNvPr id="58" name="Google Shape;58;p10"/>
          <p:cNvSpPr txBox="1"/>
          <p:nvPr>
            <p:ph idx="12" type="sldNum"/>
          </p:nvPr>
        </p:nvSpPr>
        <p:spPr>
          <a:xfrm>
            <a:off x="4297650" y="4934650"/>
            <a:ext cx="548700" cy="2088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902950" y="1509475"/>
            <a:ext cx="5718600" cy="3125100"/>
          </a:xfrm>
          <a:prstGeom prst="rect">
            <a:avLst/>
          </a:prstGeom>
          <a:noFill/>
          <a:ln>
            <a:noFill/>
          </a:ln>
        </p:spPr>
        <p:txBody>
          <a:bodyPr anchorCtr="0" anchor="t" bIns="91425" lIns="91425" spcFirstLastPara="1" rIns="91425" wrap="square" tIns="91425">
            <a:noAutofit/>
          </a:bodyPr>
          <a:lstStyle>
            <a:lvl1pPr indent="-355600" lvl="0" marL="457200" rtl="0">
              <a:spcBef>
                <a:spcPts val="0"/>
              </a:spcBef>
              <a:spcAft>
                <a:spcPts val="0"/>
              </a:spcAft>
              <a:buClr>
                <a:schemeClr val="lt1"/>
              </a:buClr>
              <a:buSzPts val="2000"/>
              <a:buFont typeface="Muli"/>
              <a:buChar char="➜"/>
              <a:defRPr sz="2400">
                <a:solidFill>
                  <a:schemeClr val="lt1"/>
                </a:solidFill>
                <a:latin typeface="Muli"/>
                <a:ea typeface="Muli"/>
                <a:cs typeface="Muli"/>
                <a:sym typeface="Muli"/>
              </a:defRPr>
            </a:lvl1pPr>
            <a:lvl2pPr indent="-342900" lvl="1" marL="914400" rtl="0">
              <a:spcBef>
                <a:spcPts val="0"/>
              </a:spcBef>
              <a:spcAft>
                <a:spcPts val="0"/>
              </a:spcAft>
              <a:buClr>
                <a:schemeClr val="lt1"/>
              </a:buClr>
              <a:buSzPts val="1800"/>
              <a:buFont typeface="Muli"/>
              <a:buChar char="○"/>
              <a:defRPr sz="2400">
                <a:solidFill>
                  <a:schemeClr val="lt1"/>
                </a:solidFill>
                <a:latin typeface="Muli"/>
                <a:ea typeface="Muli"/>
                <a:cs typeface="Muli"/>
                <a:sym typeface="Muli"/>
              </a:defRPr>
            </a:lvl2pPr>
            <a:lvl3pPr indent="-381000" lvl="2" marL="13716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3pPr>
            <a:lvl4pPr indent="-381000" lvl="3" marL="18288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7" name="Google Shape;7;p1"/>
          <p:cNvSpPr txBox="1"/>
          <p:nvPr>
            <p:ph type="title"/>
          </p:nvPr>
        </p:nvSpPr>
        <p:spPr>
          <a:xfrm>
            <a:off x="2902775" y="302375"/>
            <a:ext cx="5718600" cy="503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1800">
                <a:solidFill>
                  <a:schemeClr val="lt1"/>
                </a:solidFill>
                <a:latin typeface="Muli"/>
                <a:ea typeface="Muli"/>
                <a:cs typeface="Muli"/>
                <a:sym typeface="Muli"/>
              </a:defRPr>
            </a:lvl1pPr>
            <a:lvl2pPr lvl="1" rtl="0">
              <a:spcBef>
                <a:spcPts val="0"/>
              </a:spcBef>
              <a:spcAft>
                <a:spcPts val="0"/>
              </a:spcAft>
              <a:buNone/>
              <a:defRPr b="1" sz="1800">
                <a:solidFill>
                  <a:schemeClr val="lt1"/>
                </a:solidFill>
                <a:latin typeface="Muli"/>
                <a:ea typeface="Muli"/>
                <a:cs typeface="Muli"/>
                <a:sym typeface="Muli"/>
              </a:defRPr>
            </a:lvl2pPr>
            <a:lvl3pPr lvl="2" rtl="0">
              <a:spcBef>
                <a:spcPts val="0"/>
              </a:spcBef>
              <a:spcAft>
                <a:spcPts val="0"/>
              </a:spcAft>
              <a:buNone/>
              <a:defRPr b="1" sz="1800">
                <a:solidFill>
                  <a:schemeClr val="lt1"/>
                </a:solidFill>
                <a:latin typeface="Muli"/>
                <a:ea typeface="Muli"/>
                <a:cs typeface="Muli"/>
                <a:sym typeface="Muli"/>
              </a:defRPr>
            </a:lvl3pPr>
            <a:lvl4pPr lvl="3" rtl="0">
              <a:spcBef>
                <a:spcPts val="0"/>
              </a:spcBef>
              <a:spcAft>
                <a:spcPts val="0"/>
              </a:spcAft>
              <a:buNone/>
              <a:defRPr b="1" sz="1800">
                <a:solidFill>
                  <a:schemeClr val="lt1"/>
                </a:solidFill>
                <a:latin typeface="Muli"/>
                <a:ea typeface="Muli"/>
                <a:cs typeface="Muli"/>
                <a:sym typeface="Muli"/>
              </a:defRPr>
            </a:lvl4pPr>
            <a:lvl5pPr lvl="4" rtl="0">
              <a:spcBef>
                <a:spcPts val="0"/>
              </a:spcBef>
              <a:spcAft>
                <a:spcPts val="0"/>
              </a:spcAft>
              <a:buNone/>
              <a:defRPr b="1" sz="1800">
                <a:solidFill>
                  <a:schemeClr val="lt1"/>
                </a:solidFill>
                <a:latin typeface="Muli"/>
                <a:ea typeface="Muli"/>
                <a:cs typeface="Muli"/>
                <a:sym typeface="Muli"/>
              </a:defRPr>
            </a:lvl5pPr>
            <a:lvl6pPr lvl="5" rtl="0">
              <a:spcBef>
                <a:spcPts val="0"/>
              </a:spcBef>
              <a:spcAft>
                <a:spcPts val="0"/>
              </a:spcAft>
              <a:buNone/>
              <a:defRPr b="1" sz="1800">
                <a:solidFill>
                  <a:schemeClr val="lt1"/>
                </a:solidFill>
                <a:latin typeface="Muli"/>
                <a:ea typeface="Muli"/>
                <a:cs typeface="Muli"/>
                <a:sym typeface="Muli"/>
              </a:defRPr>
            </a:lvl6pPr>
            <a:lvl7pPr lvl="6" rtl="0">
              <a:spcBef>
                <a:spcPts val="0"/>
              </a:spcBef>
              <a:spcAft>
                <a:spcPts val="0"/>
              </a:spcAft>
              <a:buNone/>
              <a:defRPr b="1" sz="1800">
                <a:solidFill>
                  <a:schemeClr val="lt1"/>
                </a:solidFill>
                <a:latin typeface="Muli"/>
                <a:ea typeface="Muli"/>
                <a:cs typeface="Muli"/>
                <a:sym typeface="Muli"/>
              </a:defRPr>
            </a:lvl7pPr>
            <a:lvl8pPr lvl="7" rtl="0">
              <a:spcBef>
                <a:spcPts val="0"/>
              </a:spcBef>
              <a:spcAft>
                <a:spcPts val="0"/>
              </a:spcAft>
              <a:buNone/>
              <a:defRPr b="1" sz="1800">
                <a:solidFill>
                  <a:schemeClr val="lt1"/>
                </a:solidFill>
                <a:latin typeface="Muli"/>
                <a:ea typeface="Muli"/>
                <a:cs typeface="Muli"/>
                <a:sym typeface="Muli"/>
              </a:defRPr>
            </a:lvl8pPr>
            <a:lvl9pPr lvl="8" rtl="0">
              <a:spcBef>
                <a:spcPts val="0"/>
              </a:spcBef>
              <a:spcAft>
                <a:spcPts val="0"/>
              </a:spcAft>
              <a:buNone/>
              <a:defRPr b="1" sz="1800">
                <a:solidFill>
                  <a:schemeClr val="lt1"/>
                </a:solidFill>
                <a:latin typeface="Muli"/>
                <a:ea typeface="Muli"/>
                <a:cs typeface="Muli"/>
                <a:sym typeface="Muli"/>
              </a:defRPr>
            </a:lvl9pPr>
          </a:lstStyle>
          <a:p/>
        </p:txBody>
      </p:sp>
      <p:sp>
        <p:nvSpPr>
          <p:cNvPr id="8" name="Google Shape;8;p1"/>
          <p:cNvSpPr txBox="1"/>
          <p:nvPr>
            <p:ph idx="12" type="sldNum"/>
          </p:nvPr>
        </p:nvSpPr>
        <p:spPr>
          <a:xfrm>
            <a:off x="8529670"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000">
                <a:solidFill>
                  <a:schemeClr val="lt1"/>
                </a:solidFill>
                <a:latin typeface="Muli"/>
                <a:ea typeface="Muli"/>
                <a:cs typeface="Muli"/>
                <a:sym typeface="Muli"/>
              </a:defRPr>
            </a:lvl1pPr>
            <a:lvl2pPr lvl="1" rtl="0" algn="r">
              <a:buNone/>
              <a:defRPr sz="1000">
                <a:solidFill>
                  <a:schemeClr val="lt1"/>
                </a:solidFill>
                <a:latin typeface="Muli"/>
                <a:ea typeface="Muli"/>
                <a:cs typeface="Muli"/>
                <a:sym typeface="Muli"/>
              </a:defRPr>
            </a:lvl2pPr>
            <a:lvl3pPr lvl="2" rtl="0" algn="r">
              <a:buNone/>
              <a:defRPr sz="1000">
                <a:solidFill>
                  <a:schemeClr val="lt1"/>
                </a:solidFill>
                <a:latin typeface="Muli"/>
                <a:ea typeface="Muli"/>
                <a:cs typeface="Muli"/>
                <a:sym typeface="Muli"/>
              </a:defRPr>
            </a:lvl3pPr>
            <a:lvl4pPr lvl="3" rtl="0" algn="r">
              <a:buNone/>
              <a:defRPr sz="1000">
                <a:solidFill>
                  <a:schemeClr val="lt1"/>
                </a:solidFill>
                <a:latin typeface="Muli"/>
                <a:ea typeface="Muli"/>
                <a:cs typeface="Muli"/>
                <a:sym typeface="Muli"/>
              </a:defRPr>
            </a:lvl4pPr>
            <a:lvl5pPr lvl="4" rtl="0" algn="r">
              <a:buNone/>
              <a:defRPr sz="1000">
                <a:solidFill>
                  <a:schemeClr val="lt1"/>
                </a:solidFill>
                <a:latin typeface="Muli"/>
                <a:ea typeface="Muli"/>
                <a:cs typeface="Muli"/>
                <a:sym typeface="Muli"/>
              </a:defRPr>
            </a:lvl5pPr>
            <a:lvl6pPr lvl="5" rtl="0" algn="r">
              <a:buNone/>
              <a:defRPr sz="1000">
                <a:solidFill>
                  <a:schemeClr val="lt1"/>
                </a:solidFill>
                <a:latin typeface="Muli"/>
                <a:ea typeface="Muli"/>
                <a:cs typeface="Muli"/>
                <a:sym typeface="Muli"/>
              </a:defRPr>
            </a:lvl6pPr>
            <a:lvl7pPr lvl="6" rtl="0" algn="r">
              <a:buNone/>
              <a:defRPr sz="1000">
                <a:solidFill>
                  <a:schemeClr val="lt1"/>
                </a:solidFill>
                <a:latin typeface="Muli"/>
                <a:ea typeface="Muli"/>
                <a:cs typeface="Muli"/>
                <a:sym typeface="Muli"/>
              </a:defRPr>
            </a:lvl7pPr>
            <a:lvl8pPr lvl="7" rtl="0" algn="r">
              <a:buNone/>
              <a:defRPr sz="1000">
                <a:solidFill>
                  <a:schemeClr val="lt1"/>
                </a:solidFill>
                <a:latin typeface="Muli"/>
                <a:ea typeface="Muli"/>
                <a:cs typeface="Muli"/>
                <a:sym typeface="Muli"/>
              </a:defRPr>
            </a:lvl8pPr>
            <a:lvl9pPr lvl="8" rtl="0" algn="r">
              <a:buNone/>
              <a:defRPr sz="1000">
                <a:solidFill>
                  <a:schemeClr val="lt1"/>
                </a:solidFill>
                <a:latin typeface="Muli"/>
                <a:ea typeface="Muli"/>
                <a:cs typeface="Muli"/>
                <a:sym typeface="Mul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2"/>
          <p:cNvSpPr txBox="1"/>
          <p:nvPr>
            <p:ph type="title"/>
          </p:nvPr>
        </p:nvSpPr>
        <p:spPr>
          <a:xfrm>
            <a:off x="2747950" y="747775"/>
            <a:ext cx="3648000" cy="36480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3600">
                <a:solidFill>
                  <a:srgbClr val="FFFFFF"/>
                </a:solidFill>
                <a:latin typeface="Old Standard TT"/>
                <a:ea typeface="Old Standard TT"/>
                <a:cs typeface="Old Standard TT"/>
                <a:sym typeface="Old Standard TT"/>
              </a:rPr>
              <a:t>Georgetown Program Board:</a:t>
            </a:r>
            <a:endParaRPr sz="3600">
              <a:solidFill>
                <a:srgbClr val="FFFFFF"/>
              </a:solidFill>
              <a:latin typeface="Old Standard TT"/>
              <a:ea typeface="Old Standard TT"/>
              <a:cs typeface="Old Standard TT"/>
              <a:sym typeface="Old Standard TT"/>
            </a:endParaRPr>
          </a:p>
          <a:p>
            <a:pPr indent="0" lvl="0" marL="0" rtl="0" algn="ctr">
              <a:lnSpc>
                <a:spcPct val="90000"/>
              </a:lnSpc>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ctr">
              <a:lnSpc>
                <a:spcPct val="90000"/>
              </a:lnSpc>
              <a:spcBef>
                <a:spcPts val="0"/>
              </a:spcBef>
              <a:spcAft>
                <a:spcPts val="0"/>
              </a:spcAft>
              <a:buClr>
                <a:srgbClr val="15537E"/>
              </a:buClr>
              <a:buSzPts val="5400"/>
              <a:buFont typeface="Arial"/>
              <a:buNone/>
            </a:pPr>
            <a:r>
              <a:rPr lang="en" sz="3000">
                <a:solidFill>
                  <a:srgbClr val="FFFFFF"/>
                </a:solidFill>
                <a:latin typeface="Old Standard TT"/>
                <a:ea typeface="Old Standard TT"/>
                <a:cs typeface="Old Standard TT"/>
                <a:sym typeface="Old Standard TT"/>
              </a:rPr>
              <a:t>FY 21 FinApp Appeal</a:t>
            </a:r>
            <a:endParaRPr sz="3000">
              <a:solidFill>
                <a:srgbClr val="FFFFFF"/>
              </a:solidFill>
              <a:latin typeface="Old Standard TT"/>
              <a:ea typeface="Old Standard TT"/>
              <a:cs typeface="Old Standard TT"/>
              <a:sym typeface="Old Standard TT"/>
            </a:endParaRPr>
          </a:p>
        </p:txBody>
      </p:sp>
      <p:pic>
        <p:nvPicPr>
          <p:cNvPr id="66" name="Google Shape;66;p12"/>
          <p:cNvPicPr preferRelativeResize="0"/>
          <p:nvPr/>
        </p:nvPicPr>
        <p:blipFill rotWithShape="1">
          <a:blip r:embed="rId4">
            <a:alphaModFix amt="93000"/>
          </a:blip>
          <a:srcRect b="9072" l="0" r="0" t="7691"/>
          <a:stretch/>
        </p:blipFill>
        <p:spPr>
          <a:xfrm>
            <a:off x="-379300" y="3144900"/>
            <a:ext cx="3127247" cy="18479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3"/>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Gratitude</a:t>
            </a:r>
            <a:endParaRPr sz="2400"/>
          </a:p>
        </p:txBody>
      </p:sp>
      <p:sp>
        <p:nvSpPr>
          <p:cNvPr id="72" name="Google Shape;72;p13"/>
          <p:cNvSpPr txBox="1"/>
          <p:nvPr/>
        </p:nvSpPr>
        <p:spPr>
          <a:xfrm>
            <a:off x="2902775" y="1113875"/>
            <a:ext cx="5718600" cy="34524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800">
                <a:solidFill>
                  <a:srgbClr val="FFFFFF"/>
                </a:solidFill>
                <a:latin typeface="Old Standard TT"/>
                <a:ea typeface="Old Standard TT"/>
                <a:cs typeface="Old Standard TT"/>
                <a:sym typeface="Old Standard TT"/>
              </a:rPr>
              <a:t>GPB greatly appreciates the initial allocation of $145,000 for the 2020-2021 Fiscal Year, as we recognize that this amount is a 2.88% increase from FY 2019-2020.</a:t>
            </a:r>
            <a:endParaRPr sz="1800">
              <a:solidFill>
                <a:srgbClr val="FFFFFF"/>
              </a:solidFill>
              <a:latin typeface="Old Standard TT"/>
              <a:ea typeface="Old Standard TT"/>
              <a:cs typeface="Old Standard TT"/>
              <a:sym typeface="Old Standard TT"/>
            </a:endParaRPr>
          </a:p>
          <a:p>
            <a:pPr indent="0" lvl="0" marL="0" rtl="0" algn="ctr">
              <a:spcBef>
                <a:spcPts val="600"/>
              </a:spcBef>
              <a:spcAft>
                <a:spcPts val="0"/>
              </a:spcAft>
              <a:buClr>
                <a:schemeClr val="dk1"/>
              </a:buClr>
              <a:buSzPts val="1100"/>
              <a:buFont typeface="Arial"/>
              <a:buNone/>
            </a:pPr>
            <a:r>
              <a:t/>
            </a:r>
            <a:endParaRPr sz="1800">
              <a:solidFill>
                <a:srgbClr val="FFFFFF"/>
              </a:solidFill>
              <a:latin typeface="Old Standard TT"/>
              <a:ea typeface="Old Standard TT"/>
              <a:cs typeface="Old Standard TT"/>
              <a:sym typeface="Old Standard TT"/>
            </a:endParaRPr>
          </a:p>
          <a:p>
            <a:pPr indent="0" lvl="0" marL="0" rtl="0" algn="ctr">
              <a:spcBef>
                <a:spcPts val="600"/>
              </a:spcBef>
              <a:spcAft>
                <a:spcPts val="0"/>
              </a:spcAft>
              <a:buClr>
                <a:schemeClr val="dk1"/>
              </a:buClr>
              <a:buSzPts val="1100"/>
              <a:buFont typeface="Arial"/>
              <a:buNone/>
            </a:pPr>
            <a:r>
              <a:rPr lang="en" sz="1800">
                <a:solidFill>
                  <a:srgbClr val="FFFFFF"/>
                </a:solidFill>
                <a:latin typeface="Old Standard TT"/>
                <a:ea typeface="Old Standard TT"/>
                <a:cs typeface="Old Standard TT"/>
                <a:sym typeface="Old Standard TT"/>
              </a:rPr>
              <a:t>The increase in funding last year has supported the drastic increases in programming attendance we have witnessed, as well as the evolution of co-sponsorships that we have initiated this year. Each dollar has and will continue to directly enrich to the student </a:t>
            </a:r>
            <a:r>
              <a:rPr lang="en" sz="1800">
                <a:solidFill>
                  <a:srgbClr val="FFFFFF"/>
                </a:solidFill>
                <a:latin typeface="Old Standard TT"/>
                <a:ea typeface="Old Standard TT"/>
                <a:cs typeface="Old Standard TT"/>
                <a:sym typeface="Old Standard TT"/>
              </a:rPr>
              <a:t>experience</a:t>
            </a:r>
            <a:r>
              <a:rPr lang="en" sz="1800">
                <a:solidFill>
                  <a:srgbClr val="FFFFFF"/>
                </a:solidFill>
                <a:latin typeface="Old Standard TT"/>
                <a:ea typeface="Old Standard TT"/>
                <a:cs typeface="Old Standard TT"/>
                <a:sym typeface="Old Standard TT"/>
              </a:rPr>
              <a:t>.</a:t>
            </a:r>
            <a:endParaRPr sz="1800">
              <a:solidFill>
                <a:srgbClr val="FFFFFF"/>
              </a:solidFill>
              <a:latin typeface="Old Standard TT"/>
              <a:ea typeface="Old Standard TT"/>
              <a:cs typeface="Old Standard TT"/>
              <a:sym typeface="Old Standard TT"/>
            </a:endParaRPr>
          </a:p>
        </p:txBody>
      </p:sp>
      <p:sp>
        <p:nvSpPr>
          <p:cNvPr id="73" name="Google Shape;73;p13"/>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2FF"/>
        </a:solidFill>
      </p:bgPr>
    </p:bg>
    <p:spTree>
      <p:nvGrpSpPr>
        <p:cNvPr id="77" name="Shape 77"/>
        <p:cNvGrpSpPr/>
        <p:nvPr/>
      </p:nvGrpSpPr>
      <p:grpSpPr>
        <a:xfrm>
          <a:off x="0" y="0"/>
          <a:ext cx="0" cy="0"/>
          <a:chOff x="0" y="0"/>
          <a:chExt cx="0" cy="0"/>
        </a:xfrm>
      </p:grpSpPr>
      <p:sp>
        <p:nvSpPr>
          <p:cNvPr id="78" name="Google Shape;78;p14"/>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Ask vs. The Appeal</a:t>
            </a:r>
            <a:endParaRPr sz="2400"/>
          </a:p>
        </p:txBody>
      </p:sp>
      <p:sp>
        <p:nvSpPr>
          <p:cNvPr id="79" name="Google Shape;79;p14"/>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4"/>
          <p:cNvSpPr txBox="1"/>
          <p:nvPr/>
        </p:nvSpPr>
        <p:spPr>
          <a:xfrm>
            <a:off x="-50425" y="858300"/>
            <a:ext cx="3100500" cy="3816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Muli"/>
              <a:buChar char="●"/>
            </a:pPr>
            <a:r>
              <a:rPr lang="en" sz="2000">
                <a:solidFill>
                  <a:srgbClr val="FFFFFF"/>
                </a:solidFill>
                <a:latin typeface="Muli"/>
                <a:ea typeface="Muli"/>
                <a:cs typeface="Muli"/>
                <a:sym typeface="Muli"/>
              </a:rPr>
              <a:t>Requested</a:t>
            </a:r>
            <a:r>
              <a:rPr lang="en" sz="2000">
                <a:solidFill>
                  <a:srgbClr val="FFFFFF"/>
                </a:solidFill>
                <a:latin typeface="Muli"/>
                <a:ea typeface="Muli"/>
                <a:cs typeface="Muli"/>
                <a:sym typeface="Muli"/>
              </a:rPr>
              <a:t>: $149,924</a:t>
            </a:r>
            <a:endParaRPr sz="2000">
              <a:solidFill>
                <a:srgbClr val="FFFFFF"/>
              </a:solidFill>
              <a:latin typeface="Muli"/>
              <a:ea typeface="Muli"/>
              <a:cs typeface="Muli"/>
              <a:sym typeface="Muli"/>
            </a:endParaRPr>
          </a:p>
          <a:p>
            <a:pPr indent="-355600" lvl="0" marL="457200" rtl="0" algn="l">
              <a:spcBef>
                <a:spcPts val="0"/>
              </a:spcBef>
              <a:spcAft>
                <a:spcPts val="0"/>
              </a:spcAft>
              <a:buClr>
                <a:srgbClr val="FFFFFF"/>
              </a:buClr>
              <a:buSzPts val="2000"/>
              <a:buFont typeface="Muli"/>
              <a:buChar char="●"/>
            </a:pPr>
            <a:r>
              <a:rPr lang="en" sz="2000">
                <a:solidFill>
                  <a:srgbClr val="FFFFFF"/>
                </a:solidFill>
                <a:latin typeface="Muli"/>
                <a:ea typeface="Muli"/>
                <a:cs typeface="Muli"/>
                <a:sym typeface="Muli"/>
              </a:rPr>
              <a:t>Allocated: $145,000 </a:t>
            </a:r>
            <a:endParaRPr sz="2000">
              <a:solidFill>
                <a:srgbClr val="FFFFFF"/>
              </a:solidFill>
              <a:latin typeface="Muli"/>
              <a:ea typeface="Muli"/>
              <a:cs typeface="Muli"/>
              <a:sym typeface="Muli"/>
            </a:endParaRPr>
          </a:p>
          <a:p>
            <a:pPr indent="-355600" lvl="0" marL="457200" rtl="0" algn="l">
              <a:spcBef>
                <a:spcPts val="0"/>
              </a:spcBef>
              <a:spcAft>
                <a:spcPts val="0"/>
              </a:spcAft>
              <a:buClr>
                <a:srgbClr val="FFFFFF"/>
              </a:buClr>
              <a:buSzPts val="2000"/>
              <a:buFont typeface="Muli"/>
              <a:buChar char="●"/>
            </a:pPr>
            <a:r>
              <a:rPr lang="en" sz="2000">
                <a:solidFill>
                  <a:srgbClr val="FFFFFF"/>
                </a:solidFill>
                <a:latin typeface="Muli"/>
                <a:ea typeface="Muli"/>
                <a:cs typeface="Muli"/>
                <a:sym typeface="Muli"/>
              </a:rPr>
              <a:t>Appeal: $4,924 </a:t>
            </a:r>
            <a:endParaRPr sz="2000">
              <a:solidFill>
                <a:srgbClr val="FFFFFF"/>
              </a:solidFill>
              <a:latin typeface="Muli"/>
              <a:ea typeface="Muli"/>
              <a:cs typeface="Muli"/>
              <a:sym typeface="Muli"/>
            </a:endParaRPr>
          </a:p>
        </p:txBody>
      </p:sp>
      <p:pic>
        <p:nvPicPr>
          <p:cNvPr id="81" name="Google Shape;81;p14" title="Chart"/>
          <p:cNvPicPr preferRelativeResize="0"/>
          <p:nvPr/>
        </p:nvPicPr>
        <p:blipFill>
          <a:blip r:embed="rId3">
            <a:alphaModFix/>
          </a:blip>
          <a:stretch>
            <a:fillRect/>
          </a:stretch>
        </p:blipFill>
        <p:spPr>
          <a:xfrm>
            <a:off x="3102950" y="956525"/>
            <a:ext cx="5518425" cy="392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5"/>
          <p:cNvSpPr txBox="1"/>
          <p:nvPr>
            <p:ph type="title"/>
          </p:nvPr>
        </p:nvSpPr>
        <p:spPr>
          <a:xfrm>
            <a:off x="2811075" y="118225"/>
            <a:ext cx="5718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Breakdown of the Allocation Request</a:t>
            </a:r>
            <a:endParaRPr sz="2400"/>
          </a:p>
        </p:txBody>
      </p:sp>
      <p:sp>
        <p:nvSpPr>
          <p:cNvPr id="87" name="Google Shape;87;p15"/>
          <p:cNvSpPr txBox="1"/>
          <p:nvPr>
            <p:ph idx="1" type="body"/>
          </p:nvPr>
        </p:nvSpPr>
        <p:spPr>
          <a:xfrm>
            <a:off x="2521175" y="621325"/>
            <a:ext cx="6100200" cy="373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are asking for an additional $4,924 (or a total of $149,924)</a:t>
            </a:r>
            <a:endParaRPr/>
          </a:p>
          <a:p>
            <a:pPr indent="-342900" lvl="0" marL="457200" rtl="0" algn="l">
              <a:spcBef>
                <a:spcPts val="0"/>
              </a:spcBef>
              <a:spcAft>
                <a:spcPts val="0"/>
              </a:spcAft>
              <a:buSzPts val="1800"/>
              <a:buChar char="➜"/>
            </a:pPr>
            <a:r>
              <a:rPr lang="en"/>
              <a:t>New Events</a:t>
            </a:r>
            <a:endParaRPr/>
          </a:p>
          <a:p>
            <a:pPr indent="-342900" lvl="1" marL="914400" rtl="0" algn="l">
              <a:spcBef>
                <a:spcPts val="0"/>
              </a:spcBef>
              <a:spcAft>
                <a:spcPts val="0"/>
              </a:spcAft>
              <a:buSzPts val="1800"/>
              <a:buChar char="○"/>
            </a:pPr>
            <a:r>
              <a:rPr lang="en"/>
              <a:t>Goat Yoga, Off-Campus Events (SoulCycle or Museum visits), General Member ideas</a:t>
            </a:r>
            <a:endParaRPr/>
          </a:p>
          <a:p>
            <a:pPr indent="-342900" lvl="0" marL="457200" rtl="0" algn="l">
              <a:spcBef>
                <a:spcPts val="0"/>
              </a:spcBef>
              <a:spcAft>
                <a:spcPts val="0"/>
              </a:spcAft>
              <a:buSzPts val="1800"/>
              <a:buChar char="➜"/>
            </a:pPr>
            <a:r>
              <a:rPr lang="en"/>
              <a:t>Sustainability efforts</a:t>
            </a:r>
            <a:endParaRPr/>
          </a:p>
          <a:p>
            <a:pPr indent="-342900" lvl="1" marL="914400" rtl="0" algn="l">
              <a:spcBef>
                <a:spcPts val="0"/>
              </a:spcBef>
              <a:spcAft>
                <a:spcPts val="0"/>
              </a:spcAft>
              <a:buSzPts val="1800"/>
              <a:buChar char="○"/>
            </a:pPr>
            <a:r>
              <a:rPr lang="en"/>
              <a:t>Uphold our </a:t>
            </a:r>
            <a:r>
              <a:rPr lang="en"/>
              <a:t>Sustainability</a:t>
            </a:r>
            <a:r>
              <a:rPr lang="en"/>
              <a:t> Commitment that we as an </a:t>
            </a:r>
            <a:r>
              <a:rPr lang="en"/>
              <a:t>organization</a:t>
            </a:r>
            <a:r>
              <a:rPr lang="en"/>
              <a:t> promised in Spring 2019</a:t>
            </a:r>
            <a:endParaRPr/>
          </a:p>
          <a:p>
            <a:pPr indent="-342900" lvl="1" marL="914400" rtl="0" algn="l">
              <a:spcBef>
                <a:spcPts val="0"/>
              </a:spcBef>
              <a:spcAft>
                <a:spcPts val="0"/>
              </a:spcAft>
              <a:buSzPts val="1800"/>
              <a:buChar char="○"/>
            </a:pPr>
            <a:r>
              <a:rPr lang="en"/>
              <a:t>Reusable tablecloths, utensils, etc </a:t>
            </a:r>
            <a:endParaRPr/>
          </a:p>
          <a:p>
            <a:pPr indent="-342900" lvl="0" marL="457200" rtl="0" algn="l">
              <a:spcBef>
                <a:spcPts val="0"/>
              </a:spcBef>
              <a:spcAft>
                <a:spcPts val="0"/>
              </a:spcAft>
              <a:buSzPts val="1800"/>
              <a:buChar char="➜"/>
            </a:pPr>
            <a:r>
              <a:rPr lang="en"/>
              <a:t>Higher Quality Concert</a:t>
            </a:r>
            <a:endParaRPr/>
          </a:p>
          <a:p>
            <a:pPr indent="-342900" lvl="1" marL="914400" rtl="0" algn="l">
              <a:spcBef>
                <a:spcPts val="0"/>
              </a:spcBef>
              <a:spcAft>
                <a:spcPts val="0"/>
              </a:spcAft>
              <a:buSzPts val="1800"/>
              <a:buChar char="○"/>
            </a:pPr>
            <a:r>
              <a:rPr lang="en"/>
              <a:t>Unconsidered costs include staging, GUPD, agent fees, external vendors, etc</a:t>
            </a:r>
            <a:endParaRPr/>
          </a:p>
          <a:p>
            <a:pPr indent="-342900" lvl="1" marL="914400" rtl="0" algn="l">
              <a:spcBef>
                <a:spcPts val="0"/>
              </a:spcBef>
              <a:spcAft>
                <a:spcPts val="0"/>
              </a:spcAft>
              <a:buSzPts val="1800"/>
              <a:buChar char="○"/>
            </a:pPr>
            <a:r>
              <a:rPr lang="en"/>
              <a:t>Strive to make the concert free to students like we did Spring 2017</a:t>
            </a:r>
            <a:endParaRPr/>
          </a:p>
          <a:p>
            <a:pPr indent="-342900" lvl="1" marL="914400" rtl="0" algn="l">
              <a:spcBef>
                <a:spcPts val="0"/>
              </a:spcBef>
              <a:spcAft>
                <a:spcPts val="0"/>
              </a:spcAft>
              <a:buSzPts val="1800"/>
              <a:buChar char="○"/>
            </a:pPr>
            <a:r>
              <a:rPr lang="en"/>
              <a:t>Afford more distinguished artists</a:t>
            </a:r>
            <a:endParaRPr/>
          </a:p>
        </p:txBody>
      </p:sp>
      <p:sp>
        <p:nvSpPr>
          <p:cNvPr id="88" name="Google Shape;88;p15"/>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6"/>
          <p:cNvSpPr/>
          <p:nvPr/>
        </p:nvSpPr>
        <p:spPr>
          <a:xfrm>
            <a:off x="1055800" y="0"/>
            <a:ext cx="7242600" cy="14739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6"/>
          <p:cNvSpPr/>
          <p:nvPr/>
        </p:nvSpPr>
        <p:spPr>
          <a:xfrm>
            <a:off x="1055800" y="1834775"/>
            <a:ext cx="7242600" cy="14739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1055800" y="3669550"/>
            <a:ext cx="7242600" cy="14739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nvSpPr>
        <p:spPr>
          <a:xfrm>
            <a:off x="1135600" y="104700"/>
            <a:ext cx="7083000" cy="12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uli"/>
                <a:ea typeface="Muli"/>
                <a:cs typeface="Muli"/>
                <a:sym typeface="Muli"/>
              </a:rPr>
              <a:t>Event Increase</a:t>
            </a:r>
            <a:endParaRPr sz="1800">
              <a:solidFill>
                <a:srgbClr val="FFFFFF"/>
              </a:solidFill>
              <a:latin typeface="Muli"/>
              <a:ea typeface="Muli"/>
              <a:cs typeface="Muli"/>
              <a:sym typeface="Muli"/>
            </a:endParaRPr>
          </a:p>
          <a:p>
            <a:pPr indent="-317500" lvl="0" marL="457200" rtl="0" algn="l">
              <a:spcBef>
                <a:spcPts val="0"/>
              </a:spcBef>
              <a:spcAft>
                <a:spcPts val="0"/>
              </a:spcAft>
              <a:buClr>
                <a:srgbClr val="FFFFFF"/>
              </a:buClr>
              <a:buSzPts val="1400"/>
              <a:buFont typeface="Muli"/>
              <a:buChar char="❖"/>
            </a:pPr>
            <a:r>
              <a:rPr lang="en">
                <a:solidFill>
                  <a:srgbClr val="FFFFFF"/>
                </a:solidFill>
                <a:latin typeface="Muli"/>
                <a:ea typeface="Muli"/>
                <a:cs typeface="Muli"/>
                <a:sym typeface="Muli"/>
              </a:rPr>
              <a:t>$3,500 allows for general members to contribute new ideas for events beyond signature events (Mr. Georgetown, Haunted Healy, etc)</a:t>
            </a:r>
            <a:endParaRPr>
              <a:solidFill>
                <a:srgbClr val="FFFFFF"/>
              </a:solidFill>
              <a:latin typeface="Muli"/>
              <a:ea typeface="Muli"/>
              <a:cs typeface="Muli"/>
              <a:sym typeface="Muli"/>
            </a:endParaRPr>
          </a:p>
          <a:p>
            <a:pPr indent="-317500" lvl="0" marL="457200" rtl="0" algn="l">
              <a:spcBef>
                <a:spcPts val="0"/>
              </a:spcBef>
              <a:spcAft>
                <a:spcPts val="0"/>
              </a:spcAft>
              <a:buClr>
                <a:srgbClr val="FFFFFF"/>
              </a:buClr>
              <a:buSzPts val="1400"/>
              <a:buFont typeface="Muli"/>
              <a:buChar char="❖"/>
            </a:pPr>
            <a:r>
              <a:rPr lang="en">
                <a:solidFill>
                  <a:srgbClr val="FFFFFF"/>
                </a:solidFill>
                <a:latin typeface="Muli"/>
                <a:ea typeface="Muli"/>
                <a:cs typeface="Muli"/>
                <a:sym typeface="Muli"/>
              </a:rPr>
              <a:t>Allow for proper planning of larger scale events - needed to turn away students for Funniest Human </a:t>
            </a:r>
            <a:endParaRPr>
              <a:solidFill>
                <a:srgbClr val="FFFFFF"/>
              </a:solidFill>
              <a:latin typeface="Muli"/>
              <a:ea typeface="Muli"/>
              <a:cs typeface="Muli"/>
              <a:sym typeface="Muli"/>
            </a:endParaRPr>
          </a:p>
        </p:txBody>
      </p:sp>
      <p:sp>
        <p:nvSpPr>
          <p:cNvPr id="98" name="Google Shape;98;p16"/>
          <p:cNvSpPr txBox="1"/>
          <p:nvPr/>
        </p:nvSpPr>
        <p:spPr>
          <a:xfrm>
            <a:off x="1135600" y="1939475"/>
            <a:ext cx="7083000" cy="12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Muli"/>
                <a:ea typeface="Muli"/>
                <a:cs typeface="Muli"/>
                <a:sym typeface="Muli"/>
              </a:rPr>
              <a:t>Operations Increase</a:t>
            </a:r>
            <a:endParaRPr sz="1800">
              <a:solidFill>
                <a:srgbClr val="FFFFFF"/>
              </a:solidFill>
              <a:latin typeface="Muli"/>
              <a:ea typeface="Muli"/>
              <a:cs typeface="Muli"/>
              <a:sym typeface="Muli"/>
            </a:endParaRPr>
          </a:p>
          <a:p>
            <a:pPr indent="-317500" lvl="0" marL="457200" rtl="0" algn="l">
              <a:lnSpc>
                <a:spcPct val="115000"/>
              </a:lnSpc>
              <a:spcBef>
                <a:spcPts val="0"/>
              </a:spcBef>
              <a:spcAft>
                <a:spcPts val="0"/>
              </a:spcAft>
              <a:buClr>
                <a:srgbClr val="FFFFFF"/>
              </a:buClr>
              <a:buSzPts val="1400"/>
              <a:buFont typeface="Muli"/>
              <a:buChar char="❖"/>
            </a:pPr>
            <a:r>
              <a:rPr lang="en">
                <a:solidFill>
                  <a:srgbClr val="FFFFFF"/>
                </a:solidFill>
                <a:latin typeface="Muli"/>
                <a:ea typeface="Muli"/>
                <a:cs typeface="Muli"/>
                <a:sym typeface="Muli"/>
              </a:rPr>
              <a:t>$500 increases use of reusable, sustainable products rather than single use</a:t>
            </a:r>
            <a:endParaRPr>
              <a:solidFill>
                <a:srgbClr val="FFFFFF"/>
              </a:solidFill>
              <a:latin typeface="Muli"/>
              <a:ea typeface="Muli"/>
              <a:cs typeface="Muli"/>
              <a:sym typeface="Muli"/>
            </a:endParaRPr>
          </a:p>
          <a:p>
            <a:pPr indent="-317500" lvl="0" marL="457200" rtl="0" algn="l">
              <a:lnSpc>
                <a:spcPct val="115000"/>
              </a:lnSpc>
              <a:spcBef>
                <a:spcPts val="0"/>
              </a:spcBef>
              <a:spcAft>
                <a:spcPts val="0"/>
              </a:spcAft>
              <a:buClr>
                <a:srgbClr val="FFFFFF"/>
              </a:buClr>
              <a:buSzPts val="1400"/>
              <a:buFont typeface="Muli"/>
              <a:buChar char="❖"/>
            </a:pPr>
            <a:r>
              <a:rPr lang="en">
                <a:solidFill>
                  <a:srgbClr val="FFFFFF"/>
                </a:solidFill>
                <a:latin typeface="Muli"/>
                <a:ea typeface="Muli"/>
                <a:cs typeface="Muli"/>
                <a:sym typeface="Muli"/>
              </a:rPr>
              <a:t>Purchases would include the following: polyester </a:t>
            </a:r>
            <a:r>
              <a:rPr lang="en">
                <a:solidFill>
                  <a:srgbClr val="FFFFFF"/>
                </a:solidFill>
                <a:latin typeface="Muli"/>
                <a:ea typeface="Muli"/>
                <a:cs typeface="Muli"/>
                <a:sym typeface="Muli"/>
              </a:rPr>
              <a:t>tablecloths</a:t>
            </a:r>
            <a:r>
              <a:rPr lang="en">
                <a:solidFill>
                  <a:srgbClr val="FFFFFF"/>
                </a:solidFill>
                <a:latin typeface="Muli"/>
                <a:ea typeface="Muli"/>
                <a:cs typeface="Muli"/>
                <a:sym typeface="Muli"/>
              </a:rPr>
              <a:t>, reusable shopping/supply bags, compostable plates and utensils</a:t>
            </a:r>
            <a:endParaRPr>
              <a:solidFill>
                <a:srgbClr val="FFFFFF"/>
              </a:solidFill>
              <a:latin typeface="Muli"/>
              <a:ea typeface="Muli"/>
              <a:cs typeface="Muli"/>
              <a:sym typeface="Muli"/>
            </a:endParaRPr>
          </a:p>
        </p:txBody>
      </p:sp>
      <p:sp>
        <p:nvSpPr>
          <p:cNvPr id="99" name="Google Shape;99;p16"/>
          <p:cNvSpPr txBox="1"/>
          <p:nvPr/>
        </p:nvSpPr>
        <p:spPr>
          <a:xfrm>
            <a:off x="1135600" y="3774250"/>
            <a:ext cx="7083000" cy="12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Muli"/>
                <a:ea typeface="Muli"/>
                <a:cs typeface="Muli"/>
                <a:sym typeface="Muli"/>
              </a:rPr>
              <a:t>Concerts Increase</a:t>
            </a:r>
            <a:endParaRPr sz="1800">
              <a:solidFill>
                <a:srgbClr val="FFFFFF"/>
              </a:solidFill>
              <a:latin typeface="Muli"/>
              <a:ea typeface="Muli"/>
              <a:cs typeface="Muli"/>
              <a:sym typeface="Muli"/>
            </a:endParaRPr>
          </a:p>
          <a:p>
            <a:pPr indent="-317500" lvl="0" marL="457200" rtl="0" algn="l">
              <a:lnSpc>
                <a:spcPct val="115000"/>
              </a:lnSpc>
              <a:spcBef>
                <a:spcPts val="0"/>
              </a:spcBef>
              <a:spcAft>
                <a:spcPts val="0"/>
              </a:spcAft>
              <a:buClr>
                <a:srgbClr val="FFFFFF"/>
              </a:buClr>
              <a:buSzPts val="1400"/>
              <a:buFont typeface="Muli"/>
              <a:buChar char="❖"/>
            </a:pPr>
            <a:r>
              <a:rPr lang="en">
                <a:solidFill>
                  <a:srgbClr val="FFFFFF"/>
                </a:solidFill>
                <a:latin typeface="Muli"/>
                <a:ea typeface="Muli"/>
                <a:cs typeface="Muli"/>
                <a:sym typeface="Muli"/>
              </a:rPr>
              <a:t>$7000 improves production value, quality of performer, and ticket prices</a:t>
            </a:r>
            <a:endParaRPr>
              <a:solidFill>
                <a:srgbClr val="FFFFFF"/>
              </a:solidFill>
              <a:latin typeface="Muli"/>
              <a:ea typeface="Muli"/>
              <a:cs typeface="Muli"/>
              <a:sym typeface="Muli"/>
            </a:endParaRPr>
          </a:p>
          <a:p>
            <a:pPr indent="-317500" lvl="0" marL="457200" rtl="0" algn="l">
              <a:lnSpc>
                <a:spcPct val="115000"/>
              </a:lnSpc>
              <a:spcBef>
                <a:spcPts val="0"/>
              </a:spcBef>
              <a:spcAft>
                <a:spcPts val="0"/>
              </a:spcAft>
              <a:buClr>
                <a:srgbClr val="FFFFFF"/>
              </a:buClr>
              <a:buSzPts val="1400"/>
              <a:buFont typeface="Muli"/>
              <a:buChar char="❖"/>
            </a:pPr>
            <a:r>
              <a:rPr lang="en">
                <a:solidFill>
                  <a:srgbClr val="FFFFFF"/>
                </a:solidFill>
                <a:latin typeface="Muli"/>
                <a:ea typeface="Muli"/>
                <a:cs typeface="Muli"/>
                <a:sym typeface="Muli"/>
              </a:rPr>
              <a:t>Purchase of video wall/lighting rod will afford us a more extensive list of artists</a:t>
            </a:r>
            <a:endParaRPr>
              <a:solidFill>
                <a:srgbClr val="FFFFFF"/>
              </a:solidFill>
              <a:latin typeface="Muli"/>
              <a:ea typeface="Muli"/>
              <a:cs typeface="Muli"/>
              <a:sym typeface="Muli"/>
            </a:endParaRPr>
          </a:p>
          <a:p>
            <a:pPr indent="-317500" lvl="0" marL="457200" rtl="0" algn="l">
              <a:lnSpc>
                <a:spcPct val="115000"/>
              </a:lnSpc>
              <a:spcBef>
                <a:spcPts val="0"/>
              </a:spcBef>
              <a:spcAft>
                <a:spcPts val="0"/>
              </a:spcAft>
              <a:buClr>
                <a:srgbClr val="FFFFFF"/>
              </a:buClr>
              <a:buSzPts val="1400"/>
              <a:buFont typeface="Muli"/>
              <a:buChar char="❖"/>
            </a:pPr>
            <a:r>
              <a:rPr lang="en">
                <a:solidFill>
                  <a:srgbClr val="FFFFFF"/>
                </a:solidFill>
                <a:latin typeface="Muli"/>
                <a:ea typeface="Muli"/>
                <a:cs typeface="Muli"/>
                <a:sym typeface="Muli"/>
              </a:rPr>
              <a:t>Free concert would bring us closer to low cost high quality </a:t>
            </a:r>
            <a:r>
              <a:rPr lang="en">
                <a:solidFill>
                  <a:schemeClr val="lt1"/>
                </a:solidFill>
                <a:latin typeface="Muli"/>
                <a:ea typeface="Muli"/>
                <a:cs typeface="Muli"/>
                <a:sym typeface="Muli"/>
              </a:rPr>
              <a:t>mission.</a:t>
            </a:r>
            <a:endParaRPr>
              <a:solidFill>
                <a:srgbClr val="FFFFFF"/>
              </a:solidFill>
              <a:latin typeface="Muli"/>
              <a:ea typeface="Muli"/>
              <a:cs typeface="Muli"/>
              <a:sym typeface="Mul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7"/>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Importance of GPB</a:t>
            </a:r>
            <a:endParaRPr sz="2400"/>
          </a:p>
        </p:txBody>
      </p:sp>
      <p:sp>
        <p:nvSpPr>
          <p:cNvPr id="105" name="Google Shape;105;p17"/>
          <p:cNvSpPr txBox="1"/>
          <p:nvPr>
            <p:ph idx="1" type="body"/>
          </p:nvPr>
        </p:nvSpPr>
        <p:spPr>
          <a:xfrm>
            <a:off x="3605625" y="780970"/>
            <a:ext cx="4680000" cy="7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only organization that is responsible for consistent, entertaining programming open to the whole campus. GPB has no membership barriers and works against exclusive club cultures that are common on Georgetown’s campus. </a:t>
            </a:r>
            <a:endParaRPr/>
          </a:p>
        </p:txBody>
      </p:sp>
      <p:sp>
        <p:nvSpPr>
          <p:cNvPr id="106" name="Google Shape;106;p17"/>
          <p:cNvSpPr txBox="1"/>
          <p:nvPr>
            <p:ph idx="2" type="body"/>
          </p:nvPr>
        </p:nvSpPr>
        <p:spPr>
          <a:xfrm>
            <a:off x="3648050" y="2162063"/>
            <a:ext cx="46800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GPB engages with the diversity of people at Georgetown and creates memorable experiences for all its students, events that make us proud to be Hoyas. </a:t>
            </a:r>
            <a:endParaRPr>
              <a:latin typeface="Muli Regular"/>
              <a:ea typeface="Muli Regular"/>
              <a:cs typeface="Muli Regular"/>
              <a:sym typeface="Muli Regular"/>
            </a:endParaRPr>
          </a:p>
          <a:p>
            <a:pPr indent="0" lvl="0" marL="0" rtl="0" algn="l">
              <a:spcBef>
                <a:spcPts val="0"/>
              </a:spcBef>
              <a:spcAft>
                <a:spcPts val="0"/>
              </a:spcAft>
              <a:buNone/>
            </a:pPr>
            <a:r>
              <a:t/>
            </a:r>
            <a:endParaRPr b="1"/>
          </a:p>
        </p:txBody>
      </p:sp>
      <p:sp>
        <p:nvSpPr>
          <p:cNvPr id="107" name="Google Shape;107;p17"/>
          <p:cNvSpPr txBox="1"/>
          <p:nvPr>
            <p:ph idx="3" type="body"/>
          </p:nvPr>
        </p:nvSpPr>
        <p:spPr>
          <a:xfrm>
            <a:off x="3605625" y="3027350"/>
            <a:ext cx="46800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Our events this year have reached record-setting attendance with 512 students attending Haunted Healy, over 200 students at our Fall Concert, and selling out Gaston Hall (over 600 students) in less than 1 hour for Mr. Georgetown.</a:t>
            </a:r>
            <a:endParaRPr b="1"/>
          </a:p>
          <a:p>
            <a:pPr indent="0" lvl="0" marL="0" rtl="0" algn="l">
              <a:spcBef>
                <a:spcPts val="0"/>
              </a:spcBef>
              <a:spcAft>
                <a:spcPts val="0"/>
              </a:spcAft>
              <a:buNone/>
            </a:pPr>
            <a:r>
              <a:t/>
            </a:r>
            <a:endParaRPr b="1"/>
          </a:p>
        </p:txBody>
      </p:sp>
      <p:sp>
        <p:nvSpPr>
          <p:cNvPr id="108" name="Google Shape;108;p17"/>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7"/>
          <p:cNvSpPr txBox="1"/>
          <p:nvPr/>
        </p:nvSpPr>
        <p:spPr>
          <a:xfrm>
            <a:off x="2807325" y="2115650"/>
            <a:ext cx="798300" cy="91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Muli"/>
                <a:ea typeface="Muli"/>
                <a:cs typeface="Muli"/>
                <a:sym typeface="Muli"/>
              </a:rPr>
              <a:t>2</a:t>
            </a:r>
            <a:endParaRPr sz="4800">
              <a:solidFill>
                <a:srgbClr val="FFFFFF"/>
              </a:solidFill>
              <a:latin typeface="Muli"/>
              <a:ea typeface="Muli"/>
              <a:cs typeface="Muli"/>
              <a:sym typeface="Muli"/>
            </a:endParaRPr>
          </a:p>
        </p:txBody>
      </p:sp>
      <p:sp>
        <p:nvSpPr>
          <p:cNvPr id="110" name="Google Shape;110;p17"/>
          <p:cNvSpPr txBox="1"/>
          <p:nvPr/>
        </p:nvSpPr>
        <p:spPr>
          <a:xfrm>
            <a:off x="2807325" y="805475"/>
            <a:ext cx="798300" cy="91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Muli"/>
                <a:ea typeface="Muli"/>
                <a:cs typeface="Muli"/>
                <a:sym typeface="Muli"/>
              </a:rPr>
              <a:t>1</a:t>
            </a:r>
            <a:endParaRPr sz="4800">
              <a:solidFill>
                <a:srgbClr val="FFFFFF"/>
              </a:solidFill>
              <a:latin typeface="Muli"/>
              <a:ea typeface="Muli"/>
              <a:cs typeface="Muli"/>
              <a:sym typeface="Muli"/>
            </a:endParaRPr>
          </a:p>
        </p:txBody>
      </p:sp>
      <p:sp>
        <p:nvSpPr>
          <p:cNvPr id="111" name="Google Shape;111;p17"/>
          <p:cNvSpPr txBox="1"/>
          <p:nvPr/>
        </p:nvSpPr>
        <p:spPr>
          <a:xfrm>
            <a:off x="2807325" y="3613525"/>
            <a:ext cx="798300" cy="91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Muli"/>
                <a:ea typeface="Muli"/>
                <a:cs typeface="Muli"/>
                <a:sym typeface="Muli"/>
              </a:rPr>
              <a:t>3</a:t>
            </a:r>
            <a:endParaRPr sz="4800">
              <a:solidFill>
                <a:srgbClr val="FFFFFF"/>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2902775" y="293175"/>
            <a:ext cx="5960400" cy="376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a:t>
            </a:r>
            <a:r>
              <a:rPr lang="en" sz="1350"/>
              <a:t>n the eve</a:t>
            </a:r>
            <a:r>
              <a:rPr lang="en" sz="1300"/>
              <a:t>nt that our events will not continue as scheduled:</a:t>
            </a:r>
            <a:endParaRPr sz="1300"/>
          </a:p>
          <a:p>
            <a:pPr indent="-311150" lvl="1" marL="914400" rtl="0" algn="l">
              <a:spcBef>
                <a:spcPts val="0"/>
              </a:spcBef>
              <a:spcAft>
                <a:spcPts val="0"/>
              </a:spcAft>
              <a:buSzPts val="1300"/>
              <a:buChar char="○"/>
            </a:pPr>
            <a:r>
              <a:rPr b="1" lang="en" sz="1300"/>
              <a:t>$113,190.67</a:t>
            </a:r>
            <a:r>
              <a:rPr lang="en" sz="1300"/>
              <a:t> will not be used for the originally intended purpose, as the following events have been cancelled:</a:t>
            </a:r>
            <a:endParaRPr sz="1300"/>
          </a:p>
          <a:p>
            <a:pPr indent="-311150" lvl="2" marL="1371600" rtl="0" algn="l">
              <a:spcBef>
                <a:spcPts val="0"/>
              </a:spcBef>
              <a:spcAft>
                <a:spcPts val="0"/>
              </a:spcAft>
              <a:buSzPts val="1300"/>
              <a:buChar char="■"/>
            </a:pPr>
            <a:r>
              <a:rPr lang="en" sz="1300"/>
              <a:t>Spring Concert</a:t>
            </a:r>
            <a:endParaRPr sz="1300"/>
          </a:p>
          <a:p>
            <a:pPr indent="-311150" lvl="2" marL="1371600" rtl="0" algn="l">
              <a:spcBef>
                <a:spcPts val="0"/>
              </a:spcBef>
              <a:spcAft>
                <a:spcPts val="0"/>
              </a:spcAft>
              <a:buSzPts val="1300"/>
              <a:buChar char="■"/>
            </a:pPr>
            <a:r>
              <a:rPr lang="en" sz="1300"/>
              <a:t>Pre-Concert Bash</a:t>
            </a:r>
            <a:endParaRPr sz="1300"/>
          </a:p>
          <a:p>
            <a:pPr indent="-311150" lvl="2" marL="1371600" rtl="0" algn="l">
              <a:spcBef>
                <a:spcPts val="0"/>
              </a:spcBef>
              <a:spcAft>
                <a:spcPts val="0"/>
              </a:spcAft>
              <a:buSzPts val="1300"/>
              <a:buChar char="■"/>
            </a:pPr>
            <a:r>
              <a:rPr lang="en" sz="1300"/>
              <a:t>GPBoat Party</a:t>
            </a:r>
            <a:endParaRPr sz="1300"/>
          </a:p>
          <a:p>
            <a:pPr indent="-311150" lvl="1" marL="914400" rtl="0" algn="l">
              <a:spcBef>
                <a:spcPts val="0"/>
              </a:spcBef>
              <a:spcAft>
                <a:spcPts val="0"/>
              </a:spcAft>
              <a:buSzPts val="1300"/>
              <a:buChar char="○"/>
            </a:pPr>
            <a:r>
              <a:rPr lang="en" sz="1300"/>
              <a:t>While we are unsure how much of this amount will be put into </a:t>
            </a:r>
            <a:r>
              <a:rPr lang="en" sz="1300"/>
              <a:t>reserves</a:t>
            </a:r>
            <a:r>
              <a:rPr lang="en" sz="1300"/>
              <a:t>, </a:t>
            </a:r>
            <a:r>
              <a:rPr lang="en" sz="1300"/>
              <a:t>realistically</a:t>
            </a:r>
            <a:r>
              <a:rPr lang="en" sz="1300"/>
              <a:t> a portion of it will be.</a:t>
            </a:r>
            <a:endParaRPr sz="1300"/>
          </a:p>
          <a:p>
            <a:pPr indent="-311150" lvl="1" marL="914400" rtl="0" algn="l">
              <a:spcBef>
                <a:spcPts val="0"/>
              </a:spcBef>
              <a:spcAft>
                <a:spcPts val="0"/>
              </a:spcAft>
              <a:buSzPts val="1300"/>
              <a:buChar char="○"/>
            </a:pPr>
            <a:r>
              <a:rPr lang="en" sz="1300"/>
              <a:t>This shouldn’t affect the appeal for the following reasons:</a:t>
            </a:r>
            <a:endParaRPr sz="1300"/>
          </a:p>
          <a:p>
            <a:pPr indent="-311150" lvl="2" marL="1371600" rtl="0" algn="l">
              <a:spcBef>
                <a:spcPts val="0"/>
              </a:spcBef>
              <a:spcAft>
                <a:spcPts val="0"/>
              </a:spcAft>
              <a:buSzPts val="1300"/>
              <a:buChar char="■"/>
            </a:pPr>
            <a:r>
              <a:rPr lang="en" sz="1300"/>
              <a:t>Events such as Georgetown Day and Spring Fest will be planned for the students who are on campus, but will change in nature to </a:t>
            </a:r>
            <a:r>
              <a:rPr lang="en" sz="1300"/>
              <a:t>accommodate</a:t>
            </a:r>
            <a:r>
              <a:rPr lang="en" sz="1300"/>
              <a:t> both the threat of disease transfer and smaller amount of students.</a:t>
            </a:r>
            <a:endParaRPr sz="1300"/>
          </a:p>
          <a:p>
            <a:pPr indent="-311150" lvl="2" marL="1371600" rtl="0" algn="l">
              <a:spcBef>
                <a:spcPts val="0"/>
              </a:spcBef>
              <a:spcAft>
                <a:spcPts val="0"/>
              </a:spcAft>
              <a:buSzPts val="1300"/>
              <a:buChar char="■"/>
            </a:pPr>
            <a:r>
              <a:rPr lang="en" sz="1300"/>
              <a:t>Preliminary events in the Fall 2020 will be programmed to foster the return of Georgetown </a:t>
            </a:r>
            <a:r>
              <a:rPr lang="en" sz="1300"/>
              <a:t>spirit</a:t>
            </a:r>
            <a:r>
              <a:rPr lang="en" sz="1300"/>
              <a:t> after such a </a:t>
            </a:r>
            <a:r>
              <a:rPr lang="en" sz="1300"/>
              <a:t>pandemonium, as well as smaller programming for students still on campus this Spring</a:t>
            </a:r>
            <a:endParaRPr sz="1300"/>
          </a:p>
          <a:p>
            <a:pPr indent="-311150" lvl="2" marL="1371600" rtl="0" algn="l">
              <a:spcBef>
                <a:spcPts val="0"/>
              </a:spcBef>
              <a:spcAft>
                <a:spcPts val="0"/>
              </a:spcAft>
              <a:buSzPts val="1300"/>
              <a:buChar char="■"/>
            </a:pPr>
            <a:r>
              <a:rPr lang="en" sz="1300"/>
              <a:t>The Spring Concert 2021 will be able to reflect the results from an increase in budget (according to our original presentation) that will reflect the scale of production witnessed at peer universities.</a:t>
            </a:r>
            <a:endParaRPr sz="1300"/>
          </a:p>
          <a:p>
            <a:pPr indent="-311150" lvl="2" marL="1371600" rtl="0" algn="l">
              <a:spcBef>
                <a:spcPts val="0"/>
              </a:spcBef>
              <a:spcAft>
                <a:spcPts val="0"/>
              </a:spcAft>
              <a:buSzPts val="1300"/>
              <a:buChar char="■"/>
            </a:pPr>
            <a:r>
              <a:rPr lang="en" sz="1300"/>
              <a:t>Reserves protect against unforeseen cancellations and alterations in high-risk events, like the concert.</a:t>
            </a:r>
            <a:endParaRPr sz="1300"/>
          </a:p>
        </p:txBody>
      </p:sp>
      <p:sp>
        <p:nvSpPr>
          <p:cNvPr id="117" name="Google Shape;117;p18"/>
          <p:cNvSpPr txBox="1"/>
          <p:nvPr>
            <p:ph type="title"/>
          </p:nvPr>
        </p:nvSpPr>
        <p:spPr>
          <a:xfrm>
            <a:off x="2902775" y="0"/>
            <a:ext cx="5718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Response to COVID-19</a:t>
            </a:r>
            <a:endParaRPr/>
          </a:p>
        </p:txBody>
      </p:sp>
      <p:sp>
        <p:nvSpPr>
          <p:cNvPr id="118" name="Google Shape;118;p18"/>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19"/>
          <p:cNvSpPr/>
          <p:nvPr/>
        </p:nvSpPr>
        <p:spPr>
          <a:xfrm>
            <a:off x="2141400" y="0"/>
            <a:ext cx="48444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ph idx="4294967295" type="ctrTitle"/>
          </p:nvPr>
        </p:nvSpPr>
        <p:spPr>
          <a:xfrm>
            <a:off x="2577600" y="416350"/>
            <a:ext cx="39720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600"/>
              <a:t>TOTAL ASK AFTER APPEAL...</a:t>
            </a:r>
            <a:endParaRPr b="0" sz="3600"/>
          </a:p>
        </p:txBody>
      </p:sp>
      <p:sp>
        <p:nvSpPr>
          <p:cNvPr id="125" name="Google Shape;125;p19"/>
          <p:cNvSpPr txBox="1"/>
          <p:nvPr>
            <p:ph idx="1" type="subTitle"/>
          </p:nvPr>
        </p:nvSpPr>
        <p:spPr>
          <a:xfrm>
            <a:off x="2437050" y="2179350"/>
            <a:ext cx="4253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Muli"/>
                <a:ea typeface="Muli"/>
                <a:cs typeface="Muli"/>
                <a:sym typeface="Muli"/>
              </a:rPr>
              <a:t>$149,924.00</a:t>
            </a:r>
            <a:endParaRPr b="1" sz="4800">
              <a:solidFill>
                <a:srgbClr val="FFFFFF"/>
              </a:solidFill>
              <a:latin typeface="Muli"/>
              <a:ea typeface="Muli"/>
              <a:cs typeface="Muli"/>
              <a:sym typeface="Muli"/>
            </a:endParaRPr>
          </a:p>
        </p:txBody>
      </p:sp>
      <p:sp>
        <p:nvSpPr>
          <p:cNvPr id="126" name="Google Shape;126;p19"/>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0"/>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txBox="1"/>
          <p:nvPr>
            <p:ph idx="4294967295" type="ctrTitle"/>
          </p:nvPr>
        </p:nvSpPr>
        <p:spPr>
          <a:xfrm>
            <a:off x="378250" y="5758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rgbClr val="00B2FF"/>
                </a:solidFill>
              </a:rPr>
              <a:t>Hoya Saxa</a:t>
            </a:r>
            <a:r>
              <a:rPr lang="en" sz="9600">
                <a:solidFill>
                  <a:srgbClr val="00B2FF"/>
                </a:solidFill>
              </a:rPr>
              <a:t>!</a:t>
            </a:r>
            <a:endParaRPr sz="9600">
              <a:solidFill>
                <a:srgbClr val="00B2FF"/>
              </a:solidFill>
            </a:endParaRPr>
          </a:p>
        </p:txBody>
      </p:sp>
      <p:sp>
        <p:nvSpPr>
          <p:cNvPr id="133" name="Google Shape;133;p20"/>
          <p:cNvSpPr txBox="1"/>
          <p:nvPr>
            <p:ph idx="12" type="sldNum"/>
          </p:nvPr>
        </p:nvSpPr>
        <p:spPr>
          <a:xfrm>
            <a:off x="8529670"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0"/>
          <p:cNvSpPr txBox="1"/>
          <p:nvPr/>
        </p:nvSpPr>
        <p:spPr>
          <a:xfrm>
            <a:off x="378250" y="1596750"/>
            <a:ext cx="7969200" cy="10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accent1"/>
                </a:solidFill>
                <a:latin typeface="Muli"/>
                <a:ea typeface="Muli"/>
                <a:cs typeface="Muli"/>
                <a:sym typeface="Muli"/>
              </a:rPr>
              <a:t>Thank you for your dedication despite the recent university </a:t>
            </a:r>
            <a:r>
              <a:rPr b="1" lang="en" sz="3000">
                <a:solidFill>
                  <a:schemeClr val="accent1"/>
                </a:solidFill>
                <a:latin typeface="Muli"/>
                <a:ea typeface="Muli"/>
                <a:cs typeface="Muli"/>
                <a:sym typeface="Muli"/>
              </a:rPr>
              <a:t>setbacks</a:t>
            </a:r>
            <a:r>
              <a:rPr b="1" lang="en" sz="3000">
                <a:solidFill>
                  <a:schemeClr val="accent1"/>
                </a:solidFill>
                <a:latin typeface="Muli"/>
                <a:ea typeface="Muli"/>
                <a:cs typeface="Muli"/>
                <a:sym typeface="Muli"/>
              </a:rPr>
              <a:t> </a:t>
            </a:r>
            <a:endParaRPr sz="3000"/>
          </a:p>
        </p:txBody>
      </p:sp>
      <p:pic>
        <p:nvPicPr>
          <p:cNvPr id="135" name="Google Shape;135;p20"/>
          <p:cNvPicPr preferRelativeResize="0"/>
          <p:nvPr/>
        </p:nvPicPr>
        <p:blipFill rotWithShape="1">
          <a:blip r:embed="rId4">
            <a:alphaModFix amt="93000"/>
          </a:blip>
          <a:srcRect b="9072" l="0" r="0" t="7691"/>
          <a:stretch/>
        </p:blipFill>
        <p:spPr>
          <a:xfrm>
            <a:off x="-503837" y="2803325"/>
            <a:ext cx="3675887" cy="21769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nquo template">
  <a:themeElements>
    <a:clrScheme name="Custom 347">
      <a:dk1>
        <a:srgbClr val="000000"/>
      </a:dk1>
      <a:lt1>
        <a:srgbClr val="FFFFFF"/>
      </a:lt1>
      <a:dk2>
        <a:srgbClr val="595959"/>
      </a:dk2>
      <a:lt2>
        <a:srgbClr val="D8D8D8"/>
      </a:lt2>
      <a:accent1>
        <a:srgbClr val="00B2FF"/>
      </a:accent1>
      <a:accent2>
        <a:srgbClr val="99B6E9"/>
      </a:accent2>
      <a:accent3>
        <a:srgbClr val="3C78D8"/>
      </a:accent3>
      <a:accent4>
        <a:srgbClr val="1C4587"/>
      </a:accent4>
      <a:accent5>
        <a:srgbClr val="8B81D2"/>
      </a:accent5>
      <a:accent6>
        <a:srgbClr val="231F20"/>
      </a:accent6>
      <a:hlink>
        <a:srgbClr val="00B2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