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EB Garamon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BF6E1F-0FD9-4196-A0C7-E9F95F006E69}">
  <a:tblStyle styleId="{BBBF6E1F-0FD9-4196-A0C7-E9F95F006E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EBGaramond-bold.fntdata"/><Relationship Id="rId14" Type="http://schemas.openxmlformats.org/officeDocument/2006/relationships/slide" Target="slides/slide8.xml"/><Relationship Id="rId36" Type="http://schemas.openxmlformats.org/officeDocument/2006/relationships/font" Target="fonts/EBGaramond-regular.fntdata"/><Relationship Id="rId17" Type="http://schemas.openxmlformats.org/officeDocument/2006/relationships/slide" Target="slides/slide11.xml"/><Relationship Id="rId39" Type="http://schemas.openxmlformats.org/officeDocument/2006/relationships/font" Target="fonts/EBGaramond-boldItalic.fntdata"/><Relationship Id="rId16" Type="http://schemas.openxmlformats.org/officeDocument/2006/relationships/slide" Target="slides/slide10.xml"/><Relationship Id="rId38" Type="http://schemas.openxmlformats.org/officeDocument/2006/relationships/font" Target="fonts/EBGaramon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1aff3ed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1aff3ed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3b664c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f3b664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1686a201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686a201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170f9c7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170f9c7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686a201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1686a201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170f9c7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70f9c7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1aff3e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1aff3e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1aff3ed0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1aff3ed0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1aff3ed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1aff3ed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1aff3ed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1aff3ed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aff3ed0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aff3ed0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1aff3ed0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1aff3ed0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1aff3ed0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1aff3ed0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686a201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686a201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70f9c7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70f9c7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1aff3ed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1aff3ed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1686a201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686a201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170f9c7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170f9c7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1aff3ed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1aff3ed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1aff3ed0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1aff3ed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Board: Appeals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Courtney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27650" y="69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Printing Contracts</a:t>
            </a:r>
            <a:endParaRPr/>
          </a:p>
        </p:txBody>
      </p:sp>
      <p:sp>
        <p:nvSpPr>
          <p:cNvPr id="139" name="Google Shape;139;p22"/>
          <p:cNvSpPr txBox="1"/>
          <p:nvPr>
            <p:ph idx="1" type="body"/>
          </p:nvPr>
        </p:nvSpPr>
        <p:spPr>
          <a:xfrm>
            <a:off x="727650" y="12256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example of different printing quotes </a:t>
            </a:r>
            <a:r>
              <a:rPr i="1" lang="en"/>
              <a:t>The Voice </a:t>
            </a:r>
            <a:r>
              <a:rPr lang="en"/>
              <a:t>has received. They choose the cheapest one for all of their issues.</a:t>
            </a:r>
            <a:endParaRPr/>
          </a:p>
        </p:txBody>
      </p:sp>
      <p:pic>
        <p:nvPicPr>
          <p:cNvPr id="140" name="Google Shape;140;p22"/>
          <p:cNvPicPr preferRelativeResize="0"/>
          <p:nvPr/>
        </p:nvPicPr>
        <p:blipFill rotWithShape="1">
          <a:blip r:embed="rId3">
            <a:alphaModFix/>
          </a:blip>
          <a:srcRect b="87022" l="0" r="0" t="0"/>
          <a:stretch/>
        </p:blipFill>
        <p:spPr>
          <a:xfrm>
            <a:off x="1595600" y="2022454"/>
            <a:ext cx="5316576" cy="892848"/>
          </a:xfrm>
          <a:prstGeom prst="rect">
            <a:avLst/>
          </a:prstGeom>
          <a:noFill/>
          <a:ln>
            <a:noFill/>
          </a:ln>
        </p:spPr>
      </p:pic>
      <p:pic>
        <p:nvPicPr>
          <p:cNvPr id="141" name="Google Shape;141;p22"/>
          <p:cNvPicPr preferRelativeResize="0"/>
          <p:nvPr/>
        </p:nvPicPr>
        <p:blipFill rotWithShape="1">
          <a:blip r:embed="rId4">
            <a:alphaModFix/>
          </a:blip>
          <a:srcRect b="83968" l="0" r="54308" t="0"/>
          <a:stretch/>
        </p:blipFill>
        <p:spPr>
          <a:xfrm>
            <a:off x="164698" y="2070853"/>
            <a:ext cx="2206413" cy="1001802"/>
          </a:xfrm>
          <a:prstGeom prst="rect">
            <a:avLst/>
          </a:prstGeom>
          <a:noFill/>
          <a:ln>
            <a:noFill/>
          </a:ln>
        </p:spPr>
      </p:pic>
      <p:pic>
        <p:nvPicPr>
          <p:cNvPr id="142" name="Google Shape;142;p22"/>
          <p:cNvPicPr preferRelativeResize="0"/>
          <p:nvPr/>
        </p:nvPicPr>
        <p:blipFill rotWithShape="1">
          <a:blip r:embed="rId4">
            <a:alphaModFix/>
          </a:blip>
          <a:srcRect b="27858" l="58533" r="4780" t="60399"/>
          <a:stretch/>
        </p:blipFill>
        <p:spPr>
          <a:xfrm>
            <a:off x="-9" y="3116826"/>
            <a:ext cx="2535800" cy="1050299"/>
          </a:xfrm>
          <a:prstGeom prst="rect">
            <a:avLst/>
          </a:prstGeom>
          <a:noFill/>
          <a:ln>
            <a:noFill/>
          </a:ln>
        </p:spPr>
      </p:pic>
      <p:pic>
        <p:nvPicPr>
          <p:cNvPr id="143" name="Google Shape;143;p22"/>
          <p:cNvPicPr preferRelativeResize="0"/>
          <p:nvPr/>
        </p:nvPicPr>
        <p:blipFill rotWithShape="1">
          <a:blip r:embed="rId3">
            <a:alphaModFix/>
          </a:blip>
          <a:srcRect b="20991" l="0" r="49073" t="66030"/>
          <a:stretch/>
        </p:blipFill>
        <p:spPr>
          <a:xfrm>
            <a:off x="2345998" y="3141075"/>
            <a:ext cx="3590098" cy="1183919"/>
          </a:xfrm>
          <a:prstGeom prst="rect">
            <a:avLst/>
          </a:prstGeom>
          <a:noFill/>
          <a:ln>
            <a:noFill/>
          </a:ln>
        </p:spPr>
      </p:pic>
      <p:pic>
        <p:nvPicPr>
          <p:cNvPr id="144" name="Google Shape;144;p22"/>
          <p:cNvPicPr preferRelativeResize="0"/>
          <p:nvPr/>
        </p:nvPicPr>
        <p:blipFill>
          <a:blip r:embed="rId5">
            <a:alphaModFix/>
          </a:blip>
          <a:stretch>
            <a:fillRect/>
          </a:stretch>
        </p:blipFill>
        <p:spPr>
          <a:xfrm>
            <a:off x="6298550" y="2022439"/>
            <a:ext cx="2716801" cy="732900"/>
          </a:xfrm>
          <a:prstGeom prst="rect">
            <a:avLst/>
          </a:prstGeom>
          <a:noFill/>
          <a:ln>
            <a:noFill/>
          </a:ln>
        </p:spPr>
      </p:pic>
      <p:pic>
        <p:nvPicPr>
          <p:cNvPr id="145" name="Google Shape;145;p22"/>
          <p:cNvPicPr preferRelativeResize="0"/>
          <p:nvPr/>
        </p:nvPicPr>
        <p:blipFill rotWithShape="1">
          <a:blip r:embed="rId6">
            <a:alphaModFix/>
          </a:blip>
          <a:srcRect b="67215" l="80486" r="0" t="0"/>
          <a:stretch/>
        </p:blipFill>
        <p:spPr>
          <a:xfrm>
            <a:off x="7359700" y="2938200"/>
            <a:ext cx="1784297" cy="1098601"/>
          </a:xfrm>
          <a:prstGeom prst="rect">
            <a:avLst/>
          </a:prstGeom>
          <a:noFill/>
          <a:ln>
            <a:noFill/>
          </a:ln>
        </p:spPr>
      </p:pic>
      <p:pic>
        <p:nvPicPr>
          <p:cNvPr id="146" name="Google Shape;146;p22"/>
          <p:cNvPicPr preferRelativeResize="0"/>
          <p:nvPr/>
        </p:nvPicPr>
        <p:blipFill rotWithShape="1">
          <a:blip r:embed="rId6">
            <a:alphaModFix/>
          </a:blip>
          <a:srcRect b="67215" l="0" r="88379" t="0"/>
          <a:stretch/>
        </p:blipFill>
        <p:spPr>
          <a:xfrm>
            <a:off x="6298550" y="2938200"/>
            <a:ext cx="1062601" cy="1098601"/>
          </a:xfrm>
          <a:prstGeom prst="rect">
            <a:avLst/>
          </a:prstGeom>
          <a:noFill/>
          <a:ln>
            <a:noFill/>
          </a:ln>
        </p:spPr>
      </p:pic>
      <p:cxnSp>
        <p:nvCxnSpPr>
          <p:cNvPr id="147" name="Google Shape;147;p22"/>
          <p:cNvCxnSpPr/>
          <p:nvPr/>
        </p:nvCxnSpPr>
        <p:spPr>
          <a:xfrm>
            <a:off x="2473600" y="1825750"/>
            <a:ext cx="9900" cy="32688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2"/>
          <p:cNvCxnSpPr/>
          <p:nvPr/>
        </p:nvCxnSpPr>
        <p:spPr>
          <a:xfrm>
            <a:off x="6112375" y="1825750"/>
            <a:ext cx="9900" cy="326880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22"/>
          <p:cNvSpPr/>
          <p:nvPr/>
        </p:nvSpPr>
        <p:spPr>
          <a:xfrm>
            <a:off x="6066800" y="1541100"/>
            <a:ext cx="3180300" cy="3602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7650" y="69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Printing Contracts</a:t>
            </a:r>
            <a:endParaRPr/>
          </a:p>
        </p:txBody>
      </p:sp>
      <p:sp>
        <p:nvSpPr>
          <p:cNvPr id="155" name="Google Shape;155;p23"/>
          <p:cNvSpPr txBox="1"/>
          <p:nvPr>
            <p:ph idx="1" type="body"/>
          </p:nvPr>
        </p:nvSpPr>
        <p:spPr>
          <a:xfrm>
            <a:off x="659600" y="1428225"/>
            <a:ext cx="7819200" cy="119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Hoya reached out to </a:t>
            </a:r>
            <a:r>
              <a:rPr b="1" lang="en"/>
              <a:t>four</a:t>
            </a:r>
            <a:r>
              <a:rPr lang="en"/>
              <a:t> different companies for our print contract last year. The Hoya currently uses the </a:t>
            </a:r>
            <a:r>
              <a:rPr b="1" lang="en"/>
              <a:t>cheapest</a:t>
            </a:r>
            <a:r>
              <a:rPr lang="en"/>
              <a:t> option for their print schedule (Chesapeake Publishing). This publisher also supports The Hoya’s ability to offer print subscriptions. For the last three semesters, people across the country have been </a:t>
            </a:r>
            <a:r>
              <a:rPr b="1" lang="en"/>
              <a:t>paying</a:t>
            </a:r>
            <a:r>
              <a:rPr lang="en"/>
              <a:t> to have the latest </a:t>
            </a:r>
            <a:r>
              <a:rPr b="1" lang="en"/>
              <a:t>print issue</a:t>
            </a:r>
            <a:r>
              <a:rPr lang="en"/>
              <a:t> of The Hoya sent to them, demonstrating print’s </a:t>
            </a:r>
            <a:r>
              <a:rPr b="1" lang="en"/>
              <a:t>lasting value</a:t>
            </a:r>
            <a:r>
              <a:rPr lang="en"/>
              <a:t>.</a:t>
            </a:r>
            <a:endParaRPr/>
          </a:p>
        </p:txBody>
      </p:sp>
      <p:graphicFrame>
        <p:nvGraphicFramePr>
          <p:cNvPr id="156" name="Google Shape;156;p23"/>
          <p:cNvGraphicFramePr/>
          <p:nvPr/>
        </p:nvGraphicFramePr>
        <p:xfrm>
          <a:off x="952500" y="2704275"/>
          <a:ext cx="3000000" cy="3000000"/>
        </p:xfrm>
        <a:graphic>
          <a:graphicData uri="http://schemas.openxmlformats.org/drawingml/2006/table">
            <a:tbl>
              <a:tblPr>
                <a:noFill/>
                <a:tableStyleId>{BBBF6E1F-0FD9-4196-A0C7-E9F95F006E69}</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000">
                          <a:latin typeface="Lato"/>
                          <a:ea typeface="Lato"/>
                          <a:cs typeface="Lato"/>
                          <a:sym typeface="Lato"/>
                        </a:rPr>
                        <a:t>Chesapeake Publishing</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000">
                          <a:latin typeface="Lato"/>
                          <a:ea typeface="Lato"/>
                          <a:cs typeface="Lato"/>
                          <a:sym typeface="Lato"/>
                        </a:rPr>
                        <a:t>Comprint</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000">
                          <a:latin typeface="Lato"/>
                          <a:ea typeface="Lato"/>
                          <a:cs typeface="Lato"/>
                          <a:sym typeface="Lato"/>
                        </a:rPr>
                        <a:t>Park Press Printers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sz="1000">
                          <a:latin typeface="Lato"/>
                          <a:ea typeface="Lato"/>
                          <a:cs typeface="Lato"/>
                          <a:sym typeface="Lato"/>
                        </a:rPr>
                        <a:t>Narrow Passage Press</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sz="1000">
                          <a:latin typeface="Lato"/>
                          <a:ea typeface="Lato"/>
                          <a:cs typeface="Lato"/>
                          <a:sym typeface="Lato"/>
                        </a:rPr>
                        <a:t>Price/Week</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$1,741</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$2,030</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No quote (required minimum three-day turnaround)</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$1,780</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sz="1000">
                          <a:latin typeface="Lato"/>
                          <a:ea typeface="Lato"/>
                          <a:cs typeface="Lato"/>
                          <a:sym typeface="Lato"/>
                        </a:rPr>
                        <a:t>On-Campus Delivery</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Included in price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Not included</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Not included</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Included in price</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sz="1000">
                          <a:latin typeface="Lato"/>
                          <a:ea typeface="Lato"/>
                          <a:cs typeface="Lato"/>
                          <a:sym typeface="Lato"/>
                        </a:rPr>
                        <a:t>Nationwide Delivery</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Included in price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Not included</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Not included</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000">
                          <a:latin typeface="Lato"/>
                          <a:ea typeface="Lato"/>
                          <a:cs typeface="Lato"/>
                          <a:sym typeface="Lato"/>
                        </a:rPr>
                        <a:t>Not included</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Equipment and Online Services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95% of their presentation was not about printing, but 30% of their budget was.</a:t>
            </a:r>
            <a:r>
              <a:rPr lang="en"/>
              <a:t>” </a:t>
            </a:r>
            <a:endParaRPr/>
          </a:p>
        </p:txBody>
      </p:sp>
      <p:sp>
        <p:nvSpPr>
          <p:cNvPr id="167" name="Google Shape;167;p25"/>
          <p:cNvSpPr txBox="1"/>
          <p:nvPr>
            <p:ph idx="1" type="body"/>
          </p:nvPr>
        </p:nvSpPr>
        <p:spPr>
          <a:xfrm>
            <a:off x="729450" y="2078875"/>
            <a:ext cx="8091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1600"/>
              </a:spcBef>
              <a:spcAft>
                <a:spcPts val="0"/>
              </a:spcAft>
              <a:buSzPts val="1800"/>
              <a:buChar char="-"/>
            </a:pPr>
            <a:r>
              <a:rPr lang="en" sz="1800"/>
              <a:t>For the past two years, we have requested more money to fund technology upgrades for the publications</a:t>
            </a:r>
            <a:endParaRPr sz="1800"/>
          </a:p>
          <a:p>
            <a:pPr indent="-342900" lvl="0" marL="457200" rtl="0" algn="l">
              <a:spcBef>
                <a:spcPts val="0"/>
              </a:spcBef>
              <a:spcAft>
                <a:spcPts val="0"/>
              </a:spcAft>
              <a:buSzPts val="1800"/>
              <a:buChar char="-"/>
            </a:pPr>
            <a:r>
              <a:rPr lang="en" sz="1800"/>
              <a:t>We have needed equipment and online services for a while now, justifying the lack of focus on printing in our presentation</a:t>
            </a:r>
            <a:endParaRPr sz="1800"/>
          </a:p>
          <a:p>
            <a:pPr indent="-342900" lvl="0" marL="457200" rtl="0" algn="l">
              <a:spcBef>
                <a:spcPts val="0"/>
              </a:spcBef>
              <a:spcAft>
                <a:spcPts val="0"/>
              </a:spcAft>
              <a:buSzPts val="1800"/>
              <a:buChar char="-"/>
            </a:pPr>
            <a:r>
              <a:rPr lang="en" sz="1800"/>
              <a:t>After all, our printing works! Our tech, on the other hand, does not.</a:t>
            </a:r>
            <a:endParaRPr sz="1800"/>
          </a:p>
          <a:p>
            <a:pPr indent="0" lvl="0" marL="0" rtl="0" algn="l">
              <a:spcBef>
                <a:spcPts val="1600"/>
              </a:spcBef>
              <a:spcAft>
                <a:spcPts val="1600"/>
              </a:spcAft>
              <a:buNone/>
            </a:pPr>
            <a:r>
              <a:rPr lang="en" sz="1800"/>
              <a:t>(our technology requests should not invalidate our use of print media.)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Detrimental impact to new clubs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This is tough love for the future.</a:t>
            </a:r>
            <a:r>
              <a:rPr lang="en"/>
              <a:t>” </a:t>
            </a:r>
            <a:endParaRPr/>
          </a:p>
        </p:txBody>
      </p:sp>
      <p:sp>
        <p:nvSpPr>
          <p:cNvPr id="178" name="Google Shape;178;p27"/>
          <p:cNvSpPr txBox="1"/>
          <p:nvPr>
            <p:ph idx="1" type="body"/>
          </p:nvPr>
        </p:nvSpPr>
        <p:spPr>
          <a:xfrm>
            <a:off x="729450" y="2078875"/>
            <a:ext cx="81690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New media organizations require funds to build infrastructure</a:t>
            </a:r>
            <a:endParaRPr sz="1800"/>
          </a:p>
          <a:p>
            <a:pPr indent="-342900" lvl="0" marL="457200" rtl="0" algn="l">
              <a:spcBef>
                <a:spcPts val="0"/>
              </a:spcBef>
              <a:spcAft>
                <a:spcPts val="0"/>
              </a:spcAft>
              <a:buSzPts val="1800"/>
              <a:buChar char="-"/>
            </a:pPr>
            <a:r>
              <a:rPr lang="en" sz="1800"/>
              <a:t>Forcing budget cuts will impact our ability to support them, too</a:t>
            </a:r>
            <a:endParaRPr sz="1800"/>
          </a:p>
          <a:p>
            <a:pPr indent="-342900" lvl="0" marL="457200" rtl="0" algn="l">
              <a:spcBef>
                <a:spcPts val="0"/>
              </a:spcBef>
              <a:spcAft>
                <a:spcPts val="0"/>
              </a:spcAft>
              <a:buSzPts val="1800"/>
              <a:buChar char="-"/>
            </a:pPr>
            <a:r>
              <a:rPr lang="en" sz="1800"/>
              <a:t>Your unnecessary cuts force us to choose between maintaining print and growing our new organizations</a:t>
            </a:r>
            <a:endParaRPr sz="1800"/>
          </a:p>
          <a:p>
            <a:pPr indent="0" lvl="0" marL="0" rtl="0" algn="l">
              <a:spcBef>
                <a:spcPts val="1600"/>
              </a:spcBef>
              <a:spcAft>
                <a:spcPts val="1600"/>
              </a:spcAft>
              <a:buNone/>
            </a:pPr>
            <a:r>
              <a:rPr lang="en" sz="1800"/>
              <a:t>(our campus loses diverse media sources when you cut down our options.     that’s no future!)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r>
              <a:rPr lang="en"/>
              <a:t>. Media Board restructuring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 Board has always been financially responsible, and with Board improvements, we will be even more judicious in the future</a:t>
            </a:r>
            <a:endParaRPr/>
          </a:p>
        </p:txBody>
      </p:sp>
      <p:sp>
        <p:nvSpPr>
          <p:cNvPr id="189" name="Google Shape;189;p29"/>
          <p:cNvSpPr txBox="1"/>
          <p:nvPr>
            <p:ph idx="1" type="body"/>
          </p:nvPr>
        </p:nvSpPr>
        <p:spPr>
          <a:xfrm>
            <a:off x="727650" y="26972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Internal budget summit restructuring</a:t>
            </a:r>
            <a:endParaRPr sz="1800"/>
          </a:p>
          <a:p>
            <a:pPr indent="-342900" lvl="1" marL="914400" rtl="0" algn="l">
              <a:spcBef>
                <a:spcPts val="0"/>
              </a:spcBef>
              <a:spcAft>
                <a:spcPts val="0"/>
              </a:spcAft>
              <a:buSzPts val="1800"/>
              <a:buChar char="-"/>
            </a:pPr>
            <a:r>
              <a:rPr lang="en" sz="1800"/>
              <a:t>We now require all orgs to defend their budgets prior to our roundtable discussion</a:t>
            </a:r>
            <a:endParaRPr sz="1800"/>
          </a:p>
          <a:p>
            <a:pPr indent="-342900" lvl="1" marL="914400" rtl="0" algn="l">
              <a:spcBef>
                <a:spcPts val="0"/>
              </a:spcBef>
              <a:spcAft>
                <a:spcPts val="0"/>
              </a:spcAft>
              <a:buSzPts val="1800"/>
              <a:buChar char="-"/>
            </a:pPr>
            <a:r>
              <a:rPr lang="en" sz="1800"/>
              <a:t>Creation of new Budget Guide, which outlines financial priorities</a:t>
            </a:r>
            <a:endParaRPr sz="1800"/>
          </a:p>
          <a:p>
            <a:pPr indent="-342900" lvl="0" marL="457200" rtl="0" algn="l">
              <a:spcBef>
                <a:spcPts val="0"/>
              </a:spcBef>
              <a:spcAft>
                <a:spcPts val="0"/>
              </a:spcAft>
              <a:buSzPts val="1800"/>
              <a:buChar char="-"/>
            </a:pPr>
            <a:r>
              <a:rPr lang="en" sz="1800"/>
              <a:t>Increase number of board members to fulfill all CAB and NCD responsibilities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Testimonials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7800" y="61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Testimonials</a:t>
            </a:r>
            <a:endParaRPr/>
          </a:p>
        </p:txBody>
      </p:sp>
      <p:sp>
        <p:nvSpPr>
          <p:cNvPr id="200" name="Google Shape;200;p31"/>
          <p:cNvSpPr txBox="1"/>
          <p:nvPr>
            <p:ph idx="1" type="body"/>
          </p:nvPr>
        </p:nvSpPr>
        <p:spPr>
          <a:xfrm>
            <a:off x="727700" y="1509550"/>
            <a:ext cx="7959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22222"/>
                </a:solidFill>
                <a:highlight>
                  <a:srgbClr val="FFFFFF"/>
                </a:highlight>
                <a:latin typeface="Arial"/>
                <a:ea typeface="Arial"/>
                <a:cs typeface="Arial"/>
                <a:sym typeface="Arial"/>
              </a:rPr>
              <a:t>Anything I write on the importance of Bossier being in print will likely be inadequate. I do not have the words to describe what it feels like to see something you have poured your heart and soul into exist outside of the corners of the internet, in the real world, by your side as you travel from dorm to apartment to abroad and back again. Nor can I emphasize to you the joy and comfort of seeing a Bossier issue - any issue - on the coffee tables of my fellow alumni in their very first grown-up apartments. </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When Tiffany and I first started Bossier, we were adamant about it existing in print. We knew that Bossier could not achieve its goal of empowering, inspiring, and providing a platform for underrepresented communities at Georgetown if it was only going to exist online. You need not look farther than the inscriptions on the insides of every issue describing Bossier as an older sister, a friend, or a confidant to understand that the artwork we create merits space on a page. There is no denying that having a tangible magazine deepens your connection to the stories and emotions expressed before your eyes. Every coffee spill, dog ear, and annotated margin forges a deeper bond between one Georgetown student and another. We would not honor the bravery of the contributors who published if we prevented them from making these connections; nor would we respect the countless hours the graphic designers log on every single page, ensuring they have created an artwork on par with the pieces they were entrusted to display. </a:t>
            </a:r>
            <a:endParaRPr sz="1100"/>
          </a:p>
          <a:p>
            <a:pPr indent="0" lvl="0" marL="0" rtl="0" algn="l">
              <a:spcBef>
                <a:spcPts val="1600"/>
              </a:spcBef>
              <a:spcAft>
                <a:spcPts val="0"/>
              </a:spcAft>
              <a:buNone/>
            </a:pPr>
            <a:r>
              <a:rPr lang="en" sz="1100"/>
              <a:t>-Michele Dale, co-founder of </a:t>
            </a:r>
            <a:r>
              <a:rPr i="1" lang="en" sz="1100"/>
              <a:t>Bossier</a:t>
            </a:r>
            <a:endParaRPr i="1" sz="1100"/>
          </a:p>
          <a:p>
            <a:pPr indent="0" lvl="0" marL="0" rtl="0" algn="l">
              <a:spcBef>
                <a:spcPts val="1600"/>
              </a:spcBef>
              <a:spcAft>
                <a:spcPts val="16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request that </a:t>
            </a:r>
            <a:r>
              <a:rPr i="1" lang="en"/>
              <a:t>at minimum</a:t>
            </a:r>
            <a:r>
              <a:rPr lang="en"/>
              <a:t>, the Committee fund in full our printing costs ($84,859.91) and our equipment / online services ($26,839.03)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7800" y="61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Testimonials</a:t>
            </a:r>
            <a:endParaRPr/>
          </a:p>
        </p:txBody>
      </p:sp>
      <p:sp>
        <p:nvSpPr>
          <p:cNvPr id="206" name="Google Shape;206;p32"/>
          <p:cNvSpPr txBox="1"/>
          <p:nvPr>
            <p:ph idx="1" type="body"/>
          </p:nvPr>
        </p:nvSpPr>
        <p:spPr>
          <a:xfrm>
            <a:off x="727700" y="1509550"/>
            <a:ext cx="7959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22222"/>
                </a:solidFill>
                <a:highlight>
                  <a:srgbClr val="FFFFFF"/>
                </a:highlight>
                <a:latin typeface="Arial"/>
                <a:ea typeface="Arial"/>
                <a:cs typeface="Arial"/>
                <a:sym typeface="Arial"/>
              </a:rPr>
              <a:t>The reason that Bossier has always published in print twice a year is because each issue is intended to bookmark the important events of a semester from cover to cover. While we've always been devoted to our online issue and blog posts, what makes our print 'zine so special is the way each issue captures our contributors' personal experiences from a particular time, and curates them together to serve as a physical reminder of what went on that semester...I wrote this piece on the day I failed an econ final; I mentioned intersectional feminism in my letter from the editor because it was at this point that I learned what the phrase truly meant; I made some great friends during sophomore spring and I'm so happy they're represented in these pages, and so on. Reducing/cutting print issues means taking away a special ritual, momento, experience from not only the Bossier staff, but all of the contributors and readers on campus—particularly at a time when it's clear that the way people experience Georgetown can change in an instant and needs to be written down and felt. That's where print publications like Bossier come in, and where I hope they'll continue to do so for semesters and years to come.</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en" sz="1100"/>
              <a:t>-Tiffany Tao, co-founder of </a:t>
            </a:r>
            <a:r>
              <a:rPr i="1" lang="en" sz="1100"/>
              <a:t>Bossier</a:t>
            </a:r>
            <a:endParaRPr i="1"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7800" y="61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Testimonials</a:t>
            </a:r>
            <a:endParaRPr/>
          </a:p>
        </p:txBody>
      </p:sp>
      <p:sp>
        <p:nvSpPr>
          <p:cNvPr id="212" name="Google Shape;212;p33"/>
          <p:cNvSpPr txBox="1"/>
          <p:nvPr>
            <p:ph idx="1" type="body"/>
          </p:nvPr>
        </p:nvSpPr>
        <p:spPr>
          <a:xfrm>
            <a:off x="668800" y="1441200"/>
            <a:ext cx="7959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EB Garamond"/>
                <a:ea typeface="EB Garamond"/>
                <a:cs typeface="EB Garamond"/>
                <a:sym typeface="EB Garamond"/>
              </a:rPr>
              <a:t>“Each week's issue of The Hoya is a snapshot of what life is like at Georgetown University that week — what mattered to students, what made the front page. Having worked extensively with the university's archives, I cannot emphasize enough the value of having print newspapers for historical work.”</a:t>
            </a:r>
            <a:endParaRPr sz="1100">
              <a:solidFill>
                <a:srgbClr val="000000"/>
              </a:solidFill>
              <a:latin typeface="EB Garamond"/>
              <a:ea typeface="EB Garamond"/>
              <a:cs typeface="EB Garamond"/>
              <a:sym typeface="EB Garamond"/>
            </a:endParaRPr>
          </a:p>
          <a:p>
            <a:pPr indent="0" lvl="0" marL="0" rtl="0" algn="l">
              <a:spcBef>
                <a:spcPts val="0"/>
              </a:spcBef>
              <a:spcAft>
                <a:spcPts val="0"/>
              </a:spcAft>
              <a:buNone/>
            </a:pPr>
            <a:r>
              <a:t/>
            </a:r>
            <a:endParaRPr sz="1100">
              <a:solidFill>
                <a:srgbClr val="000000"/>
              </a:solidFill>
              <a:latin typeface="EB Garamond"/>
              <a:ea typeface="EB Garamond"/>
              <a:cs typeface="EB Garamond"/>
              <a:sym typeface="EB Garamond"/>
            </a:endParaRPr>
          </a:p>
          <a:p>
            <a:pPr indent="0" lvl="0" marL="0" rtl="0" algn="l">
              <a:spcBef>
                <a:spcPts val="0"/>
              </a:spcBef>
              <a:spcAft>
                <a:spcPts val="0"/>
              </a:spcAft>
              <a:buNone/>
            </a:pPr>
            <a:r>
              <a:rPr lang="en" sz="1100">
                <a:solidFill>
                  <a:srgbClr val="000000"/>
                </a:solidFill>
                <a:latin typeface="EB Garamond"/>
                <a:ea typeface="EB Garamond"/>
                <a:cs typeface="EB Garamond"/>
                <a:sym typeface="EB Garamond"/>
              </a:rPr>
              <a:t>“The print medium of The Hoya shapes each member's experience and is why The Hoya has been the most formative and meaningful experience of my time at Georgetown. </a:t>
            </a:r>
            <a:r>
              <a:rPr b="1" lang="en" sz="1100">
                <a:solidFill>
                  <a:srgbClr val="000000"/>
                </a:solidFill>
                <a:latin typeface="EB Garamond"/>
                <a:ea typeface="EB Garamond"/>
                <a:cs typeface="EB Garamond"/>
                <a:sym typeface="EB Garamond"/>
              </a:rPr>
              <a:t>I cannot imagine Georgetown without The Hoya, and I cannot imagine The Hoya without print</a:t>
            </a:r>
            <a:r>
              <a:rPr lang="en" sz="1100">
                <a:solidFill>
                  <a:srgbClr val="000000"/>
                </a:solidFill>
                <a:latin typeface="EB Garamond"/>
                <a:ea typeface="EB Garamond"/>
                <a:cs typeface="EB Garamond"/>
                <a:sym typeface="EB Garamond"/>
              </a:rPr>
              <a:t>.”</a:t>
            </a:r>
            <a:endParaRPr sz="1100">
              <a:solidFill>
                <a:srgbClr val="000000"/>
              </a:solidFill>
              <a:latin typeface="EB Garamond"/>
              <a:ea typeface="EB Garamond"/>
              <a:cs typeface="EB Garamond"/>
              <a:sym typeface="EB Garamond"/>
            </a:endParaRPr>
          </a:p>
          <a:p>
            <a:pPr indent="0" lvl="0" marL="0" rtl="0" algn="l">
              <a:spcBef>
                <a:spcPts val="0"/>
              </a:spcBef>
              <a:spcAft>
                <a:spcPts val="0"/>
              </a:spcAft>
              <a:buNone/>
            </a:pPr>
            <a:r>
              <a:t/>
            </a:r>
            <a:endParaRPr sz="1100">
              <a:solidFill>
                <a:srgbClr val="000000"/>
              </a:solidFill>
              <a:latin typeface="EB Garamond"/>
              <a:ea typeface="EB Garamond"/>
              <a:cs typeface="EB Garamond"/>
              <a:sym typeface="EB Garamond"/>
            </a:endParaRPr>
          </a:p>
          <a:p>
            <a:pPr indent="0" lvl="0" marL="0" rtl="0" algn="l">
              <a:spcBef>
                <a:spcPts val="0"/>
              </a:spcBef>
              <a:spcAft>
                <a:spcPts val="0"/>
              </a:spcAft>
              <a:buNone/>
            </a:pPr>
            <a:r>
              <a:rPr lang="en" sz="1100">
                <a:solidFill>
                  <a:srgbClr val="000000"/>
                </a:solidFill>
                <a:latin typeface="EB Garamond"/>
                <a:ea typeface="EB Garamond"/>
                <a:cs typeface="EB Garamond"/>
                <a:sym typeface="EB Garamond"/>
              </a:rPr>
              <a:t>“</a:t>
            </a:r>
            <a:r>
              <a:rPr b="1" lang="en" sz="1100">
                <a:solidFill>
                  <a:srgbClr val="000000"/>
                </a:solidFill>
                <a:latin typeface="EB Garamond"/>
                <a:ea typeface="EB Garamond"/>
                <a:cs typeface="EB Garamond"/>
                <a:sym typeface="EB Garamond"/>
              </a:rPr>
              <a:t>Print is how all of my professors read The Hoya!</a:t>
            </a:r>
            <a:r>
              <a:rPr lang="en" sz="1100">
                <a:solidFill>
                  <a:srgbClr val="000000"/>
                </a:solidFill>
                <a:latin typeface="EB Garamond"/>
                <a:ea typeface="EB Garamond"/>
                <a:cs typeface="EB Garamond"/>
                <a:sym typeface="EB Garamond"/>
              </a:rPr>
              <a:t> For them, that’s how they would prefer to get their news, and I wholeheartedly agree with them. Print is also a large part of the cultural aspect of The Hoya. Particularly for the photo section, a lot of what we do relates back to what looks good in print and us formatting photos specifically for print. </a:t>
            </a:r>
            <a:r>
              <a:rPr b="1" lang="en" sz="1100">
                <a:solidFill>
                  <a:srgbClr val="000000"/>
                </a:solidFill>
                <a:latin typeface="EB Garamond"/>
                <a:ea typeface="EB Garamond"/>
                <a:cs typeface="EB Garamond"/>
                <a:sym typeface="EB Garamond"/>
              </a:rPr>
              <a:t>By taking that away, you take away our office time which therefore takes away the culture of our section as well.</a:t>
            </a:r>
            <a:r>
              <a:rPr lang="en" sz="1100">
                <a:solidFill>
                  <a:srgbClr val="000000"/>
                </a:solidFill>
                <a:latin typeface="EB Garamond"/>
                <a:ea typeface="EB Garamond"/>
                <a:cs typeface="EB Garamond"/>
                <a:sym typeface="EB Garamond"/>
              </a:rPr>
              <a:t>”</a:t>
            </a:r>
            <a:endParaRPr sz="1100">
              <a:solidFill>
                <a:srgbClr val="000000"/>
              </a:solidFill>
              <a:latin typeface="EB Garamond"/>
              <a:ea typeface="EB Garamond"/>
              <a:cs typeface="EB Garamond"/>
              <a:sym typeface="EB Garamond"/>
            </a:endParaRPr>
          </a:p>
          <a:p>
            <a:pPr indent="0" lvl="0" marL="0" rtl="0" algn="l">
              <a:spcBef>
                <a:spcPts val="0"/>
              </a:spcBef>
              <a:spcAft>
                <a:spcPts val="0"/>
              </a:spcAft>
              <a:buNone/>
            </a:pPr>
            <a:r>
              <a:t/>
            </a:r>
            <a:endParaRPr sz="1100">
              <a:solidFill>
                <a:srgbClr val="000000"/>
              </a:solidFill>
              <a:latin typeface="EB Garamond"/>
              <a:ea typeface="EB Garamond"/>
              <a:cs typeface="EB Garamond"/>
              <a:sym typeface="EB Garamond"/>
            </a:endParaRPr>
          </a:p>
          <a:p>
            <a:pPr indent="0" lvl="0" marL="0" rtl="0" algn="l">
              <a:spcBef>
                <a:spcPts val="0"/>
              </a:spcBef>
              <a:spcAft>
                <a:spcPts val="0"/>
              </a:spcAft>
              <a:buNone/>
            </a:pPr>
            <a:r>
              <a:rPr lang="en" sz="1100">
                <a:solidFill>
                  <a:srgbClr val="000000"/>
                </a:solidFill>
                <a:latin typeface="EB Garamond"/>
                <a:ea typeface="EB Garamond"/>
                <a:cs typeface="EB Garamond"/>
                <a:sym typeface="EB Garamond"/>
              </a:rPr>
              <a:t>“The Hoya has a wide range of readers including many </a:t>
            </a:r>
            <a:r>
              <a:rPr b="1" lang="en" sz="1100">
                <a:solidFill>
                  <a:srgbClr val="000000"/>
                </a:solidFill>
                <a:latin typeface="EB Garamond"/>
                <a:ea typeface="EB Garamond"/>
                <a:cs typeface="EB Garamond"/>
                <a:sym typeface="EB Garamond"/>
              </a:rPr>
              <a:t>older adults and alumni</a:t>
            </a:r>
            <a:r>
              <a:rPr lang="en" sz="1100">
                <a:solidFill>
                  <a:srgbClr val="000000"/>
                </a:solidFill>
                <a:latin typeface="EB Garamond"/>
                <a:ea typeface="EB Garamond"/>
                <a:cs typeface="EB Garamond"/>
                <a:sym typeface="EB Garamond"/>
              </a:rPr>
              <a:t>. A large part of our readership comes from people who mainly read print journalism.”</a:t>
            </a:r>
            <a:endParaRPr sz="1100">
              <a:solidFill>
                <a:srgbClr val="000000"/>
              </a:solidFill>
              <a:latin typeface="EB Garamond"/>
              <a:ea typeface="EB Garamond"/>
              <a:cs typeface="EB Garamond"/>
              <a:sym typeface="EB Garamond"/>
            </a:endParaRPr>
          </a:p>
          <a:p>
            <a:pPr indent="0" lvl="0" marL="0" rtl="0" algn="l">
              <a:spcBef>
                <a:spcPts val="0"/>
              </a:spcBef>
              <a:spcAft>
                <a:spcPts val="0"/>
              </a:spcAft>
              <a:buNone/>
            </a:pPr>
            <a:r>
              <a:t/>
            </a:r>
            <a:endParaRPr sz="1100">
              <a:solidFill>
                <a:srgbClr val="000000"/>
              </a:solidFill>
              <a:latin typeface="EB Garamond"/>
              <a:ea typeface="EB Garamond"/>
              <a:cs typeface="EB Garamond"/>
              <a:sym typeface="EB Garamond"/>
            </a:endParaRPr>
          </a:p>
          <a:p>
            <a:pPr indent="0" lvl="0" marL="0" rtl="0" algn="l">
              <a:spcBef>
                <a:spcPts val="0"/>
              </a:spcBef>
              <a:spcAft>
                <a:spcPts val="0"/>
              </a:spcAft>
              <a:buNone/>
            </a:pPr>
            <a:r>
              <a:rPr lang="en" sz="1100">
                <a:solidFill>
                  <a:srgbClr val="000000"/>
                </a:solidFill>
                <a:latin typeface="EB Garamond"/>
                <a:ea typeface="EB Garamond"/>
                <a:cs typeface="EB Garamond"/>
                <a:sym typeface="EB Garamond"/>
              </a:rPr>
              <a:t>“Having </a:t>
            </a:r>
            <a:r>
              <a:rPr b="1" lang="en" sz="1100">
                <a:solidFill>
                  <a:srgbClr val="000000"/>
                </a:solidFill>
                <a:latin typeface="EB Garamond"/>
                <a:ea typeface="EB Garamond"/>
                <a:cs typeface="EB Garamond"/>
                <a:sym typeface="EB Garamond"/>
              </a:rPr>
              <a:t>The Hoya in print is an important part of how Georgetown presents itself to possible applicants and their families</a:t>
            </a:r>
            <a:r>
              <a:rPr lang="en" sz="1100">
                <a:solidFill>
                  <a:srgbClr val="000000"/>
                </a:solidFill>
                <a:latin typeface="EB Garamond"/>
                <a:ea typeface="EB Garamond"/>
                <a:cs typeface="EB Garamond"/>
                <a:sym typeface="EB Garamond"/>
              </a:rPr>
              <a:t>. I’ve noticed that prospective students and parents will pick up a copy while on a tour. </a:t>
            </a:r>
            <a:r>
              <a:rPr b="1" lang="en" sz="1100">
                <a:solidFill>
                  <a:srgbClr val="000000"/>
                </a:solidFill>
                <a:latin typeface="EB Garamond"/>
                <a:ea typeface="EB Garamond"/>
                <a:cs typeface="EB Garamond"/>
                <a:sym typeface="EB Garamond"/>
              </a:rPr>
              <a:t>I also have seen Georgetown residents, who might not be directly involved with the university, reading The Hoya in print.</a:t>
            </a:r>
            <a:r>
              <a:rPr lang="en" sz="1100">
                <a:solidFill>
                  <a:srgbClr val="000000"/>
                </a:solidFill>
                <a:latin typeface="EB Garamond"/>
                <a:ea typeface="EB Garamond"/>
                <a:cs typeface="EB Garamond"/>
                <a:sym typeface="EB Garamond"/>
              </a:rPr>
              <a:t>”</a:t>
            </a:r>
            <a:endParaRPr sz="1100">
              <a:solidFill>
                <a:srgbClr val="2222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Media organizations are not businesses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are not operating like a business as they should, and we are subsidizing this.” </a:t>
            </a:r>
            <a:endParaRPr/>
          </a:p>
        </p:txBody>
      </p:sp>
      <p:sp>
        <p:nvSpPr>
          <p:cNvPr id="103" name="Google Shape;103;p16"/>
          <p:cNvSpPr txBox="1"/>
          <p:nvPr>
            <p:ph idx="1" type="body"/>
          </p:nvPr>
        </p:nvSpPr>
        <p:spPr>
          <a:xfrm>
            <a:off x="729450" y="2078875"/>
            <a:ext cx="8169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1600"/>
              </a:spcBef>
              <a:spcAft>
                <a:spcPts val="0"/>
              </a:spcAft>
              <a:buSzPts val="1800"/>
              <a:buChar char="-"/>
            </a:pPr>
            <a:r>
              <a:rPr lang="en" sz="1800"/>
              <a:t>We have a right to be subsidized by the university</a:t>
            </a:r>
            <a:endParaRPr sz="1800"/>
          </a:p>
          <a:p>
            <a:pPr indent="-342900" lvl="0" marL="457200" rtl="0" algn="l">
              <a:spcBef>
                <a:spcPts val="0"/>
              </a:spcBef>
              <a:spcAft>
                <a:spcPts val="0"/>
              </a:spcAft>
              <a:buSzPts val="1800"/>
              <a:buChar char="-"/>
            </a:pPr>
            <a:r>
              <a:rPr lang="en" sz="1800"/>
              <a:t>We should not be expected to turn a profit, only to manage our budgets responsibly</a:t>
            </a:r>
            <a:endParaRPr sz="1800"/>
          </a:p>
          <a:p>
            <a:pPr indent="-342900" lvl="0" marL="457200" rtl="0" algn="l">
              <a:spcBef>
                <a:spcPts val="0"/>
              </a:spcBef>
              <a:spcAft>
                <a:spcPts val="0"/>
              </a:spcAft>
              <a:buSzPts val="1800"/>
              <a:buChar char="-"/>
            </a:pPr>
            <a:r>
              <a:rPr lang="en" sz="1800"/>
              <a:t>Efforts to earn revenue are a courtesy to the University, not a requirement</a:t>
            </a:r>
            <a:endParaRPr sz="1800"/>
          </a:p>
          <a:p>
            <a:pPr indent="0" lvl="0" marL="0" rtl="0" algn="l">
              <a:spcBef>
                <a:spcPts val="1600"/>
              </a:spcBef>
              <a:spcAft>
                <a:spcPts val="1600"/>
              </a:spcAft>
              <a:buNone/>
            </a:pPr>
            <a:r>
              <a:rPr lang="en" sz="1800"/>
              <a:t>(no other groups on campus are expected to turn a profit. why should we?)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Event-based vs. content-based </a:t>
            </a:r>
            <a:r>
              <a:rPr lang="en"/>
              <a:t>organizations</a:t>
            </a:r>
            <a:endParaRPr/>
          </a:p>
        </p:txBody>
      </p:sp>
      <p:sp>
        <p:nvSpPr>
          <p:cNvPr id="109" name="Google Shape;109;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Tracking engagement is easier for event-based organizations than for content-based organizations</a:t>
            </a:r>
            <a:endParaRPr sz="1800"/>
          </a:p>
          <a:p>
            <a:pPr indent="-342900" lvl="0" marL="457200" rtl="0" algn="l">
              <a:spcBef>
                <a:spcPts val="0"/>
              </a:spcBef>
              <a:spcAft>
                <a:spcPts val="0"/>
              </a:spcAft>
              <a:buSzPts val="1800"/>
              <a:buChar char="-"/>
            </a:pPr>
            <a:r>
              <a:rPr lang="en" sz="1800"/>
              <a:t>Student news and art add immeasurable value to campus that cannot be easily quantified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P</a:t>
            </a:r>
            <a:r>
              <a:rPr lang="en"/>
              <a:t>rint media is integral to our organizations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They want to teach people how to go into print, but it is a dying industry.</a:t>
            </a:r>
            <a:r>
              <a:rPr lang="en"/>
              <a:t>” </a:t>
            </a:r>
            <a:endParaRPr/>
          </a:p>
        </p:txBody>
      </p:sp>
      <p:sp>
        <p:nvSpPr>
          <p:cNvPr id="120" name="Google Shape;120;p19"/>
          <p:cNvSpPr txBox="1"/>
          <p:nvPr>
            <p:ph idx="1" type="body"/>
          </p:nvPr>
        </p:nvSpPr>
        <p:spPr>
          <a:xfrm>
            <a:off x="729450" y="2256275"/>
            <a:ext cx="8117100" cy="237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Growing interest in print media on campus</a:t>
            </a:r>
            <a:endParaRPr sz="1600"/>
          </a:p>
          <a:p>
            <a:pPr indent="-330200" lvl="0" marL="457200" rtl="0" algn="l">
              <a:spcBef>
                <a:spcPts val="0"/>
              </a:spcBef>
              <a:spcAft>
                <a:spcPts val="0"/>
              </a:spcAft>
              <a:buSzPts val="1600"/>
              <a:buChar char="-"/>
            </a:pPr>
            <a:r>
              <a:rPr lang="en" sz="1600"/>
              <a:t>Valuable “Real World” Skills</a:t>
            </a:r>
            <a:r>
              <a:rPr i="1" lang="en" sz="1600"/>
              <a:t> </a:t>
            </a:r>
            <a:endParaRPr i="1" sz="1600"/>
          </a:p>
          <a:p>
            <a:pPr indent="-330200" lvl="1" marL="914400" rtl="0" algn="l">
              <a:spcBef>
                <a:spcPts val="0"/>
              </a:spcBef>
              <a:spcAft>
                <a:spcPts val="0"/>
              </a:spcAft>
              <a:buSzPts val="1600"/>
              <a:buChar char="-"/>
            </a:pPr>
            <a:r>
              <a:rPr i="1" lang="en" sz="1600"/>
              <a:t>Georgetown Voice</a:t>
            </a:r>
            <a:r>
              <a:rPr lang="en" sz="1600"/>
              <a:t> Managing Editor currently gets paid by the </a:t>
            </a:r>
            <a:r>
              <a:rPr i="1" lang="en" sz="1600"/>
              <a:t>Washington Post</a:t>
            </a:r>
            <a:r>
              <a:rPr lang="en" sz="1600"/>
              <a:t> to work on print layout</a:t>
            </a:r>
            <a:endParaRPr sz="1600"/>
          </a:p>
          <a:p>
            <a:pPr indent="-330200" lvl="0" marL="457200" rtl="0" algn="l">
              <a:spcBef>
                <a:spcPts val="0"/>
              </a:spcBef>
              <a:spcAft>
                <a:spcPts val="0"/>
              </a:spcAft>
              <a:buSzPts val="1600"/>
              <a:buChar char="-"/>
            </a:pPr>
            <a:r>
              <a:rPr lang="en" sz="1600"/>
              <a:t>Literary, arts, and culture publications’ print products are works of art themselves, and are necessary to club expression</a:t>
            </a:r>
            <a:endParaRPr sz="1600"/>
          </a:p>
          <a:p>
            <a:pPr indent="-330200" lvl="0" marL="457200" rtl="0" algn="l">
              <a:spcBef>
                <a:spcPts val="0"/>
              </a:spcBef>
              <a:spcAft>
                <a:spcPts val="0"/>
              </a:spcAft>
              <a:buSzPts val="1600"/>
              <a:buChar char="-"/>
            </a:pPr>
            <a:r>
              <a:rPr lang="en" sz="1600"/>
              <a:t>Print news builds readership, publicity, and club presence on campus</a:t>
            </a:r>
            <a:endParaRPr sz="1600"/>
          </a:p>
          <a:p>
            <a:pPr indent="0" lvl="0" marL="457200" rtl="0" algn="l">
              <a:spcBef>
                <a:spcPts val="1600"/>
              </a:spcBef>
              <a:spcAft>
                <a:spcPts val="1600"/>
              </a:spcAft>
              <a:buNone/>
            </a:pPr>
            <a:r>
              <a:rPr lang="en" sz="1600"/>
              <a:t>(print cycles create camaraderie, foster an engaging club environment and make us more productive!)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727800" y="61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Testimonials</a:t>
            </a:r>
            <a:endParaRPr/>
          </a:p>
        </p:txBody>
      </p:sp>
      <p:sp>
        <p:nvSpPr>
          <p:cNvPr id="126" name="Google Shape;126;p20"/>
          <p:cNvSpPr txBox="1"/>
          <p:nvPr>
            <p:ph idx="1" type="body"/>
          </p:nvPr>
        </p:nvSpPr>
        <p:spPr>
          <a:xfrm>
            <a:off x="727700" y="1509550"/>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22222"/>
                </a:solidFill>
                <a:highlight>
                  <a:srgbClr val="FFFFFF"/>
                </a:highlight>
                <a:latin typeface="Arial"/>
                <a:ea typeface="Arial"/>
                <a:cs typeface="Arial"/>
                <a:sym typeface="Arial"/>
              </a:rPr>
              <a:t>To Senator Volpe, who asked "what is the real loss if we do not meet the funding requests of the media board:"</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It's true that the loss may not be measurable in dollar signs and decimal points. </a:t>
            </a:r>
            <a:r>
              <a:rPr b="1" lang="en" sz="1100">
                <a:solidFill>
                  <a:srgbClr val="222222"/>
                </a:solidFill>
                <a:highlight>
                  <a:srgbClr val="FFFFFF"/>
                </a:highlight>
                <a:latin typeface="Arial"/>
                <a:ea typeface="Arial"/>
                <a:cs typeface="Arial"/>
                <a:sym typeface="Arial"/>
              </a:rPr>
              <a:t>But t</a:t>
            </a:r>
            <a:r>
              <a:rPr b="1" lang="en" sz="1100">
                <a:solidFill>
                  <a:srgbClr val="000000"/>
                </a:solidFill>
                <a:highlight>
                  <a:srgbClr val="FFFFFF"/>
                </a:highlight>
                <a:latin typeface="Arial"/>
                <a:ea typeface="Arial"/>
                <a:cs typeface="Arial"/>
                <a:sym typeface="Arial"/>
              </a:rPr>
              <a:t>here are ideas, beliefs, convictions, stories, and life experiences that can’t be wholly expressed in an online article.</a:t>
            </a:r>
            <a:r>
              <a:rPr lang="en" sz="1100">
                <a:solidFill>
                  <a:srgbClr val="000000"/>
                </a:solidFill>
                <a:highlight>
                  <a:srgbClr val="FFFFFF"/>
                </a:highlight>
                <a:latin typeface="Arial"/>
                <a:ea typeface="Arial"/>
                <a:cs typeface="Arial"/>
                <a:sym typeface="Arial"/>
              </a:rPr>
              <a:t> The loss won't be felt by the GUSA senate. It will be felt by the womxn who no longer have platform to wholly express themselves, who can no longer see their experiences represented and validated, and who can no longer bring attention to issues that this campus has traditionally ignored. Just because you may not "lose" anything by silencing our voices, does not mean no that loss exists.</a:t>
            </a:r>
            <a:endParaRPr sz="11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000000"/>
                </a:solidFill>
                <a:highlight>
                  <a:srgbClr val="FFFFFF"/>
                </a:highlight>
                <a:latin typeface="Arial"/>
                <a:ea typeface="Arial"/>
                <a:cs typeface="Arial"/>
                <a:sym typeface="Arial"/>
              </a:rPr>
              <a:t>-Anna Gorman, </a:t>
            </a:r>
            <a:r>
              <a:rPr i="1" lang="en" sz="1100">
                <a:solidFill>
                  <a:srgbClr val="000000"/>
                </a:solidFill>
                <a:highlight>
                  <a:srgbClr val="FFFFFF"/>
                </a:highlight>
                <a:latin typeface="Arial"/>
                <a:ea typeface="Arial"/>
                <a:cs typeface="Arial"/>
                <a:sym typeface="Arial"/>
              </a:rPr>
              <a:t>Bossier</a:t>
            </a:r>
            <a:endParaRPr i="1" sz="11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
        <p:nvSpPr>
          <p:cNvPr id="127" name="Google Shape;127;p20"/>
          <p:cNvSpPr txBox="1"/>
          <p:nvPr>
            <p:ph idx="2" type="body"/>
          </p:nvPr>
        </p:nvSpPr>
        <p:spPr>
          <a:xfrm>
            <a:off x="4887379" y="1283800"/>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222222"/>
                </a:solidFill>
                <a:highlight>
                  <a:srgbClr val="FFFFFF"/>
                </a:highlight>
                <a:latin typeface="Arial"/>
                <a:ea typeface="Arial"/>
                <a:cs typeface="Arial"/>
                <a:sym typeface="Arial"/>
              </a:rPr>
              <a:t>To incorrectly assume that "nobody is reading the print version anyway",</a:t>
            </a:r>
            <a:r>
              <a:rPr lang="en" sz="1100">
                <a:solidFill>
                  <a:srgbClr val="222222"/>
                </a:solidFill>
                <a:highlight>
                  <a:srgbClr val="FFFFFF"/>
                </a:highlight>
                <a:latin typeface="Arial"/>
                <a:ea typeface="Arial"/>
                <a:cs typeface="Arial"/>
                <a:sym typeface="Arial"/>
              </a:rPr>
              <a:t> that magazines like Bossier that allow, in the singular most open, creator-driven, non-discriminatory and inclusive manner, a safe space for every opinion and expression are obsolete, and that it isn't print media such as this that creates the small, tiny, pocket of safety on this campus, </a:t>
            </a:r>
            <a:r>
              <a:rPr b="1" lang="en" sz="1100">
                <a:solidFill>
                  <a:srgbClr val="222222"/>
                </a:solidFill>
                <a:highlight>
                  <a:srgbClr val="FFFFFF"/>
                </a:highlight>
                <a:latin typeface="Arial"/>
                <a:ea typeface="Arial"/>
                <a:cs typeface="Arial"/>
                <a:sym typeface="Arial"/>
              </a:rPr>
              <a:t>is evidently an opinion that is based in privilege, insensitivity and ignorance.</a:t>
            </a:r>
            <a:r>
              <a:rPr lang="en" sz="1100">
                <a:solidFill>
                  <a:srgbClr val="222222"/>
                </a:solidFill>
                <a:highlight>
                  <a:srgbClr val="FFFFFF"/>
                </a:highlight>
                <a:latin typeface="Arial"/>
                <a:ea typeface="Arial"/>
                <a:cs typeface="Arial"/>
                <a:sym typeface="Arial"/>
              </a:rPr>
              <a:t> As a freshman starting at Georgetown last fall, there was no other space that made me feel like my voice and opinions were heard, and that gave me the love and support to truly flourish at this school, and to settle into this community with the comfort of knowing I was accepted. Taking that away from thousands of students at various points of their college life is truly an abominable and cruel act that I personally cannot believe the senate is enforcing.</a:t>
            </a:r>
            <a:endParaRPr sz="11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en" sz="1100">
                <a:solidFill>
                  <a:srgbClr val="222222"/>
                </a:solidFill>
                <a:highlight>
                  <a:srgbClr val="FFFFFF"/>
                </a:highlight>
                <a:latin typeface="Arial"/>
                <a:ea typeface="Arial"/>
                <a:cs typeface="Arial"/>
                <a:sym typeface="Arial"/>
              </a:rPr>
              <a:t>-Akanksha Sinha, </a:t>
            </a:r>
            <a:r>
              <a:rPr i="1" lang="en" sz="1100">
                <a:solidFill>
                  <a:srgbClr val="222222"/>
                </a:solidFill>
                <a:highlight>
                  <a:srgbClr val="FFFFFF"/>
                </a:highlight>
                <a:latin typeface="Arial"/>
                <a:ea typeface="Arial"/>
                <a:cs typeface="Arial"/>
                <a:sym typeface="Arial"/>
              </a:rPr>
              <a:t>Bossier</a:t>
            </a:r>
            <a:endParaRPr i="1" sz="11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7800" y="611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Testimonials</a:t>
            </a:r>
            <a:endParaRPr/>
          </a:p>
        </p:txBody>
      </p:sp>
      <p:sp>
        <p:nvSpPr>
          <p:cNvPr id="133" name="Google Shape;133;p21"/>
          <p:cNvSpPr txBox="1"/>
          <p:nvPr>
            <p:ph idx="1" type="body"/>
          </p:nvPr>
        </p:nvSpPr>
        <p:spPr>
          <a:xfrm>
            <a:off x="246825" y="1332875"/>
            <a:ext cx="83421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From </a:t>
            </a:r>
            <a:r>
              <a:rPr i="1" lang="en" sz="1100">
                <a:solidFill>
                  <a:srgbClr val="000000"/>
                </a:solidFill>
              </a:rPr>
              <a:t>The Hoya </a:t>
            </a:r>
            <a:r>
              <a:rPr lang="en" sz="1100">
                <a:solidFill>
                  <a:srgbClr val="000000"/>
                </a:solidFill>
              </a:rPr>
              <a:t>staff members:</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“Especially in times like we’re facing now, we see a lot about inequalities to internet access, and </a:t>
            </a:r>
            <a:r>
              <a:rPr b="1" lang="en" sz="1100">
                <a:solidFill>
                  <a:srgbClr val="000000"/>
                </a:solidFill>
              </a:rPr>
              <a:t>by taking away print journalism, you’re taking away some people’s access to these resources</a:t>
            </a:r>
            <a:r>
              <a:rPr lang="en" sz="1100">
                <a:solidFill>
                  <a:srgbClr val="000000"/>
                </a:solidFill>
              </a:rPr>
              <a:t>.”</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“A print newspaper adds an important additional level of accessibility for people without consistent internet access. </a:t>
            </a:r>
            <a:r>
              <a:rPr b="1" lang="en" sz="1100">
                <a:solidFill>
                  <a:srgbClr val="000000"/>
                </a:solidFill>
              </a:rPr>
              <a:t>The placement of The Hoya all around campus allows students and community members to pick up an issue at any time</a:t>
            </a:r>
            <a:r>
              <a:rPr lang="en" sz="1100">
                <a:solidFill>
                  <a:srgbClr val="000000"/>
                </a:solidFill>
              </a:rPr>
              <a:t>.”</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“Without the production of a printed newspaper, I would not have met the wonderful, motivated, and talented group of individuals that make up the journalism groups on campus. Most importantly, </a:t>
            </a:r>
            <a:r>
              <a:rPr b="1" lang="en" sz="1100">
                <a:solidFill>
                  <a:srgbClr val="000000"/>
                </a:solidFill>
              </a:rPr>
              <a:t>I don’t think I would have ever gotten involved in journalism at Georgetown had it not been for printed copies of The Hoya</a:t>
            </a:r>
            <a:r>
              <a:rPr lang="en" sz="1100">
                <a:solidFill>
                  <a:srgbClr val="000000"/>
                </a:solidFill>
              </a:rPr>
              <a:t> being so visible around campus.”</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“I think print really gives us a break from the screens and cords that tend to take over our lives nowadays. </a:t>
            </a:r>
            <a:r>
              <a:rPr b="1" lang="en" sz="1100">
                <a:solidFill>
                  <a:srgbClr val="000000"/>
                </a:solidFill>
              </a:rPr>
              <a:t>It’s also a valuable way for people to share their art</a:t>
            </a:r>
            <a:r>
              <a:rPr lang="en" sz="1100">
                <a:solidFill>
                  <a:srgbClr val="000000"/>
                </a:solidFill>
              </a:rPr>
              <a:t>, whether it be a story they wrote or a photo they took, and without print, I think those stories just don’t come across the same way and aren’t valued as much by the readers.”</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100">
                <a:solidFill>
                  <a:srgbClr val="000000"/>
                </a:solidFill>
              </a:rPr>
              <a:t>“Print basically defines The Hoya. We assemble budgets every week and spend dozens of hours in the Leavey 421 office for the sole purpose of producing a print newspaper. </a:t>
            </a:r>
            <a:r>
              <a:rPr b="1" lang="en" sz="1100">
                <a:solidFill>
                  <a:srgbClr val="000000"/>
                </a:solidFill>
              </a:rPr>
              <a:t>Without print, The Hoya loses all sense of authenticity and student production</a:t>
            </a:r>
            <a:r>
              <a:rPr lang="en" sz="1100">
                <a:solidFill>
                  <a:srgbClr val="000000"/>
                </a:solidFill>
              </a:rPr>
              <a:t>.”</a:t>
            </a:r>
            <a:endParaRPr sz="11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16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