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Playfair Display"/>
      <p:regular r:id="rId17"/>
      <p:bold r:id="rId18"/>
      <p:italic r:id="rId19"/>
      <p:boldItalic r:id="rId20"/>
    </p:embeddedFont>
    <p:embeddedFont>
      <p:font typeface="Lat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PlayfairDisplay-regular.fntdata"/><Relationship Id="rId16" Type="http://schemas.openxmlformats.org/officeDocument/2006/relationships/font" Target="fonts/Roboto-boldItalic.fntdata"/><Relationship Id="rId19" Type="http://schemas.openxmlformats.org/officeDocument/2006/relationships/font" Target="fonts/PlayfairDisplay-italic.fntdata"/><Relationship Id="rId18" Type="http://schemas.openxmlformats.org/officeDocument/2006/relationships/font" Target="fonts/PlayfairDispl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1660ea32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1660ea32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1660ea32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1660ea32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1660ea32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1660ea32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1660ea32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1660ea32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1660ea32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1660ea32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1660ea32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1660ea32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FY21 PAAC Appeal </a:t>
            </a:r>
            <a:endParaRPr/>
          </a:p>
        </p:txBody>
      </p:sp>
      <p:sp>
        <p:nvSpPr>
          <p:cNvPr id="69" name="Google Shape;69;p13"/>
          <p:cNvSpPr txBox="1"/>
          <p:nvPr>
            <p:ph idx="1" type="subTitle"/>
          </p:nvPr>
        </p:nvSpPr>
        <p:spPr>
          <a:xfrm>
            <a:off x="630600" y="3611675"/>
            <a:ext cx="7893000" cy="890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By: Matt Loria</a:t>
            </a:r>
            <a:endParaRPr/>
          </a:p>
        </p:txBody>
      </p:sp>
      <p:pic>
        <p:nvPicPr>
          <p:cNvPr id="70" name="Google Shape;70;p13"/>
          <p:cNvPicPr preferRelativeResize="0"/>
          <p:nvPr/>
        </p:nvPicPr>
        <p:blipFill>
          <a:blip r:embed="rId3">
            <a:alphaModFix/>
          </a:blip>
          <a:stretch>
            <a:fillRect/>
          </a:stretch>
        </p:blipFill>
        <p:spPr>
          <a:xfrm>
            <a:off x="5133700" y="2296450"/>
            <a:ext cx="3389899" cy="2261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4"/>
          <p:cNvSpPr txBox="1"/>
          <p:nvPr>
            <p:ph type="title"/>
          </p:nvPr>
        </p:nvSpPr>
        <p:spPr>
          <a:xfrm>
            <a:off x="586725" y="1353802"/>
            <a:ext cx="7970700" cy="201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$75,000</a:t>
            </a:r>
            <a:endParaRPr/>
          </a:p>
        </p:txBody>
      </p:sp>
      <p:sp>
        <p:nvSpPr>
          <p:cNvPr id="76" name="Google Shape;76;p14"/>
          <p:cNvSpPr txBox="1"/>
          <p:nvPr>
            <p:ph idx="1" type="body"/>
          </p:nvPr>
        </p:nvSpPr>
        <p:spPr>
          <a:xfrm>
            <a:off x="404100" y="1011542"/>
            <a:ext cx="7970700" cy="413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500">
                <a:latin typeface="Merriweather"/>
                <a:ea typeface="Merriweather"/>
                <a:cs typeface="Merriweather"/>
                <a:sym typeface="Merriweather"/>
              </a:rPr>
              <a:t>PAAC Appeal Request for:</a:t>
            </a:r>
            <a:endParaRPr sz="2500">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 of FOUR New (Dance) Groups</a:t>
            </a:r>
            <a:endParaRPr/>
          </a:p>
        </p:txBody>
      </p:sp>
      <p:sp>
        <p:nvSpPr>
          <p:cNvPr id="82" name="Google Shape;82;p15"/>
          <p:cNvSpPr txBox="1"/>
          <p:nvPr>
            <p:ph idx="1" type="body"/>
          </p:nvPr>
        </p:nvSpPr>
        <p:spPr>
          <a:xfrm>
            <a:off x="311700" y="1417800"/>
            <a:ext cx="4093200" cy="3150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erriweather"/>
              <a:buChar char="-"/>
            </a:pPr>
            <a:r>
              <a:rPr lang="en" sz="1500">
                <a:latin typeface="Merriweather"/>
                <a:ea typeface="Merriweather"/>
                <a:cs typeface="Merriweather"/>
                <a:sym typeface="Merriweather"/>
              </a:rPr>
              <a:t>We are expecting to add four new dance groups to PAAC this spring.</a:t>
            </a:r>
            <a:endParaRPr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lang="en" sz="1500">
                <a:latin typeface="Merriweather"/>
                <a:ea typeface="Merriweather"/>
                <a:cs typeface="Merriweather"/>
                <a:sym typeface="Merriweather"/>
              </a:rPr>
              <a:t>We haven’t added groups in the past ⅘ years.</a:t>
            </a:r>
            <a:endParaRPr sz="1500">
              <a:latin typeface="Merriweather"/>
              <a:ea typeface="Merriweather"/>
              <a:cs typeface="Merriweather"/>
              <a:sym typeface="Merriweather"/>
            </a:endParaRPr>
          </a:p>
          <a:p>
            <a:pPr indent="-323850" lvl="0" marL="457200" rtl="0" algn="l">
              <a:spcBef>
                <a:spcPts val="0"/>
              </a:spcBef>
              <a:spcAft>
                <a:spcPts val="0"/>
              </a:spcAft>
              <a:buSzPts val="1500"/>
              <a:buChar char="-"/>
            </a:pPr>
            <a:r>
              <a:rPr lang="en" sz="1500">
                <a:latin typeface="Merriweather"/>
                <a:ea typeface="Merriweather"/>
                <a:cs typeface="Merriweather"/>
                <a:sym typeface="Merriweather"/>
              </a:rPr>
              <a:t>On average dance groups request </a:t>
            </a:r>
            <a:r>
              <a:rPr b="1" lang="en" sz="1500" u="sng">
                <a:latin typeface="Merriweather"/>
                <a:ea typeface="Merriweather"/>
                <a:cs typeface="Merriweather"/>
                <a:sym typeface="Merriweather"/>
              </a:rPr>
              <a:t>$7,900</a:t>
            </a:r>
            <a:r>
              <a:rPr lang="en" sz="1500">
                <a:latin typeface="Merriweather"/>
                <a:ea typeface="Merriweather"/>
                <a:cs typeface="Merriweather"/>
                <a:sym typeface="Merriweather"/>
              </a:rPr>
              <a:t> for yearly programming</a:t>
            </a:r>
            <a:endParaRPr sz="1500">
              <a:latin typeface="Merriweather"/>
              <a:ea typeface="Merriweather"/>
              <a:cs typeface="Merriweather"/>
              <a:sym typeface="Merriweather"/>
            </a:endParaRPr>
          </a:p>
        </p:txBody>
      </p:sp>
      <p:sp>
        <p:nvSpPr>
          <p:cNvPr id="83" name="Google Shape;83;p15"/>
          <p:cNvSpPr txBox="1"/>
          <p:nvPr/>
        </p:nvSpPr>
        <p:spPr>
          <a:xfrm>
            <a:off x="4604700" y="1293150"/>
            <a:ext cx="4227600" cy="34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u="sng">
                <a:solidFill>
                  <a:schemeClr val="dk1"/>
                </a:solidFill>
                <a:latin typeface="Merriweather"/>
                <a:ea typeface="Merriweather"/>
                <a:cs typeface="Merriweather"/>
                <a:sym typeface="Merriweather"/>
              </a:rPr>
              <a:t>SAMPLE DANCE GROUP REQUESTS</a:t>
            </a:r>
            <a:endParaRPr sz="1500" u="sng">
              <a:solidFill>
                <a:schemeClr val="dk1"/>
              </a:solidFill>
              <a:latin typeface="Merriweather"/>
              <a:ea typeface="Merriweather"/>
              <a:cs typeface="Merriweather"/>
              <a:sym typeface="Merriweather"/>
            </a:endParaRPr>
          </a:p>
          <a:p>
            <a:pPr indent="-323850" lvl="0" marL="457200" rtl="0" algn="l">
              <a:lnSpc>
                <a:spcPct val="115000"/>
              </a:lnSpc>
              <a:spcBef>
                <a:spcPts val="16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GU Dance Company:</a:t>
            </a:r>
            <a:endParaRPr sz="1500">
              <a:solidFill>
                <a:schemeClr val="dk1"/>
              </a:solidFill>
              <a:latin typeface="Merriweather"/>
              <a:ea typeface="Merriweather"/>
              <a:cs typeface="Merriweather"/>
              <a:sym typeface="Merriweather"/>
            </a:endParaRPr>
          </a:p>
          <a:p>
            <a:pPr indent="-323850" lvl="1" marL="914400" rtl="0" algn="l">
              <a:lnSpc>
                <a:spcPct val="115000"/>
              </a:lnSpc>
              <a:spcBef>
                <a:spcPts val="0"/>
              </a:spcBef>
              <a:spcAft>
                <a:spcPts val="0"/>
              </a:spcAft>
              <a:buClr>
                <a:schemeClr val="dk1"/>
              </a:buClr>
              <a:buSzPts val="1500"/>
              <a:buFont typeface="Lato"/>
              <a:buChar char="-"/>
            </a:pPr>
            <a:r>
              <a:rPr b="1" lang="en" sz="1500">
                <a:solidFill>
                  <a:schemeClr val="dk1"/>
                </a:solidFill>
                <a:latin typeface="Merriweather"/>
                <a:ea typeface="Merriweather"/>
                <a:cs typeface="Merriweather"/>
                <a:sym typeface="Merriweather"/>
              </a:rPr>
              <a:t>$11,950</a:t>
            </a:r>
            <a:r>
              <a:rPr lang="en" sz="1500">
                <a:solidFill>
                  <a:schemeClr val="dk1"/>
                </a:solidFill>
                <a:latin typeface="Merriweather"/>
                <a:ea typeface="Merriweather"/>
                <a:cs typeface="Merriweather"/>
                <a:sym typeface="Merriweather"/>
              </a:rPr>
              <a:t> (Expenses- Tickets/ads)</a:t>
            </a:r>
            <a:endParaRPr sz="1500">
              <a:solidFill>
                <a:schemeClr val="dk1"/>
              </a:solidFill>
              <a:latin typeface="Merriweather"/>
              <a:ea typeface="Merriweather"/>
              <a:cs typeface="Merriweather"/>
              <a:sym typeface="Merriweather"/>
            </a:endParaRPr>
          </a:p>
          <a:p>
            <a:pPr indent="-323850" lvl="0" marL="457200" rtl="0" algn="l">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Black Movement Dance Theatre</a:t>
            </a:r>
            <a:endParaRPr sz="1500">
              <a:solidFill>
                <a:schemeClr val="dk1"/>
              </a:solidFill>
              <a:latin typeface="Merriweather"/>
              <a:ea typeface="Merriweather"/>
              <a:cs typeface="Merriweather"/>
              <a:sym typeface="Merriweather"/>
            </a:endParaRPr>
          </a:p>
          <a:p>
            <a:pPr indent="-323850" lvl="1" marL="914400" rtl="0" algn="l">
              <a:lnSpc>
                <a:spcPct val="115000"/>
              </a:lnSpc>
              <a:spcBef>
                <a:spcPts val="0"/>
              </a:spcBef>
              <a:spcAft>
                <a:spcPts val="0"/>
              </a:spcAft>
              <a:buClr>
                <a:schemeClr val="dk1"/>
              </a:buClr>
              <a:buSzPts val="1500"/>
              <a:buFont typeface="Lato"/>
              <a:buChar char="-"/>
            </a:pPr>
            <a:r>
              <a:rPr b="1" lang="en" sz="1500">
                <a:solidFill>
                  <a:schemeClr val="dk1"/>
                </a:solidFill>
                <a:latin typeface="Merriweather"/>
                <a:ea typeface="Merriweather"/>
                <a:cs typeface="Merriweather"/>
                <a:sym typeface="Merriweather"/>
              </a:rPr>
              <a:t>$12,848</a:t>
            </a:r>
            <a:r>
              <a:rPr lang="en" sz="1500">
                <a:solidFill>
                  <a:schemeClr val="dk1"/>
                </a:solidFill>
                <a:latin typeface="Merriweather"/>
                <a:ea typeface="Merriweather"/>
                <a:cs typeface="Merriweather"/>
                <a:sym typeface="Merriweather"/>
              </a:rPr>
              <a:t> (Expenses-Tickets/ads)</a:t>
            </a:r>
            <a:endParaRPr sz="1500">
              <a:solidFill>
                <a:schemeClr val="dk1"/>
              </a:solidFill>
              <a:latin typeface="Merriweather"/>
              <a:ea typeface="Merriweather"/>
              <a:cs typeface="Merriweather"/>
              <a:sym typeface="Merriweather"/>
            </a:endParaRPr>
          </a:p>
          <a:p>
            <a:pPr indent="-323850" lvl="0" marL="457200" rtl="0" algn="l">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Ritmo and Sabor</a:t>
            </a:r>
            <a:endParaRPr sz="1500">
              <a:solidFill>
                <a:schemeClr val="dk1"/>
              </a:solidFill>
              <a:latin typeface="Merriweather"/>
              <a:ea typeface="Merriweather"/>
              <a:cs typeface="Merriweather"/>
              <a:sym typeface="Merriweather"/>
            </a:endParaRPr>
          </a:p>
          <a:p>
            <a:pPr indent="-323850" lvl="1" marL="914400" rtl="0" algn="l">
              <a:lnSpc>
                <a:spcPct val="115000"/>
              </a:lnSpc>
              <a:spcBef>
                <a:spcPts val="0"/>
              </a:spcBef>
              <a:spcAft>
                <a:spcPts val="0"/>
              </a:spcAft>
              <a:buClr>
                <a:schemeClr val="dk1"/>
              </a:buClr>
              <a:buSzPts val="1500"/>
              <a:buFont typeface="Lato"/>
              <a:buChar char="-"/>
            </a:pPr>
            <a:r>
              <a:rPr b="1" lang="en" sz="1500">
                <a:solidFill>
                  <a:schemeClr val="dk1"/>
                </a:solidFill>
                <a:latin typeface="Merriweather"/>
                <a:ea typeface="Merriweather"/>
                <a:cs typeface="Merriweather"/>
                <a:sym typeface="Merriweather"/>
              </a:rPr>
              <a:t>$3,354</a:t>
            </a:r>
            <a:r>
              <a:rPr lang="en" sz="1500">
                <a:solidFill>
                  <a:schemeClr val="dk1"/>
                </a:solidFill>
                <a:latin typeface="Merriweather"/>
                <a:ea typeface="Merriweather"/>
                <a:cs typeface="Merriweather"/>
                <a:sym typeface="Merriweather"/>
              </a:rPr>
              <a:t> (Expenses-Tickets/ads)</a:t>
            </a:r>
            <a:endParaRPr sz="1500">
              <a:solidFill>
                <a:schemeClr val="dk1"/>
              </a:solidFill>
              <a:latin typeface="Merriweather"/>
              <a:ea typeface="Merriweather"/>
              <a:cs typeface="Merriweather"/>
              <a:sym typeface="Merriweather"/>
            </a:endParaRPr>
          </a:p>
          <a:p>
            <a:pPr indent="-323850" lvl="0" marL="457200" rtl="0" algn="l">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Ballet </a:t>
            </a:r>
            <a:r>
              <a:rPr lang="en" sz="1500">
                <a:solidFill>
                  <a:schemeClr val="dk1"/>
                </a:solidFill>
                <a:latin typeface="Merriweather"/>
                <a:ea typeface="Merriweather"/>
                <a:cs typeface="Merriweather"/>
                <a:sym typeface="Merriweather"/>
              </a:rPr>
              <a:t>Folklorico</a:t>
            </a:r>
            <a:endParaRPr sz="1500">
              <a:solidFill>
                <a:schemeClr val="dk1"/>
              </a:solidFill>
              <a:latin typeface="Merriweather"/>
              <a:ea typeface="Merriweather"/>
              <a:cs typeface="Merriweather"/>
              <a:sym typeface="Merriweather"/>
            </a:endParaRPr>
          </a:p>
          <a:p>
            <a:pPr indent="-323850" lvl="1" marL="914400" rtl="0" algn="l">
              <a:lnSpc>
                <a:spcPct val="115000"/>
              </a:lnSpc>
              <a:spcBef>
                <a:spcPts val="0"/>
              </a:spcBef>
              <a:spcAft>
                <a:spcPts val="0"/>
              </a:spcAft>
              <a:buClr>
                <a:schemeClr val="dk1"/>
              </a:buClr>
              <a:buSzPts val="1500"/>
              <a:buFont typeface="Lato"/>
              <a:buChar char="-"/>
            </a:pPr>
            <a:r>
              <a:rPr b="1" lang="en" sz="1500">
                <a:solidFill>
                  <a:schemeClr val="dk1"/>
                </a:solidFill>
                <a:latin typeface="Merriweather"/>
                <a:ea typeface="Merriweather"/>
                <a:cs typeface="Merriweather"/>
                <a:sym typeface="Merriweather"/>
              </a:rPr>
              <a:t>$6,445</a:t>
            </a:r>
            <a:r>
              <a:rPr lang="en" sz="1500">
                <a:solidFill>
                  <a:schemeClr val="dk1"/>
                </a:solidFill>
                <a:latin typeface="Merriweather"/>
                <a:ea typeface="Merriweather"/>
                <a:cs typeface="Merriweather"/>
                <a:sym typeface="Merriweather"/>
              </a:rPr>
              <a:t> </a:t>
            </a:r>
            <a:r>
              <a:rPr lang="en" sz="1500">
                <a:solidFill>
                  <a:schemeClr val="dk1"/>
                </a:solidFill>
                <a:latin typeface="Merriweather"/>
                <a:ea typeface="Merriweather"/>
                <a:cs typeface="Merriweather"/>
                <a:sym typeface="Merriweather"/>
              </a:rPr>
              <a:t>(Expenses-Tickets/ads)</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Changes to Reflect Accurate Ticketing</a:t>
            </a:r>
            <a:endParaRPr/>
          </a:p>
        </p:txBody>
      </p:sp>
      <p:sp>
        <p:nvSpPr>
          <p:cNvPr id="89" name="Google Shape;89;p16"/>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a:t>
            </a:r>
            <a:r>
              <a:rPr lang="en">
                <a:latin typeface="Merriweather"/>
                <a:ea typeface="Merriweather"/>
                <a:cs typeface="Merriweather"/>
                <a:sym typeface="Merriweather"/>
              </a:rPr>
              <a:t> Expected Group Expenses for FY21 (of current PAAC groups): $142,000</a:t>
            </a:r>
            <a:endParaRPr>
              <a:latin typeface="Merriweather"/>
              <a:ea typeface="Merriweather"/>
              <a:cs typeface="Merriweather"/>
              <a:sym typeface="Merriweather"/>
            </a:endParaRPr>
          </a:p>
          <a:p>
            <a:pPr indent="0" lvl="0" marL="0" rtl="0" algn="l">
              <a:spcBef>
                <a:spcPts val="1600"/>
              </a:spcBef>
              <a:spcAft>
                <a:spcPts val="0"/>
              </a:spcAft>
              <a:buNone/>
            </a:pPr>
            <a:r>
              <a:rPr lang="en">
                <a:latin typeface="Merriweather"/>
                <a:ea typeface="Merriweather"/>
                <a:cs typeface="Merriweather"/>
                <a:sym typeface="Merriweather"/>
              </a:rPr>
              <a:t>- Addition of four dance groups: $29,200</a:t>
            </a:r>
            <a:endParaRPr>
              <a:latin typeface="Merriweather"/>
              <a:ea typeface="Merriweather"/>
              <a:cs typeface="Merriweather"/>
              <a:sym typeface="Merriweather"/>
            </a:endParaRPr>
          </a:p>
          <a:p>
            <a:pPr indent="0" lvl="0" marL="0" rtl="0" algn="l">
              <a:spcBef>
                <a:spcPts val="1600"/>
              </a:spcBef>
              <a:spcAft>
                <a:spcPts val="0"/>
              </a:spcAft>
              <a:buNone/>
            </a:pPr>
            <a:r>
              <a:rPr lang="en">
                <a:latin typeface="Merriweather"/>
                <a:ea typeface="Merriweather"/>
                <a:cs typeface="Merriweather"/>
                <a:sym typeface="Merriweather"/>
              </a:rPr>
              <a:t>- Total Ticket Sales / Income: $61,348</a:t>
            </a:r>
            <a:endParaRPr>
              <a:latin typeface="Merriweather"/>
              <a:ea typeface="Merriweather"/>
              <a:cs typeface="Merriweather"/>
              <a:sym typeface="Merriweather"/>
            </a:endParaRPr>
          </a:p>
          <a:p>
            <a:pPr indent="0" lvl="0" marL="0" rtl="0" algn="l">
              <a:spcBef>
                <a:spcPts val="1600"/>
              </a:spcBef>
              <a:spcAft>
                <a:spcPts val="0"/>
              </a:spcAft>
              <a:buNone/>
            </a:pPr>
            <a:r>
              <a:rPr lang="en">
                <a:latin typeface="Merriweather"/>
                <a:ea typeface="Merriweather"/>
                <a:cs typeface="Merriweather"/>
                <a:sym typeface="Merriweather"/>
              </a:rPr>
              <a:t>- Other Income (Coke Grant + Student Affairs): $35,053</a:t>
            </a:r>
            <a:endParaRPr>
              <a:latin typeface="Merriweather"/>
              <a:ea typeface="Merriweather"/>
              <a:cs typeface="Merriweather"/>
              <a:sym typeface="Merriweather"/>
            </a:endParaRPr>
          </a:p>
          <a:p>
            <a:pPr indent="0" lvl="0" marL="0" rtl="0" algn="l">
              <a:spcBef>
                <a:spcPts val="1600"/>
              </a:spcBef>
              <a:spcAft>
                <a:spcPts val="0"/>
              </a:spcAft>
              <a:buNone/>
            </a:pPr>
            <a:r>
              <a:rPr lang="en" sz="2500">
                <a:solidFill>
                  <a:srgbClr val="FFFF00"/>
                </a:solidFill>
                <a:latin typeface="Merriweather"/>
                <a:ea typeface="Merriweather"/>
                <a:cs typeface="Merriweather"/>
                <a:sym typeface="Merriweather"/>
              </a:rPr>
              <a:t>TOTAL BALANCE (without GUSA):  </a:t>
            </a:r>
            <a:r>
              <a:rPr b="1" lang="en" sz="2500">
                <a:solidFill>
                  <a:srgbClr val="FFFF00"/>
                </a:solidFill>
                <a:latin typeface="Merriweather"/>
                <a:ea typeface="Merriweather"/>
                <a:cs typeface="Merriweather"/>
                <a:sym typeface="Merriweather"/>
              </a:rPr>
              <a:t>-$74,799</a:t>
            </a:r>
            <a:endParaRPr b="1" sz="2500">
              <a:solidFill>
                <a:srgbClr val="FFFF00"/>
              </a:solidFill>
              <a:latin typeface="Merriweather"/>
              <a:ea typeface="Merriweather"/>
              <a:cs typeface="Merriweather"/>
              <a:sym typeface="Merriweather"/>
            </a:endParaRPr>
          </a:p>
          <a:p>
            <a:pPr indent="0" lvl="0" marL="0" rtl="0" algn="l">
              <a:spcBef>
                <a:spcPts val="1600"/>
              </a:spcBef>
              <a:spcAft>
                <a:spcPts val="1600"/>
              </a:spcAft>
              <a:buNone/>
            </a:pPr>
            <a:r>
              <a:t/>
            </a:r>
            <a:endParaRPr>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Ad Hoc Funding</a:t>
            </a:r>
            <a:endParaRPr/>
          </a:p>
        </p:txBody>
      </p:sp>
      <p:sp>
        <p:nvSpPr>
          <p:cNvPr id="95" name="Google Shape;95;p17"/>
          <p:cNvSpPr txBox="1"/>
          <p:nvPr>
            <p:ph idx="1" type="body"/>
          </p:nvPr>
        </p:nvSpPr>
        <p:spPr>
          <a:xfrm>
            <a:off x="311700" y="1417800"/>
            <a:ext cx="38871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Record one full-length album:                                                </a:t>
            </a:r>
            <a:endParaRPr sz="1300">
              <a:solidFill>
                <a:srgbClr val="FFFFFF"/>
              </a:solidFill>
              <a:latin typeface="Roboto"/>
              <a:ea typeface="Roboto"/>
              <a:cs typeface="Roboto"/>
              <a:sym typeface="Roboto"/>
            </a:endParaRPr>
          </a:p>
          <a:p>
            <a:pPr indent="0" lvl="0" marL="0" rtl="0" algn="l">
              <a:spcBef>
                <a:spcPts val="1600"/>
              </a:spcBef>
              <a:spcAft>
                <a:spcPts val="0"/>
              </a:spcAft>
              <a:buNone/>
            </a:pPr>
            <a:r>
              <a:rPr lang="en" sz="1300">
                <a:solidFill>
                  <a:srgbClr val="FFFFFF"/>
                </a:solidFill>
                <a:latin typeface="Roboto"/>
                <a:ea typeface="Roboto"/>
                <a:cs typeface="Roboto"/>
                <a:sym typeface="Roboto"/>
              </a:rPr>
              <a:t>Tour or compete at a location accessible by plane:</a:t>
            </a:r>
            <a:endParaRPr sz="1300">
              <a:solidFill>
                <a:srgbClr val="FFFFFF"/>
              </a:solidFill>
              <a:latin typeface="Roboto"/>
              <a:ea typeface="Roboto"/>
              <a:cs typeface="Roboto"/>
              <a:sym typeface="Roboto"/>
            </a:endParaRPr>
          </a:p>
          <a:p>
            <a:pPr indent="0" lvl="0" marL="0" rtl="0" algn="l">
              <a:spcBef>
                <a:spcPts val="1600"/>
              </a:spcBef>
              <a:spcAft>
                <a:spcPts val="0"/>
              </a:spcAft>
              <a:buNone/>
            </a:pPr>
            <a:r>
              <a:rPr lang="en" sz="1300">
                <a:solidFill>
                  <a:srgbClr val="FFFFFF"/>
                </a:solidFill>
                <a:latin typeface="Roboto"/>
                <a:ea typeface="Roboto"/>
                <a:cs typeface="Roboto"/>
                <a:sym typeface="Roboto"/>
              </a:rPr>
              <a:t>Rent a DPAC theatre space:</a:t>
            </a:r>
            <a:endParaRPr sz="1300">
              <a:solidFill>
                <a:srgbClr val="FFFFFF"/>
              </a:solidFill>
              <a:latin typeface="Roboto"/>
              <a:ea typeface="Roboto"/>
              <a:cs typeface="Roboto"/>
              <a:sym typeface="Roboto"/>
            </a:endParaRPr>
          </a:p>
          <a:p>
            <a:pPr indent="0" lvl="0" marL="0" rtl="0" algn="l">
              <a:spcBef>
                <a:spcPts val="1600"/>
              </a:spcBef>
              <a:spcAft>
                <a:spcPts val="0"/>
              </a:spcAft>
              <a:buNone/>
            </a:pPr>
            <a:r>
              <a:rPr lang="en" sz="1300">
                <a:solidFill>
                  <a:srgbClr val="FFFFFF"/>
                </a:solidFill>
                <a:latin typeface="Roboto"/>
                <a:ea typeface="Roboto"/>
                <a:cs typeface="Roboto"/>
                <a:sym typeface="Roboto"/>
              </a:rPr>
              <a:t>Costumes for a  dance performance:</a:t>
            </a:r>
            <a:endParaRPr sz="1300">
              <a:solidFill>
                <a:srgbClr val="FFFFFF"/>
              </a:solidFill>
              <a:latin typeface="Roboto"/>
              <a:ea typeface="Roboto"/>
              <a:cs typeface="Roboto"/>
              <a:sym typeface="Roboto"/>
            </a:endParaRPr>
          </a:p>
          <a:p>
            <a:pPr indent="0" lvl="0" marL="0" rtl="0" algn="l">
              <a:spcBef>
                <a:spcPts val="1600"/>
              </a:spcBef>
              <a:spcAft>
                <a:spcPts val="0"/>
              </a:spcAft>
              <a:buNone/>
            </a:pPr>
            <a:r>
              <a:rPr lang="en" sz="1300">
                <a:solidFill>
                  <a:srgbClr val="FFFFFF"/>
                </a:solidFill>
                <a:latin typeface="Roboto"/>
                <a:ea typeface="Roboto"/>
                <a:cs typeface="Roboto"/>
                <a:sym typeface="Roboto"/>
              </a:rPr>
              <a:t>Replace an electric keyboard:</a:t>
            </a:r>
            <a:endParaRPr sz="1300">
              <a:solidFill>
                <a:srgbClr val="FFFFFF"/>
              </a:solidFill>
              <a:latin typeface="Roboto"/>
              <a:ea typeface="Roboto"/>
              <a:cs typeface="Roboto"/>
              <a:sym typeface="Roboto"/>
            </a:endParaRPr>
          </a:p>
          <a:p>
            <a:pPr indent="0" lvl="0" marL="0" rtl="0" algn="l">
              <a:spcBef>
                <a:spcPts val="1600"/>
              </a:spcBef>
              <a:spcAft>
                <a:spcPts val="0"/>
              </a:spcAft>
              <a:buNone/>
            </a:pPr>
            <a:r>
              <a:rPr lang="en" sz="1300">
                <a:solidFill>
                  <a:srgbClr val="FFFFFF"/>
                </a:solidFill>
                <a:latin typeface="Roboto"/>
                <a:ea typeface="Roboto"/>
                <a:cs typeface="Roboto"/>
                <a:sym typeface="Roboto"/>
              </a:rPr>
              <a:t>Buy Chairs for </a:t>
            </a:r>
            <a:r>
              <a:rPr lang="en" sz="1300">
                <a:solidFill>
                  <a:srgbClr val="FFFFFF"/>
                </a:solidFill>
                <a:latin typeface="Roboto"/>
                <a:ea typeface="Roboto"/>
                <a:cs typeface="Roboto"/>
                <a:sym typeface="Roboto"/>
              </a:rPr>
              <a:t>Theater</a:t>
            </a:r>
            <a:r>
              <a:rPr lang="en" sz="1300">
                <a:solidFill>
                  <a:srgbClr val="FFFFFF"/>
                </a:solidFill>
                <a:latin typeface="Roboto"/>
                <a:ea typeface="Roboto"/>
                <a:cs typeface="Roboto"/>
                <a:sym typeface="Roboto"/>
              </a:rPr>
              <a:t>:</a:t>
            </a:r>
            <a:endParaRPr sz="1300">
              <a:solidFill>
                <a:srgbClr val="FFFFFF"/>
              </a:solidFill>
              <a:latin typeface="Roboto"/>
              <a:ea typeface="Roboto"/>
              <a:cs typeface="Roboto"/>
              <a:sym typeface="Roboto"/>
            </a:endParaRPr>
          </a:p>
          <a:p>
            <a:pPr indent="0" lvl="0" marL="0" rtl="0" algn="l">
              <a:spcBef>
                <a:spcPts val="1600"/>
              </a:spcBef>
              <a:spcAft>
                <a:spcPts val="1600"/>
              </a:spcAft>
              <a:buNone/>
            </a:pPr>
            <a:r>
              <a:t/>
            </a:r>
            <a:endParaRPr>
              <a:solidFill>
                <a:srgbClr val="FFFFFF"/>
              </a:solidFill>
            </a:endParaRPr>
          </a:p>
        </p:txBody>
      </p:sp>
      <p:sp>
        <p:nvSpPr>
          <p:cNvPr id="96" name="Google Shape;96;p17"/>
          <p:cNvSpPr txBox="1"/>
          <p:nvPr/>
        </p:nvSpPr>
        <p:spPr>
          <a:xfrm>
            <a:off x="4198800" y="1417800"/>
            <a:ext cx="3000000" cy="259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FFFF"/>
                </a:solidFill>
                <a:latin typeface="Roboto"/>
                <a:ea typeface="Roboto"/>
                <a:cs typeface="Roboto"/>
                <a:sym typeface="Roboto"/>
              </a:rPr>
              <a:t>$9,000</a:t>
            </a:r>
            <a:endParaRPr sz="13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rPr lang="en" sz="1300">
                <a:solidFill>
                  <a:srgbClr val="FFFFFF"/>
                </a:solidFill>
                <a:latin typeface="Roboto"/>
                <a:ea typeface="Roboto"/>
                <a:cs typeface="Roboto"/>
                <a:sym typeface="Roboto"/>
              </a:rPr>
              <a:t>$6,000</a:t>
            </a:r>
            <a:endParaRPr sz="13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rPr lang="en" sz="1300">
                <a:solidFill>
                  <a:srgbClr val="FFFFFF"/>
                </a:solidFill>
                <a:latin typeface="Roboto"/>
                <a:ea typeface="Roboto"/>
                <a:cs typeface="Roboto"/>
                <a:sym typeface="Roboto"/>
              </a:rPr>
              <a:t>$2,000</a:t>
            </a:r>
            <a:endParaRPr sz="13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rPr lang="en" sz="1300">
                <a:solidFill>
                  <a:srgbClr val="FFFFFF"/>
                </a:solidFill>
                <a:latin typeface="Roboto"/>
                <a:ea typeface="Roboto"/>
                <a:cs typeface="Roboto"/>
                <a:sym typeface="Roboto"/>
              </a:rPr>
              <a:t>$600</a:t>
            </a:r>
            <a:endParaRPr sz="13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rPr lang="en" sz="1300">
                <a:solidFill>
                  <a:srgbClr val="FFFFFF"/>
                </a:solidFill>
                <a:latin typeface="Roboto"/>
                <a:ea typeface="Roboto"/>
                <a:cs typeface="Roboto"/>
                <a:sym typeface="Roboto"/>
              </a:rPr>
              <a:t>$1,200</a:t>
            </a:r>
            <a:endParaRPr sz="1300">
              <a:solidFill>
                <a:srgbClr val="FFFFFF"/>
              </a:solidFill>
              <a:latin typeface="Roboto"/>
              <a:ea typeface="Roboto"/>
              <a:cs typeface="Roboto"/>
              <a:sym typeface="Roboto"/>
            </a:endParaRPr>
          </a:p>
          <a:p>
            <a:pPr indent="0" lvl="0" marL="0" rtl="0" algn="l">
              <a:lnSpc>
                <a:spcPct val="115000"/>
              </a:lnSpc>
              <a:spcBef>
                <a:spcPts val="1600"/>
              </a:spcBef>
              <a:spcAft>
                <a:spcPts val="1600"/>
              </a:spcAft>
              <a:buNone/>
            </a:pPr>
            <a:r>
              <a:rPr lang="en" sz="1300">
                <a:solidFill>
                  <a:srgbClr val="FFFFFF"/>
                </a:solidFill>
                <a:latin typeface="Roboto"/>
                <a:ea typeface="Roboto"/>
                <a:cs typeface="Roboto"/>
                <a:sym typeface="Roboto"/>
              </a:rPr>
              <a:t>$5,000</a:t>
            </a:r>
            <a:endParaRPr sz="1300">
              <a:solidFill>
                <a:srgbClr val="FFFFFF"/>
              </a:solidFill>
              <a:latin typeface="Roboto"/>
              <a:ea typeface="Roboto"/>
              <a:cs typeface="Roboto"/>
              <a:sym typeface="Roboto"/>
            </a:endParaRPr>
          </a:p>
        </p:txBody>
      </p:sp>
      <p:pic>
        <p:nvPicPr>
          <p:cNvPr id="97" name="Google Shape;97;p17"/>
          <p:cNvPicPr preferRelativeResize="0"/>
          <p:nvPr/>
        </p:nvPicPr>
        <p:blipFill>
          <a:blip r:embed="rId3">
            <a:alphaModFix/>
          </a:blip>
          <a:stretch>
            <a:fillRect/>
          </a:stretch>
        </p:blipFill>
        <p:spPr>
          <a:xfrm>
            <a:off x="5436125" y="1033650"/>
            <a:ext cx="3076199" cy="30761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Budget Cuts: If allocated at $50,000</a:t>
            </a:r>
            <a:endParaRPr/>
          </a:p>
        </p:txBody>
      </p:sp>
      <p:sp>
        <p:nvSpPr>
          <p:cNvPr id="103" name="Google Shape;103;p18"/>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As seen previously, an allocation of $50,000 would leave PAAC at (-$25,000) for Regular Season Programming.</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Ad Hoc is on average $31,000. But, if allocated $50,000 we would more likely allocate around $15,000.</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Total expected loss if allocated at $50,000 would be: 25,000 +15,000=</a:t>
            </a:r>
            <a:endParaRPr>
              <a:latin typeface="Merriweather"/>
              <a:ea typeface="Merriweather"/>
              <a:cs typeface="Merriweather"/>
              <a:sym typeface="Merriweather"/>
            </a:endParaRPr>
          </a:p>
          <a:p>
            <a:pPr indent="0" lvl="0" marL="0" rtl="0" algn="l">
              <a:spcBef>
                <a:spcPts val="1600"/>
              </a:spcBef>
              <a:spcAft>
                <a:spcPts val="0"/>
              </a:spcAft>
              <a:buNone/>
            </a:pPr>
            <a:r>
              <a:rPr lang="en" sz="4000">
                <a:solidFill>
                  <a:srgbClr val="CC4125"/>
                </a:solidFill>
                <a:latin typeface="Merriweather"/>
                <a:ea typeface="Merriweather"/>
                <a:cs typeface="Merriweather"/>
                <a:sym typeface="Merriweather"/>
              </a:rPr>
              <a:t>                   </a:t>
            </a:r>
            <a:r>
              <a:rPr lang="en" sz="4000">
                <a:solidFill>
                  <a:srgbClr val="FFFF00"/>
                </a:solidFill>
                <a:latin typeface="Merriweather"/>
                <a:ea typeface="Merriweather"/>
                <a:cs typeface="Merriweather"/>
                <a:sym typeface="Merriweather"/>
              </a:rPr>
              <a:t> -$</a:t>
            </a:r>
            <a:r>
              <a:rPr lang="en" sz="4000">
                <a:solidFill>
                  <a:srgbClr val="FFFF00"/>
                </a:solidFill>
                <a:latin typeface="Merriweather"/>
                <a:ea typeface="Merriweather"/>
                <a:cs typeface="Merriweather"/>
                <a:sym typeface="Merriweather"/>
              </a:rPr>
              <a:t>40,000</a:t>
            </a:r>
            <a:r>
              <a:rPr lang="en" sz="4000">
                <a:solidFill>
                  <a:srgbClr val="CC4125"/>
                </a:solidFill>
                <a:highlight>
                  <a:srgbClr val="FFFFFF"/>
                </a:highlight>
                <a:latin typeface="Merriweather"/>
                <a:ea typeface="Merriweather"/>
                <a:cs typeface="Merriweather"/>
                <a:sym typeface="Merriweather"/>
              </a:rPr>
              <a:t> </a:t>
            </a:r>
            <a:endParaRPr sz="4000">
              <a:solidFill>
                <a:srgbClr val="CC4125"/>
              </a:solidFill>
              <a:highlight>
                <a:srgbClr val="FFFFFF"/>
              </a:highlight>
              <a:latin typeface="Merriweather"/>
              <a:ea typeface="Merriweather"/>
              <a:cs typeface="Merriweather"/>
              <a:sym typeface="Merriweather"/>
            </a:endParaRPr>
          </a:p>
          <a:p>
            <a:pPr indent="0" lvl="0" marL="0" rtl="0" algn="l">
              <a:spcBef>
                <a:spcPts val="1600"/>
              </a:spcBef>
              <a:spcAft>
                <a:spcPts val="1600"/>
              </a:spcAft>
              <a:buNone/>
            </a:pPr>
            <a:r>
              <a:t/>
            </a:r>
            <a:endParaRPr>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FY21 Mission &amp; Changes in FY20</a:t>
            </a:r>
            <a:endParaRPr/>
          </a:p>
        </p:txBody>
      </p:sp>
      <p:sp>
        <p:nvSpPr>
          <p:cNvPr id="109" name="Google Shape;109;p19"/>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300">
                <a:solidFill>
                  <a:srgbClr val="FFFFFF"/>
                </a:solidFill>
                <a:latin typeface="Merriweather"/>
                <a:ea typeface="Merriweather"/>
                <a:cs typeface="Merriweather"/>
                <a:sym typeface="Merriweather"/>
              </a:rPr>
              <a:t>Compared to other institutions, Georgetown’s performing arts groups do not have the same range of experiences students at other universities have, disadvantaging those with professional pursuits as well as those who simply have intrinsically positive experiences in the arts.</a:t>
            </a:r>
            <a:endParaRPr sz="1300">
              <a:solidFill>
                <a:srgbClr val="FFFFFF"/>
              </a:solidFill>
              <a:latin typeface="Merriweather"/>
              <a:ea typeface="Merriweather"/>
              <a:cs typeface="Merriweather"/>
              <a:sym typeface="Merriweather"/>
            </a:endParaRPr>
          </a:p>
          <a:p>
            <a:pPr indent="0" lvl="0" marL="0" rtl="0" algn="ctr">
              <a:lnSpc>
                <a:spcPct val="100000"/>
              </a:lnSpc>
              <a:spcBef>
                <a:spcPts val="0"/>
              </a:spcBef>
              <a:spcAft>
                <a:spcPts val="0"/>
              </a:spcAft>
              <a:buNone/>
            </a:pPr>
            <a:r>
              <a:t/>
            </a:r>
            <a:endParaRPr sz="1300">
              <a:solidFill>
                <a:srgbClr val="FFFFFF"/>
              </a:solidFill>
              <a:latin typeface="Merriweather"/>
              <a:ea typeface="Merriweather"/>
              <a:cs typeface="Merriweather"/>
              <a:sym typeface="Merriweather"/>
            </a:endParaRPr>
          </a:p>
          <a:p>
            <a:pPr indent="0" lvl="0" marL="0" rtl="0" algn="ctr">
              <a:lnSpc>
                <a:spcPct val="100000"/>
              </a:lnSpc>
              <a:spcBef>
                <a:spcPts val="0"/>
              </a:spcBef>
              <a:spcAft>
                <a:spcPts val="0"/>
              </a:spcAft>
              <a:buNone/>
            </a:pPr>
            <a:r>
              <a:rPr lang="en" sz="1300">
                <a:solidFill>
                  <a:srgbClr val="FFFFFF"/>
                </a:solidFill>
                <a:latin typeface="Merriweather"/>
                <a:ea typeface="Merriweather"/>
                <a:cs typeface="Merriweather"/>
                <a:sym typeface="Merriweather"/>
              </a:rPr>
              <a:t>PAAC has been changing all policies under GUSA guidance to foster </a:t>
            </a:r>
            <a:r>
              <a:rPr lang="en">
                <a:solidFill>
                  <a:srgbClr val="FFFFFF"/>
                </a:solidFill>
                <a:latin typeface="Merriweather"/>
                <a:ea typeface="Merriweather"/>
                <a:cs typeface="Merriweather"/>
                <a:sym typeface="Merriweather"/>
              </a:rPr>
              <a:t>open opportunities</a:t>
            </a:r>
            <a:r>
              <a:rPr lang="en" sz="1300">
                <a:solidFill>
                  <a:srgbClr val="FFFFFF"/>
                </a:solidFill>
                <a:latin typeface="Merriweather"/>
                <a:ea typeface="Merriweather"/>
                <a:cs typeface="Merriweather"/>
                <a:sym typeface="Merriweather"/>
              </a:rPr>
              <a:t> for our groups to explore events outside of their regular programming and to support student leaders. Our policies are there to help ensure student money is being allocated to the best of its abilities among the arts.</a:t>
            </a:r>
            <a:endParaRPr sz="1300">
              <a:solidFill>
                <a:srgbClr val="FFFFFF"/>
              </a:solidFill>
              <a:latin typeface="Merriweather"/>
              <a:ea typeface="Merriweather"/>
              <a:cs typeface="Merriweather"/>
              <a:sym typeface="Merriweather"/>
            </a:endParaRPr>
          </a:p>
          <a:p>
            <a:pPr indent="0" lvl="0" marL="0" rtl="0" algn="ctr">
              <a:lnSpc>
                <a:spcPct val="100000"/>
              </a:lnSpc>
              <a:spcBef>
                <a:spcPts val="0"/>
              </a:spcBef>
              <a:spcAft>
                <a:spcPts val="0"/>
              </a:spcAft>
              <a:buNone/>
            </a:pPr>
            <a:r>
              <a:t/>
            </a:r>
            <a:endParaRPr sz="2000">
              <a:solidFill>
                <a:srgbClr val="FFFFFF"/>
              </a:solidFill>
              <a:latin typeface="Merriweather"/>
              <a:ea typeface="Merriweather"/>
              <a:cs typeface="Merriweather"/>
              <a:sym typeface="Merriweather"/>
            </a:endParaRPr>
          </a:p>
          <a:p>
            <a:pPr indent="0" lvl="0" marL="0" rtl="0" algn="ctr">
              <a:lnSpc>
                <a:spcPct val="100000"/>
              </a:lnSpc>
              <a:spcBef>
                <a:spcPts val="0"/>
              </a:spcBef>
              <a:spcAft>
                <a:spcPts val="0"/>
              </a:spcAft>
              <a:buNone/>
            </a:pPr>
            <a:r>
              <a:rPr b="1" lang="en" sz="2000">
                <a:solidFill>
                  <a:srgbClr val="FFFFFF"/>
                </a:solidFill>
                <a:latin typeface="Merriweather"/>
                <a:ea typeface="Merriweather"/>
                <a:cs typeface="Merriweather"/>
                <a:sym typeface="Merriweather"/>
              </a:rPr>
              <a:t>Maintaining a full allocation of $75,000 allows us to financially back this pursuit and ensure all regular season programming can happen as scheduled.</a:t>
            </a:r>
            <a:endParaRPr b="1" sz="2000">
              <a:solidFill>
                <a:srgbClr val="FFFFFF"/>
              </a:solidFill>
            </a:endParaRPr>
          </a:p>
          <a:p>
            <a:pPr indent="0" lvl="0" marL="0" rtl="0" algn="l">
              <a:spcBef>
                <a:spcPts val="0"/>
              </a:spcBef>
              <a:spcAft>
                <a:spcPts val="1600"/>
              </a:spcAft>
              <a:buNone/>
            </a:pPr>
            <a:r>
              <a:t/>
            </a:r>
            <a:endParaRPr>
              <a:highlight>
                <a:srgbClr val="00FF00"/>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