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56" r:id="rId2"/>
    <p:sldId id="739" r:id="rId3"/>
    <p:sldId id="259" r:id="rId4"/>
    <p:sldId id="258" r:id="rId5"/>
    <p:sldId id="260" r:id="rId6"/>
    <p:sldId id="759" r:id="rId7"/>
    <p:sldId id="262" r:id="rId8"/>
    <p:sldId id="750" r:id="rId9"/>
    <p:sldId id="748" r:id="rId10"/>
    <p:sldId id="263" r:id="rId11"/>
    <p:sldId id="752" r:id="rId12"/>
    <p:sldId id="264" r:id="rId13"/>
    <p:sldId id="755" r:id="rId14"/>
    <p:sldId id="756" r:id="rId15"/>
    <p:sldId id="758" r:id="rId16"/>
    <p:sldId id="749" r:id="rId17"/>
    <p:sldId id="746" r:id="rId18"/>
    <p:sldId id="760" r:id="rId19"/>
    <p:sldId id="761" r:id="rId20"/>
    <p:sldId id="742" r:id="rId21"/>
    <p:sldId id="266" r:id="rId22"/>
    <p:sldId id="267"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Pei" initials="SP" lastIdx="4" clrIdx="0">
    <p:extLst>
      <p:ext uri="{19B8F6BF-5375-455C-9EA6-DF929625EA0E}">
        <p15:presenceInfo xmlns:p15="http://schemas.microsoft.com/office/powerpoint/2012/main" userId="1a0fff796348a8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706" autoAdjust="0"/>
  </p:normalViewPr>
  <p:slideViewPr>
    <p:cSldViewPr>
      <p:cViewPr varScale="1">
        <p:scale>
          <a:sx n="77" d="100"/>
          <a:sy n="77" d="100"/>
        </p:scale>
        <p:origin x="900" y="9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61C5132-FFA3-4B02-9F09-22FCF40EFA74}" type="datetimeFigureOut">
              <a:rPr lang="en-US" smtClean="0"/>
              <a:t>12/4/2018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6E42C9-243F-4DC5-AFF6-9D56B5FA9D63}" type="datetimeFigureOut">
              <a:rPr lang="en-US" smtClean="0"/>
              <a:t>12/4/2018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a:p>
        </p:txBody>
      </p:sp>
    </p:spTree>
    <p:extLst>
      <p:ext uri="{BB962C8B-B14F-4D97-AF65-F5344CB8AC3E}">
        <p14:creationId xmlns:p14="http://schemas.microsoft.com/office/powerpoint/2010/main" val="4238586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12/4/2018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61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47166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63946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23156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73186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FE2824-C2A0-4931-BB32-60B24BDBB3CC}"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24167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FE2824-C2A0-4931-BB32-60B24BDBB3CC}" type="datetimeFigureOut">
              <a:rPr lang="en-US" smtClean="0"/>
              <a:pPr/>
              <a:t>12/4/2018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184022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FE2824-C2A0-4931-BB32-60B24BDBB3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4420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FE2824-C2A0-4931-BB32-60B24BDBB3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59272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Tree>
    <p:extLst>
      <p:ext uri="{BB962C8B-B14F-4D97-AF65-F5344CB8AC3E}">
        <p14:creationId xmlns:p14="http://schemas.microsoft.com/office/powerpoint/2010/main" val="164022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3860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12/4/2018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5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85878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58763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7475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2824-C2A0-4931-BB32-60B24BDBB3CC}"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0070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8787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69236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FE2824-C2A0-4931-BB32-60B24BDBB3CC}" type="datetimeFigureOut">
              <a:rPr lang="en-US" smtClean="0"/>
              <a:pPr/>
              <a:t>12/4/2018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13333A4-2EF1-4B79-B68C-AB20E66B4822}" type="slidenum">
              <a:rPr lang="en-US" smtClean="0"/>
              <a:pPr/>
              <a:t>‹#›</a:t>
            </a:fld>
            <a:endParaRPr lang="en-US"/>
          </a:p>
        </p:txBody>
      </p:sp>
      <p:sp>
        <p:nvSpPr>
          <p:cNvPr id="22" name="Rectangle 21">
            <a:extLst>
              <a:ext uri="{FF2B5EF4-FFF2-40B4-BE49-F238E27FC236}">
                <a16:creationId xmlns:a16="http://schemas.microsoft.com/office/drawing/2014/main" id="{4630D1A6-D6D1-4D2B-A58A-D5992AE502CC}"/>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1486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uskyillusions.com/niche-niche-question/man-with-question-04/"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71600"/>
            <a:ext cx="10515598" cy="1158446"/>
          </a:xfrm>
        </p:spPr>
        <p:txBody>
          <a:bodyPr/>
          <a:lstStyle/>
          <a:p>
            <a:pPr algn="ctr"/>
            <a:r>
              <a:rPr lang="en-US" dirty="0" smtClean="0">
                <a:solidFill>
                  <a:schemeClr val="bg2"/>
                </a:solidFill>
                <a:latin typeface="Verdana" panose="020B0604030504040204" pitchFamily="34" charset="0"/>
                <a:ea typeface="Verdana" panose="020B0604030504040204" pitchFamily="34" charset="0"/>
                <a:cs typeface="Verdana" panose="020B0604030504040204" pitchFamily="34" charset="0"/>
              </a:rPr>
              <a:t/>
            </a:r>
            <a:br>
              <a:rPr lang="en-US" dirty="0" smtClean="0">
                <a:solidFill>
                  <a:schemeClr val="bg2"/>
                </a:solidFill>
                <a:latin typeface="Verdana" panose="020B0604030504040204" pitchFamily="34" charset="0"/>
                <a:ea typeface="Verdana" panose="020B0604030504040204" pitchFamily="34" charset="0"/>
                <a:cs typeface="Verdana" panose="020B0604030504040204" pitchFamily="34" charset="0"/>
              </a:rPr>
            </a:br>
            <a:r>
              <a:rPr lang="en-US" dirty="0" smtClean="0">
                <a:solidFill>
                  <a:schemeClr val="bg2"/>
                </a:solidFill>
                <a:latin typeface="Verdana" panose="020B0604030504040204" pitchFamily="34" charset="0"/>
                <a:ea typeface="Verdana" panose="020B0604030504040204" pitchFamily="34" charset="0"/>
                <a:cs typeface="Verdana" panose="020B0604030504040204" pitchFamily="34" charset="0"/>
              </a:rPr>
              <a:t>Electronic </a:t>
            </a:r>
            <a:r>
              <a:rPr lang="en-US" dirty="0">
                <a:solidFill>
                  <a:schemeClr val="bg2"/>
                </a:solidFill>
                <a:latin typeface="Verdana" panose="020B0604030504040204" pitchFamily="34" charset="0"/>
                <a:ea typeface="Verdana" panose="020B0604030504040204" pitchFamily="34" charset="0"/>
                <a:cs typeface="Verdana" panose="020B0604030504040204" pitchFamily="34" charset="0"/>
              </a:rPr>
              <a:t>Cane for the Blind</a:t>
            </a:r>
          </a:p>
        </p:txBody>
      </p:sp>
      <p:sp>
        <p:nvSpPr>
          <p:cNvPr id="3" name="Subtitle 2"/>
          <p:cNvSpPr>
            <a:spLocks noGrp="1"/>
          </p:cNvSpPr>
          <p:nvPr>
            <p:ph type="subTitle" idx="1"/>
          </p:nvPr>
        </p:nvSpPr>
        <p:spPr>
          <a:xfrm>
            <a:off x="838201" y="3124200"/>
            <a:ext cx="10515598" cy="2108170"/>
          </a:xfrm>
        </p:spPr>
        <p:txBody>
          <a:bodyPr>
            <a:noAutofit/>
          </a:bodyPr>
          <a:lstStyle/>
          <a:p>
            <a:endParaRPr lang="en-US" sz="1400" dirty="0">
              <a:latin typeface="Verdana" panose="020B0604030504040204" pitchFamily="34" charset="0"/>
              <a:ea typeface="Verdana" panose="020B0604030504040204" pitchFamily="34" charset="0"/>
              <a:cs typeface="Verdana" panose="020B0604030504040204" pitchFamily="34" charset="0"/>
            </a:endParaRPr>
          </a:p>
          <a:p>
            <a:pPr algn="r"/>
            <a:r>
              <a:rPr lang="en-US" sz="2000" b="1" dirty="0">
                <a:latin typeface="Verdana" panose="020B0604030504040204" pitchFamily="34" charset="0"/>
                <a:ea typeface="Verdana" panose="020B0604030504040204" pitchFamily="34" charset="0"/>
                <a:cs typeface="Verdana" panose="020B0604030504040204" pitchFamily="34" charset="0"/>
              </a:rPr>
              <a:t>Team 2</a:t>
            </a:r>
          </a:p>
          <a:p>
            <a:pPr algn="r"/>
            <a:r>
              <a:rPr lang="en-US" sz="1400" dirty="0">
                <a:latin typeface="Verdana" panose="020B0604030504040204" pitchFamily="34" charset="0"/>
                <a:ea typeface="Verdana" panose="020B0604030504040204" pitchFamily="34" charset="0"/>
                <a:cs typeface="Verdana" panose="020B0604030504040204" pitchFamily="34" charset="0"/>
              </a:rPr>
              <a:t>Samuel Aragon</a:t>
            </a:r>
          </a:p>
          <a:p>
            <a:pPr algn="r"/>
            <a:r>
              <a:rPr lang="en-US" sz="1400" dirty="0">
                <a:latin typeface="Verdana" panose="020B0604030504040204" pitchFamily="34" charset="0"/>
                <a:ea typeface="Verdana" panose="020B0604030504040204" pitchFamily="34" charset="0"/>
                <a:cs typeface="Verdana" panose="020B0604030504040204" pitchFamily="34" charset="0"/>
              </a:rPr>
              <a:t>Joshua Young</a:t>
            </a:r>
          </a:p>
          <a:p>
            <a:pPr algn="r"/>
            <a:r>
              <a:rPr lang="en-US" sz="1400" dirty="0">
                <a:latin typeface="Verdana" panose="020B0604030504040204" pitchFamily="34" charset="0"/>
                <a:ea typeface="Verdana" panose="020B0604030504040204" pitchFamily="34" charset="0"/>
                <a:cs typeface="Verdana" panose="020B0604030504040204" pitchFamily="34" charset="0"/>
              </a:rPr>
              <a:t>Vivek Patel</a:t>
            </a:r>
          </a:p>
          <a:p>
            <a:pPr algn="r"/>
            <a:r>
              <a:rPr lang="en-US" sz="1400" dirty="0">
                <a:latin typeface="Verdana" panose="020B0604030504040204" pitchFamily="34" charset="0"/>
                <a:ea typeface="Verdana" panose="020B0604030504040204" pitchFamily="34" charset="0"/>
                <a:cs typeface="Verdana" panose="020B0604030504040204" pitchFamily="34" charset="0"/>
              </a:rPr>
              <a:t>Francisco Sorto</a:t>
            </a:r>
          </a:p>
          <a:p>
            <a:pPr algn="r"/>
            <a:r>
              <a:rPr lang="en-US" sz="1400" dirty="0">
                <a:latin typeface="Verdana" panose="020B0604030504040204" pitchFamily="34" charset="0"/>
                <a:ea typeface="Verdana" panose="020B0604030504040204" pitchFamily="34" charset="0"/>
                <a:cs typeface="Verdana" panose="020B0604030504040204" pitchFamily="34" charset="0"/>
              </a:rPr>
              <a:t>Project </a:t>
            </a:r>
            <a:r>
              <a:rPr lang="en-US" sz="1400" dirty="0" smtClean="0">
                <a:latin typeface="Verdana" panose="020B0604030504040204" pitchFamily="34" charset="0"/>
                <a:ea typeface="Verdana" panose="020B0604030504040204" pitchFamily="34" charset="0"/>
                <a:cs typeface="Verdana" panose="020B0604030504040204" pitchFamily="34" charset="0"/>
              </a:rPr>
              <a:t>Manager | </a:t>
            </a:r>
            <a:r>
              <a:rPr lang="en-US" sz="1400" dirty="0">
                <a:latin typeface="Verdana" panose="020B0604030504040204" pitchFamily="34" charset="0"/>
                <a:ea typeface="Verdana" panose="020B0604030504040204" pitchFamily="34" charset="0"/>
                <a:cs typeface="Verdana" panose="020B0604030504040204" pitchFamily="34" charset="0"/>
              </a:rPr>
              <a:t>Dr. Steven </a:t>
            </a:r>
            <a:r>
              <a:rPr lang="en-US" sz="1400" dirty="0" smtClean="0">
                <a:latin typeface="Verdana" panose="020B0604030504040204" pitchFamily="34" charset="0"/>
                <a:ea typeface="Verdana" panose="020B0604030504040204" pitchFamily="34" charset="0"/>
                <a:cs typeface="Verdana" panose="020B0604030504040204" pitchFamily="34" charset="0"/>
              </a:rPr>
              <a:t>Pei</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E | PEIuh4@GMAIL.COM</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CB7-524F-4D22-84F3-32F77656ACF6}"/>
              </a:ext>
            </a:extLst>
          </p:cNvPr>
          <p:cNvSpPr>
            <a:spLocks noGrp="1"/>
          </p:cNvSpPr>
          <p:nvPr>
            <p:ph type="title"/>
          </p:nvPr>
        </p:nvSpPr>
        <p:spPr>
          <a:xfrm>
            <a:off x="838200" y="304800"/>
            <a:ext cx="10515600" cy="1145224"/>
          </a:xfrm>
        </p:spPr>
        <p:txBody>
          <a:bodyPr>
            <a:normAutofit/>
          </a:bodyPr>
          <a:lstStyle/>
          <a:p>
            <a:pPr algn="ctr"/>
            <a:r>
              <a:rPr lang="en-US" dirty="0">
                <a:latin typeface="Verdana" panose="020B0604030504040204" pitchFamily="34" charset="0"/>
                <a:ea typeface="Verdana" panose="020B0604030504040204" pitchFamily="34" charset="0"/>
                <a:cs typeface="Verdana" panose="020B0604030504040204" pitchFamily="34" charset="0"/>
              </a:rPr>
              <a:t>Deliverables</a:t>
            </a:r>
          </a:p>
        </p:txBody>
      </p:sp>
      <p:pic>
        <p:nvPicPr>
          <p:cNvPr id="4" name="Content Placeholder 3">
            <a:extLst>
              <a:ext uri="{FF2B5EF4-FFF2-40B4-BE49-F238E27FC236}">
                <a16:creationId xmlns:a16="http://schemas.microsoft.com/office/drawing/2014/main" id="{8DA5341B-FFD2-4A59-9974-7B5A0FA2A87E}"/>
              </a:ext>
            </a:extLst>
          </p:cNvPr>
          <p:cNvPicPr>
            <a:picLocks noGrp="1" noChangeAspect="1"/>
          </p:cNvPicPr>
          <p:nvPr>
            <p:ph idx="1"/>
          </p:nvPr>
        </p:nvPicPr>
        <p:blipFill>
          <a:blip r:embed="rId2"/>
          <a:stretch>
            <a:fillRect/>
          </a:stretch>
        </p:blipFill>
        <p:spPr>
          <a:xfrm>
            <a:off x="841513" y="2438400"/>
            <a:ext cx="3920149" cy="3357563"/>
          </a:xfrm>
          <a:prstGeom prst="rect">
            <a:avLst/>
          </a:prstGeom>
        </p:spPr>
      </p:pic>
      <p:sp>
        <p:nvSpPr>
          <p:cNvPr id="5" name="TextBox 4">
            <a:extLst>
              <a:ext uri="{FF2B5EF4-FFF2-40B4-BE49-F238E27FC236}">
                <a16:creationId xmlns:a16="http://schemas.microsoft.com/office/drawing/2014/main" id="{56288725-831C-479F-8D75-65A521DED4EB}"/>
              </a:ext>
            </a:extLst>
          </p:cNvPr>
          <p:cNvSpPr txBox="1"/>
          <p:nvPr/>
        </p:nvSpPr>
        <p:spPr>
          <a:xfrm>
            <a:off x="6019800" y="2474422"/>
            <a:ext cx="4572000" cy="455509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Electronic device capable of object detection at a maximum distance of three meters</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Device capable of differentiating distinct objects </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Audio or Vibrating output signal for user notification</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Lightweight and standard length cane</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45274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CB7-524F-4D22-84F3-32F77656ACF6}"/>
              </a:ext>
            </a:extLst>
          </p:cNvPr>
          <p:cNvSpPr>
            <a:spLocks noGrp="1"/>
          </p:cNvSpPr>
          <p:nvPr>
            <p:ph type="title"/>
          </p:nvPr>
        </p:nvSpPr>
        <p:spPr>
          <a:xfrm>
            <a:off x="838200" y="304800"/>
            <a:ext cx="10515600" cy="1145224"/>
          </a:xfrm>
        </p:spPr>
        <p:txBody>
          <a:bodyPr>
            <a:normAutofit/>
          </a:bodyPr>
          <a:lstStyle/>
          <a:p>
            <a:pPr algn="ctr"/>
            <a:r>
              <a:rPr lang="en-US" sz="3600" dirty="0">
                <a:latin typeface="Verdana" panose="020B0604030504040204" pitchFamily="34" charset="0"/>
                <a:ea typeface="Verdana" panose="020B0604030504040204" pitchFamily="34" charset="0"/>
                <a:cs typeface="Verdana" panose="020B0604030504040204" pitchFamily="34" charset="0"/>
              </a:rPr>
              <a:t>Device Specifications</a:t>
            </a:r>
          </a:p>
        </p:txBody>
      </p:sp>
      <p:pic>
        <p:nvPicPr>
          <p:cNvPr id="4" name="Content Placeholder 3">
            <a:extLst>
              <a:ext uri="{FF2B5EF4-FFF2-40B4-BE49-F238E27FC236}">
                <a16:creationId xmlns:a16="http://schemas.microsoft.com/office/drawing/2014/main" id="{8DA5341B-FFD2-4A59-9974-7B5A0FA2A87E}"/>
              </a:ext>
            </a:extLst>
          </p:cNvPr>
          <p:cNvPicPr>
            <a:picLocks noGrp="1" noChangeAspect="1"/>
          </p:cNvPicPr>
          <p:nvPr>
            <p:ph idx="1"/>
          </p:nvPr>
        </p:nvPicPr>
        <p:blipFill>
          <a:blip r:embed="rId2"/>
          <a:stretch>
            <a:fillRect/>
          </a:stretch>
        </p:blipFill>
        <p:spPr>
          <a:xfrm>
            <a:off x="841513" y="2438400"/>
            <a:ext cx="3920149" cy="335756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86206989"/>
              </p:ext>
            </p:extLst>
          </p:nvPr>
        </p:nvGraphicFramePr>
        <p:xfrm>
          <a:off x="6007331" y="2471261"/>
          <a:ext cx="5334000" cy="2560320"/>
        </p:xfrm>
        <a:graphic>
          <a:graphicData uri="http://schemas.openxmlformats.org/drawingml/2006/table">
            <a:tbl>
              <a:tblPr firstRow="1" bandRow="1">
                <a:tableStyleId>{BC89EF96-8CEA-46FF-86C4-4CE0E7609802}</a:tableStyleId>
              </a:tblPr>
              <a:tblGrid>
                <a:gridCol w="2667000">
                  <a:extLst>
                    <a:ext uri="{9D8B030D-6E8A-4147-A177-3AD203B41FA5}">
                      <a16:colId xmlns:a16="http://schemas.microsoft.com/office/drawing/2014/main" val="3735098738"/>
                    </a:ext>
                  </a:extLst>
                </a:gridCol>
                <a:gridCol w="2667000">
                  <a:extLst>
                    <a:ext uri="{9D8B030D-6E8A-4147-A177-3AD203B41FA5}">
                      <a16:colId xmlns:a16="http://schemas.microsoft.com/office/drawing/2014/main" val="327636639"/>
                    </a:ext>
                  </a:extLst>
                </a:gridCol>
              </a:tblGrid>
              <a:tr h="364807">
                <a:tc>
                  <a:txBody>
                    <a:bodyPr/>
                    <a:lstStyle/>
                    <a:p>
                      <a:r>
                        <a:rPr lang="en-US" dirty="0"/>
                        <a:t>Parameter</a:t>
                      </a:r>
                    </a:p>
                  </a:txBody>
                  <a:tcPr/>
                </a:tc>
                <a:tc>
                  <a:txBody>
                    <a:bodyPr/>
                    <a:lstStyle/>
                    <a:p>
                      <a:r>
                        <a:rPr lang="en-US" dirty="0"/>
                        <a:t>Value</a:t>
                      </a:r>
                    </a:p>
                  </a:txBody>
                  <a:tcPr/>
                </a:tc>
                <a:extLst>
                  <a:ext uri="{0D108BD9-81ED-4DB2-BD59-A6C34878D82A}">
                    <a16:rowId xmlns:a16="http://schemas.microsoft.com/office/drawing/2014/main" val="3312077176"/>
                  </a:ext>
                </a:extLst>
              </a:tr>
              <a:tr h="364807">
                <a:tc>
                  <a:txBody>
                    <a:bodyPr/>
                    <a:lstStyle/>
                    <a:p>
                      <a:r>
                        <a:rPr lang="en-US" dirty="0"/>
                        <a:t>Maximum Distance</a:t>
                      </a:r>
                    </a:p>
                  </a:txBody>
                  <a:tcPr/>
                </a:tc>
                <a:tc>
                  <a:txBody>
                    <a:bodyPr/>
                    <a:lstStyle/>
                    <a:p>
                      <a:r>
                        <a:rPr lang="en-US" dirty="0"/>
                        <a:t>3 meters</a:t>
                      </a:r>
                    </a:p>
                  </a:txBody>
                  <a:tcPr/>
                </a:tc>
                <a:extLst>
                  <a:ext uri="{0D108BD9-81ED-4DB2-BD59-A6C34878D82A}">
                    <a16:rowId xmlns:a16="http://schemas.microsoft.com/office/drawing/2014/main" val="1466807813"/>
                  </a:ext>
                </a:extLst>
              </a:tr>
              <a:tr h="364807">
                <a:tc>
                  <a:txBody>
                    <a:bodyPr/>
                    <a:lstStyle/>
                    <a:p>
                      <a:r>
                        <a:rPr lang="en-US" dirty="0"/>
                        <a:t>Measuring Angle</a:t>
                      </a:r>
                    </a:p>
                  </a:txBody>
                  <a:tcPr/>
                </a:tc>
                <a:tc>
                  <a:txBody>
                    <a:bodyPr/>
                    <a:lstStyle/>
                    <a:p>
                      <a:r>
                        <a:rPr lang="en-US" dirty="0"/>
                        <a:t>15 degrees</a:t>
                      </a:r>
                    </a:p>
                  </a:txBody>
                  <a:tcPr/>
                </a:tc>
                <a:extLst>
                  <a:ext uri="{0D108BD9-81ED-4DB2-BD59-A6C34878D82A}">
                    <a16:rowId xmlns:a16="http://schemas.microsoft.com/office/drawing/2014/main" val="3256402087"/>
                  </a:ext>
                </a:extLst>
              </a:tr>
              <a:tr h="364807">
                <a:tc>
                  <a:txBody>
                    <a:bodyPr/>
                    <a:lstStyle/>
                    <a:p>
                      <a:r>
                        <a:rPr lang="en-US" dirty="0"/>
                        <a:t>Power</a:t>
                      </a:r>
                      <a:r>
                        <a:rPr lang="en-US" baseline="0" dirty="0"/>
                        <a:t> Supply Life</a:t>
                      </a:r>
                      <a:endParaRPr lang="en-US" dirty="0"/>
                    </a:p>
                  </a:txBody>
                  <a:tcPr/>
                </a:tc>
                <a:tc>
                  <a:txBody>
                    <a:bodyPr/>
                    <a:lstStyle/>
                    <a:p>
                      <a:r>
                        <a:rPr lang="en-US" dirty="0"/>
                        <a:t>10 hours</a:t>
                      </a:r>
                    </a:p>
                  </a:txBody>
                  <a:tcPr/>
                </a:tc>
                <a:extLst>
                  <a:ext uri="{0D108BD9-81ED-4DB2-BD59-A6C34878D82A}">
                    <a16:rowId xmlns:a16="http://schemas.microsoft.com/office/drawing/2014/main" val="1378751454"/>
                  </a:ext>
                </a:extLst>
              </a:tr>
              <a:tr h="364807">
                <a:tc>
                  <a:txBody>
                    <a:bodyPr/>
                    <a:lstStyle/>
                    <a:p>
                      <a:r>
                        <a:rPr lang="en-US" dirty="0"/>
                        <a:t>Weight </a:t>
                      </a:r>
                    </a:p>
                  </a:txBody>
                  <a:tcPr/>
                </a:tc>
                <a:tc>
                  <a:txBody>
                    <a:bodyPr/>
                    <a:lstStyle/>
                    <a:p>
                      <a:r>
                        <a:rPr lang="en-US" dirty="0"/>
                        <a:t>3 </a:t>
                      </a:r>
                      <a:r>
                        <a:rPr lang="en-US" dirty="0" err="1"/>
                        <a:t>Lbs</a:t>
                      </a:r>
                      <a:endParaRPr lang="en-US" dirty="0"/>
                    </a:p>
                  </a:txBody>
                  <a:tcPr/>
                </a:tc>
                <a:extLst>
                  <a:ext uri="{0D108BD9-81ED-4DB2-BD59-A6C34878D82A}">
                    <a16:rowId xmlns:a16="http://schemas.microsoft.com/office/drawing/2014/main" val="2785999828"/>
                  </a:ext>
                </a:extLst>
              </a:tr>
              <a:tr h="364807">
                <a:tc>
                  <a:txBody>
                    <a:bodyPr/>
                    <a:lstStyle/>
                    <a:p>
                      <a:r>
                        <a:rPr lang="en-US" dirty="0"/>
                        <a:t>Length</a:t>
                      </a:r>
                    </a:p>
                  </a:txBody>
                  <a:tcPr/>
                </a:tc>
                <a:tc>
                  <a:txBody>
                    <a:bodyPr/>
                    <a:lstStyle/>
                    <a:p>
                      <a:r>
                        <a:rPr lang="en-US" dirty="0"/>
                        <a:t>40 inches</a:t>
                      </a:r>
                    </a:p>
                  </a:txBody>
                  <a:tcPr/>
                </a:tc>
                <a:extLst>
                  <a:ext uri="{0D108BD9-81ED-4DB2-BD59-A6C34878D82A}">
                    <a16:rowId xmlns:a16="http://schemas.microsoft.com/office/drawing/2014/main" val="3156290593"/>
                  </a:ext>
                </a:extLst>
              </a:tr>
              <a:tr h="364807">
                <a:tc>
                  <a:txBody>
                    <a:bodyPr/>
                    <a:lstStyle/>
                    <a:p>
                      <a:r>
                        <a:rPr lang="en-US" dirty="0"/>
                        <a:t>Vibrating Motor RPM</a:t>
                      </a:r>
                    </a:p>
                  </a:txBody>
                  <a:tcPr/>
                </a:tc>
                <a:tc>
                  <a:txBody>
                    <a:bodyPr/>
                    <a:lstStyle/>
                    <a:p>
                      <a:r>
                        <a:rPr lang="en-US" sz="1800" b="0" i="0" kern="1200" dirty="0">
                          <a:solidFill>
                            <a:schemeClr val="tx1"/>
                          </a:solidFill>
                          <a:effectLst/>
                          <a:latin typeface="+mn-lt"/>
                          <a:ea typeface="+mn-ea"/>
                          <a:cs typeface="+mn-cs"/>
                        </a:rPr>
                        <a:t>11000 RPM</a:t>
                      </a:r>
                      <a:endParaRPr lang="en-US" dirty="0"/>
                    </a:p>
                  </a:txBody>
                  <a:tcPr/>
                </a:tc>
                <a:extLst>
                  <a:ext uri="{0D108BD9-81ED-4DB2-BD59-A6C34878D82A}">
                    <a16:rowId xmlns:a16="http://schemas.microsoft.com/office/drawing/2014/main" val="3663232659"/>
                  </a:ext>
                </a:extLst>
              </a:tr>
            </a:tbl>
          </a:graphicData>
        </a:graphic>
      </p:graphicFrame>
    </p:spTree>
    <p:extLst>
      <p:ext uri="{BB962C8B-B14F-4D97-AF65-F5344CB8AC3E}">
        <p14:creationId xmlns:p14="http://schemas.microsoft.com/office/powerpoint/2010/main" val="363016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9FCC-B231-46A3-AD6F-85E08465EF84}"/>
              </a:ext>
            </a:extLst>
          </p:cNvPr>
          <p:cNvSpPr>
            <a:spLocks noGrp="1"/>
          </p:cNvSpPr>
          <p:nvPr>
            <p:ph type="title"/>
          </p:nvPr>
        </p:nvSpPr>
        <p:spPr>
          <a:xfrm>
            <a:off x="838200" y="304800"/>
            <a:ext cx="10515600" cy="1145224"/>
          </a:xfrm>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Methodology Test</a:t>
            </a:r>
          </a:p>
        </p:txBody>
      </p:sp>
      <p:pic>
        <p:nvPicPr>
          <p:cNvPr id="4" name="Content Placeholder 3">
            <a:extLst>
              <a:ext uri="{FF2B5EF4-FFF2-40B4-BE49-F238E27FC236}">
                <a16:creationId xmlns:a16="http://schemas.microsoft.com/office/drawing/2014/main" id="{A14D2F66-F2D8-45C7-AB13-ED10C1A9862B}"/>
              </a:ext>
            </a:extLst>
          </p:cNvPr>
          <p:cNvPicPr>
            <a:picLocks noGrp="1" noChangeAspect="1"/>
          </p:cNvPicPr>
          <p:nvPr>
            <p:ph idx="1"/>
          </p:nvPr>
        </p:nvPicPr>
        <p:blipFill>
          <a:blip r:embed="rId2"/>
          <a:stretch>
            <a:fillRect/>
          </a:stretch>
        </p:blipFill>
        <p:spPr>
          <a:xfrm>
            <a:off x="1219200" y="2250161"/>
            <a:ext cx="4495800" cy="3850602"/>
          </a:xfrm>
          <a:prstGeom prst="rect">
            <a:avLst/>
          </a:prstGeom>
        </p:spPr>
      </p:pic>
      <p:sp>
        <p:nvSpPr>
          <p:cNvPr id="5" name="TextBox 4">
            <a:extLst>
              <a:ext uri="{FF2B5EF4-FFF2-40B4-BE49-F238E27FC236}">
                <a16:creationId xmlns:a16="http://schemas.microsoft.com/office/drawing/2014/main" id="{0117306B-1186-4B99-B712-F9220F7D9698}"/>
              </a:ext>
            </a:extLst>
          </p:cNvPr>
          <p:cNvSpPr txBox="1"/>
          <p:nvPr/>
        </p:nvSpPr>
        <p:spPr>
          <a:xfrm>
            <a:off x="6129130" y="2551837"/>
            <a:ext cx="5410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Implement print function to display the type of detection occurred  </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Utilize an oscilloscope to measure the amplitude of the vibration signal as distance changes</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Approximate the Battery life by connecting it to an equivalent resistance and measure the draining time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64378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3149-0C06-4970-88FB-73C2737EA68B}"/>
              </a:ext>
            </a:extLst>
          </p:cNvPr>
          <p:cNvSpPr>
            <a:spLocks noGrp="1"/>
          </p:cNvSpPr>
          <p:nvPr>
            <p:ph type="title"/>
          </p:nvPr>
        </p:nvSpPr>
        <p:spPr>
          <a:xfrm>
            <a:off x="533400" y="228600"/>
            <a:ext cx="8761413" cy="1676400"/>
          </a:xfrm>
        </p:spPr>
        <p:txBody>
          <a:bodyPr/>
          <a:lstStyle/>
          <a:p>
            <a:r>
              <a:rPr lang="en-US" dirty="0">
                <a:latin typeface="Verdana" panose="020B0604030504040204" pitchFamily="34" charset="0"/>
                <a:ea typeface="Verdana" panose="020B0604030504040204" pitchFamily="34" charset="0"/>
              </a:rPr>
              <a:t>Smart Mobility Assistance Device</a:t>
            </a:r>
            <a:br>
              <a:rPr lang="en-US"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Applicant: AT&amp;T Intellectual Property I, L.P.	 Location: Atlanta, GA, US</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Application Number: 15/622,096                 Family ID: 63685385</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Filed: June 14, 2017</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7CDA49F-4D51-42AF-9CE2-3257A2BE3107}"/>
              </a:ext>
            </a:extLst>
          </p:cNvPr>
          <p:cNvSpPr>
            <a:spLocks noGrp="1"/>
          </p:cNvSpPr>
          <p:nvPr>
            <p:ph idx="1"/>
          </p:nvPr>
        </p:nvSpPr>
        <p:spPr>
          <a:xfrm>
            <a:off x="228600" y="2209800"/>
            <a:ext cx="7772400" cy="4114800"/>
          </a:xfrm>
        </p:spPr>
        <p:txBody>
          <a:bodyPr/>
          <a:lstStyle/>
          <a:p>
            <a:r>
              <a:rPr lang="en-US" sz="1600" b="1" dirty="0">
                <a:solidFill>
                  <a:schemeClr val="tx1"/>
                </a:solidFill>
              </a:rPr>
              <a:t>Abstract</a:t>
            </a:r>
            <a:r>
              <a:rPr lang="en-US" dirty="0"/>
              <a:t> - </a:t>
            </a:r>
            <a:r>
              <a:rPr lang="en-US" sz="2000" dirty="0">
                <a:solidFill>
                  <a:schemeClr val="tx1"/>
                </a:solidFill>
              </a:rPr>
              <a:t>In one example, the present disclosure describes a device, computer-readable medium, and method for providing smart mobility assistance. The set of sensors is to monitor an area surrounding a user of a mobility assistance device. The processor is to detect a hazard in the surrounding area, based on the monitoring. The first set of feedback mechanisms is to provide the user with an alert that notifies the user of the hazard. The communication device is to send a notification to a third party informing the third party of the hazard.</a:t>
            </a:r>
            <a:endParaRPr lang="en-US" sz="1600" dirty="0">
              <a:solidFill>
                <a:schemeClr val="tx1"/>
              </a:solidFill>
            </a:endParaRPr>
          </a:p>
        </p:txBody>
      </p:sp>
      <p:pic>
        <p:nvPicPr>
          <p:cNvPr id="7" name="Picture 6">
            <a:extLst>
              <a:ext uri="{FF2B5EF4-FFF2-40B4-BE49-F238E27FC236}">
                <a16:creationId xmlns:a16="http://schemas.microsoft.com/office/drawing/2014/main" id="{8DBDD473-D147-4E9B-A79A-5F020080E6B9}"/>
              </a:ext>
            </a:extLst>
          </p:cNvPr>
          <p:cNvPicPr>
            <a:picLocks noChangeAspect="1"/>
          </p:cNvPicPr>
          <p:nvPr/>
        </p:nvPicPr>
        <p:blipFill>
          <a:blip r:embed="rId2"/>
          <a:stretch>
            <a:fillRect/>
          </a:stretch>
        </p:blipFill>
        <p:spPr>
          <a:xfrm>
            <a:off x="8229600" y="2324100"/>
            <a:ext cx="3517781" cy="2209800"/>
          </a:xfrm>
          <a:prstGeom prst="rect">
            <a:avLst/>
          </a:prstGeom>
        </p:spPr>
      </p:pic>
    </p:spTree>
    <p:extLst>
      <p:ext uri="{BB962C8B-B14F-4D97-AF65-F5344CB8AC3E}">
        <p14:creationId xmlns:p14="http://schemas.microsoft.com/office/powerpoint/2010/main" val="126913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3149-0C06-4970-88FB-73C2737EA68B}"/>
              </a:ext>
            </a:extLst>
          </p:cNvPr>
          <p:cNvSpPr>
            <a:spLocks noGrp="1"/>
          </p:cNvSpPr>
          <p:nvPr>
            <p:ph type="title"/>
          </p:nvPr>
        </p:nvSpPr>
        <p:spPr>
          <a:xfrm>
            <a:off x="428625" y="304800"/>
            <a:ext cx="10972800" cy="1676400"/>
          </a:xfrm>
        </p:spPr>
        <p:txBody>
          <a:bodyPr/>
          <a:lstStyle/>
          <a:p>
            <a:r>
              <a:rPr lang="en-US" dirty="0">
                <a:latin typeface="Verdana" panose="020B0604030504040204" pitchFamily="34" charset="0"/>
                <a:ea typeface="Verdana" panose="020B0604030504040204" pitchFamily="34" charset="0"/>
              </a:rPr>
              <a:t>System For Guiding Blind And Method Thereof </a:t>
            </a:r>
            <a:br>
              <a:rPr lang="en-US"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Applicant: </a:t>
            </a:r>
            <a:r>
              <a:rPr lang="en-US" sz="1800" dirty="0" err="1">
                <a:latin typeface="Verdana" panose="020B0604030504040204" pitchFamily="34" charset="0"/>
                <a:ea typeface="Verdana" panose="020B0604030504040204" pitchFamily="34" charset="0"/>
              </a:rPr>
              <a:t>Inventec</a:t>
            </a:r>
            <a:r>
              <a:rPr lang="en-US" sz="1800" dirty="0">
                <a:latin typeface="Verdana" panose="020B0604030504040204" pitchFamily="34" charset="0"/>
                <a:ea typeface="Verdana" panose="020B0604030504040204" pitchFamily="34" charset="0"/>
              </a:rPr>
              <a:t> (Pudong) Technology Corporation	 Location: Shanghai CN</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Application Number: 15/622983                 Family ID: 58893532</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Filed: June 14, 2017</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7CDA49F-4D51-42AF-9CE2-3257A2BE3107}"/>
              </a:ext>
            </a:extLst>
          </p:cNvPr>
          <p:cNvSpPr>
            <a:spLocks noGrp="1"/>
          </p:cNvSpPr>
          <p:nvPr>
            <p:ph idx="1"/>
          </p:nvPr>
        </p:nvSpPr>
        <p:spPr>
          <a:xfrm>
            <a:off x="228600" y="2209800"/>
            <a:ext cx="8077200" cy="3505200"/>
          </a:xfrm>
        </p:spPr>
        <p:txBody>
          <a:bodyPr/>
          <a:lstStyle/>
          <a:p>
            <a:r>
              <a:rPr lang="en-US" sz="1600" b="1" dirty="0">
                <a:solidFill>
                  <a:schemeClr val="tx1"/>
                </a:solidFill>
              </a:rPr>
              <a:t>Abstract</a:t>
            </a:r>
            <a:r>
              <a:rPr lang="en-US" dirty="0"/>
              <a:t> - The present disclosure illustrates a system for guiding a blind and method thereof. In the system, a portable device is electrically coupled to a walking aid device, the walking aid device generates an obstacle signal when detecting an obstacle, an obstacle determination module may determines an obstacle width and a distance from the obstacle in accordance with the obstacle signal, and a route planning module may generate a dodging route according to the obstacle width, the obstacle distance and a user step size loaded previously. As a result, the system and the method are able to let user know about information of the front obstacle, and may achieve the effect of dodging the front obstacle safely.</a:t>
            </a:r>
          </a:p>
        </p:txBody>
      </p:sp>
      <p:pic>
        <p:nvPicPr>
          <p:cNvPr id="4" name="Picture 3">
            <a:extLst>
              <a:ext uri="{FF2B5EF4-FFF2-40B4-BE49-F238E27FC236}">
                <a16:creationId xmlns:a16="http://schemas.microsoft.com/office/drawing/2014/main" id="{23B9C9A6-5023-468F-906A-DA51B1F3AAFD}"/>
              </a:ext>
            </a:extLst>
          </p:cNvPr>
          <p:cNvPicPr>
            <a:picLocks noChangeAspect="1"/>
          </p:cNvPicPr>
          <p:nvPr/>
        </p:nvPicPr>
        <p:blipFill>
          <a:blip r:embed="rId2"/>
          <a:stretch>
            <a:fillRect/>
          </a:stretch>
        </p:blipFill>
        <p:spPr>
          <a:xfrm>
            <a:off x="8305800" y="1447800"/>
            <a:ext cx="3457575" cy="4886325"/>
          </a:xfrm>
          <a:prstGeom prst="rect">
            <a:avLst/>
          </a:prstGeom>
        </p:spPr>
      </p:pic>
    </p:spTree>
    <p:extLst>
      <p:ext uri="{BB962C8B-B14F-4D97-AF65-F5344CB8AC3E}">
        <p14:creationId xmlns:p14="http://schemas.microsoft.com/office/powerpoint/2010/main" val="19884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3149-0C06-4970-88FB-73C2737EA68B}"/>
              </a:ext>
            </a:extLst>
          </p:cNvPr>
          <p:cNvSpPr>
            <a:spLocks noGrp="1"/>
          </p:cNvSpPr>
          <p:nvPr>
            <p:ph type="title"/>
          </p:nvPr>
        </p:nvSpPr>
        <p:spPr>
          <a:xfrm>
            <a:off x="428625" y="304800"/>
            <a:ext cx="10972800" cy="1676400"/>
          </a:xfrm>
        </p:spPr>
        <p:txBody>
          <a:bodyPr/>
          <a:lstStyle/>
          <a:p>
            <a:r>
              <a:rPr lang="en-US" sz="3200" dirty="0">
                <a:latin typeface="Verdana" panose="020B0604030504040204" pitchFamily="34" charset="0"/>
                <a:ea typeface="Verdana" panose="020B0604030504040204" pitchFamily="34" charset="0"/>
              </a:rPr>
              <a:t>Method and device for visually impaired assistance </a:t>
            </a:r>
            <a:r>
              <a:rPr lang="en-US" dirty="0">
                <a:latin typeface="Verdana" panose="020B0604030504040204" pitchFamily="34" charset="0"/>
                <a:ea typeface="Verdana" panose="020B0604030504040204" pitchFamily="34" charset="0"/>
              </a:rPr>
              <a:t/>
            </a:r>
            <a:br>
              <a:rPr lang="en-US"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Applicant: </a:t>
            </a:r>
            <a:r>
              <a:rPr lang="en-US" sz="1800" dirty="0" err="1">
                <a:latin typeface="Verdana" panose="020B0604030504040204" pitchFamily="34" charset="0"/>
                <a:ea typeface="Verdana" panose="020B0604030504040204" pitchFamily="34" charset="0"/>
              </a:rPr>
              <a:t>VasuYantra</a:t>
            </a:r>
            <a:r>
              <a:rPr lang="en-US" sz="1800" dirty="0">
                <a:latin typeface="Verdana" panose="020B0604030504040204" pitchFamily="34" charset="0"/>
                <a:ea typeface="Verdana" panose="020B0604030504040204" pitchFamily="34" charset="0"/>
              </a:rPr>
              <a:t> Corp.	 			  Location: Milpitas, CA	US</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Application Number: 15/411,837                 Family ID: 60022636</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Filed: January 20, 2017</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7CDA49F-4D51-42AF-9CE2-3257A2BE3107}"/>
              </a:ext>
            </a:extLst>
          </p:cNvPr>
          <p:cNvSpPr>
            <a:spLocks noGrp="1"/>
          </p:cNvSpPr>
          <p:nvPr>
            <p:ph idx="1"/>
          </p:nvPr>
        </p:nvSpPr>
        <p:spPr>
          <a:xfrm>
            <a:off x="228600" y="2209800"/>
            <a:ext cx="8077200" cy="3505200"/>
          </a:xfrm>
        </p:spPr>
        <p:txBody>
          <a:bodyPr>
            <a:normAutofit fontScale="92500" lnSpcReduction="20000"/>
          </a:bodyPr>
          <a:lstStyle/>
          <a:p>
            <a:r>
              <a:rPr lang="en-US" sz="1600" b="1" dirty="0">
                <a:solidFill>
                  <a:schemeClr val="tx1"/>
                </a:solidFill>
              </a:rPr>
              <a:t>Abstract</a:t>
            </a:r>
            <a:r>
              <a:rPr lang="en-US" dirty="0"/>
              <a:t> - </a:t>
            </a:r>
            <a:r>
              <a:rPr lang="en-US" sz="1900" dirty="0"/>
              <a:t>A device, system, and method of assistance for visually impaired users. The system comprises a plurality of video cameras, often head mounted, computer processors and associated support devices and algorithms configured for computer vision, and a user worn haptic band comprising a plurality (two or more) of distantly spaced haptic transducers. This haptic band is worn such that user's hands are free for other tasks. The system uses its video camera, depth processing algorithms, and object recognition algorithms (hardware and/or software based) to identify a limited number of navigationally important objects. The spatial locations of each object deemed important is output to the user by varying output to the haptic transducers accordingly. The system is configured to identify and report objects as generic objects, identified objects, and potential obstacle objects. The system can also optionally provide audio information pertaining to these objects as well.</a:t>
            </a:r>
            <a:endParaRPr lang="en-US" dirty="0"/>
          </a:p>
        </p:txBody>
      </p:sp>
      <p:pic>
        <p:nvPicPr>
          <p:cNvPr id="5" name="Picture 4">
            <a:extLst>
              <a:ext uri="{FF2B5EF4-FFF2-40B4-BE49-F238E27FC236}">
                <a16:creationId xmlns:a16="http://schemas.microsoft.com/office/drawing/2014/main" id="{59F917A6-7FF6-4840-AF07-4477D1384373}"/>
              </a:ext>
            </a:extLst>
          </p:cNvPr>
          <p:cNvPicPr>
            <a:picLocks noChangeAspect="1"/>
          </p:cNvPicPr>
          <p:nvPr/>
        </p:nvPicPr>
        <p:blipFill>
          <a:blip r:embed="rId2"/>
          <a:stretch>
            <a:fillRect/>
          </a:stretch>
        </p:blipFill>
        <p:spPr>
          <a:xfrm>
            <a:off x="8298873" y="1981200"/>
            <a:ext cx="3743325" cy="3133725"/>
          </a:xfrm>
          <a:prstGeom prst="rect">
            <a:avLst/>
          </a:prstGeom>
        </p:spPr>
      </p:pic>
    </p:spTree>
    <p:extLst>
      <p:ext uri="{BB962C8B-B14F-4D97-AF65-F5344CB8AC3E}">
        <p14:creationId xmlns:p14="http://schemas.microsoft.com/office/powerpoint/2010/main" val="137978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25A-3FAF-479A-8FBF-B101FE5A4F49}"/>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Risk Management</a:t>
            </a:r>
            <a:r>
              <a:rPr lang="en-US" dirty="0"/>
              <a:t>	</a:t>
            </a:r>
          </a:p>
        </p:txBody>
      </p:sp>
      <p:sp>
        <p:nvSpPr>
          <p:cNvPr id="3" name="Content Placeholder 2">
            <a:extLst>
              <a:ext uri="{FF2B5EF4-FFF2-40B4-BE49-F238E27FC236}">
                <a16:creationId xmlns:a16="http://schemas.microsoft.com/office/drawing/2014/main" id="{87A562EB-12AC-42ED-A995-D585D7AEE21A}"/>
              </a:ext>
            </a:extLst>
          </p:cNvPr>
          <p:cNvSpPr>
            <a:spLocks noGrp="1"/>
          </p:cNvSpPr>
          <p:nvPr>
            <p:ph idx="1"/>
          </p:nvPr>
        </p:nvSpPr>
        <p:spPr>
          <a:xfrm>
            <a:off x="533400" y="2603500"/>
            <a:ext cx="10503646" cy="3416300"/>
          </a:xfrm>
        </p:spPr>
        <p:txBody>
          <a:bodyPr>
            <a:normAutofit/>
          </a:bodyPr>
          <a:lstStyle/>
          <a:p>
            <a:pPr marL="0" indent="0">
              <a:buNone/>
            </a:pPr>
            <a:r>
              <a:rPr lang="en-US" sz="2000" b="1" dirty="0"/>
              <a:t>						    Ultrasonic Range Finder Sensor HC-SR04</a:t>
            </a:r>
          </a:p>
        </p:txBody>
      </p:sp>
      <p:pic>
        <p:nvPicPr>
          <p:cNvPr id="1026" name="Picture 2" descr="https://vetco.net/spree/products/61353/original/open-uri20160601-21382-o4x2jv.jpg">
            <a:extLst>
              <a:ext uri="{FF2B5EF4-FFF2-40B4-BE49-F238E27FC236}">
                <a16:creationId xmlns:a16="http://schemas.microsoft.com/office/drawing/2014/main" id="{9AAB7D4C-C2CC-4820-A665-66C0211F9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340" y="2981325"/>
            <a:ext cx="5002260" cy="3038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C28CA7-9F6B-4BDE-AA98-EBC0DF209E48}"/>
              </a:ext>
            </a:extLst>
          </p:cNvPr>
          <p:cNvSpPr txBox="1"/>
          <p:nvPr/>
        </p:nvSpPr>
        <p:spPr>
          <a:xfrm>
            <a:off x="797391" y="3403709"/>
            <a:ext cx="5638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Inaccurate detection from HC-SR04 sensors </a:t>
            </a:r>
          </a:p>
          <a:p>
            <a:pPr marL="285750" indent="-285750">
              <a:buFont typeface="Arial" panose="020B0604020202020204" pitchFamily="34" charset="0"/>
              <a:buChar char="•"/>
            </a:pPr>
            <a:endPar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Short Battery Life </a:t>
            </a:r>
          </a:p>
          <a:p>
            <a:pPr marL="285750" indent="-285750">
              <a:buFont typeface="Arial" panose="020B0604020202020204" pitchFamily="34" charset="0"/>
              <a:buChar char="•"/>
            </a:pPr>
            <a:endPar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Inefficacy to detect descending stairs steps</a:t>
            </a:r>
          </a:p>
          <a:p>
            <a:pPr marL="285750" indent="-285750">
              <a:buFont typeface="Arial" panose="020B0604020202020204" pitchFamily="34" charset="0"/>
              <a:buChar char="•"/>
            </a:pPr>
            <a:endPar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Mono output signal (either audio or vibration signal)</a:t>
            </a:r>
          </a:p>
        </p:txBody>
      </p:sp>
    </p:spTree>
    <p:extLst>
      <p:ext uri="{BB962C8B-B14F-4D97-AF65-F5344CB8AC3E}">
        <p14:creationId xmlns:p14="http://schemas.microsoft.com/office/powerpoint/2010/main" val="4332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A098-CEC2-45CC-83D3-3E7CC0B069DE}"/>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Backup Plan</a:t>
            </a:r>
          </a:p>
        </p:txBody>
      </p:sp>
      <p:sp>
        <p:nvSpPr>
          <p:cNvPr id="3" name="Content Placeholder 2">
            <a:extLst>
              <a:ext uri="{FF2B5EF4-FFF2-40B4-BE49-F238E27FC236}">
                <a16:creationId xmlns:a16="http://schemas.microsoft.com/office/drawing/2014/main" id="{47E422DF-9CE8-4061-9F7D-5FA9925B96C8}"/>
              </a:ext>
            </a:extLst>
          </p:cNvPr>
          <p:cNvSpPr>
            <a:spLocks noGrp="1"/>
          </p:cNvSpPr>
          <p:nvPr>
            <p:ph idx="1"/>
          </p:nvPr>
        </p:nvSpPr>
        <p:spPr/>
        <p:txBody>
          <a:bodyPr>
            <a:normAutofit fontScale="55000" lnSpcReduction="20000"/>
          </a:bodyPr>
          <a:lstStyle/>
          <a:p>
            <a:r>
              <a:rPr lang="en-US" sz="4600" dirty="0">
                <a:latin typeface="Verdana" panose="020B0604030504040204" pitchFamily="34" charset="0"/>
                <a:ea typeface="Verdana" panose="020B0604030504040204" pitchFamily="34" charset="0"/>
                <a:cs typeface="Verdana" panose="020B0604030504040204" pitchFamily="34" charset="0"/>
              </a:rPr>
              <a:t>Laser distance sensors instead of HC-SR04 Ultrasonic sensors</a:t>
            </a:r>
          </a:p>
          <a:p>
            <a:endParaRPr lang="en-US" sz="4600" dirty="0">
              <a:latin typeface="Verdana" panose="020B0604030504040204" pitchFamily="34" charset="0"/>
              <a:ea typeface="Verdana" panose="020B0604030504040204" pitchFamily="34" charset="0"/>
              <a:cs typeface="Verdana" panose="020B0604030504040204" pitchFamily="34" charset="0"/>
            </a:endParaRPr>
          </a:p>
          <a:p>
            <a:r>
              <a:rPr lang="en-US" sz="4600" dirty="0">
                <a:latin typeface="Verdana" panose="020B0604030504040204" pitchFamily="34" charset="0"/>
                <a:ea typeface="Verdana" panose="020B0604030504040204" pitchFamily="34" charset="0"/>
                <a:cs typeface="Verdana" panose="020B0604030504040204" pitchFamily="34" charset="0"/>
              </a:rPr>
              <a:t>Power Bank instead of Solar Panel </a:t>
            </a:r>
          </a:p>
          <a:p>
            <a:endParaRPr lang="en-US" sz="4600" dirty="0">
              <a:latin typeface="Verdana" panose="020B0604030504040204" pitchFamily="34" charset="0"/>
              <a:ea typeface="Verdana" panose="020B0604030504040204" pitchFamily="34" charset="0"/>
              <a:cs typeface="Verdana" panose="020B0604030504040204" pitchFamily="34" charset="0"/>
            </a:endParaRPr>
          </a:p>
          <a:p>
            <a:r>
              <a:rPr lang="en-US" sz="4600" dirty="0">
                <a:latin typeface="Verdana" panose="020B0604030504040204" pitchFamily="34" charset="0"/>
                <a:ea typeface="Verdana" panose="020B0604030504040204" pitchFamily="34" charset="0"/>
                <a:cs typeface="Verdana" panose="020B0604030504040204" pitchFamily="34" charset="0"/>
              </a:rPr>
              <a:t>Detect descending stair steps by contact</a:t>
            </a:r>
          </a:p>
          <a:p>
            <a:endParaRPr lang="en-US" sz="4600" dirty="0">
              <a:latin typeface="Verdana" panose="020B0604030504040204" pitchFamily="34" charset="0"/>
              <a:ea typeface="Verdana" panose="020B0604030504040204" pitchFamily="34" charset="0"/>
              <a:cs typeface="Verdana" panose="020B0604030504040204" pitchFamily="34" charset="0"/>
            </a:endParaRPr>
          </a:p>
          <a:p>
            <a:r>
              <a:rPr lang="en-US" sz="4600" dirty="0">
                <a:latin typeface="Verdana" panose="020B0604030504040204" pitchFamily="34" charset="0"/>
                <a:ea typeface="Verdana" panose="020B0604030504040204" pitchFamily="34" charset="0"/>
                <a:cs typeface="Verdana" panose="020B0604030504040204" pitchFamily="34" charset="0"/>
              </a:rPr>
              <a:t>Vibrating signal instead of audio signal</a:t>
            </a:r>
          </a:p>
          <a:p>
            <a:endParaRPr lang="en-US" sz="2000" dirty="0"/>
          </a:p>
          <a:p>
            <a:endParaRPr lang="en-US" sz="2000" dirty="0"/>
          </a:p>
        </p:txBody>
      </p:sp>
    </p:spTree>
    <p:extLst>
      <p:ext uri="{BB962C8B-B14F-4D97-AF65-F5344CB8AC3E}">
        <p14:creationId xmlns:p14="http://schemas.microsoft.com/office/powerpoint/2010/main" val="1675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ED50-E5D5-402A-82E5-D6201D8D4237}"/>
              </a:ext>
            </a:extLst>
          </p:cNvPr>
          <p:cNvSpPr>
            <a:spLocks noGrp="1"/>
          </p:cNvSpPr>
          <p:nvPr>
            <p:ph type="title"/>
          </p:nvPr>
        </p:nvSpPr>
        <p:spPr>
          <a:xfrm>
            <a:off x="990600" y="664359"/>
            <a:ext cx="10515600" cy="1145224"/>
          </a:xfrm>
        </p:spPr>
        <p:txBody>
          <a:bodyPr>
            <a:normAutofit/>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LESSONS LEARNED</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37B97905-04C0-4C1F-B67D-FBD03F6B6CAF}"/>
              </a:ext>
            </a:extLst>
          </p:cNvPr>
          <p:cNvSpPr>
            <a:spLocks noGrp="1"/>
          </p:cNvSpPr>
          <p:nvPr>
            <p:ph idx="1"/>
          </p:nvPr>
        </p:nvSpPr>
        <p:spPr>
          <a:xfrm>
            <a:off x="838200" y="2286000"/>
            <a:ext cx="10515600" cy="3432175"/>
          </a:xfrm>
        </p:spPr>
        <p:txBody>
          <a:bodyPr>
            <a:norm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Time </a:t>
            </a:r>
            <a:r>
              <a:rPr lang="en-US" sz="3200" dirty="0" smtClean="0">
                <a:latin typeface="Verdana" panose="020B0604030504040204" pitchFamily="34" charset="0"/>
                <a:ea typeface="Verdana" panose="020B0604030504040204" pitchFamily="34" charset="0"/>
                <a:cs typeface="Verdana" panose="020B0604030504040204" pitchFamily="34" charset="0"/>
              </a:rPr>
              <a:t>Management </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05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Risk </a:t>
            </a:r>
            <a:r>
              <a:rPr lang="en-US" sz="3200" dirty="0" smtClean="0">
                <a:latin typeface="Verdana" panose="020B0604030504040204" pitchFamily="34" charset="0"/>
                <a:ea typeface="Verdana" panose="020B0604030504040204" pitchFamily="34" charset="0"/>
                <a:cs typeface="Verdana" panose="020B0604030504040204" pitchFamily="34" charset="0"/>
              </a:rPr>
              <a:t>Analysis</a:t>
            </a: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3200" dirty="0" smtClean="0">
                <a:latin typeface="Verdana" panose="020B0604030504040204" pitchFamily="34" charset="0"/>
                <a:ea typeface="Verdana" panose="020B0604030504040204" pitchFamily="34" charset="0"/>
                <a:cs typeface="Verdana" panose="020B0604030504040204" pitchFamily="34" charset="0"/>
              </a:rPr>
              <a:t>Teamwork </a:t>
            </a:r>
            <a:endParaRPr lang="en-US" sz="3200" dirty="0" smtClean="0">
              <a:latin typeface="Verdana" panose="020B0604030504040204" pitchFamily="34" charset="0"/>
              <a:ea typeface="Verdana" panose="020B0604030504040204" pitchFamily="34" charset="0"/>
              <a:cs typeface="Verdana" panose="020B0604030504040204" pitchFamily="34" charset="0"/>
            </a:endParaRPr>
          </a:p>
          <a:p>
            <a:endParaRPr lang="en-US" sz="3200" dirty="0" smtClean="0">
              <a:latin typeface="Verdana" panose="020B0604030504040204" pitchFamily="34" charset="0"/>
              <a:ea typeface="Verdana" panose="020B0604030504040204" pitchFamily="34" charset="0"/>
              <a:cs typeface="Verdana" panose="020B0604030504040204" pitchFamily="34" charset="0"/>
            </a:endParaRPr>
          </a:p>
          <a:p>
            <a:endParaRPr lang="en-US" sz="3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2053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ED50-E5D5-402A-82E5-D6201D8D4237}"/>
              </a:ext>
            </a:extLst>
          </p:cNvPr>
          <p:cNvSpPr>
            <a:spLocks noGrp="1"/>
          </p:cNvSpPr>
          <p:nvPr>
            <p:ph type="title"/>
          </p:nvPr>
        </p:nvSpPr>
        <p:spPr>
          <a:xfrm>
            <a:off x="990600" y="664359"/>
            <a:ext cx="10515600" cy="1145224"/>
          </a:xfrm>
        </p:spPr>
        <p:txBody>
          <a:bodyPr>
            <a:normAutofit/>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FUTURE DIRECTIONS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37B97905-04C0-4C1F-B67D-FBD03F6B6CAF}"/>
              </a:ext>
            </a:extLst>
          </p:cNvPr>
          <p:cNvSpPr>
            <a:spLocks noGrp="1"/>
          </p:cNvSpPr>
          <p:nvPr>
            <p:ph idx="1"/>
          </p:nvPr>
        </p:nvSpPr>
        <p:spPr>
          <a:xfrm>
            <a:off x="838200" y="2286000"/>
            <a:ext cx="10515600" cy="3432175"/>
          </a:xfrm>
        </p:spPr>
        <p:txBody>
          <a:bodyPr>
            <a:normAutofit/>
          </a:bodyPr>
          <a:lstStyle/>
          <a:p>
            <a:r>
              <a:rPr lang="en-US" sz="3200" dirty="0" smtClean="0">
                <a:latin typeface="Verdana" panose="020B0604030504040204" pitchFamily="34" charset="0"/>
                <a:ea typeface="Verdana" panose="020B0604030504040204" pitchFamily="34" charset="0"/>
                <a:cs typeface="Verdana" panose="020B0604030504040204" pitchFamily="34" charset="0"/>
              </a:rPr>
              <a:t>GPS implementation</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3200" dirty="0" smtClean="0">
                <a:latin typeface="Verdana" panose="020B0604030504040204" pitchFamily="34" charset="0"/>
                <a:ea typeface="Verdana" panose="020B0604030504040204" pitchFamily="34" charset="0"/>
                <a:cs typeface="Verdana" panose="020B0604030504040204" pitchFamily="34" charset="0"/>
              </a:rPr>
              <a:t>Descending stairs steps detection </a:t>
            </a: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r>
              <a:rPr lang="en-US" sz="3200" dirty="0" smtClean="0">
                <a:latin typeface="Verdana" panose="020B0604030504040204" pitchFamily="34" charset="0"/>
                <a:ea typeface="Verdana" panose="020B0604030504040204" pitchFamily="34" charset="0"/>
                <a:cs typeface="Verdana" panose="020B0604030504040204" pitchFamily="34" charset="0"/>
              </a:rPr>
              <a:t>Detect elevation drop using different type of sensor</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2837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p:cNvGrpSpPr/>
          <p:nvPr/>
        </p:nvGrpSpPr>
        <p:grpSpPr>
          <a:xfrm>
            <a:off x="0" y="128760"/>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3488310" y="4330830"/>
            <a:ext cx="2615331" cy="1077218"/>
          </a:xfrm>
          <a:prstGeom prst="rect">
            <a:avLst/>
          </a:prstGeom>
          <a:noFill/>
        </p:spPr>
        <p:txBody>
          <a:bodyPr wrap="none" rtlCol="0">
            <a:spAutoFit/>
          </a:bodyPr>
          <a:lstStyle/>
          <a:p>
            <a:pPr algn="ctr"/>
            <a:r>
              <a:rPr lang="en-US" sz="2000" b="1" dirty="0">
                <a:solidFill>
                  <a:schemeClr val="accent1"/>
                </a:solidFill>
                <a:latin typeface="Lato" panose="020F0502020204030203" pitchFamily="34" charset="0"/>
              </a:rPr>
              <a:t>Vivek Patel</a:t>
            </a:r>
          </a:p>
          <a:p>
            <a:pPr algn="ctr"/>
            <a:r>
              <a:rPr lang="en-US" sz="2200" dirty="0">
                <a:solidFill>
                  <a:schemeClr val="tx2"/>
                </a:solidFill>
                <a:latin typeface="Lato" panose="020F0502020204030203" pitchFamily="34" charset="0"/>
                <a:ea typeface="Lato" panose="020F0502020204030203" pitchFamily="34" charset="0"/>
                <a:cs typeface="Lato" panose="020F0502020204030203" pitchFamily="34" charset="0"/>
              </a:rPr>
              <a:t>Electrical Engineer</a:t>
            </a:r>
          </a:p>
          <a:p>
            <a:pPr algn="ctr"/>
            <a:r>
              <a:rPr lang="en-US" sz="2200" dirty="0">
                <a:solidFill>
                  <a:schemeClr val="tx2"/>
                </a:solidFill>
                <a:latin typeface="Lato" panose="020F0502020204030203" pitchFamily="34" charset="0"/>
                <a:ea typeface="Lato" panose="020F0502020204030203" pitchFamily="34" charset="0"/>
                <a:cs typeface="Lato" panose="020F0502020204030203" pitchFamily="34" charset="0"/>
              </a:rPr>
              <a:t>Power and Controls</a:t>
            </a:r>
          </a:p>
        </p:txBody>
      </p:sp>
      <p:pic>
        <p:nvPicPr>
          <p:cNvPr id="1026" name="Picture 2" descr="https://i.groupme.com/1087x1369.jpeg.b8c81001e01a479fbf95c2e1bb0cc98a.large">
            <a:extLst>
              <a:ext uri="{FF2B5EF4-FFF2-40B4-BE49-F238E27FC236}">
                <a16:creationId xmlns:a16="http://schemas.microsoft.com/office/drawing/2014/main" id="{D0AC0BF0-6A93-4648-8649-9D4BC8620D3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888" t="11308" r="16864" b="33444"/>
          <a:stretch/>
        </p:blipFill>
        <p:spPr bwMode="auto">
          <a:xfrm>
            <a:off x="3488310" y="1734089"/>
            <a:ext cx="2120055" cy="214040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CEA3274-8649-4FE7-8EB5-2B765A357C24}"/>
              </a:ext>
            </a:extLst>
          </p:cNvPr>
          <p:cNvSpPr txBox="1"/>
          <p:nvPr/>
        </p:nvSpPr>
        <p:spPr>
          <a:xfrm>
            <a:off x="9447724" y="4326298"/>
            <a:ext cx="2744276" cy="707886"/>
          </a:xfrm>
          <a:prstGeom prst="rect">
            <a:avLst/>
          </a:prstGeom>
          <a:noFill/>
        </p:spPr>
        <p:txBody>
          <a:bodyPr wrap="none" rtlCol="0">
            <a:spAutoFit/>
          </a:bodyPr>
          <a:lstStyle/>
          <a:p>
            <a:pPr algn="ctr"/>
            <a:r>
              <a:rPr lang="en-US" sz="2000" b="1" dirty="0">
                <a:solidFill>
                  <a:schemeClr val="accent1"/>
                </a:solidFill>
                <a:latin typeface="Lato" panose="020F0502020204030203" pitchFamily="34" charset="0"/>
              </a:rPr>
              <a:t>Joshua Young</a:t>
            </a:r>
          </a:p>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Computer Engineering</a:t>
            </a:r>
          </a:p>
        </p:txBody>
      </p:sp>
      <p:pic>
        <p:nvPicPr>
          <p:cNvPr id="1034" name="Picture 10" descr="https://i.groupme.com/940x1163.jpeg.31885d98b6464cfb8deeab481bbdc6c8.large">
            <a:extLst>
              <a:ext uri="{FF2B5EF4-FFF2-40B4-BE49-F238E27FC236}">
                <a16:creationId xmlns:a16="http://schemas.microsoft.com/office/drawing/2014/main" id="{0EEF348B-9F7A-4674-8F9E-8F6E2525627C}"/>
              </a:ext>
            </a:extLst>
          </p:cNvPr>
          <p:cNvPicPr>
            <a:picLocks noChangeArrowheads="1"/>
          </p:cNvPicPr>
          <p:nvPr/>
        </p:nvPicPr>
        <p:blipFill rotWithShape="1">
          <a:blip r:embed="rId4" cstate="print">
            <a:clrChange>
              <a:clrFrom>
                <a:srgbClr val="DFDFDD"/>
              </a:clrFrom>
              <a:clrTo>
                <a:srgbClr val="DFDFDD">
                  <a:alpha val="0"/>
                </a:srgbClr>
              </a:clrTo>
            </a:clrChange>
            <a:extLst>
              <a:ext uri="{BEBA8EAE-BF5A-486C-A8C5-ECC9F3942E4B}">
                <a14:imgProps xmlns:a14="http://schemas.microsoft.com/office/drawing/2010/main">
                  <a14:imgLayer r:embed="rId5">
                    <a14:imgEffect>
                      <a14:backgroundRemoval t="4063" b="99688" l="387" r="99098">
                        <a14:foregroundMark x1="26031" y1="8021" x2="51031" y2="4063"/>
                        <a14:foregroundMark x1="51031" y1="4063" x2="60567" y2="8021"/>
                        <a14:foregroundMark x1="13531" y1="28750" x2="18814" y2="37083"/>
                        <a14:foregroundMark x1="18170" y1="29375" x2="16237" y2="28021"/>
                        <a14:foregroundMark x1="68428" y1="30625" x2="69716" y2="39688"/>
                        <a14:foregroundMark x1="67139" y1="58438" x2="67566" y2="58644"/>
                        <a14:foregroundMark x1="10914" y1="70070" x2="26804" y2="70000"/>
                        <a14:foregroundMark x1="26804" y1="70000" x2="38660" y2="90729"/>
                        <a14:foregroundMark x1="38660" y1="90729" x2="81057" y2="71042"/>
                        <a14:foregroundMark x1="81057" y1="71042" x2="85696" y2="92917"/>
                        <a14:foregroundMark x1="85696" y1="92917" x2="61856" y2="98021"/>
                        <a14:foregroundMark x1="61856" y1="98021" x2="13015" y2="92708"/>
                        <a14:foregroundMark x1="13015" y1="92708" x2="515" y2="82396"/>
                        <a14:foregroundMark x1="61211" y1="81771" x2="85052" y2="79896"/>
                        <a14:foregroundMark x1="85052" y1="79896" x2="70619" y2="98854"/>
                        <a14:foregroundMark x1="70619" y1="98854" x2="3222" y2="99271"/>
                        <a14:foregroundMark x1="3222" y1="99271" x2="515" y2="96042"/>
                        <a14:foregroundMark x1="82216" y1="69479" x2="99742" y2="85521"/>
                        <a14:foregroundMark x1="99742" y1="85521" x2="79510" y2="99688"/>
                        <a14:foregroundMark x1="79510" y1="99688" x2="80155" y2="71458"/>
                        <a14:foregroundMark x1="61211" y1="70833" x2="60567" y2="72083"/>
                        <a14:foregroundMark x1="59278" y1="66875" x2="82345" y2="77917"/>
                        <a14:foregroundMark x1="82345" y1="77917" x2="57345" y2="73229"/>
                        <a14:foregroundMark x1="57345" y1="73229" x2="59923" y2="66875"/>
                        <a14:backgroundMark x1="67139" y1="54583" x2="84230" y2="68302"/>
                        <a14:backgroundMark x1="86595" y1="69491" x2="92010" y2="70104"/>
                        <a14:backgroundMark x1="92010" y1="70104" x2="99742" y2="72708"/>
                        <a14:backgroundMark x1="1804" y1="48125" x2="18814" y2="63958"/>
                        <a14:backgroundMark x1="18814" y1="63958" x2="515" y2="71458"/>
                      </a14:backgroundRemoval>
                    </a14:imgEffect>
                  </a14:imgLayer>
                </a14:imgProps>
              </a:ext>
              <a:ext uri="{28A0092B-C50C-407E-A947-70E740481C1C}">
                <a14:useLocalDpi xmlns:a14="http://schemas.microsoft.com/office/drawing/2010/main" val="0"/>
              </a:ext>
            </a:extLst>
          </a:blip>
          <a:srcRect l="-8567" t="-11368" r="8567" b="11368"/>
          <a:stretch/>
        </p:blipFill>
        <p:spPr bwMode="auto">
          <a:xfrm>
            <a:off x="9759158" y="1734090"/>
            <a:ext cx="2121408" cy="21396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6" name="Picture 12" descr="https://i.groupme.com/1775x2250.jpeg.c239df0381a44cfe9efd247e84354300.large">
            <a:extLst>
              <a:ext uri="{FF2B5EF4-FFF2-40B4-BE49-F238E27FC236}">
                <a16:creationId xmlns:a16="http://schemas.microsoft.com/office/drawing/2014/main" id="{01D52720-79AA-421A-AF15-5D542C3E6A55}"/>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1734089"/>
            <a:ext cx="2121408" cy="21396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8DA74C1-DABB-4ECB-B6E7-6224271AE687}"/>
              </a:ext>
            </a:extLst>
          </p:cNvPr>
          <p:cNvSpPr txBox="1"/>
          <p:nvPr/>
        </p:nvSpPr>
        <p:spPr>
          <a:xfrm>
            <a:off x="6870033" y="4321228"/>
            <a:ext cx="2244524" cy="1015663"/>
          </a:xfrm>
          <a:prstGeom prst="rect">
            <a:avLst/>
          </a:prstGeom>
          <a:noFill/>
        </p:spPr>
        <p:txBody>
          <a:bodyPr wrap="none" rtlCol="0">
            <a:spAutoFit/>
          </a:bodyPr>
          <a:lstStyle/>
          <a:p>
            <a:pPr algn="ctr"/>
            <a:r>
              <a:rPr lang="en-US" sz="2000" b="1" dirty="0">
                <a:solidFill>
                  <a:schemeClr val="accent1"/>
                </a:solidFill>
                <a:latin typeface="Lato" panose="020F0502020204030203" pitchFamily="34" charset="0"/>
              </a:rPr>
              <a:t>Samuel Aragon</a:t>
            </a:r>
          </a:p>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Electrical Engineer</a:t>
            </a:r>
          </a:p>
          <a:p>
            <a:pPr algn="ctr"/>
            <a:r>
              <a:rPr lang="en-US" sz="2000" dirty="0">
                <a:solidFill>
                  <a:schemeClr val="tx2"/>
                </a:solidFill>
                <a:latin typeface="Lato" panose="020F0502020204030203" pitchFamily="34" charset="0"/>
                <a:ea typeface="Lato" panose="020F0502020204030203" pitchFamily="34" charset="0"/>
                <a:cs typeface="Lato" panose="020F0502020204030203" pitchFamily="34" charset="0"/>
              </a:rPr>
              <a:t>Electronics</a:t>
            </a:r>
          </a:p>
        </p:txBody>
      </p:sp>
      <p:pic>
        <p:nvPicPr>
          <p:cNvPr id="11" name="Picture 10">
            <a:extLst>
              <a:ext uri="{FF2B5EF4-FFF2-40B4-BE49-F238E27FC236}">
                <a16:creationId xmlns:a16="http://schemas.microsoft.com/office/drawing/2014/main" id="{62BE1063-D8FF-4756-9605-35A4B0136C77}"/>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870033" y="1649485"/>
            <a:ext cx="2111382" cy="233296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3" name="TextBox 42">
            <a:extLst>
              <a:ext uri="{FF2B5EF4-FFF2-40B4-BE49-F238E27FC236}">
                <a16:creationId xmlns:a16="http://schemas.microsoft.com/office/drawing/2014/main" id="{831FEB92-FFF3-4768-8D9B-A4B7693DF156}"/>
              </a:ext>
            </a:extLst>
          </p:cNvPr>
          <p:cNvSpPr txBox="1"/>
          <p:nvPr/>
        </p:nvSpPr>
        <p:spPr>
          <a:xfrm>
            <a:off x="-91875" y="4357075"/>
            <a:ext cx="3464014" cy="1415772"/>
          </a:xfrm>
          <a:prstGeom prst="rect">
            <a:avLst/>
          </a:prstGeom>
          <a:noFill/>
        </p:spPr>
        <p:txBody>
          <a:bodyPr wrap="square" rtlCol="0">
            <a:spAutoFit/>
          </a:bodyPr>
          <a:lstStyle/>
          <a:p>
            <a:pPr algn="ctr"/>
            <a:r>
              <a:rPr lang="en-US" sz="2000" b="1" dirty="0">
                <a:solidFill>
                  <a:schemeClr val="accent1"/>
                </a:solidFill>
                <a:latin typeface="Lato" panose="020F0502020204030203" pitchFamily="34" charset="0"/>
              </a:rPr>
              <a:t>Francisco </a:t>
            </a:r>
            <a:r>
              <a:rPr lang="en-US" sz="2000" b="1" dirty="0" err="1">
                <a:solidFill>
                  <a:schemeClr val="accent1"/>
                </a:solidFill>
                <a:latin typeface="Lato" panose="020F0502020204030203" pitchFamily="34" charset="0"/>
              </a:rPr>
              <a:t>Sorto</a:t>
            </a:r>
            <a:endParaRPr lang="en-US" sz="2000" b="1" dirty="0">
              <a:solidFill>
                <a:schemeClr val="accent1"/>
              </a:solidFill>
              <a:latin typeface="Lato" panose="020F0502020204030203" pitchFamily="34" charset="0"/>
            </a:endParaRPr>
          </a:p>
          <a:p>
            <a:pPr algn="ctr"/>
            <a:r>
              <a:rPr lang="en-US" sz="2200" dirty="0">
                <a:solidFill>
                  <a:schemeClr val="tx2"/>
                </a:solidFill>
                <a:latin typeface="Lato" panose="020F0502020204030203" pitchFamily="34" charset="0"/>
                <a:ea typeface="Lato" panose="020F0502020204030203" pitchFamily="34" charset="0"/>
                <a:cs typeface="Lato" panose="020F0502020204030203" pitchFamily="34" charset="0"/>
              </a:rPr>
              <a:t>Electrical Engineer</a:t>
            </a:r>
          </a:p>
          <a:p>
            <a:pPr algn="ctr"/>
            <a:r>
              <a:rPr lang="en-US" sz="2200" dirty="0">
                <a:solidFill>
                  <a:schemeClr val="tx2"/>
                </a:solidFill>
                <a:latin typeface="Lato" panose="020F0502020204030203" pitchFamily="34" charset="0"/>
                <a:ea typeface="Lato" panose="020F0502020204030203" pitchFamily="34" charset="0"/>
                <a:cs typeface="Lato" panose="020F0502020204030203" pitchFamily="34" charset="0"/>
              </a:rPr>
              <a:t>Computer &amp; Embedded Systems</a:t>
            </a:r>
          </a:p>
        </p:txBody>
      </p:sp>
      <p:grpSp>
        <p:nvGrpSpPr>
          <p:cNvPr id="18" name="Group 17">
            <a:extLst>
              <a:ext uri="{FF2B5EF4-FFF2-40B4-BE49-F238E27FC236}">
                <a16:creationId xmlns:a16="http://schemas.microsoft.com/office/drawing/2014/main" id="{15453BBF-285E-40F7-B5B1-F6461E7B81A8}"/>
              </a:ext>
            </a:extLst>
          </p:cNvPr>
          <p:cNvGrpSpPr/>
          <p:nvPr/>
        </p:nvGrpSpPr>
        <p:grpSpPr>
          <a:xfrm rot="10800000">
            <a:off x="10599174" y="109094"/>
            <a:ext cx="1592826" cy="590715"/>
            <a:chOff x="0" y="148425"/>
            <a:chExt cx="342900" cy="590715"/>
          </a:xfrm>
        </p:grpSpPr>
        <p:sp>
          <p:nvSpPr>
            <p:cNvPr id="19" name="Rectangle 18">
              <a:extLst>
                <a:ext uri="{FF2B5EF4-FFF2-40B4-BE49-F238E27FC236}">
                  <a16:creationId xmlns:a16="http://schemas.microsoft.com/office/drawing/2014/main" id="{E95FBE9B-1C71-4405-87F6-2A538D578880}"/>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9C9DD2-D927-4767-AB14-331AD0949E49}"/>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E1490F75-2CA3-4786-BF37-CF0160EBF00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843" t="7160" r="3512" b="40013"/>
          <a:stretch/>
        </p:blipFill>
        <p:spPr>
          <a:xfrm>
            <a:off x="6921246" y="1739115"/>
            <a:ext cx="2008956" cy="2153707"/>
          </a:xfrm>
          <a:prstGeom prst="ellipse">
            <a:avLst/>
          </a:prstGeom>
        </p:spPr>
      </p:pic>
    </p:spTree>
    <p:extLst>
      <p:ext uri="{BB962C8B-B14F-4D97-AF65-F5344CB8AC3E}">
        <p14:creationId xmlns:p14="http://schemas.microsoft.com/office/powerpoint/2010/main" val="3238070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1000"/>
                                        <p:tgtEl>
                                          <p:spTgt spid="37"/>
                                        </p:tgtEl>
                                      </p:cBhvr>
                                    </p:animEffect>
                                    <p:anim calcmode="lin" valueType="num">
                                      <p:cBhvr>
                                        <p:cTn id="12" dur="1000" fill="hold"/>
                                        <p:tgtEl>
                                          <p:spTgt spid="37"/>
                                        </p:tgtEl>
                                        <p:attrNameLst>
                                          <p:attrName>ppt_x</p:attrName>
                                        </p:attrNameLst>
                                      </p:cBhvr>
                                      <p:tavLst>
                                        <p:tav tm="0">
                                          <p:val>
                                            <p:strVal val="#ppt_x"/>
                                          </p:val>
                                        </p:tav>
                                        <p:tav tm="100000">
                                          <p:val>
                                            <p:strVal val="#ppt_x"/>
                                          </p:val>
                                        </p:tav>
                                      </p:tavLst>
                                    </p:anim>
                                    <p:anim calcmode="lin" valueType="num">
                                      <p:cBhvr>
                                        <p:cTn id="13" dur="1000" fill="hold"/>
                                        <p:tgtEl>
                                          <p:spTgt spid="3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P spid="28" grpId="0"/>
      <p:bldP spid="33"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E5E4-0CDB-44DE-9057-ADDD376FB036}"/>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SUMMARY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FA3A6490-FCDB-4322-8C49-B31955CF1C36}"/>
              </a:ext>
            </a:extLst>
          </p:cNvPr>
          <p:cNvSpPr>
            <a:spLocks noGrp="1"/>
          </p:cNvSpPr>
          <p:nvPr>
            <p:ph idx="1"/>
          </p:nvPr>
        </p:nvSpPr>
        <p:spPr>
          <a:xfrm>
            <a:off x="1154954" y="2603500"/>
            <a:ext cx="9817846" cy="3416300"/>
          </a:xfrm>
        </p:spPr>
        <p:txBody>
          <a:bodyPr>
            <a:normAutofit fontScale="85000" lnSpcReduction="20000"/>
          </a:bodyPr>
          <a:lstStyle/>
          <a:p>
            <a:r>
              <a:rPr lang="en-US" sz="3200" dirty="0" smtClean="0">
                <a:latin typeface="Verdana" panose="020B0604030504040204" pitchFamily="34" charset="0"/>
                <a:ea typeface="Verdana" panose="020B0604030504040204" pitchFamily="34" charset="0"/>
                <a:cs typeface="Verdana" panose="020B0604030504040204" pitchFamily="34" charset="0"/>
              </a:rPr>
              <a:t>Receiving </a:t>
            </a:r>
            <a:r>
              <a:rPr lang="en-US" sz="3200" dirty="0">
                <a:latin typeface="Verdana" panose="020B0604030504040204" pitchFamily="34" charset="0"/>
                <a:ea typeface="Verdana" panose="020B0604030504040204" pitchFamily="34" charset="0"/>
                <a:cs typeface="Verdana" panose="020B0604030504040204" pitchFamily="34" charset="0"/>
              </a:rPr>
              <a:t>Sensor signal, Device differentiating objects detected, Vibration intensity increasing as distance </a:t>
            </a:r>
            <a:r>
              <a:rPr lang="en-US" sz="3200" dirty="0" smtClean="0">
                <a:latin typeface="Verdana" panose="020B0604030504040204" pitchFamily="34" charset="0"/>
                <a:ea typeface="Verdana" panose="020B0604030504040204" pitchFamily="34" charset="0"/>
                <a:cs typeface="Verdana" panose="020B0604030504040204" pitchFamily="34" charset="0"/>
              </a:rPr>
              <a:t>changes. </a:t>
            </a:r>
            <a:endParaRPr lang="en-US" sz="3200" dirty="0">
              <a:latin typeface="Verdana" panose="020B0604030504040204" pitchFamily="34" charset="0"/>
              <a:ea typeface="Verdana" panose="020B0604030504040204" pitchFamily="34" charset="0"/>
              <a:cs typeface="Verdana" panose="020B0604030504040204" pitchFamily="34" charset="0"/>
            </a:endParaRP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Only one back up </a:t>
            </a:r>
            <a:r>
              <a:rPr lang="en-US" sz="3200" dirty="0" smtClean="0">
                <a:latin typeface="Verdana" panose="020B0604030504040204" pitchFamily="34" charset="0"/>
                <a:ea typeface="Verdana" panose="020B0604030504040204" pitchFamily="34" charset="0"/>
                <a:cs typeface="Verdana" panose="020B0604030504040204" pitchFamily="34" charset="0"/>
              </a:rPr>
              <a:t>was </a:t>
            </a:r>
            <a:r>
              <a:rPr lang="en-US" sz="3200" dirty="0">
                <a:latin typeface="Verdana" panose="020B0604030504040204" pitchFamily="34" charset="0"/>
                <a:ea typeface="Verdana" panose="020B0604030504040204" pitchFamily="34" charset="0"/>
                <a:cs typeface="Verdana" panose="020B0604030504040204" pitchFamily="34" charset="0"/>
              </a:rPr>
              <a:t>utilized (Power bank </a:t>
            </a:r>
            <a:r>
              <a:rPr lang="en-US" sz="3200" dirty="0" smtClean="0">
                <a:latin typeface="Verdana" panose="020B0604030504040204" pitchFamily="34" charset="0"/>
                <a:ea typeface="Verdana" panose="020B0604030504040204" pitchFamily="34" charset="0"/>
                <a:cs typeface="Verdana" panose="020B0604030504040204" pitchFamily="34" charset="0"/>
              </a:rPr>
              <a:t>was </a:t>
            </a:r>
            <a:r>
              <a:rPr lang="en-US" sz="3200" dirty="0">
                <a:latin typeface="Verdana" panose="020B0604030504040204" pitchFamily="34" charset="0"/>
                <a:ea typeface="Verdana" panose="020B0604030504040204" pitchFamily="34" charset="0"/>
                <a:cs typeface="Verdana" panose="020B0604030504040204" pitchFamily="34" charset="0"/>
              </a:rPr>
              <a:t>used as the power supply)</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smtClean="0">
                <a:latin typeface="Verdana" panose="020B0604030504040204" pitchFamily="34" charset="0"/>
                <a:ea typeface="Verdana" panose="020B0604030504040204" pitchFamily="34" charset="0"/>
                <a:cs typeface="Verdana" panose="020B0604030504040204" pitchFamily="34" charset="0"/>
              </a:rPr>
              <a:t>Project completed within the budget</a:t>
            </a:r>
            <a:endParaRPr lang="en-US" sz="3200" dirty="0">
              <a:latin typeface="Verdana" panose="020B0604030504040204" pitchFamily="34" charset="0"/>
              <a:ea typeface="Verdana" panose="020B0604030504040204" pitchFamily="34" charset="0"/>
              <a:cs typeface="Verdana" panose="020B0604030504040204" pitchFamily="34" charset="0"/>
            </a:endParaRPr>
          </a:p>
          <a:p>
            <a:endParaRPr lang="en-US" sz="2000" dirty="0"/>
          </a:p>
          <a:p>
            <a:endParaRPr lang="en-US" sz="2000" dirty="0"/>
          </a:p>
          <a:p>
            <a:endParaRPr lang="en-US" sz="2000" dirty="0"/>
          </a:p>
        </p:txBody>
      </p:sp>
    </p:spTree>
    <p:extLst>
      <p:ext uri="{BB962C8B-B14F-4D97-AF65-F5344CB8AC3E}">
        <p14:creationId xmlns:p14="http://schemas.microsoft.com/office/powerpoint/2010/main" val="89891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2948-AAA0-42BE-B30C-C76BC1ECED1D}"/>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Questions?</a:t>
            </a:r>
          </a:p>
        </p:txBody>
      </p:sp>
      <p:pic>
        <p:nvPicPr>
          <p:cNvPr id="5" name="Content Placeholder 4">
            <a:extLst>
              <a:ext uri="{FF2B5EF4-FFF2-40B4-BE49-F238E27FC236}">
                <a16:creationId xmlns:a16="http://schemas.microsoft.com/office/drawing/2014/main" id="{C537F30E-3322-42FD-9F43-3EAE1FE9D064}"/>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343400" y="2641863"/>
            <a:ext cx="3242469" cy="3242469"/>
          </a:xfrm>
        </p:spPr>
      </p:pic>
    </p:spTree>
    <p:extLst>
      <p:ext uri="{BB962C8B-B14F-4D97-AF65-F5344CB8AC3E}">
        <p14:creationId xmlns:p14="http://schemas.microsoft.com/office/powerpoint/2010/main" val="375776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5988-C793-4030-87AE-A406C16CF48F}"/>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3" name="Content Placeholder 2">
            <a:extLst>
              <a:ext uri="{FF2B5EF4-FFF2-40B4-BE49-F238E27FC236}">
                <a16:creationId xmlns:a16="http://schemas.microsoft.com/office/drawing/2014/main" id="{D7DE5DC0-E5BC-4349-96A1-82E18348D621}"/>
              </a:ext>
            </a:extLst>
          </p:cNvPr>
          <p:cNvSpPr>
            <a:spLocks noGrp="1"/>
          </p:cNvSpPr>
          <p:nvPr>
            <p:ph idx="1"/>
          </p:nvPr>
        </p:nvSpPr>
        <p:spPr/>
        <p:txBody>
          <a:bodyPr>
            <a:normAutofit lnSpcReduction="10000"/>
          </a:bodyPr>
          <a:lstStyle/>
          <a:p>
            <a:r>
              <a:rPr lang="en-US" dirty="0">
                <a:latin typeface="Verdana" panose="020B0604030504040204" pitchFamily="34" charset="0"/>
                <a:ea typeface="Verdana" panose="020B0604030504040204" pitchFamily="34" charset="0"/>
                <a:cs typeface="Verdana" panose="020B0604030504040204" pitchFamily="34" charset="0"/>
              </a:rPr>
              <a:t>National Federation of the Blind. (2018). </a:t>
            </a:r>
            <a:r>
              <a:rPr lang="en-US" i="1" dirty="0">
                <a:latin typeface="Verdana" panose="020B0604030504040204" pitchFamily="34" charset="0"/>
                <a:ea typeface="Verdana" panose="020B0604030504040204" pitchFamily="34" charset="0"/>
                <a:cs typeface="Verdana" panose="020B0604030504040204" pitchFamily="34" charset="0"/>
              </a:rPr>
              <a:t>Fact Sheet Blindness and Low Vision</a:t>
            </a:r>
            <a:r>
              <a:rPr lang="en-US" dirty="0">
                <a:latin typeface="Verdana" panose="020B0604030504040204" pitchFamily="34" charset="0"/>
                <a:ea typeface="Verdana" panose="020B0604030504040204" pitchFamily="34" charset="0"/>
                <a:cs typeface="Verdana" panose="020B0604030504040204" pitchFamily="34" charset="0"/>
              </a:rPr>
              <a:t>. [online] Available at: https://nfb.org/fact-sheet-blindness-and-low-vision [Accessed 27 Feb. 2018].</a:t>
            </a:r>
          </a:p>
          <a:p>
            <a:r>
              <a:rPr lang="en-US" dirty="0">
                <a:latin typeface="Verdana" panose="020B0604030504040204" pitchFamily="34" charset="0"/>
                <a:ea typeface="Verdana" panose="020B0604030504040204" pitchFamily="34" charset="0"/>
                <a:cs typeface="Verdana" panose="020B0604030504040204" pitchFamily="34" charset="0"/>
              </a:rPr>
              <a:t>Cdc.gov. (2018). </a:t>
            </a:r>
            <a:r>
              <a:rPr lang="en-US" i="1" dirty="0">
                <a:latin typeface="Verdana" panose="020B0604030504040204" pitchFamily="34" charset="0"/>
                <a:ea typeface="Verdana" panose="020B0604030504040204" pitchFamily="34" charset="0"/>
                <a:cs typeface="Verdana" panose="020B0604030504040204" pitchFamily="34" charset="0"/>
              </a:rPr>
              <a:t>CDC - Burden of Vision Loss - About Vision Health - Vision Health Initiative (VHI)</a:t>
            </a:r>
            <a:r>
              <a:rPr lang="en-US" dirty="0">
                <a:latin typeface="Verdana" panose="020B0604030504040204" pitchFamily="34" charset="0"/>
                <a:ea typeface="Verdana" panose="020B0604030504040204" pitchFamily="34" charset="0"/>
                <a:cs typeface="Verdana" panose="020B0604030504040204" pitchFamily="34" charset="0"/>
              </a:rPr>
              <a:t>. [online] Available at: https://www.cdc.gov/visionhealth/basic_information/vision_loss_burden.htm [Accessed 27 Feb. 2018].</a:t>
            </a:r>
          </a:p>
          <a:p>
            <a:r>
              <a:rPr lang="en-US" dirty="0">
                <a:latin typeface="Verdana" panose="020B0604030504040204" pitchFamily="34" charset="0"/>
                <a:ea typeface="Verdana" panose="020B0604030504040204" pitchFamily="34" charset="0"/>
                <a:cs typeface="Verdana" panose="020B0604030504040204" pitchFamily="34" charset="0"/>
              </a:rPr>
              <a:t>Pinsdaddy.com. (2018). </a:t>
            </a:r>
            <a:r>
              <a:rPr lang="en-US" i="1" dirty="0">
                <a:latin typeface="Verdana" panose="020B0604030504040204" pitchFamily="34" charset="0"/>
                <a:ea typeface="Verdana" panose="020B0604030504040204" pitchFamily="34" charset="0"/>
                <a:cs typeface="Verdana" panose="020B0604030504040204" pitchFamily="34" charset="0"/>
              </a:rPr>
              <a:t>Laser Canes For The Blind Pictures to Pin on Pinterest - </a:t>
            </a:r>
            <a:r>
              <a:rPr lang="en-US" i="1" dirty="0" err="1">
                <a:latin typeface="Verdana" panose="020B0604030504040204" pitchFamily="34" charset="0"/>
                <a:ea typeface="Verdana" panose="020B0604030504040204" pitchFamily="34" charset="0"/>
                <a:cs typeface="Verdana" panose="020B0604030504040204" pitchFamily="34" charset="0"/>
              </a:rPr>
              <a:t>PinsDaddy</a:t>
            </a:r>
            <a:r>
              <a:rPr lang="en-US" dirty="0">
                <a:latin typeface="Verdana" panose="020B0604030504040204" pitchFamily="34" charset="0"/>
                <a:ea typeface="Verdana" panose="020B0604030504040204" pitchFamily="34" charset="0"/>
                <a:cs typeface="Verdana" panose="020B0604030504040204" pitchFamily="34" charset="0"/>
              </a:rPr>
              <a:t>. [online] Available at: http://www.pinsdaddy.com/laser-canes-for-the-blind_hVQRPC6rZ6VaLmszkwfRWoUle5kfRW4R5avDKCv7clQ/ [Accessed 27 Feb. 2018].</a:t>
            </a:r>
          </a:p>
        </p:txBody>
      </p:sp>
    </p:spTree>
    <p:extLst>
      <p:ext uri="{BB962C8B-B14F-4D97-AF65-F5344CB8AC3E}">
        <p14:creationId xmlns:p14="http://schemas.microsoft.com/office/powerpoint/2010/main" val="420880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DFF4-D82B-454C-8509-73C34D039F51}"/>
              </a:ext>
            </a:extLst>
          </p:cNvPr>
          <p:cNvSpPr>
            <a:spLocks noGrp="1"/>
          </p:cNvSpPr>
          <p:nvPr>
            <p:ph type="title"/>
          </p:nvPr>
        </p:nvSpPr>
        <p:spPr/>
        <p:txBody>
          <a:bodyPr>
            <a:normAutofit/>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INTRODUCTION</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D07D8F23-0DFC-41DF-80A9-C5BE9B5F1612}"/>
              </a:ext>
            </a:extLst>
          </p:cNvPr>
          <p:cNvSpPr>
            <a:spLocks noGrp="1"/>
          </p:cNvSpPr>
          <p:nvPr>
            <p:ph idx="1"/>
          </p:nvPr>
        </p:nvSpPr>
        <p:spPr>
          <a:xfrm>
            <a:off x="1066800" y="2362200"/>
            <a:ext cx="10287000" cy="3203575"/>
          </a:xfrm>
        </p:spPr>
        <p:txBody>
          <a:bodyPr>
            <a:norm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Visually impaired people are often not able to identify </a:t>
            </a:r>
            <a:r>
              <a:rPr lang="en-US" sz="3200" dirty="0" smtClean="0">
                <a:latin typeface="Verdana" panose="020B0604030504040204" pitchFamily="34" charset="0"/>
                <a:ea typeface="Verdana" panose="020B0604030504040204" pitchFamily="34" charset="0"/>
                <a:cs typeface="Verdana" panose="020B0604030504040204" pitchFamily="34" charset="0"/>
              </a:rPr>
              <a:t>obstacles and trip hazards on their paths, and consequently they get injured.</a:t>
            </a:r>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10 Million people with a sight impairment </a:t>
            </a:r>
            <a:r>
              <a:rPr lang="en-US" sz="3200" dirty="0" smtClean="0">
                <a:latin typeface="Verdana" panose="020B0604030504040204" pitchFamily="34" charset="0"/>
                <a:ea typeface="Verdana" panose="020B0604030504040204" pitchFamily="34" charset="0"/>
                <a:cs typeface="Verdana" panose="020B0604030504040204" pitchFamily="34" charset="0"/>
              </a:rPr>
              <a:t>live in the United States as of today. </a:t>
            </a:r>
            <a:endParaRPr lang="en-US" sz="3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67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1875-A10A-4709-A730-EBD4ABB3A3F3}"/>
              </a:ext>
            </a:extLst>
          </p:cNvPr>
          <p:cNvSpPr>
            <a:spLocks noGrp="1"/>
          </p:cNvSpPr>
          <p:nvPr>
            <p:ph type="title"/>
          </p:nvPr>
        </p:nvSpPr>
        <p:spPr/>
        <p:txBody>
          <a:bodyPr>
            <a:normAutofit/>
          </a:bodyPr>
          <a:lstStyle/>
          <a:p>
            <a:pPr algn="ctr"/>
            <a:r>
              <a:rPr lang="en-US" sz="3600" dirty="0" smtClean="0">
                <a:latin typeface="Verdana" panose="020B0604030504040204" pitchFamily="34" charset="0"/>
                <a:ea typeface="Verdana" panose="020B0604030504040204" pitchFamily="34" charset="0"/>
                <a:cs typeface="Verdana" panose="020B0604030504040204" pitchFamily="34" charset="0"/>
              </a:rPr>
              <a:t>PROJECT DESCRIPTION</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2465D389-6A40-41C7-A030-1815868A7D67}"/>
              </a:ext>
            </a:extLst>
          </p:cNvPr>
          <p:cNvSpPr>
            <a:spLocks noGrp="1"/>
          </p:cNvSpPr>
          <p:nvPr>
            <p:ph idx="1"/>
          </p:nvPr>
        </p:nvSpPr>
        <p:spPr>
          <a:xfrm>
            <a:off x="1143000" y="2285999"/>
            <a:ext cx="10210800" cy="3890963"/>
          </a:xfrm>
        </p:spPr>
        <p:txBody>
          <a:bodyPr>
            <a:noAutofit/>
          </a:bodyPr>
          <a:lstStyle/>
          <a:p>
            <a:r>
              <a:rPr lang="en-US" sz="3200" dirty="0" smtClean="0">
                <a:latin typeface="Verdana" panose="020B0604030504040204" pitchFamily="34" charset="0"/>
                <a:ea typeface="Verdana" panose="020B0604030504040204" pitchFamily="34" charset="0"/>
                <a:cs typeface="Verdana" panose="020B0604030504040204" pitchFamily="34" charset="0"/>
              </a:rPr>
              <a:t>Electronic device capable of detecting several obstacles such as walls, stairs, benches</a:t>
            </a:r>
            <a:r>
              <a:rPr lang="en-US" sz="3200" dirty="0" smtClean="0">
                <a:latin typeface="Verdana" panose="020B0604030504040204" pitchFamily="34" charset="0"/>
                <a:ea typeface="Verdana" panose="020B0604030504040204" pitchFamily="34" charset="0"/>
                <a:cs typeface="Verdana" panose="020B0604030504040204" pitchFamily="34" charset="0"/>
              </a:rPr>
              <a:t>, etc.</a:t>
            </a:r>
            <a:r>
              <a:rPr lang="en-US" sz="3200" dirty="0" smtClean="0">
                <a:latin typeface="Verdana" panose="020B0604030504040204" pitchFamily="34" charset="0"/>
                <a:ea typeface="Verdana" panose="020B0604030504040204" pitchFamily="34" charset="0"/>
                <a:cs typeface="Verdana" panose="020B0604030504040204" pitchFamily="34" charset="0"/>
              </a:rPr>
              <a:t> and providing the user with an unique feedback to avoid the obstruction</a:t>
            </a:r>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This device is intended to replace </a:t>
            </a:r>
            <a:r>
              <a:rPr lang="en-US" sz="3200" dirty="0" smtClean="0">
                <a:latin typeface="Verdana" panose="020B0604030504040204" pitchFamily="34" charset="0"/>
                <a:ea typeface="Verdana" panose="020B0604030504040204" pitchFamily="34" charset="0"/>
                <a:cs typeface="Verdana" panose="020B0604030504040204" pitchFamily="34" charset="0"/>
              </a:rPr>
              <a:t>visually impaired individuals’ traditional </a:t>
            </a:r>
            <a:r>
              <a:rPr lang="en-US" sz="3200" dirty="0">
                <a:latin typeface="Verdana" panose="020B0604030504040204" pitchFamily="34" charset="0"/>
                <a:ea typeface="Verdana" panose="020B0604030504040204" pitchFamily="34" charset="0"/>
                <a:cs typeface="Verdana" panose="020B0604030504040204" pitchFamily="34" charset="0"/>
              </a:rPr>
              <a:t>blind cane or seeing-eye dog.   </a:t>
            </a:r>
          </a:p>
        </p:txBody>
      </p:sp>
    </p:spTree>
    <p:extLst>
      <p:ext uri="{BB962C8B-B14F-4D97-AF65-F5344CB8AC3E}">
        <p14:creationId xmlns:p14="http://schemas.microsoft.com/office/powerpoint/2010/main" val="218342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DD60-4EA0-483E-BD96-92A0136426AF}"/>
              </a:ext>
            </a:extLst>
          </p:cNvPr>
          <p:cNvSpPr>
            <a:spLocks noGrp="1"/>
          </p:cNvSpPr>
          <p:nvPr>
            <p:ph type="title"/>
          </p:nvPr>
        </p:nvSpPr>
        <p:spPr>
          <a:xfrm>
            <a:off x="838200" y="889695"/>
            <a:ext cx="10515600" cy="1145224"/>
          </a:xfrm>
        </p:spPr>
        <p: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PROJECT GOAL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To design and </a:t>
            </a:r>
            <a:r>
              <a:rPr lang="en-US" sz="3200" dirty="0" smtClean="0">
                <a:latin typeface="Verdana" panose="020B0604030504040204" pitchFamily="34" charset="0"/>
                <a:ea typeface="Verdana" panose="020B0604030504040204" pitchFamily="34" charset="0"/>
                <a:cs typeface="Verdana" panose="020B0604030504040204" pitchFamily="34" charset="0"/>
              </a:rPr>
              <a:t>construct </a:t>
            </a:r>
            <a:r>
              <a:rPr lang="en-US" sz="3200" dirty="0">
                <a:latin typeface="Verdana" panose="020B0604030504040204" pitchFamily="34" charset="0"/>
                <a:ea typeface="Verdana" panose="020B0604030504040204" pitchFamily="34" charset="0"/>
                <a:cs typeface="Verdana" panose="020B0604030504040204" pitchFamily="34" charset="0"/>
              </a:rPr>
              <a:t>an electronic device to be used as a cane for visually impaired </a:t>
            </a:r>
            <a:r>
              <a:rPr lang="en-US" sz="3200" dirty="0" smtClean="0">
                <a:latin typeface="Verdana" panose="020B0604030504040204" pitchFamily="34" charset="0"/>
                <a:ea typeface="Verdana" panose="020B0604030504040204" pitchFamily="34" charset="0"/>
                <a:cs typeface="Verdana" panose="020B0604030504040204" pitchFamily="34" charset="0"/>
              </a:rPr>
              <a:t>individuals. This device will detect several obstacles and provide feedback to i</a:t>
            </a:r>
            <a:r>
              <a:rPr lang="en-US" sz="3200" dirty="0">
                <a:latin typeface="Verdana" panose="020B0604030504040204" pitchFamily="34" charset="0"/>
                <a:ea typeface="Verdana" panose="020B0604030504040204" pitchFamily="34" charset="0"/>
                <a:cs typeface="Verdana" panose="020B0604030504040204" pitchFamily="34" charset="0"/>
              </a:rPr>
              <a:t>ts </a:t>
            </a:r>
            <a:r>
              <a:rPr lang="en-US" sz="3200" dirty="0" smtClean="0">
                <a:latin typeface="Verdana" panose="020B0604030504040204" pitchFamily="34" charset="0"/>
                <a:ea typeface="Verdana" panose="020B0604030504040204" pitchFamily="34" charset="0"/>
                <a:cs typeface="Verdana" panose="020B0604030504040204" pitchFamily="34" charset="0"/>
              </a:rPr>
              <a:t>user</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85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DD60-4EA0-483E-BD96-92A0136426AF}"/>
              </a:ext>
            </a:extLst>
          </p:cNvPr>
          <p:cNvSpPr>
            <a:spLocks noGrp="1"/>
          </p:cNvSpPr>
          <p:nvPr>
            <p:ph type="title"/>
          </p:nvPr>
        </p:nvSpPr>
        <p:spPr>
          <a:xfrm>
            <a:off x="838200" y="889695"/>
            <a:ext cx="10515600" cy="1145224"/>
          </a:xfrm>
        </p:spPr>
        <p: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OVERVIEW DIAGRAM</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3">
            <a:extLst>
              <a:ext uri="{FF2B5EF4-FFF2-40B4-BE49-F238E27FC236}">
                <a16:creationId xmlns:a16="http://schemas.microsoft.com/office/drawing/2014/main" id="{E2996D5A-CD72-423B-BB07-7E41659DDFFB}"/>
              </a:ext>
            </a:extLst>
          </p:cNvPr>
          <p:cNvPicPr>
            <a:picLocks noGrp="1" noChangeAspect="1"/>
          </p:cNvPicPr>
          <p:nvPr>
            <p:ph idx="1"/>
          </p:nvPr>
        </p:nvPicPr>
        <p:blipFill>
          <a:blip r:embed="rId2"/>
          <a:stretch>
            <a:fillRect/>
          </a:stretch>
        </p:blipFill>
        <p:spPr>
          <a:xfrm>
            <a:off x="3573792" y="2603500"/>
            <a:ext cx="3988728" cy="3416300"/>
          </a:xfrm>
          <a:prstGeom prst="rect">
            <a:avLst/>
          </a:prstGeom>
        </p:spPr>
      </p:pic>
    </p:spTree>
    <p:extLst>
      <p:ext uri="{BB962C8B-B14F-4D97-AF65-F5344CB8AC3E}">
        <p14:creationId xmlns:p14="http://schemas.microsoft.com/office/powerpoint/2010/main" val="391474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ED50-E5D5-402A-82E5-D6201D8D4237}"/>
              </a:ext>
            </a:extLst>
          </p:cNvPr>
          <p:cNvSpPr>
            <a:spLocks noGrp="1"/>
          </p:cNvSpPr>
          <p:nvPr>
            <p:ph type="title"/>
          </p:nvPr>
        </p:nvSpPr>
        <p:spPr>
          <a:xfrm>
            <a:off x="990600" y="664359"/>
            <a:ext cx="10515600" cy="1145224"/>
          </a:xfrm>
        </p:spPr>
        <p:txBody>
          <a:bodyPr>
            <a:normAutofit/>
          </a:bodyPr>
          <a:lstStyle/>
          <a:p>
            <a:pPr algn="ctr"/>
            <a:r>
              <a:rPr lang="en-US" sz="3600" dirty="0">
                <a:latin typeface="Verdana" panose="020B0604030504040204" pitchFamily="34" charset="0"/>
                <a:ea typeface="Verdana" panose="020B0604030504040204" pitchFamily="34" charset="0"/>
                <a:cs typeface="Verdana" panose="020B0604030504040204" pitchFamily="34" charset="0"/>
              </a:rPr>
              <a:t>Who will this device be designed for?</a:t>
            </a:r>
          </a:p>
        </p:txBody>
      </p:sp>
      <p:sp>
        <p:nvSpPr>
          <p:cNvPr id="3" name="Content Placeholder 2">
            <a:extLst>
              <a:ext uri="{FF2B5EF4-FFF2-40B4-BE49-F238E27FC236}">
                <a16:creationId xmlns:a16="http://schemas.microsoft.com/office/drawing/2014/main" id="{37B97905-04C0-4C1F-B67D-FBD03F6B6CAF}"/>
              </a:ext>
            </a:extLst>
          </p:cNvPr>
          <p:cNvSpPr>
            <a:spLocks noGrp="1"/>
          </p:cNvSpPr>
          <p:nvPr>
            <p:ph idx="1"/>
          </p:nvPr>
        </p:nvSpPr>
        <p:spPr>
          <a:xfrm>
            <a:off x="838200" y="2286000"/>
            <a:ext cx="10515600" cy="3432175"/>
          </a:xfrm>
        </p:spPr>
        <p:txBody>
          <a:bodyPr>
            <a:norm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Anyone with a visual impairment or disability will be able to use this device to walk safely avoiding obstacles or trip hazards</a:t>
            </a:r>
            <a:r>
              <a:rPr lang="en-US" sz="3200">
                <a:latin typeface="Verdana" panose="020B0604030504040204" pitchFamily="34" charset="0"/>
                <a:ea typeface="Verdana" panose="020B0604030504040204" pitchFamily="34" charset="0"/>
                <a:cs typeface="Verdana" panose="020B0604030504040204" pitchFamily="34" charset="0"/>
              </a:rPr>
              <a:t>. </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The device will be designed to be very intuitive and easy to operate.</a:t>
            </a:r>
          </a:p>
        </p:txBody>
      </p:sp>
    </p:spTree>
    <p:extLst>
      <p:ext uri="{BB962C8B-B14F-4D97-AF65-F5344CB8AC3E}">
        <p14:creationId xmlns:p14="http://schemas.microsoft.com/office/powerpoint/2010/main" val="30563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3679-781A-4A9E-BCDB-4F38242E007F}"/>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Project Constraints</a:t>
            </a:r>
          </a:p>
        </p:txBody>
      </p:sp>
      <p:pic>
        <p:nvPicPr>
          <p:cNvPr id="4" name="Content Placeholder 3">
            <a:extLst>
              <a:ext uri="{FF2B5EF4-FFF2-40B4-BE49-F238E27FC236}">
                <a16:creationId xmlns:a16="http://schemas.microsoft.com/office/drawing/2014/main" id="{E2996D5A-CD72-423B-BB07-7E41659DDFFB}"/>
              </a:ext>
            </a:extLst>
          </p:cNvPr>
          <p:cNvPicPr>
            <a:picLocks noGrp="1" noChangeAspect="1"/>
          </p:cNvPicPr>
          <p:nvPr>
            <p:ph idx="1"/>
          </p:nvPr>
        </p:nvPicPr>
        <p:blipFill>
          <a:blip r:embed="rId2"/>
          <a:stretch>
            <a:fillRect/>
          </a:stretch>
        </p:blipFill>
        <p:spPr>
          <a:xfrm>
            <a:off x="1154954" y="2468032"/>
            <a:ext cx="3988728" cy="3416300"/>
          </a:xfrm>
          <a:prstGeom prst="rect">
            <a:avLst/>
          </a:prstGeom>
        </p:spPr>
      </p:pic>
      <p:sp>
        <p:nvSpPr>
          <p:cNvPr id="6" name="TextBox 5">
            <a:extLst>
              <a:ext uri="{FF2B5EF4-FFF2-40B4-BE49-F238E27FC236}">
                <a16:creationId xmlns:a16="http://schemas.microsoft.com/office/drawing/2014/main" id="{7A4DDF0E-3A46-48B9-8508-B9B2E9028372}"/>
              </a:ext>
            </a:extLst>
          </p:cNvPr>
          <p:cNvSpPr txBox="1"/>
          <p:nvPr/>
        </p:nvSpPr>
        <p:spPr>
          <a:xfrm>
            <a:off x="5867400" y="2743200"/>
            <a:ext cx="49530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10 Hours of power supply</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Three meters maximum accurate distance detection </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Measuring angle of 15 degrees</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Hard surfaces detection with few soft surfaces detection</a:t>
            </a:r>
          </a:p>
          <a:p>
            <a:pPr marL="285750" indent="-285750">
              <a:buFont typeface="Arial" panose="020B0604020202020204" pitchFamily="34" charset="0"/>
              <a:buChar char="•"/>
            </a:pPr>
            <a:endPar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Limited Budget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84012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5AC2-D783-4BD3-84E0-8EF3E9195BAB}"/>
              </a:ext>
            </a:extLst>
          </p:cNvPr>
          <p:cNvSpPr>
            <a:spLocks noGrp="1"/>
          </p:cNvSpPr>
          <p:nvPr>
            <p:ph type="title"/>
          </p:nvPr>
        </p:nvSpPr>
        <p:spPr/>
        <p:txBody>
          <a:bodyPr/>
          <a:lstStyle/>
          <a:p>
            <a:pPr algn="ctr"/>
            <a:r>
              <a:rPr lang="en-US" dirty="0">
                <a:latin typeface="Verdana" panose="020B0604030504040204" pitchFamily="34" charset="0"/>
                <a:ea typeface="Verdana" panose="020B0604030504040204" pitchFamily="34" charset="0"/>
                <a:cs typeface="Verdana" panose="020B0604030504040204" pitchFamily="34" charset="0"/>
              </a:rPr>
              <a:t>Standards</a:t>
            </a:r>
          </a:p>
        </p:txBody>
      </p:sp>
      <p:sp>
        <p:nvSpPr>
          <p:cNvPr id="3" name="Content Placeholder 2">
            <a:extLst>
              <a:ext uri="{FF2B5EF4-FFF2-40B4-BE49-F238E27FC236}">
                <a16:creationId xmlns:a16="http://schemas.microsoft.com/office/drawing/2014/main" id="{9BCF2348-A5E0-4A1A-B79D-2AD72273AED6}"/>
              </a:ext>
            </a:extLst>
          </p:cNvPr>
          <p:cNvSpPr>
            <a:spLocks noGrp="1"/>
          </p:cNvSpPr>
          <p:nvPr>
            <p:ph idx="1"/>
          </p:nvPr>
        </p:nvSpPr>
        <p:spPr>
          <a:xfrm>
            <a:off x="381001" y="2743200"/>
            <a:ext cx="7772400" cy="3063077"/>
          </a:xfrm>
        </p:spPr>
        <p:txBody>
          <a:bodyPr>
            <a:norm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International Organization for Standardization- one of the most respected developer of standards in the world</a:t>
            </a:r>
          </a:p>
          <a:p>
            <a:r>
              <a:rPr lang="en-US" sz="2000" dirty="0">
                <a:latin typeface="Verdana" panose="020B0604030504040204" pitchFamily="34" charset="0"/>
                <a:ea typeface="Verdana" panose="020B0604030504040204" pitchFamily="34" charset="0"/>
                <a:cs typeface="Verdana" panose="020B0604030504040204" pitchFamily="34" charset="0"/>
              </a:rPr>
              <a:t>Approved Work Item, ISO/AWI 21856 assists products for people with disabilities; assistance involves general requirements and test methods</a:t>
            </a:r>
          </a:p>
          <a:p>
            <a:r>
              <a:rPr lang="en-US" sz="2000" dirty="0">
                <a:latin typeface="Verdana" panose="020B0604030504040204" pitchFamily="34" charset="0"/>
                <a:ea typeface="Verdana" panose="020B0604030504040204" pitchFamily="34" charset="0"/>
                <a:cs typeface="Verdana" panose="020B0604030504040204" pitchFamily="34" charset="0"/>
              </a:rPr>
              <a:t>The technical committee, ISO/TC 173, standardizes the field of assistive product and services to compensate those with disabilities.</a:t>
            </a:r>
          </a:p>
        </p:txBody>
      </p:sp>
      <p:pic>
        <p:nvPicPr>
          <p:cNvPr id="1026" name="Picture 2" descr="File:ISO Logo (Red square).svg">
            <a:extLst>
              <a:ext uri="{FF2B5EF4-FFF2-40B4-BE49-F238E27FC236}">
                <a16:creationId xmlns:a16="http://schemas.microsoft.com/office/drawing/2014/main" id="{9760E7E1-F42E-45A4-B947-8409A7E7A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873" y="2362200"/>
            <a:ext cx="3328987" cy="306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4472</TotalTime>
  <Words>943</Words>
  <Application>Microsoft Office PowerPoint</Application>
  <PresentationFormat>Widescreen</PresentationFormat>
  <Paragraphs>128</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Century Gothic</vt:lpstr>
      <vt:lpstr>Century Schoolbook</vt:lpstr>
      <vt:lpstr>Lato</vt:lpstr>
      <vt:lpstr>Lato Black</vt:lpstr>
      <vt:lpstr>Verdana</vt:lpstr>
      <vt:lpstr>Wingdings 3</vt:lpstr>
      <vt:lpstr>Ion Boardroom</vt:lpstr>
      <vt:lpstr> Electronic Cane for the Blind</vt:lpstr>
      <vt:lpstr>PowerPoint Presentation</vt:lpstr>
      <vt:lpstr>INTRODUCTION</vt:lpstr>
      <vt:lpstr>PROJECT DESCRIPTION</vt:lpstr>
      <vt:lpstr>PROJECT GOAL</vt:lpstr>
      <vt:lpstr>OVERVIEW DIAGRAM</vt:lpstr>
      <vt:lpstr>Who will this device be designed for?</vt:lpstr>
      <vt:lpstr>Project Constraints</vt:lpstr>
      <vt:lpstr>Standards</vt:lpstr>
      <vt:lpstr>Deliverables</vt:lpstr>
      <vt:lpstr>Device Specifications</vt:lpstr>
      <vt:lpstr>Methodology Test</vt:lpstr>
      <vt:lpstr>Smart Mobility Assistance Device Applicant: AT&amp;T Intellectual Property I, L.P.  Location: Atlanta, GA, US Application Number: 15/622,096                 Family ID: 63685385 Filed: June 14, 2017</vt:lpstr>
      <vt:lpstr>System For Guiding Blind And Method Thereof  Applicant: Inventec (Pudong) Technology Corporation  Location: Shanghai CN Application Number: 15/622983                 Family ID: 58893532 Filed: June 14, 2017</vt:lpstr>
      <vt:lpstr>Method and device for visually impaired assistance  Applicant: VasuYantra Corp.       Location: Milpitas, CA US Application Number: 15/411,837                 Family ID: 60022636 Filed: January 20, 2017</vt:lpstr>
      <vt:lpstr>Risk Management </vt:lpstr>
      <vt:lpstr>Backup Plan</vt:lpstr>
      <vt:lpstr>LESSONS LEARNED</vt:lpstr>
      <vt:lpstr>FUTURE DIRECTIONS</vt:lpstr>
      <vt:lpstr>SUMMARY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cane for the blind</dc:title>
  <dc:creator>Francisco Jeremias Sorto Lemus</dc:creator>
  <cp:lastModifiedBy>Aragon Mejia, Samuel A</cp:lastModifiedBy>
  <cp:revision>90</cp:revision>
  <cp:lastPrinted>2018-12-04T00:04:34Z</cp:lastPrinted>
  <dcterms:created xsi:type="dcterms:W3CDTF">2018-09-13T12:02:45Z</dcterms:created>
  <dcterms:modified xsi:type="dcterms:W3CDTF">2018-12-04T21:26:19Z</dcterms:modified>
</cp:coreProperties>
</file>