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LZQ1VhrSoDLS2dzMRrR37TM3n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380307-18E6-4277-87CA-02B7F1E34A04}">
  <a:tblStyle styleId="{6D380307-18E6-4277-87CA-02B7F1E34A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41571f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6c41571fa5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41571fa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6c41571fa5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41571fa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6c41571fa5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41571fa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6c41571fa5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41571fa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Variables actually used in tree construction</a:t>
            </a:r>
            <a:endParaRPr/>
          </a:p>
        </p:txBody>
      </p:sp>
      <p:sp>
        <p:nvSpPr>
          <p:cNvPr id="117" name="Google Shape;117;g6c41571fa5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41571fa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6c41571fa5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41571fa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6c41571fa5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41571fa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6c41571fa5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Games played has an inverse relationship with AE, meaning more games played pre-draft means less impact on the ice.</a:t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41571fa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6c41571fa5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6c41571fa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g6c41571f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c41571fa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6c41571fa5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Non-quantitative factors like player psychology, injury, intangibles </a:t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41571fa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6c41571fa5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6c41571fa5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g6c41571f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c41571fa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6c41571f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c41571fa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6c41571f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c1530a92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6c1530a9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c41571fa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6c41571f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41571fa5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6c41571fa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41571fa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optimal number of PC is 4, and 91% of variance explained by below 4 principal components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PC1 is the performance of the hockey players regarding goals and assists before draft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PC2 is the body measurement of the hockey players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PC3 is the penalty minutes in hockey games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PC4 is Games played in the year leading up to the player’s draft eligible draft.</a:t>
            </a:r>
            <a:endParaRPr/>
          </a:p>
        </p:txBody>
      </p:sp>
      <p:sp>
        <p:nvSpPr>
          <p:cNvPr id="70" name="Google Shape;70;g6c41571fa5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6"/>
          <p:cNvSpPr txBox="1"/>
          <p:nvPr>
            <p:ph type="title"/>
          </p:nvPr>
        </p:nvSpPr>
        <p:spPr>
          <a:xfrm>
            <a:off x="0" y="16778"/>
            <a:ext cx="9144000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" type="body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2" type="body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2" type="body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5641875" y="5229200"/>
            <a:ext cx="3209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Sujith Xavier,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Kurian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Siqi, Xiao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Joshua, Zhang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5215600" y="3524475"/>
            <a:ext cx="38220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Drafting Hockey Players, a Model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41571fa5_0_46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82" name="Google Shape;82;g6c41571fa5_0_46"/>
          <p:cNvSpPr txBox="1"/>
          <p:nvPr>
            <p:ph idx="1" type="body"/>
          </p:nvPr>
        </p:nvSpPr>
        <p:spPr>
          <a:xfrm>
            <a:off x="2123728" y="9639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 sz="2400"/>
              <a:t>PCR</a:t>
            </a:r>
            <a:endParaRPr sz="2400"/>
          </a:p>
        </p:txBody>
      </p:sp>
      <p:sp>
        <p:nvSpPr>
          <p:cNvPr id="83" name="Google Shape;83;g6c41571fa5_0_46"/>
          <p:cNvSpPr txBox="1"/>
          <p:nvPr/>
        </p:nvSpPr>
        <p:spPr>
          <a:xfrm>
            <a:off x="3540800" y="5568325"/>
            <a:ext cx="4287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 Explained: 95.73%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MSE: 307.9919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6c41571fa5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9750" y="1069492"/>
            <a:ext cx="5219900" cy="44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6c41571fa5_0_46"/>
          <p:cNvSpPr/>
          <p:nvPr/>
        </p:nvSpPr>
        <p:spPr>
          <a:xfrm>
            <a:off x="7061400" y="3465225"/>
            <a:ext cx="345600" cy="61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6c41571fa5_0_46"/>
          <p:cNvSpPr/>
          <p:nvPr/>
        </p:nvSpPr>
        <p:spPr>
          <a:xfrm>
            <a:off x="7061400" y="4577725"/>
            <a:ext cx="345600" cy="345600"/>
          </a:xfrm>
          <a:prstGeom prst="flowChartConnec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1571fa5_0_57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92" name="Google Shape;92;g6c41571fa5_0_57"/>
          <p:cNvSpPr txBox="1"/>
          <p:nvPr>
            <p:ph idx="1" type="body"/>
          </p:nvPr>
        </p:nvSpPr>
        <p:spPr>
          <a:xfrm>
            <a:off x="2123728" y="9639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 sz="2400"/>
              <a:t>Linear Regression - Full Dataset</a:t>
            </a:r>
            <a:endParaRPr sz="2400"/>
          </a:p>
        </p:txBody>
      </p:sp>
      <p:sp>
        <p:nvSpPr>
          <p:cNvPr id="93" name="Google Shape;93;g6c41571fa5_0_57"/>
          <p:cNvSpPr txBox="1"/>
          <p:nvPr/>
        </p:nvSpPr>
        <p:spPr>
          <a:xfrm>
            <a:off x="1517025" y="1514500"/>
            <a:ext cx="2648700" cy="2139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endParaRPr b="1" i="0" sz="2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Handedness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Games Played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Goals Scored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Penalty Minutes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6c41571fa5_0_57"/>
          <p:cNvSpPr txBox="1"/>
          <p:nvPr/>
        </p:nvSpPr>
        <p:spPr>
          <a:xfrm>
            <a:off x="1517075" y="3696800"/>
            <a:ext cx="2648700" cy="2247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Important Metrics:</a:t>
            </a:r>
            <a:endParaRPr b="1" i="0" sz="2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Adj. R</a:t>
            </a:r>
            <a:r>
              <a:rPr b="1" baseline="30000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: 0.2114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p-value: &lt; 2.2e-16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Test MSE: 307.9922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6c41571fa5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2050" y="1560150"/>
            <a:ext cx="4673350" cy="250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41571fa5_0_79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101" name="Google Shape;101;g6c41571fa5_0_79"/>
          <p:cNvSpPr txBox="1"/>
          <p:nvPr>
            <p:ph idx="1" type="body"/>
          </p:nvPr>
        </p:nvSpPr>
        <p:spPr>
          <a:xfrm>
            <a:off x="2123728" y="9639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 sz="2400"/>
              <a:t>Linear Regression - Forwards</a:t>
            </a:r>
            <a:endParaRPr sz="2400"/>
          </a:p>
        </p:txBody>
      </p:sp>
      <p:sp>
        <p:nvSpPr>
          <p:cNvPr id="102" name="Google Shape;102;g6c41571fa5_0_79"/>
          <p:cNvSpPr txBox="1"/>
          <p:nvPr/>
        </p:nvSpPr>
        <p:spPr>
          <a:xfrm>
            <a:off x="1479800" y="1514500"/>
            <a:ext cx="2686200" cy="2139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endParaRPr b="1" i="0" sz="2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Handedness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Games Played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Goals Scored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Penalty Minutes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6c41571fa5_0_79"/>
          <p:cNvSpPr txBox="1"/>
          <p:nvPr/>
        </p:nvSpPr>
        <p:spPr>
          <a:xfrm>
            <a:off x="1479725" y="3696800"/>
            <a:ext cx="2686200" cy="2247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Important Metrics:</a:t>
            </a:r>
            <a:endParaRPr b="1" i="0" sz="2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Adj. R</a:t>
            </a:r>
            <a:r>
              <a:rPr b="1" baseline="30000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: 0.1974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p-value: 3.406e-10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Test MSE: 315.9038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6c41571fa5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250" y="1576860"/>
            <a:ext cx="4673350" cy="2640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6c41571fa5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175" y="4369519"/>
            <a:ext cx="26860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41571fa5_0_93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111" name="Google Shape;111;g6c41571fa5_0_93"/>
          <p:cNvSpPr txBox="1"/>
          <p:nvPr>
            <p:ph idx="1" type="body"/>
          </p:nvPr>
        </p:nvSpPr>
        <p:spPr>
          <a:xfrm>
            <a:off x="2123728" y="9639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 sz="2400"/>
              <a:t>Linear Regression - Defense</a:t>
            </a:r>
            <a:endParaRPr sz="2400"/>
          </a:p>
        </p:txBody>
      </p:sp>
      <p:sp>
        <p:nvSpPr>
          <p:cNvPr id="112" name="Google Shape;112;g6c41571fa5_0_93"/>
          <p:cNvSpPr txBox="1"/>
          <p:nvPr/>
        </p:nvSpPr>
        <p:spPr>
          <a:xfrm>
            <a:off x="1453250" y="1514500"/>
            <a:ext cx="2712600" cy="2139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endParaRPr b="1" i="0" sz="2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Handedness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Assists Given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Penalty Minutes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6c41571fa5_0_93"/>
          <p:cNvSpPr txBox="1"/>
          <p:nvPr/>
        </p:nvSpPr>
        <p:spPr>
          <a:xfrm>
            <a:off x="1453075" y="3696800"/>
            <a:ext cx="2712600" cy="2247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Important Metrics:</a:t>
            </a:r>
            <a:endParaRPr b="1" i="0" sz="2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Adj. R</a:t>
            </a:r>
            <a:r>
              <a:rPr b="1" baseline="30000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: 0.365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p-value: 1.192e-11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Test MSE: 294.1469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6c41571fa5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250" y="1576860"/>
            <a:ext cx="4673350" cy="237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41571fa5_0_107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120" name="Google Shape;120;g6c41571fa5_0_107"/>
          <p:cNvSpPr txBox="1"/>
          <p:nvPr>
            <p:ph idx="1" type="body"/>
          </p:nvPr>
        </p:nvSpPr>
        <p:spPr>
          <a:xfrm>
            <a:off x="2123728" y="9639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 sz="2400"/>
              <a:t>Regression Trees - Full Dataset</a:t>
            </a:r>
            <a:endParaRPr sz="2400"/>
          </a:p>
        </p:txBody>
      </p:sp>
      <p:sp>
        <p:nvSpPr>
          <p:cNvPr id="121" name="Google Shape;121;g6c41571fa5_0_107"/>
          <p:cNvSpPr txBox="1"/>
          <p:nvPr/>
        </p:nvSpPr>
        <p:spPr>
          <a:xfrm>
            <a:off x="1529575" y="1514500"/>
            <a:ext cx="2636400" cy="2139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endParaRPr b="1" i="0" sz="2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Penalty minutes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Goals Scored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Games Played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Assists </a:t>
            </a: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Given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6c41571fa5_0_107"/>
          <p:cNvSpPr txBox="1"/>
          <p:nvPr/>
        </p:nvSpPr>
        <p:spPr>
          <a:xfrm>
            <a:off x="1529350" y="3696800"/>
            <a:ext cx="2636400" cy="2247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Important Metrics:</a:t>
            </a:r>
            <a:endParaRPr b="1" i="0" sz="18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Test MSE: 308.0036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6c41571fa5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650" y="1514500"/>
            <a:ext cx="4927324" cy="35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6c41571fa5_0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6650" y="1482038"/>
            <a:ext cx="4927325" cy="3566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41571fa5_0_118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130" name="Google Shape;130;g6c41571fa5_0_118"/>
          <p:cNvSpPr txBox="1"/>
          <p:nvPr>
            <p:ph idx="1" type="body"/>
          </p:nvPr>
        </p:nvSpPr>
        <p:spPr>
          <a:xfrm>
            <a:off x="2123728" y="9639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 sz="2400"/>
              <a:t>Regression Trees - Forwards</a:t>
            </a:r>
            <a:endParaRPr sz="2400"/>
          </a:p>
        </p:txBody>
      </p:sp>
      <p:sp>
        <p:nvSpPr>
          <p:cNvPr id="131" name="Google Shape;131;g6c41571fa5_0_118"/>
          <p:cNvSpPr txBox="1"/>
          <p:nvPr/>
        </p:nvSpPr>
        <p:spPr>
          <a:xfrm>
            <a:off x="1496925" y="1514500"/>
            <a:ext cx="2668800" cy="2139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endParaRPr b="1" i="0" sz="2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Penalty Minutes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Goals Scored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Games Played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Assists Given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6c41571fa5_0_118"/>
          <p:cNvSpPr txBox="1"/>
          <p:nvPr/>
        </p:nvSpPr>
        <p:spPr>
          <a:xfrm>
            <a:off x="1496975" y="3696800"/>
            <a:ext cx="2668800" cy="2247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Important Metrics:</a:t>
            </a:r>
            <a:endParaRPr b="1" i="0" sz="18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Test MSE: 315.9015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6c41571fa5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6575" y="1514499"/>
            <a:ext cx="4917401" cy="35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c41571fa5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7550" y="1540975"/>
            <a:ext cx="4866451" cy="34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41571fa5_0_129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140" name="Google Shape;140;g6c41571fa5_0_129"/>
          <p:cNvSpPr txBox="1"/>
          <p:nvPr>
            <p:ph idx="1" type="body"/>
          </p:nvPr>
        </p:nvSpPr>
        <p:spPr>
          <a:xfrm>
            <a:off x="2123728" y="9639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 sz="2400"/>
              <a:t>Regression Trees - Defense</a:t>
            </a:r>
            <a:endParaRPr sz="2400"/>
          </a:p>
        </p:txBody>
      </p:sp>
      <p:sp>
        <p:nvSpPr>
          <p:cNvPr id="141" name="Google Shape;141;g6c41571fa5_0_129"/>
          <p:cNvSpPr txBox="1"/>
          <p:nvPr/>
        </p:nvSpPr>
        <p:spPr>
          <a:xfrm>
            <a:off x="1524000" y="1514500"/>
            <a:ext cx="2641800" cy="2139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endParaRPr b="1" i="0" sz="2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Penalty Minutes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Goals Scored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Games Played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Assists Given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6c41571fa5_0_129"/>
          <p:cNvSpPr txBox="1"/>
          <p:nvPr/>
        </p:nvSpPr>
        <p:spPr>
          <a:xfrm>
            <a:off x="1523975" y="3696800"/>
            <a:ext cx="2641800" cy="2247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Important Metrics:</a:t>
            </a:r>
            <a:endParaRPr b="1" i="0" sz="18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Test MSE: 294.1018</a:t>
            </a:r>
            <a:endParaRPr b="1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6c41571fa5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7000" y="1514500"/>
            <a:ext cx="4907001" cy="353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6c41571fa5_0_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7000" y="1561691"/>
            <a:ext cx="4907001" cy="354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41571fa5_0_140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150" name="Google Shape;150;g6c41571fa5_0_140"/>
          <p:cNvSpPr txBox="1"/>
          <p:nvPr>
            <p:ph idx="1" type="body"/>
          </p:nvPr>
        </p:nvSpPr>
        <p:spPr>
          <a:xfrm>
            <a:off x="2123728" y="9639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 sz="2400"/>
              <a:t>Clustering</a:t>
            </a:r>
            <a:endParaRPr sz="2400"/>
          </a:p>
        </p:txBody>
      </p:sp>
      <p:pic>
        <p:nvPicPr>
          <p:cNvPr id="151" name="Google Shape;151;g6c41571fa5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5" y="1514500"/>
            <a:ext cx="7453225" cy="3922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6c41571fa5_0_140"/>
          <p:cNvSpPr txBox="1"/>
          <p:nvPr/>
        </p:nvSpPr>
        <p:spPr>
          <a:xfrm>
            <a:off x="3540800" y="5568325"/>
            <a:ext cx="4287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PC: 4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Clusters: 3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6c41571fa5_0_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75" y="1471075"/>
            <a:ext cx="7453226" cy="396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Interpretation</a:t>
            </a:r>
            <a:endParaRPr/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2123728" y="9639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Linear Regression</a:t>
            </a:r>
            <a:endParaRPr/>
          </a:p>
        </p:txBody>
      </p:sp>
      <p:sp>
        <p:nvSpPr>
          <p:cNvPr id="160" name="Google Shape;160;p3"/>
          <p:cNvSpPr txBox="1"/>
          <p:nvPr>
            <p:ph idx="2" type="body"/>
          </p:nvPr>
        </p:nvSpPr>
        <p:spPr>
          <a:xfrm>
            <a:off x="2134072" y="1463824"/>
            <a:ext cx="65631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Weight, Handedness and Penalty in minutes are the common predictors. </a:t>
            </a:r>
            <a:endParaRPr sz="24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Defense model has the lowest testing error and the highest Adj.R</a:t>
            </a:r>
            <a:r>
              <a:rPr baseline="30000" lang="en-US" sz="2400"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4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Weight , Handedness, Goals scored, Penalty Minutes are positively related to Action Events, whereas Games Played has a negative relationship.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3"/>
          <p:cNvGraphicFramePr/>
          <p:nvPr/>
        </p:nvGraphicFramePr>
        <p:xfrm>
          <a:off x="2982105" y="4689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{6D380307-18E6-4277-87CA-02B7F1E34A04}</a:tableStyleId>
              </a:tblPr>
              <a:tblGrid>
                <a:gridCol w="990600"/>
                <a:gridCol w="733425"/>
                <a:gridCol w="1238250"/>
                <a:gridCol w="1009650"/>
                <a:gridCol w="742950"/>
              </a:tblGrid>
              <a:tr h="25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Optimal Tree Size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Tree 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 Error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lm 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 Error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</a:t>
                      </a:r>
                      <a:r>
                        <a:rPr b="0" baseline="3000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Combined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308.0036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307.9919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 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Forwards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315.9015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315.905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0.1921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Defense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294.1018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294.1441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0.3582 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41571fa5_0_161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Interpretation</a:t>
            </a:r>
            <a:endParaRPr/>
          </a:p>
        </p:txBody>
      </p:sp>
      <p:sp>
        <p:nvSpPr>
          <p:cNvPr id="167" name="Google Shape;167;g6c41571fa5_0_161"/>
          <p:cNvSpPr txBox="1"/>
          <p:nvPr/>
        </p:nvSpPr>
        <p:spPr>
          <a:xfrm>
            <a:off x="2138363" y="1244167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Regression Tree 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6c41571fa5_0_161"/>
          <p:cNvSpPr txBox="1"/>
          <p:nvPr/>
        </p:nvSpPr>
        <p:spPr>
          <a:xfrm>
            <a:off x="1944914" y="1840619"/>
            <a:ext cx="7039429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Penalty Minutes the most important factor which defines Action Events of a player. 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Pruned Regression Tree for Combined data has only </a:t>
            </a:r>
            <a:r>
              <a:rPr b="0" i="1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Penalty in minutes 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Pruned Regression Tree for Forward player have following variables.</a:t>
            </a:r>
            <a:endParaRPr/>
          </a:p>
          <a:p>
            <a:pPr indent="-342900" lvl="3" marL="50800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urier New"/>
              <a:buChar char="o"/>
            </a:pPr>
            <a:r>
              <a:rPr b="0" i="1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Penalty in minutes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50800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urier New"/>
              <a:buChar char="o"/>
            </a:pPr>
            <a:r>
              <a:rPr b="0" i="1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Goals scored &amp; Weight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50800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urier New"/>
              <a:buChar char="o"/>
            </a:pPr>
            <a:r>
              <a:rPr b="0" i="1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Games played</a:t>
            </a:r>
            <a:endParaRPr b="0" i="1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Pruned Regression Tree for Defense player have following variables</a:t>
            </a:r>
            <a:endParaRPr/>
          </a:p>
          <a:p>
            <a:pPr indent="-342900" lvl="3" marL="50800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urier New"/>
              <a:buChar char="o"/>
            </a:pPr>
            <a:r>
              <a:rPr b="0" i="1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Penalty in minutes</a:t>
            </a:r>
            <a:endParaRPr/>
          </a:p>
          <a:p>
            <a:pPr indent="-342900" lvl="3" marL="50800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urier New"/>
              <a:buChar char="o"/>
            </a:pPr>
            <a:r>
              <a:rPr b="0" i="1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 b="0" i="1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c41571fa5_0_21"/>
          <p:cNvSpPr txBox="1"/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6" name="Google Shape;26;g6c41571fa5_0_21"/>
          <p:cNvSpPr txBox="1"/>
          <p:nvPr>
            <p:ph idx="1" type="body"/>
          </p:nvPr>
        </p:nvSpPr>
        <p:spPr>
          <a:xfrm>
            <a:off x="315500" y="1444351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Drafting</a:t>
            </a:r>
            <a:endParaRPr b="1" sz="3000"/>
          </a:p>
        </p:txBody>
      </p:sp>
      <p:sp>
        <p:nvSpPr>
          <p:cNvPr id="27" name="Google Shape;27;g6c41571fa5_0_21"/>
          <p:cNvSpPr txBox="1"/>
          <p:nvPr>
            <p:ph idx="2" type="body"/>
          </p:nvPr>
        </p:nvSpPr>
        <p:spPr>
          <a:xfrm>
            <a:off x="382550" y="2149350"/>
            <a:ext cx="86766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An annual event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Teams select the rights to eligible players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Worst performing teams from previous season select first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Effective way to acquire talent for cheap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Risky activity due to high chance of failure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41571fa5_0_156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4" name="Google Shape;174;g6c41571fa5_0_156"/>
          <p:cNvSpPr txBox="1"/>
          <p:nvPr>
            <p:ph idx="2" type="body"/>
          </p:nvPr>
        </p:nvSpPr>
        <p:spPr>
          <a:xfrm>
            <a:off x="1815417" y="955918"/>
            <a:ext cx="65631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Opportunities to identify more predictors which can further improve the overall performance of the model.</a:t>
            </a:r>
            <a:endParaRPr sz="2400"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Total Penalty in minutes, Goals scored, Games played and Weight are the key factors that decide the overall performance of a player to be successful in the NHL. </a:t>
            </a:r>
            <a:endParaRPr sz="2400"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Penalty in minutes the most important factor</a:t>
            </a:r>
            <a:endParaRPr sz="2400"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models provide a methodical process to pick a draft player that will be successful in the NHL. </a:t>
            </a:r>
            <a:endParaRPr sz="2400"/>
          </a:p>
          <a:p>
            <a: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br>
              <a:rPr lang="en-US"/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Critique</a:t>
            </a:r>
            <a:endParaRPr/>
          </a:p>
        </p:txBody>
      </p:sp>
      <p:sp>
        <p:nvSpPr>
          <p:cNvPr id="180" name="Google Shape;180;p20"/>
          <p:cNvSpPr txBox="1"/>
          <p:nvPr>
            <p:ph idx="2" type="body"/>
          </p:nvPr>
        </p:nvSpPr>
        <p:spPr>
          <a:xfrm>
            <a:off x="1815425" y="1184575"/>
            <a:ext cx="7328700" cy="4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Identify more predictors which can further improve the overall performance of the model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Include data from drafted players that did not play in the NHL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Response variable is subjectively created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Non-quantitative factors might also has an impact on player’s performance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br>
              <a:rPr lang="en-US"/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c41571fa5_1_1"/>
          <p:cNvSpPr txBox="1"/>
          <p:nvPr>
            <p:ph idx="2" type="body"/>
          </p:nvPr>
        </p:nvSpPr>
        <p:spPr>
          <a:xfrm>
            <a:off x="467550" y="2276874"/>
            <a:ext cx="80847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 sz="4800"/>
              <a:t>Thank you!</a:t>
            </a:r>
            <a:endParaRPr b="1" sz="4800"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 sz="4800"/>
              <a:t>Any Questions?</a:t>
            </a:r>
            <a:endParaRPr b="1" sz="4800"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b="1" sz="4800"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b="1" sz="4800"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/>
              <a:t>Go Bruins!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c41571fa5_0_27"/>
          <p:cNvSpPr txBox="1"/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33" name="Google Shape;33;g6c41571fa5_0_27"/>
          <p:cNvSpPr txBox="1"/>
          <p:nvPr>
            <p:ph idx="1" type="body"/>
          </p:nvPr>
        </p:nvSpPr>
        <p:spPr>
          <a:xfrm>
            <a:off x="457200" y="1600201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Drafting</a:t>
            </a:r>
            <a:endParaRPr b="1" sz="3000"/>
          </a:p>
        </p:txBody>
      </p:sp>
      <p:sp>
        <p:nvSpPr>
          <p:cNvPr id="34" name="Google Shape;34;g6c41571fa5_0_27"/>
          <p:cNvSpPr txBox="1"/>
          <p:nvPr>
            <p:ph idx="2" type="body"/>
          </p:nvPr>
        </p:nvSpPr>
        <p:spPr>
          <a:xfrm>
            <a:off x="467550" y="2276875"/>
            <a:ext cx="86763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On average, only </a:t>
            </a:r>
            <a:r>
              <a:rPr b="1" lang="en-US" sz="2400"/>
              <a:t>22.68%</a:t>
            </a:r>
            <a:r>
              <a:rPr lang="en-US" sz="2400"/>
              <a:t> of all drafted players since 2005 have scored at least 10 points in the NHL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There are too many candidates to be scouted in person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 Analysis in this space is in its infancy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c41571fa5_0_3"/>
          <p:cNvSpPr txBox="1"/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0" name="Google Shape;40;g6c41571fa5_0_3"/>
          <p:cNvSpPr txBox="1"/>
          <p:nvPr>
            <p:ph idx="2" type="body"/>
          </p:nvPr>
        </p:nvSpPr>
        <p:spPr>
          <a:xfrm>
            <a:off x="1752675" y="1851650"/>
            <a:ext cx="72306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B45F06"/>
              </a:buClr>
              <a:buSzPts val="3000"/>
              <a:buChar char="●"/>
            </a:pPr>
            <a:r>
              <a:rPr b="1" lang="en-US" sz="3000">
                <a:solidFill>
                  <a:srgbClr val="B45F06"/>
                </a:solidFill>
              </a:rPr>
              <a:t>Data Description</a:t>
            </a:r>
            <a:endParaRPr b="1" sz="3000">
              <a:solidFill>
                <a:srgbClr val="B45F06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000"/>
              <a:buChar char="●"/>
            </a:pPr>
            <a:r>
              <a:rPr b="1" lang="en-US" sz="3000">
                <a:solidFill>
                  <a:srgbClr val="B45F06"/>
                </a:solidFill>
              </a:rPr>
              <a:t>Modeling</a:t>
            </a:r>
            <a:endParaRPr b="1" sz="3000">
              <a:solidFill>
                <a:srgbClr val="B45F06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000"/>
              <a:buChar char="●"/>
            </a:pPr>
            <a:r>
              <a:rPr b="1" lang="en-US" sz="3000">
                <a:solidFill>
                  <a:srgbClr val="B45F06"/>
                </a:solidFill>
              </a:rPr>
              <a:t>Interpretation</a:t>
            </a:r>
            <a:endParaRPr b="1" sz="3000">
              <a:solidFill>
                <a:srgbClr val="B45F06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000"/>
              <a:buChar char="●"/>
            </a:pPr>
            <a:r>
              <a:rPr b="1" lang="en-US" sz="3000">
                <a:solidFill>
                  <a:srgbClr val="B45F06"/>
                </a:solidFill>
              </a:rPr>
              <a:t>Conclusion</a:t>
            </a:r>
            <a:endParaRPr b="1" sz="3000">
              <a:solidFill>
                <a:srgbClr val="B45F06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000"/>
              <a:buChar char="●"/>
            </a:pPr>
            <a:r>
              <a:rPr b="1" lang="en-US" sz="3000">
                <a:solidFill>
                  <a:srgbClr val="B45F06"/>
                </a:solidFill>
              </a:rPr>
              <a:t>Critique</a:t>
            </a:r>
            <a:endParaRPr b="1" sz="3000">
              <a:solidFill>
                <a:srgbClr val="B45F06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000"/>
              <a:buChar char="●"/>
            </a:pPr>
            <a:r>
              <a:rPr b="1" lang="en-US" sz="3000">
                <a:solidFill>
                  <a:srgbClr val="B45F06"/>
                </a:solidFill>
              </a:rPr>
              <a:t>Q&amp;A</a:t>
            </a:r>
            <a:endParaRPr b="1" sz="3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c41571fa5_0_9"/>
          <p:cNvSpPr txBox="1"/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46" name="Google Shape;46;g6c41571fa5_0_9"/>
          <p:cNvSpPr txBox="1"/>
          <p:nvPr>
            <p:ph idx="2" type="body"/>
          </p:nvPr>
        </p:nvSpPr>
        <p:spPr>
          <a:xfrm>
            <a:off x="0" y="1322075"/>
            <a:ext cx="9210000" cy="26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Name of Dataset:</a:t>
            </a:r>
            <a:r>
              <a:rPr lang="en-US" sz="2400"/>
              <a:t> Hockey Data.xlsx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3429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Data Source:</a:t>
            </a:r>
            <a:r>
              <a:rPr lang="en-US" sz="2400"/>
              <a:t> National Hockey League Official Website                    </a:t>
            </a:r>
            <a:r>
              <a:rPr i="1" lang="en-US" sz="2400" u="sng">
                <a:solidFill>
                  <a:srgbClr val="0000FF"/>
                </a:solidFill>
              </a:rPr>
              <a:t>http://www.nhl.com/stats/</a:t>
            </a:r>
            <a:endParaRPr i="1" sz="2400" u="sng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3429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Data Description:</a:t>
            </a:r>
            <a:r>
              <a:rPr lang="en-US" sz="2400"/>
              <a:t> Total of </a:t>
            </a:r>
            <a:r>
              <a:rPr b="1" lang="en-US" sz="2400"/>
              <a:t>472 </a:t>
            </a:r>
            <a:r>
              <a:rPr lang="en-US" sz="2400"/>
              <a:t>active players’ information is collected from 1996 to 2019; </a:t>
            </a:r>
            <a:r>
              <a:rPr b="1" lang="en-US" sz="2400"/>
              <a:t>21 </a:t>
            </a:r>
            <a:r>
              <a:rPr lang="en-US" sz="2400"/>
              <a:t>numerical and </a:t>
            </a:r>
            <a:r>
              <a:rPr b="1" lang="en-US" sz="2400"/>
              <a:t>7 </a:t>
            </a:r>
            <a:r>
              <a:rPr lang="en-US" sz="2400"/>
              <a:t>categorical variables.</a:t>
            </a:r>
            <a:r>
              <a:rPr lang="en-US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7" name="Google Shape;47;g6c41571fa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175" y="4118650"/>
            <a:ext cx="6063234" cy="237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c1530a921_0_0"/>
          <p:cNvSpPr txBox="1"/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53" name="Google Shape;53;g6c1530a921_0_0"/>
          <p:cNvSpPr txBox="1"/>
          <p:nvPr>
            <p:ph idx="1" type="body"/>
          </p:nvPr>
        </p:nvSpPr>
        <p:spPr>
          <a:xfrm>
            <a:off x="343875" y="1304751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Pre-Draft Data - The Predictors</a:t>
            </a:r>
            <a:endParaRPr b="1" sz="3000"/>
          </a:p>
        </p:txBody>
      </p:sp>
      <p:sp>
        <p:nvSpPr>
          <p:cNvPr id="54" name="Google Shape;54;g6c1530a921_0_0"/>
          <p:cNvSpPr txBox="1"/>
          <p:nvPr>
            <p:ph idx="2" type="body"/>
          </p:nvPr>
        </p:nvSpPr>
        <p:spPr>
          <a:xfrm>
            <a:off x="495875" y="1983725"/>
            <a:ext cx="83742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Demographic Information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    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Country 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Physical Metrics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    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Height, Weight, Handedness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Pre-Draft On-Ice Statistics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    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Goals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     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Assists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     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Penalty Minutes standardized to 82 game pace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     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Games Played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     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Pre-Draft League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c41571fa5_0_15"/>
          <p:cNvSpPr txBox="1"/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60" name="Google Shape;60;g6c41571fa5_0_15"/>
          <p:cNvSpPr txBox="1"/>
          <p:nvPr>
            <p:ph idx="1" type="body"/>
          </p:nvPr>
        </p:nvSpPr>
        <p:spPr>
          <a:xfrm>
            <a:off x="304800" y="1295401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Post-Draft Data - The Response</a:t>
            </a:r>
            <a:endParaRPr b="1" sz="3000"/>
          </a:p>
        </p:txBody>
      </p:sp>
      <p:sp>
        <p:nvSpPr>
          <p:cNvPr id="61" name="Google Shape;61;g6c41571fa5_0_15"/>
          <p:cNvSpPr txBox="1"/>
          <p:nvPr>
            <p:ph idx="2" type="body"/>
          </p:nvPr>
        </p:nvSpPr>
        <p:spPr>
          <a:xfrm>
            <a:off x="48000" y="2427675"/>
            <a:ext cx="90480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Post-Draft On-Ice Statistics</a:t>
            </a:r>
            <a:endParaRPr b="1" sz="2400"/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Hits, Goals, Assists, Points, Penalty Minutes, and Shots standardized to 82 game pace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Action Events* (AE)</a:t>
            </a:r>
            <a:endParaRPr b="1" sz="2400"/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Subjectively defined: Penalty Minutes/2 + Goals + Assists + Hits +Shots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* All terms standardized to 82 game pace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c41571fa5_1_7"/>
          <p:cNvSpPr txBox="1"/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67" name="Google Shape;67;g6c41571fa5_1_7"/>
          <p:cNvSpPr txBox="1"/>
          <p:nvPr>
            <p:ph idx="2" type="body"/>
          </p:nvPr>
        </p:nvSpPr>
        <p:spPr>
          <a:xfrm>
            <a:off x="181375" y="1374175"/>
            <a:ext cx="8394300" cy="4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Transformation: </a:t>
            </a:r>
            <a:r>
              <a:rPr lang="en-US" sz="2400"/>
              <a:t>Large variance exists in dataset; take </a:t>
            </a:r>
            <a:r>
              <a:rPr b="1" lang="en-US" sz="2400"/>
              <a:t>log(AE) </a:t>
            </a:r>
            <a:r>
              <a:rPr lang="en-US" sz="2400"/>
              <a:t>to stabilize the model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Data Validation: </a:t>
            </a:r>
            <a:r>
              <a:rPr lang="en-US" sz="2400"/>
              <a:t>Training/Testing set = </a:t>
            </a:r>
            <a:r>
              <a:rPr b="1" lang="en-US" sz="2400"/>
              <a:t>0.75:0.25</a:t>
            </a:r>
            <a:endParaRPr b="1" sz="2400"/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Data Split: </a:t>
            </a:r>
            <a:r>
              <a:rPr lang="en-US" sz="2400"/>
              <a:t>Split the whole dataset into forwards and defense based on 2 different positions in the game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Outliers Identification:</a:t>
            </a:r>
            <a:r>
              <a:rPr lang="en-US" sz="2400"/>
              <a:t> </a:t>
            </a:r>
            <a:r>
              <a:rPr b="1" lang="en-US" sz="2400"/>
              <a:t>11 </a:t>
            </a:r>
            <a:r>
              <a:rPr lang="en-US" sz="2400"/>
              <a:t>outliers are detected in Action Events, but we kept them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41571fa5_0_34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73" name="Google Shape;73;g6c41571fa5_0_34"/>
          <p:cNvSpPr txBox="1"/>
          <p:nvPr>
            <p:ph idx="1" type="body"/>
          </p:nvPr>
        </p:nvSpPr>
        <p:spPr>
          <a:xfrm>
            <a:off x="2123728" y="9639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 sz="2400"/>
              <a:t>PCA</a:t>
            </a:r>
            <a:endParaRPr sz="2400"/>
          </a:p>
        </p:txBody>
      </p:sp>
      <p:pic>
        <p:nvPicPr>
          <p:cNvPr id="74" name="Google Shape;74;g6c41571fa5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1625" y="1043446"/>
            <a:ext cx="5445950" cy="46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6c41571fa5_0_34"/>
          <p:cNvSpPr txBox="1"/>
          <p:nvPr/>
        </p:nvSpPr>
        <p:spPr>
          <a:xfrm>
            <a:off x="3540800" y="5568325"/>
            <a:ext cx="4287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6        4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6c41571fa5_0_34"/>
          <p:cNvSpPr/>
          <p:nvPr/>
        </p:nvSpPr>
        <p:spPr>
          <a:xfrm>
            <a:off x="5511950" y="6127000"/>
            <a:ext cx="345300" cy="152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</cp:coreProperties>
</file>