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G/tT6MajbC9Qy/t9CJvdxzkxf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14" autoAdjust="0"/>
  </p:normalViewPr>
  <p:slideViewPr>
    <p:cSldViewPr snapToGrid="0">
      <p:cViewPr varScale="1">
        <p:scale>
          <a:sx n="59" d="100"/>
          <a:sy n="59" d="100"/>
        </p:scale>
        <p:origin x="14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Take forecasts for each team based on their historical performance game by game, adjust for difficulty of opponent, and simulate a season.</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r>
              <a:rPr lang="en-US" dirty="0"/>
              <a:t>Helps data hungry models like Neural Network, but overall can allow a larger training set which is better for accuracy as long as the historic data is relevant.</a:t>
            </a:r>
          </a:p>
          <a:p>
            <a:pPr marL="228600" lvl="0" indent="-228600" algn="l" rtl="0">
              <a:spcBef>
                <a:spcPts val="0"/>
              </a:spcBef>
              <a:spcAft>
                <a:spcPts val="0"/>
              </a:spcAft>
              <a:buAutoNum type="arabicPeriod"/>
            </a:pPr>
            <a:endParaRPr lang="en-US" dirty="0"/>
          </a:p>
          <a:p>
            <a:pPr marL="228600" lvl="0" indent="-228600" algn="l" rtl="0">
              <a:spcBef>
                <a:spcPts val="0"/>
              </a:spcBef>
              <a:spcAft>
                <a:spcPts val="0"/>
              </a:spcAft>
              <a:buAutoNum type="arabicPeriod"/>
            </a:pPr>
            <a:r>
              <a:rPr lang="en-US" dirty="0"/>
              <a:t>Many interesting variables could be causal regressors, such as strength of opponent per Season, or aggregate Salary of roster players, etc.</a:t>
            </a:r>
            <a:endParaRPr dirty="0"/>
          </a:p>
        </p:txBody>
      </p:sp>
      <p:sp>
        <p:nvSpPr>
          <p:cNvPr id="260" name="Google Shape;26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Roster changes happen every year, and the loss of a good player or trading away a player who was well liked can cause slumps in performance.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Interesting parameters like hot streaks, injuries, home ice advantage, etc.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Look into the heatmap, what caused long stretches of average performance, great performance.</a:t>
            </a:r>
            <a:endParaRPr dirty="0"/>
          </a:p>
        </p:txBody>
      </p:sp>
      <p:sp>
        <p:nvSpPr>
          <p:cNvPr id="293" name="Google Shape;29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Hockey is a sport of parity.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too many variables to consider to answer this question.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have a small dataset.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Three sections</a:t>
            </a:r>
            <a:endParaRPr dirty="0"/>
          </a:p>
        </p:txBody>
      </p:sp>
      <p:sp>
        <p:nvSpPr>
          <p:cNvPr id="132" name="Google Shape;13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Over the last few years, the Bruins have been considered a Stanley Cup Contender, a legitimate choice for winning the championship.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Before the arrival of current greats like Patrice Bergeron, David Krejci, and Brad Marchand, the Bruins were a void of hockey talent.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Polar plot also hints at team performance from the area within color bands, with a larger area meaning better performance in season.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Heatmap tells the story of the different eras of Bruins Hockey. The dark strips in the middle of graph represent the time when the Bruins won the championship in 2011 and returned to the finals in 2013.</a:t>
            </a:r>
            <a:endParaRPr dirty="0"/>
          </a:p>
        </p:txBody>
      </p:sp>
      <p:sp>
        <p:nvSpPr>
          <p:cNvPr id="151" name="Google Shape;15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2012-2013 labor dispute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Entropy went down 20% by taking an average of the year before and the year after and imputing the two missing quarters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 outliers. Despite the league’s reputation for parity, somehow the Bruins have been outperforming the league on average.</a:t>
            </a:r>
            <a:endParaRPr dirty="0"/>
          </a:p>
        </p:txBody>
      </p:sp>
      <p:sp>
        <p:nvSpPr>
          <p:cNvPr id="165" name="Google Shape;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26" Type="http://schemas.openxmlformats.org/officeDocument/2006/relationships/image" Target="../media/image46.png"/><Relationship Id="rId3" Type="http://schemas.openxmlformats.org/officeDocument/2006/relationships/image" Target="../media/image8.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2" Type="http://schemas.openxmlformats.org/officeDocument/2006/relationships/notesSlide" Target="../notesSlides/notesSlide14.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24" Type="http://schemas.openxmlformats.org/officeDocument/2006/relationships/image" Target="../media/image44.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28" Type="http://schemas.openxmlformats.org/officeDocument/2006/relationships/image" Target="../media/image48.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9.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83"/>
        <p:cNvGrpSpPr/>
        <p:nvPr/>
      </p:nvGrpSpPr>
      <p:grpSpPr>
        <a:xfrm>
          <a:off x="0" y="0"/>
          <a:ext cx="0" cy="0"/>
          <a:chOff x="0" y="0"/>
          <a:chExt cx="0" cy="0"/>
        </a:xfrm>
      </p:grpSpPr>
      <p:sp>
        <p:nvSpPr>
          <p:cNvPr id="84" name="Google Shape;84;p1"/>
          <p:cNvSpPr/>
          <p:nvPr/>
        </p:nvSpPr>
        <p:spPr>
          <a:xfrm>
            <a:off x="0" y="0"/>
            <a:ext cx="6515366" cy="10287000"/>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
          <p:cNvSpPr/>
          <p:nvPr/>
        </p:nvSpPr>
        <p:spPr>
          <a:xfrm>
            <a:off x="1028700" y="1504835"/>
            <a:ext cx="3237711" cy="3237426"/>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1"/>
          <p:cNvPicPr preferRelativeResize="0"/>
          <p:nvPr/>
        </p:nvPicPr>
        <p:blipFill rotWithShape="1">
          <a:blip r:embed="rId3">
            <a:alphaModFix/>
          </a:blip>
          <a:srcRect/>
          <a:stretch/>
        </p:blipFill>
        <p:spPr>
          <a:xfrm rot="5400000">
            <a:off x="4514457" y="1754964"/>
            <a:ext cx="3095939" cy="2879223"/>
          </a:xfrm>
          <a:prstGeom prst="rect">
            <a:avLst/>
          </a:prstGeom>
          <a:noFill/>
          <a:ln>
            <a:noFill/>
          </a:ln>
        </p:spPr>
      </p:pic>
      <p:pic>
        <p:nvPicPr>
          <p:cNvPr id="87" name="Google Shape;87;p1"/>
          <p:cNvPicPr preferRelativeResize="0"/>
          <p:nvPr/>
        </p:nvPicPr>
        <p:blipFill rotWithShape="1">
          <a:blip r:embed="rId4">
            <a:alphaModFix/>
          </a:blip>
          <a:srcRect/>
          <a:stretch/>
        </p:blipFill>
        <p:spPr>
          <a:xfrm rot="10800000">
            <a:off x="4622815" y="5402609"/>
            <a:ext cx="1892551" cy="3379556"/>
          </a:xfrm>
          <a:prstGeom prst="rect">
            <a:avLst/>
          </a:prstGeom>
          <a:noFill/>
          <a:ln>
            <a:noFill/>
          </a:ln>
        </p:spPr>
      </p:pic>
      <p:pic>
        <p:nvPicPr>
          <p:cNvPr id="88" name="Google Shape;88;p1"/>
          <p:cNvPicPr preferRelativeResize="0"/>
          <p:nvPr/>
        </p:nvPicPr>
        <p:blipFill rotWithShape="1">
          <a:blip r:embed="rId3">
            <a:alphaModFix/>
          </a:blip>
          <a:srcRect/>
          <a:stretch/>
        </p:blipFill>
        <p:spPr>
          <a:xfrm rot="5400000">
            <a:off x="1295680" y="5510967"/>
            <a:ext cx="3095939" cy="2879223"/>
          </a:xfrm>
          <a:prstGeom prst="rect">
            <a:avLst/>
          </a:prstGeom>
          <a:noFill/>
          <a:ln>
            <a:noFill/>
          </a:ln>
        </p:spPr>
      </p:pic>
      <p:sp>
        <p:nvSpPr>
          <p:cNvPr id="89" name="Google Shape;89;p1"/>
          <p:cNvSpPr/>
          <p:nvPr/>
        </p:nvSpPr>
        <p:spPr>
          <a:xfrm rot="5400000">
            <a:off x="1028139" y="8064736"/>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
          <p:cNvPicPr preferRelativeResize="0"/>
          <p:nvPr/>
        </p:nvPicPr>
        <p:blipFill rotWithShape="1">
          <a:blip r:embed="rId5">
            <a:alphaModFix/>
          </a:blip>
          <a:srcRect/>
          <a:stretch/>
        </p:blipFill>
        <p:spPr>
          <a:xfrm>
            <a:off x="17002191" y="1028700"/>
            <a:ext cx="257109" cy="376665"/>
          </a:xfrm>
          <a:prstGeom prst="rect">
            <a:avLst/>
          </a:prstGeom>
          <a:noFill/>
          <a:ln>
            <a:noFill/>
          </a:ln>
        </p:spPr>
      </p:pic>
      <p:pic>
        <p:nvPicPr>
          <p:cNvPr id="91" name="Google Shape;91;p1"/>
          <p:cNvPicPr preferRelativeResize="0"/>
          <p:nvPr/>
        </p:nvPicPr>
        <p:blipFill rotWithShape="1">
          <a:blip r:embed="rId6">
            <a:alphaModFix/>
          </a:blip>
          <a:srcRect l="7987" r="7987"/>
          <a:stretch/>
        </p:blipFill>
        <p:spPr>
          <a:xfrm>
            <a:off x="6681220" y="497674"/>
            <a:ext cx="11329433" cy="7584351"/>
          </a:xfrm>
          <a:prstGeom prst="rect">
            <a:avLst/>
          </a:prstGeom>
          <a:noFill/>
          <a:ln>
            <a:noFill/>
          </a:ln>
        </p:spPr>
      </p:pic>
      <p:grpSp>
        <p:nvGrpSpPr>
          <p:cNvPr id="92" name="Google Shape;92;p1"/>
          <p:cNvGrpSpPr/>
          <p:nvPr/>
        </p:nvGrpSpPr>
        <p:grpSpPr>
          <a:xfrm>
            <a:off x="0" y="6745841"/>
            <a:ext cx="6515366" cy="3408227"/>
            <a:chOff x="0" y="47625"/>
            <a:chExt cx="8687155" cy="4544304"/>
          </a:xfrm>
        </p:grpSpPr>
        <p:sp>
          <p:nvSpPr>
            <p:cNvPr id="93" name="Google Shape;93;p1"/>
            <p:cNvSpPr txBox="1"/>
            <p:nvPr/>
          </p:nvSpPr>
          <p:spPr>
            <a:xfrm>
              <a:off x="0" y="47625"/>
              <a:ext cx="8687155" cy="2258683"/>
            </a:xfrm>
            <a:prstGeom prst="rect">
              <a:avLst/>
            </a:prstGeom>
            <a:noFill/>
            <a:ln>
              <a:noFill/>
            </a:ln>
          </p:spPr>
          <p:txBody>
            <a:bodyPr spcFirstLastPara="1" wrap="square" lIns="0" tIns="0" rIns="0" bIns="0" anchor="t" anchorCtr="0">
              <a:spAutoFit/>
            </a:bodyPr>
            <a:lstStyle/>
            <a:p>
              <a:pPr marL="0" marR="0" lvl="0" indent="0" algn="l" rtl="0">
                <a:lnSpc>
                  <a:spcPct val="734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4" name="Google Shape;94;p1"/>
            <p:cNvSpPr txBox="1"/>
            <p:nvPr/>
          </p:nvSpPr>
          <p:spPr>
            <a:xfrm>
              <a:off x="0" y="2940895"/>
              <a:ext cx="8687155" cy="1651034"/>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599" b="0" i="1" u="none" strike="noStrike" cap="none">
                  <a:solidFill>
                    <a:srgbClr val="17161C"/>
                  </a:solidFill>
                  <a:latin typeface="Roboto"/>
                  <a:ea typeface="Roboto"/>
                  <a:cs typeface="Roboto"/>
                  <a:sym typeface="Roboto"/>
                </a:rPr>
                <a:t> Jenny, Joshua, Ray, </a:t>
              </a:r>
              <a:endParaRPr/>
            </a:p>
            <a:p>
              <a:pPr marL="0" marR="0" lvl="0" indent="0" algn="ctr" rtl="0">
                <a:lnSpc>
                  <a:spcPct val="140011"/>
                </a:lnSpc>
                <a:spcBef>
                  <a:spcPts val="0"/>
                </a:spcBef>
                <a:spcAft>
                  <a:spcPts val="0"/>
                </a:spcAft>
                <a:buNone/>
              </a:pPr>
              <a:r>
                <a:rPr lang="en-US" sz="3599" b="0" i="1" u="none" strike="noStrike" cap="none">
                  <a:solidFill>
                    <a:srgbClr val="17161C"/>
                  </a:solidFill>
                  <a:latin typeface="Roboto"/>
                  <a:ea typeface="Roboto"/>
                  <a:cs typeface="Roboto"/>
                  <a:sym typeface="Roboto"/>
                </a:rPr>
                <a:t>Anshuman, Peng.</a:t>
              </a:r>
              <a:endParaRPr/>
            </a:p>
          </p:txBody>
        </p:sp>
      </p:grpSp>
      <p:grpSp>
        <p:nvGrpSpPr>
          <p:cNvPr id="95" name="Google Shape;95;p1"/>
          <p:cNvGrpSpPr/>
          <p:nvPr/>
        </p:nvGrpSpPr>
        <p:grpSpPr>
          <a:xfrm>
            <a:off x="6218165" y="8332109"/>
            <a:ext cx="12255542" cy="2363980"/>
            <a:chOff x="0" y="-600075"/>
            <a:chExt cx="16340723" cy="3151974"/>
          </a:xfrm>
        </p:grpSpPr>
        <p:sp>
          <p:nvSpPr>
            <p:cNvPr id="96" name="Google Shape;96;p1"/>
            <p:cNvSpPr txBox="1"/>
            <p:nvPr/>
          </p:nvSpPr>
          <p:spPr>
            <a:xfrm>
              <a:off x="0" y="-600075"/>
              <a:ext cx="16340700" cy="11052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5600" b="0" i="1" u="none" strike="noStrike" cap="none">
                  <a:solidFill>
                    <a:srgbClr val="F7F4FA"/>
                  </a:solidFill>
                  <a:latin typeface="Arial"/>
                  <a:ea typeface="Arial"/>
                  <a:cs typeface="Arial"/>
                  <a:sym typeface="Arial"/>
                </a:rPr>
                <a:t>Predicting Team &amp; Player Performance</a:t>
              </a:r>
              <a:endParaRPr/>
            </a:p>
          </p:txBody>
        </p:sp>
        <p:sp>
          <p:nvSpPr>
            <p:cNvPr id="97" name="Google Shape;97;p1"/>
            <p:cNvSpPr txBox="1"/>
            <p:nvPr/>
          </p:nvSpPr>
          <p:spPr>
            <a:xfrm>
              <a:off x="0" y="1749242"/>
              <a:ext cx="16340723" cy="802657"/>
            </a:xfrm>
            <a:prstGeom prst="rect">
              <a:avLst/>
            </a:prstGeom>
            <a:noFill/>
            <a:ln>
              <a:noFill/>
            </a:ln>
          </p:spPr>
          <p:txBody>
            <a:bodyPr spcFirstLastPara="1" wrap="square" lIns="0" tIns="0" rIns="0" bIns="0" anchor="t" anchorCtr="0">
              <a:spAutoFit/>
            </a:bodyPr>
            <a:lstStyle/>
            <a:p>
              <a:pPr marL="0" marR="0" lvl="0" indent="0" algn="ctr" rtl="0">
                <a:lnSpc>
                  <a:spcPct val="2799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233"/>
        <p:cNvGrpSpPr/>
        <p:nvPr/>
      </p:nvGrpSpPr>
      <p:grpSpPr>
        <a:xfrm>
          <a:off x="0" y="0"/>
          <a:ext cx="0" cy="0"/>
          <a:chOff x="0" y="0"/>
          <a:chExt cx="0" cy="0"/>
        </a:xfrm>
      </p:grpSpPr>
      <p:sp>
        <p:nvSpPr>
          <p:cNvPr id="234" name="Google Shape;234;p14"/>
          <p:cNvSpPr txBox="1"/>
          <p:nvPr/>
        </p:nvSpPr>
        <p:spPr>
          <a:xfrm>
            <a:off x="9804269" y="832110"/>
            <a:ext cx="9431057" cy="85766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5600" b="0" i="0" u="none" strike="noStrike" cap="none">
                <a:solidFill>
                  <a:srgbClr val="F7F4FA"/>
                </a:solidFill>
                <a:latin typeface="Arial"/>
                <a:ea typeface="Arial"/>
                <a:cs typeface="Arial"/>
                <a:sym typeface="Arial"/>
              </a:rPr>
              <a:t>ARIMA Models</a:t>
            </a:r>
            <a:endParaRPr/>
          </a:p>
        </p:txBody>
      </p:sp>
      <p:pic>
        <p:nvPicPr>
          <p:cNvPr id="235" name="Google Shape;235;p14"/>
          <p:cNvPicPr preferRelativeResize="0"/>
          <p:nvPr/>
        </p:nvPicPr>
        <p:blipFill rotWithShape="1">
          <a:blip r:embed="rId3">
            <a:alphaModFix/>
          </a:blip>
          <a:srcRect/>
          <a:stretch/>
        </p:blipFill>
        <p:spPr>
          <a:xfrm>
            <a:off x="17002191" y="8881635"/>
            <a:ext cx="257109" cy="376665"/>
          </a:xfrm>
          <a:prstGeom prst="rect">
            <a:avLst/>
          </a:prstGeom>
          <a:noFill/>
          <a:ln>
            <a:noFill/>
          </a:ln>
        </p:spPr>
      </p:pic>
      <p:pic>
        <p:nvPicPr>
          <p:cNvPr id="236" name="Google Shape;236;p14"/>
          <p:cNvPicPr preferRelativeResize="0"/>
          <p:nvPr/>
        </p:nvPicPr>
        <p:blipFill rotWithShape="1">
          <a:blip r:embed="rId4">
            <a:alphaModFix/>
          </a:blip>
          <a:srcRect/>
          <a:stretch/>
        </p:blipFill>
        <p:spPr>
          <a:xfrm>
            <a:off x="16565525" y="8558160"/>
            <a:ext cx="1552399" cy="1443731"/>
          </a:xfrm>
          <a:prstGeom prst="rect">
            <a:avLst/>
          </a:prstGeom>
          <a:noFill/>
          <a:ln>
            <a:noFill/>
          </a:ln>
        </p:spPr>
      </p:pic>
      <p:sp>
        <p:nvSpPr>
          <p:cNvPr id="237" name="Google Shape;237;p14"/>
          <p:cNvSpPr/>
          <p:nvPr/>
        </p:nvSpPr>
        <p:spPr>
          <a:xfrm>
            <a:off x="16908669" y="881944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8" name="Google Shape;238;p14"/>
          <p:cNvPicPr preferRelativeResize="0"/>
          <p:nvPr/>
        </p:nvPicPr>
        <p:blipFill rotWithShape="1">
          <a:blip r:embed="rId5">
            <a:alphaModFix/>
          </a:blip>
          <a:srcRect/>
          <a:stretch/>
        </p:blipFill>
        <p:spPr>
          <a:xfrm rot="10800000">
            <a:off x="16395449" y="0"/>
            <a:ext cx="1892551" cy="3379556"/>
          </a:xfrm>
          <a:prstGeom prst="rect">
            <a:avLst/>
          </a:prstGeom>
          <a:noFill/>
          <a:ln>
            <a:noFill/>
          </a:ln>
        </p:spPr>
      </p:pic>
      <p:pic>
        <p:nvPicPr>
          <p:cNvPr id="239" name="Google Shape;239;p14"/>
          <p:cNvPicPr preferRelativeResize="0"/>
          <p:nvPr/>
        </p:nvPicPr>
        <p:blipFill rotWithShape="1">
          <a:blip r:embed="rId6">
            <a:alphaModFix/>
          </a:blip>
          <a:srcRect t="6837"/>
          <a:stretch/>
        </p:blipFill>
        <p:spPr>
          <a:xfrm>
            <a:off x="589982" y="6591132"/>
            <a:ext cx="8775569" cy="3078085"/>
          </a:xfrm>
          <a:prstGeom prst="rect">
            <a:avLst/>
          </a:prstGeom>
          <a:noFill/>
          <a:ln>
            <a:noFill/>
          </a:ln>
        </p:spPr>
      </p:pic>
      <p:pic>
        <p:nvPicPr>
          <p:cNvPr id="240" name="Google Shape;240;p14"/>
          <p:cNvPicPr preferRelativeResize="0"/>
          <p:nvPr/>
        </p:nvPicPr>
        <p:blipFill rotWithShape="1">
          <a:blip r:embed="rId7">
            <a:alphaModFix/>
          </a:blip>
          <a:srcRect t="14701" b="14700"/>
          <a:stretch/>
        </p:blipFill>
        <p:spPr>
          <a:xfrm>
            <a:off x="589982" y="395770"/>
            <a:ext cx="8775569" cy="6195362"/>
          </a:xfrm>
          <a:prstGeom prst="rect">
            <a:avLst/>
          </a:prstGeom>
          <a:noFill/>
          <a:ln>
            <a:noFill/>
          </a:ln>
        </p:spPr>
      </p:pic>
      <p:grpSp>
        <p:nvGrpSpPr>
          <p:cNvPr id="241" name="Google Shape;241;p14"/>
          <p:cNvGrpSpPr/>
          <p:nvPr/>
        </p:nvGrpSpPr>
        <p:grpSpPr>
          <a:xfrm>
            <a:off x="9744790" y="2136583"/>
            <a:ext cx="6591180" cy="7400288"/>
            <a:chOff x="0" y="-9525"/>
            <a:chExt cx="8788240" cy="9867050"/>
          </a:xfrm>
        </p:grpSpPr>
        <p:sp>
          <p:nvSpPr>
            <p:cNvPr id="242" name="Google Shape;242;p14"/>
            <p:cNvSpPr txBox="1"/>
            <p:nvPr/>
          </p:nvSpPr>
          <p:spPr>
            <a:xfrm>
              <a:off x="0" y="-9525"/>
              <a:ext cx="8788240" cy="72752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0" i="0" u="none" strike="noStrike" cap="none">
                  <a:solidFill>
                    <a:srgbClr val="F7F4FA"/>
                  </a:solidFill>
                  <a:latin typeface="Arial"/>
                  <a:ea typeface="Arial"/>
                  <a:cs typeface="Arial"/>
                  <a:sym typeface="Arial"/>
                </a:rPr>
                <a:t>ARIMA (1,1,1)</a:t>
              </a:r>
              <a:endParaRPr/>
            </a:p>
          </p:txBody>
        </p:sp>
        <p:sp>
          <p:nvSpPr>
            <p:cNvPr id="243" name="Google Shape;243;p14"/>
            <p:cNvSpPr txBox="1"/>
            <p:nvPr/>
          </p:nvSpPr>
          <p:spPr>
            <a:xfrm>
              <a:off x="0" y="873728"/>
              <a:ext cx="8788240" cy="415871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b="0" i="0" u="none" strike="noStrike" cap="none">
                  <a:solidFill>
                    <a:srgbClr val="F7F4FA"/>
                  </a:solidFill>
                  <a:latin typeface="Roboto"/>
                  <a:ea typeface="Roboto"/>
                  <a:cs typeface="Roboto"/>
                  <a:sym typeface="Roboto"/>
                </a:rPr>
                <a:t>Created using brute force method and lambda =1</a:t>
              </a:r>
              <a:endParaRPr/>
            </a:p>
            <a:p>
              <a:pPr marL="0" marR="0" lvl="0" indent="0" algn="l" rtl="0">
                <a:lnSpc>
                  <a:spcPct val="140000"/>
                </a:lnSpc>
                <a:spcBef>
                  <a:spcPts val="0"/>
                </a:spcBef>
                <a:spcAft>
                  <a:spcPts val="0"/>
                </a:spcAft>
                <a:buNone/>
              </a:pPr>
              <a:r>
                <a:rPr lang="en-US" sz="2500" b="0" i="0" u="none" strike="noStrike" cap="none">
                  <a:solidFill>
                    <a:srgbClr val="F7F4FA"/>
                  </a:solidFill>
                  <a:latin typeface="Roboto"/>
                  <a:ea typeface="Roboto"/>
                  <a:cs typeface="Roboto"/>
                  <a:sym typeface="Roboto"/>
                </a:rPr>
                <a:t>1 lag difference is taken to make the model stationary, then one value and one error from previous quarter are referred to generate the next forecast</a:t>
              </a:r>
              <a:endParaRPr/>
            </a:p>
            <a:p>
              <a:pPr marL="0" marR="0" lvl="0" indent="0" algn="l" rtl="0">
                <a:lnSpc>
                  <a:spcPct val="140000"/>
                </a:lnSpc>
                <a:spcBef>
                  <a:spcPts val="0"/>
                </a:spcBef>
                <a:spcAft>
                  <a:spcPts val="0"/>
                </a:spcAft>
                <a:buNone/>
              </a:pPr>
              <a:endParaRPr sz="2500" b="0" i="0" u="none" strike="noStrike" cap="none">
                <a:solidFill>
                  <a:srgbClr val="F7F4FA"/>
                </a:solidFill>
                <a:latin typeface="Roboto"/>
                <a:ea typeface="Roboto"/>
                <a:cs typeface="Roboto"/>
                <a:sym typeface="Roboto"/>
              </a:endParaRPr>
            </a:p>
          </p:txBody>
        </p:sp>
        <p:sp>
          <p:nvSpPr>
            <p:cNvPr id="244" name="Google Shape;244;p14"/>
            <p:cNvSpPr txBox="1"/>
            <p:nvPr/>
          </p:nvSpPr>
          <p:spPr>
            <a:xfrm>
              <a:off x="0" y="6011620"/>
              <a:ext cx="8788240" cy="72752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600" b="0" i="0" u="none" strike="noStrike" cap="none">
                  <a:solidFill>
                    <a:srgbClr val="F7F4FA"/>
                  </a:solidFill>
                  <a:latin typeface="Arial"/>
                  <a:ea typeface="Arial"/>
                  <a:cs typeface="Arial"/>
                  <a:sym typeface="Arial"/>
                </a:rPr>
                <a:t>ARIMA (0,1,1)</a:t>
              </a:r>
              <a:endParaRPr/>
            </a:p>
          </p:txBody>
        </p:sp>
        <p:sp>
          <p:nvSpPr>
            <p:cNvPr id="245" name="Google Shape;245;p14"/>
            <p:cNvSpPr txBox="1"/>
            <p:nvPr/>
          </p:nvSpPr>
          <p:spPr>
            <a:xfrm>
              <a:off x="0" y="6894874"/>
              <a:ext cx="8788240" cy="2962651"/>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b="0" i="0" u="none" strike="noStrike" cap="none">
                  <a:solidFill>
                    <a:srgbClr val="F7F4FA"/>
                  </a:solidFill>
                  <a:latin typeface="Roboto"/>
                  <a:ea typeface="Roboto"/>
                  <a:cs typeface="Roboto"/>
                  <a:sym typeface="Roboto"/>
                </a:rPr>
                <a:t>Second model with lambda =-0.0731 generated a (0,1,1) model</a:t>
              </a:r>
              <a:endParaRPr/>
            </a:p>
            <a:p>
              <a:pPr marL="0" marR="0" lvl="0" indent="0" algn="l" rtl="0">
                <a:lnSpc>
                  <a:spcPct val="140000"/>
                </a:lnSpc>
                <a:spcBef>
                  <a:spcPts val="0"/>
                </a:spcBef>
                <a:spcAft>
                  <a:spcPts val="0"/>
                </a:spcAft>
                <a:buNone/>
              </a:pPr>
              <a:r>
                <a:rPr lang="en-US" sz="2500" b="0" i="0" u="none" strike="noStrike" cap="none">
                  <a:solidFill>
                    <a:srgbClr val="F7F4FA"/>
                  </a:solidFill>
                  <a:latin typeface="Roboto"/>
                  <a:ea typeface="Roboto"/>
                  <a:cs typeface="Roboto"/>
                  <a:sym typeface="Roboto"/>
                </a:rPr>
                <a:t>Comparing MASE and MAPE value, the first model with lambda = 1 have better in-sample and testing parameter</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Shape 249"/>
        <p:cNvGrpSpPr/>
        <p:nvPr/>
      </p:nvGrpSpPr>
      <p:grpSpPr>
        <a:xfrm>
          <a:off x="0" y="0"/>
          <a:ext cx="0" cy="0"/>
          <a:chOff x="0" y="0"/>
          <a:chExt cx="0" cy="0"/>
        </a:xfrm>
      </p:grpSpPr>
      <p:sp>
        <p:nvSpPr>
          <p:cNvPr id="250" name="Google Shape;250;p15"/>
          <p:cNvSpPr/>
          <p:nvPr/>
        </p:nvSpPr>
        <p:spPr>
          <a:xfrm>
            <a:off x="0" y="0"/>
            <a:ext cx="8197724" cy="10287000"/>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1" name="Google Shape;251;p15"/>
          <p:cNvPicPr preferRelativeResize="0"/>
          <p:nvPr/>
        </p:nvPicPr>
        <p:blipFill rotWithShape="1">
          <a:blip r:embed="rId3">
            <a:alphaModFix/>
          </a:blip>
          <a:srcRect/>
          <a:stretch/>
        </p:blipFill>
        <p:spPr>
          <a:xfrm>
            <a:off x="17002191" y="8881635"/>
            <a:ext cx="257109" cy="376665"/>
          </a:xfrm>
          <a:prstGeom prst="rect">
            <a:avLst/>
          </a:prstGeom>
          <a:noFill/>
          <a:ln>
            <a:noFill/>
          </a:ln>
        </p:spPr>
      </p:pic>
      <p:grpSp>
        <p:nvGrpSpPr>
          <p:cNvPr id="252" name="Google Shape;252;p15"/>
          <p:cNvGrpSpPr/>
          <p:nvPr/>
        </p:nvGrpSpPr>
        <p:grpSpPr>
          <a:xfrm>
            <a:off x="1028700" y="1028700"/>
            <a:ext cx="5655154" cy="3435263"/>
            <a:chOff x="0" y="0"/>
            <a:chExt cx="7540206" cy="4580350"/>
          </a:xfrm>
        </p:grpSpPr>
        <p:sp>
          <p:nvSpPr>
            <p:cNvPr id="253" name="Google Shape;253;p15"/>
            <p:cNvSpPr txBox="1"/>
            <p:nvPr/>
          </p:nvSpPr>
          <p:spPr>
            <a:xfrm>
              <a:off x="0" y="0"/>
              <a:ext cx="7540206" cy="222036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4800" b="0" i="0" u="none" strike="noStrike" cap="none">
                  <a:solidFill>
                    <a:srgbClr val="17161C"/>
                  </a:solidFill>
                  <a:latin typeface="Arial"/>
                  <a:ea typeface="Arial"/>
                  <a:cs typeface="Arial"/>
                  <a:sym typeface="Arial"/>
                </a:rPr>
                <a:t>Model Comparison</a:t>
              </a:r>
              <a:endParaRPr sz="4800"/>
            </a:p>
          </p:txBody>
        </p:sp>
        <p:sp>
          <p:nvSpPr>
            <p:cNvPr id="254" name="Google Shape;254;p15"/>
            <p:cNvSpPr txBox="1"/>
            <p:nvPr/>
          </p:nvSpPr>
          <p:spPr>
            <a:xfrm>
              <a:off x="0" y="2781334"/>
              <a:ext cx="7540206" cy="179901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a:solidFill>
                    <a:srgbClr val="17161C"/>
                  </a:solidFill>
                  <a:latin typeface="Roboto"/>
                  <a:ea typeface="Roboto"/>
                  <a:cs typeface="Roboto"/>
                  <a:sym typeface="Roboto"/>
                </a:rPr>
                <a:t>4 Models are compared : Naive, ETS, ARIMA &amp; Neural Network</a:t>
              </a:r>
              <a:endParaRPr/>
            </a:p>
          </p:txBody>
        </p:sp>
      </p:grpSp>
      <p:pic>
        <p:nvPicPr>
          <p:cNvPr id="255" name="Google Shape;255;p15"/>
          <p:cNvPicPr preferRelativeResize="0"/>
          <p:nvPr/>
        </p:nvPicPr>
        <p:blipFill rotWithShape="1">
          <a:blip r:embed="rId4">
            <a:alphaModFix/>
          </a:blip>
          <a:srcRect/>
          <a:stretch/>
        </p:blipFill>
        <p:spPr>
          <a:xfrm rot="10800000">
            <a:off x="6305173" y="6907444"/>
            <a:ext cx="1892551" cy="3379556"/>
          </a:xfrm>
          <a:prstGeom prst="rect">
            <a:avLst/>
          </a:prstGeom>
          <a:noFill/>
          <a:ln>
            <a:noFill/>
          </a:ln>
        </p:spPr>
      </p:pic>
      <p:sp>
        <p:nvSpPr>
          <p:cNvPr id="256" name="Google Shape;256;p15"/>
          <p:cNvSpPr/>
          <p:nvPr/>
        </p:nvSpPr>
        <p:spPr>
          <a:xfrm>
            <a:off x="3945797" y="793616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7" name="Google Shape;257;p15"/>
          <p:cNvPicPr preferRelativeResize="0"/>
          <p:nvPr/>
        </p:nvPicPr>
        <p:blipFill rotWithShape="1">
          <a:blip r:embed="rId5">
            <a:alphaModFix/>
          </a:blip>
          <a:srcRect l="3313" t="4080" r="6401" b="4218"/>
          <a:stretch/>
        </p:blipFill>
        <p:spPr>
          <a:xfrm>
            <a:off x="8679125" y="795000"/>
            <a:ext cx="8973026" cy="401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261"/>
        <p:cNvGrpSpPr/>
        <p:nvPr/>
      </p:nvGrpSpPr>
      <p:grpSpPr>
        <a:xfrm>
          <a:off x="0" y="0"/>
          <a:ext cx="0" cy="0"/>
          <a:chOff x="0" y="0"/>
          <a:chExt cx="0" cy="0"/>
        </a:xfrm>
      </p:grpSpPr>
      <p:sp>
        <p:nvSpPr>
          <p:cNvPr id="262" name="Google Shape;262;p16"/>
          <p:cNvSpPr/>
          <p:nvPr/>
        </p:nvSpPr>
        <p:spPr>
          <a:xfrm>
            <a:off x="8652883" y="0"/>
            <a:ext cx="9635117" cy="10287000"/>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1253" y="-38623"/>
            <a:ext cx="1566521" cy="1641261"/>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txBox="1"/>
          <p:nvPr/>
        </p:nvSpPr>
        <p:spPr>
          <a:xfrm>
            <a:off x="1579728" y="1949399"/>
            <a:ext cx="673183" cy="582764"/>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None/>
            </a:pPr>
            <a:r>
              <a:rPr lang="en-US" sz="3799" b="0" i="0" u="none" strike="noStrike" cap="none">
                <a:solidFill>
                  <a:srgbClr val="F7F4FA"/>
                </a:solidFill>
                <a:latin typeface="Arial"/>
                <a:ea typeface="Arial"/>
                <a:cs typeface="Arial"/>
                <a:sym typeface="Arial"/>
              </a:rPr>
              <a:t>1</a:t>
            </a:r>
            <a:endParaRPr/>
          </a:p>
        </p:txBody>
      </p:sp>
      <p:sp>
        <p:nvSpPr>
          <p:cNvPr id="265" name="Google Shape;265;p16"/>
          <p:cNvSpPr/>
          <p:nvPr/>
        </p:nvSpPr>
        <p:spPr>
          <a:xfrm>
            <a:off x="-1253" y="-38623"/>
            <a:ext cx="1566521" cy="1641261"/>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txBox="1"/>
          <p:nvPr/>
        </p:nvSpPr>
        <p:spPr>
          <a:xfrm>
            <a:off x="1579728" y="3882164"/>
            <a:ext cx="673183" cy="582764"/>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None/>
            </a:pPr>
            <a:r>
              <a:rPr lang="en-US" sz="3799" b="0" i="0" u="none" strike="noStrike" cap="none">
                <a:solidFill>
                  <a:srgbClr val="F7F4FA"/>
                </a:solidFill>
                <a:latin typeface="Arial"/>
                <a:ea typeface="Arial"/>
                <a:cs typeface="Arial"/>
                <a:sym typeface="Arial"/>
              </a:rPr>
              <a:t>2</a:t>
            </a:r>
            <a:endParaRPr/>
          </a:p>
        </p:txBody>
      </p:sp>
      <p:sp>
        <p:nvSpPr>
          <p:cNvPr id="267" name="Google Shape;267;p16"/>
          <p:cNvSpPr/>
          <p:nvPr/>
        </p:nvSpPr>
        <p:spPr>
          <a:xfrm>
            <a:off x="-1253" y="-38623"/>
            <a:ext cx="1566521" cy="1641261"/>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txBox="1"/>
          <p:nvPr/>
        </p:nvSpPr>
        <p:spPr>
          <a:xfrm>
            <a:off x="1579728" y="5814929"/>
            <a:ext cx="673183" cy="582764"/>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None/>
            </a:pPr>
            <a:r>
              <a:rPr lang="en-US" sz="3799" b="0" i="0" u="none" strike="noStrike" cap="none">
                <a:solidFill>
                  <a:srgbClr val="F7F4FA"/>
                </a:solidFill>
                <a:latin typeface="Arial"/>
                <a:ea typeface="Arial"/>
                <a:cs typeface="Arial"/>
                <a:sym typeface="Arial"/>
              </a:rPr>
              <a:t>3</a:t>
            </a:r>
            <a:endParaRPr/>
          </a:p>
        </p:txBody>
      </p:sp>
      <p:sp>
        <p:nvSpPr>
          <p:cNvPr id="269" name="Google Shape;269;p16"/>
          <p:cNvSpPr/>
          <p:nvPr/>
        </p:nvSpPr>
        <p:spPr>
          <a:xfrm>
            <a:off x="-1253" y="-38623"/>
            <a:ext cx="1566521" cy="1641261"/>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16"/>
          <p:cNvGrpSpPr/>
          <p:nvPr/>
        </p:nvGrpSpPr>
        <p:grpSpPr>
          <a:xfrm>
            <a:off x="3481702" y="1636427"/>
            <a:ext cx="3910644" cy="1331263"/>
            <a:chOff x="-76716" y="-9525"/>
            <a:chExt cx="5214192" cy="1775019"/>
          </a:xfrm>
        </p:grpSpPr>
        <p:sp>
          <p:nvSpPr>
            <p:cNvPr id="272" name="Google Shape;272;p16"/>
            <p:cNvSpPr txBox="1"/>
            <p:nvPr/>
          </p:nvSpPr>
          <p:spPr>
            <a:xfrm>
              <a:off x="0" y="-9525"/>
              <a:ext cx="5137476" cy="78790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0" i="0" u="none" strike="noStrike" cap="none" dirty="0">
                  <a:solidFill>
                    <a:srgbClr val="F7F4FA"/>
                  </a:solidFill>
                  <a:latin typeface="Arial"/>
                  <a:ea typeface="Arial"/>
                  <a:cs typeface="Arial"/>
                  <a:sym typeface="Arial"/>
                </a:rPr>
                <a:t>Expanding Analysis</a:t>
              </a:r>
              <a:endParaRPr sz="1100" dirty="0"/>
            </a:p>
          </p:txBody>
        </p:sp>
        <p:sp>
          <p:nvSpPr>
            <p:cNvPr id="273" name="Google Shape;273;p16"/>
            <p:cNvSpPr txBox="1"/>
            <p:nvPr/>
          </p:nvSpPr>
          <p:spPr>
            <a:xfrm>
              <a:off x="-76716" y="1047348"/>
              <a:ext cx="5137476" cy="7181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b="0" i="0" u="none" strike="noStrike" cap="none" dirty="0">
                  <a:solidFill>
                    <a:srgbClr val="F7F4FA"/>
                  </a:solidFill>
                  <a:latin typeface="Roboto"/>
                  <a:ea typeface="Roboto"/>
                  <a:cs typeface="Roboto"/>
                  <a:sym typeface="Roboto"/>
                </a:rPr>
                <a:t>Forecasting Games</a:t>
              </a:r>
              <a:endParaRPr dirty="0"/>
            </a:p>
          </p:txBody>
        </p:sp>
      </p:grpSp>
      <p:grpSp>
        <p:nvGrpSpPr>
          <p:cNvPr id="274" name="Google Shape;274;p16"/>
          <p:cNvGrpSpPr/>
          <p:nvPr/>
        </p:nvGrpSpPr>
        <p:grpSpPr>
          <a:xfrm>
            <a:off x="3539239" y="3569191"/>
            <a:ext cx="3853107" cy="1338216"/>
            <a:chOff x="0" y="-9525"/>
            <a:chExt cx="5137476" cy="1784288"/>
          </a:xfrm>
        </p:grpSpPr>
        <p:sp>
          <p:nvSpPr>
            <p:cNvPr id="275" name="Google Shape;275;p16"/>
            <p:cNvSpPr txBox="1"/>
            <p:nvPr/>
          </p:nvSpPr>
          <p:spPr>
            <a:xfrm>
              <a:off x="0" y="-9525"/>
              <a:ext cx="5137476" cy="78790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0" i="0" u="none" strike="noStrike" cap="none" dirty="0">
                  <a:solidFill>
                    <a:srgbClr val="F7F4FA"/>
                  </a:solidFill>
                  <a:latin typeface="Arial"/>
                  <a:ea typeface="Arial"/>
                  <a:cs typeface="Arial"/>
                  <a:sym typeface="Arial"/>
                </a:rPr>
                <a:t>Adding Observations</a:t>
              </a:r>
              <a:endParaRPr sz="1100" dirty="0"/>
            </a:p>
          </p:txBody>
        </p:sp>
        <p:sp>
          <p:nvSpPr>
            <p:cNvPr id="276" name="Google Shape;276;p16"/>
            <p:cNvSpPr txBox="1"/>
            <p:nvPr/>
          </p:nvSpPr>
          <p:spPr>
            <a:xfrm>
              <a:off x="0" y="1056874"/>
              <a:ext cx="5137476" cy="717889"/>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dirty="0">
                  <a:solidFill>
                    <a:srgbClr val="F7F4FA"/>
                  </a:solidFill>
                  <a:latin typeface="Roboto"/>
                  <a:ea typeface="Roboto"/>
                  <a:sym typeface="Roboto"/>
                </a:rPr>
                <a:t>More Information</a:t>
              </a:r>
              <a:endParaRPr dirty="0"/>
            </a:p>
          </p:txBody>
        </p:sp>
      </p:grpSp>
      <p:grpSp>
        <p:nvGrpSpPr>
          <p:cNvPr id="277" name="Google Shape;277;p16"/>
          <p:cNvGrpSpPr/>
          <p:nvPr/>
        </p:nvGrpSpPr>
        <p:grpSpPr>
          <a:xfrm>
            <a:off x="3539239" y="5501956"/>
            <a:ext cx="3853107" cy="1338216"/>
            <a:chOff x="0" y="-9525"/>
            <a:chExt cx="5137476" cy="1784288"/>
          </a:xfrm>
        </p:grpSpPr>
        <p:sp>
          <p:nvSpPr>
            <p:cNvPr id="278" name="Google Shape;278;p16"/>
            <p:cNvSpPr txBox="1"/>
            <p:nvPr/>
          </p:nvSpPr>
          <p:spPr>
            <a:xfrm>
              <a:off x="0" y="-9525"/>
              <a:ext cx="5137476" cy="78790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0" i="0" u="none" strike="noStrike" cap="none" dirty="0">
                  <a:solidFill>
                    <a:srgbClr val="F7F4FA"/>
                  </a:solidFill>
                  <a:latin typeface="Arial"/>
                  <a:ea typeface="Arial"/>
                  <a:cs typeface="Arial"/>
                  <a:sym typeface="Arial"/>
                </a:rPr>
                <a:t>Causal Regressors</a:t>
              </a:r>
              <a:endParaRPr sz="1100" dirty="0"/>
            </a:p>
          </p:txBody>
        </p:sp>
        <p:sp>
          <p:nvSpPr>
            <p:cNvPr id="279" name="Google Shape;279;p16"/>
            <p:cNvSpPr txBox="1"/>
            <p:nvPr/>
          </p:nvSpPr>
          <p:spPr>
            <a:xfrm>
              <a:off x="0" y="1056874"/>
              <a:ext cx="5137476" cy="717889"/>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b="0" i="0" u="none" strike="noStrike" cap="none" dirty="0">
                  <a:solidFill>
                    <a:srgbClr val="F7F4FA"/>
                  </a:solidFill>
                  <a:latin typeface="Roboto"/>
                  <a:ea typeface="Roboto"/>
                  <a:cs typeface="Roboto"/>
                  <a:sym typeface="Roboto"/>
                </a:rPr>
                <a:t>Enhance ARIMA Models</a:t>
              </a:r>
              <a:endParaRPr dirty="0"/>
            </a:p>
          </p:txBody>
        </p:sp>
      </p:grpSp>
      <p:pic>
        <p:nvPicPr>
          <p:cNvPr id="283" name="Google Shape;283;p16"/>
          <p:cNvPicPr preferRelativeResize="0"/>
          <p:nvPr/>
        </p:nvPicPr>
        <p:blipFill rotWithShape="1">
          <a:blip r:embed="rId3">
            <a:alphaModFix/>
          </a:blip>
          <a:srcRect/>
          <a:stretch/>
        </p:blipFill>
        <p:spPr>
          <a:xfrm>
            <a:off x="17002191" y="1028700"/>
            <a:ext cx="257109" cy="376665"/>
          </a:xfrm>
          <a:prstGeom prst="rect">
            <a:avLst/>
          </a:prstGeom>
          <a:noFill/>
          <a:ln>
            <a:noFill/>
          </a:ln>
        </p:spPr>
      </p:pic>
      <p:grpSp>
        <p:nvGrpSpPr>
          <p:cNvPr id="284" name="Google Shape;284;p16"/>
          <p:cNvGrpSpPr/>
          <p:nvPr/>
        </p:nvGrpSpPr>
        <p:grpSpPr>
          <a:xfrm>
            <a:off x="9881674" y="987985"/>
            <a:ext cx="5682528" cy="2602627"/>
            <a:chOff x="0" y="0"/>
            <a:chExt cx="7576704" cy="3470169"/>
          </a:xfrm>
        </p:grpSpPr>
        <p:sp>
          <p:nvSpPr>
            <p:cNvPr id="285" name="Google Shape;285;p16"/>
            <p:cNvSpPr txBox="1"/>
            <p:nvPr/>
          </p:nvSpPr>
          <p:spPr>
            <a:xfrm>
              <a:off x="0" y="0"/>
              <a:ext cx="7576704" cy="111018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b="0" i="0" u="none" strike="noStrike" cap="none">
                  <a:solidFill>
                    <a:srgbClr val="17161C"/>
                  </a:solidFill>
                  <a:latin typeface="Arial"/>
                  <a:ea typeface="Arial"/>
                  <a:cs typeface="Arial"/>
                  <a:sym typeface="Arial"/>
                </a:rPr>
                <a:t>Future Roadmap</a:t>
              </a:r>
              <a:endParaRPr/>
            </a:p>
          </p:txBody>
        </p:sp>
        <p:sp>
          <p:nvSpPr>
            <p:cNvPr id="286" name="Google Shape;286;p16"/>
            <p:cNvSpPr txBox="1"/>
            <p:nvPr/>
          </p:nvSpPr>
          <p:spPr>
            <a:xfrm>
              <a:off x="0" y="1671153"/>
              <a:ext cx="7576704" cy="179901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b="0" i="0" u="none" strike="noStrike" cap="none" dirty="0">
                  <a:solidFill>
                    <a:srgbClr val="17161C"/>
                  </a:solidFill>
                  <a:latin typeface="Roboto"/>
                  <a:ea typeface="Roboto"/>
                  <a:cs typeface="Roboto"/>
                  <a:sym typeface="Roboto"/>
                </a:rPr>
                <a:t>What are your next steps and goals? </a:t>
              </a:r>
              <a:endParaRPr dirty="0"/>
            </a:p>
          </p:txBody>
        </p:sp>
      </p:grpSp>
      <p:pic>
        <p:nvPicPr>
          <p:cNvPr id="287" name="Google Shape;287;p16"/>
          <p:cNvPicPr preferRelativeResize="0"/>
          <p:nvPr/>
        </p:nvPicPr>
        <p:blipFill rotWithShape="1">
          <a:blip r:embed="rId4">
            <a:alphaModFix/>
          </a:blip>
          <a:srcRect/>
          <a:stretch/>
        </p:blipFill>
        <p:spPr>
          <a:xfrm rot="-5400000">
            <a:off x="9396386" y="7650946"/>
            <a:ext cx="1892551" cy="3379556"/>
          </a:xfrm>
          <a:prstGeom prst="rect">
            <a:avLst/>
          </a:prstGeom>
          <a:noFill/>
          <a:ln>
            <a:noFill/>
          </a:ln>
        </p:spPr>
      </p:pic>
      <p:pic>
        <p:nvPicPr>
          <p:cNvPr id="288" name="Google Shape;288;p16"/>
          <p:cNvPicPr preferRelativeResize="0"/>
          <p:nvPr/>
        </p:nvPicPr>
        <p:blipFill rotWithShape="1">
          <a:blip r:embed="rId5">
            <a:alphaModFix/>
          </a:blip>
          <a:srcRect/>
          <a:stretch/>
        </p:blipFill>
        <p:spPr>
          <a:xfrm rot="5400000">
            <a:off x="9773316" y="7459995"/>
            <a:ext cx="3095939" cy="2879223"/>
          </a:xfrm>
          <a:prstGeom prst="rect">
            <a:avLst/>
          </a:prstGeom>
          <a:noFill/>
          <a:ln>
            <a:noFill/>
          </a:ln>
        </p:spPr>
      </p:pic>
      <p:sp>
        <p:nvSpPr>
          <p:cNvPr id="289" name="Google Shape;289;p16"/>
          <p:cNvSpPr/>
          <p:nvPr/>
        </p:nvSpPr>
        <p:spPr>
          <a:xfrm rot="5400000">
            <a:off x="15806301" y="6984277"/>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0" name="Google Shape;290;p16"/>
          <p:cNvPicPr preferRelativeResize="0"/>
          <p:nvPr/>
        </p:nvPicPr>
        <p:blipFill rotWithShape="1">
          <a:blip r:embed="rId5">
            <a:alphaModFix/>
          </a:blip>
          <a:srcRect/>
          <a:stretch/>
        </p:blipFill>
        <p:spPr>
          <a:xfrm rot="5400000">
            <a:off x="13169350" y="7459995"/>
            <a:ext cx="3095939" cy="28792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Shape 294"/>
        <p:cNvGrpSpPr/>
        <p:nvPr/>
      </p:nvGrpSpPr>
      <p:grpSpPr>
        <a:xfrm>
          <a:off x="0" y="0"/>
          <a:ext cx="0" cy="0"/>
          <a:chOff x="0" y="0"/>
          <a:chExt cx="0" cy="0"/>
        </a:xfrm>
      </p:grpSpPr>
      <p:sp>
        <p:nvSpPr>
          <p:cNvPr id="295" name="Google Shape;295;p17"/>
          <p:cNvSpPr/>
          <p:nvPr/>
        </p:nvSpPr>
        <p:spPr>
          <a:xfrm>
            <a:off x="0" y="0"/>
            <a:ext cx="12957609" cy="10287000"/>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7"/>
          <p:cNvGrpSpPr/>
          <p:nvPr/>
        </p:nvGrpSpPr>
        <p:grpSpPr>
          <a:xfrm>
            <a:off x="1028700" y="5228789"/>
            <a:ext cx="7445083" cy="4152133"/>
            <a:chOff x="0" y="-9525"/>
            <a:chExt cx="9926778" cy="5536177"/>
          </a:xfrm>
        </p:grpSpPr>
        <p:sp>
          <p:nvSpPr>
            <p:cNvPr id="297" name="Google Shape;297;p17"/>
            <p:cNvSpPr txBox="1"/>
            <p:nvPr/>
          </p:nvSpPr>
          <p:spPr>
            <a:xfrm>
              <a:off x="0" y="-9525"/>
              <a:ext cx="9926778" cy="17727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b="0" i="0" u="none" strike="noStrike" cap="none" dirty="0">
                  <a:solidFill>
                    <a:srgbClr val="17161C"/>
                  </a:solidFill>
                  <a:latin typeface="Arial"/>
                  <a:ea typeface="Arial"/>
                  <a:cs typeface="Arial"/>
                  <a:sym typeface="Arial"/>
                </a:rPr>
                <a:t>Analysis Critique</a:t>
              </a:r>
              <a:endParaRPr sz="1200" dirty="0"/>
            </a:p>
          </p:txBody>
        </p:sp>
        <p:sp>
          <p:nvSpPr>
            <p:cNvPr id="298" name="Google Shape;298;p17"/>
            <p:cNvSpPr txBox="1"/>
            <p:nvPr/>
          </p:nvSpPr>
          <p:spPr>
            <a:xfrm>
              <a:off x="0" y="3641280"/>
              <a:ext cx="9926778" cy="804323"/>
            </a:xfrm>
            <a:prstGeom prst="rect">
              <a:avLst/>
            </a:prstGeom>
            <a:noFill/>
            <a:ln>
              <a:noFill/>
            </a:ln>
          </p:spPr>
          <p:txBody>
            <a:bodyPr spcFirstLastPara="1" wrap="square" lIns="0" tIns="0" rIns="0" bIns="0" anchor="t" anchorCtr="0">
              <a:spAutoFit/>
            </a:bodyPr>
            <a:lstStyle/>
            <a:p>
              <a:pPr marL="457200" marR="0" lvl="0" indent="-457200" algn="l" rtl="0">
                <a:lnSpc>
                  <a:spcPct val="139964"/>
                </a:lnSpc>
                <a:spcBef>
                  <a:spcPts val="0"/>
                </a:spcBef>
                <a:spcAft>
                  <a:spcPts val="0"/>
                </a:spcAft>
                <a:buFont typeface="Arial" panose="020B0604020202020204" pitchFamily="34" charset="0"/>
                <a:buChar char="•"/>
              </a:pPr>
              <a:r>
                <a:rPr lang="en-US" sz="2800" b="0" i="0" u="none" strike="noStrike" cap="none" dirty="0">
                  <a:solidFill>
                    <a:srgbClr val="17161C"/>
                  </a:solidFill>
                  <a:latin typeface="Roboto"/>
                  <a:ea typeface="Roboto"/>
                  <a:cs typeface="Roboto"/>
                  <a:sym typeface="Roboto"/>
                </a:rPr>
                <a:t>Did not include interesting parameters</a:t>
              </a:r>
              <a:endParaRPr dirty="0"/>
            </a:p>
          </p:txBody>
        </p:sp>
        <p:sp>
          <p:nvSpPr>
            <p:cNvPr id="299" name="Google Shape;299;p17"/>
            <p:cNvSpPr txBox="1"/>
            <p:nvPr/>
          </p:nvSpPr>
          <p:spPr>
            <a:xfrm>
              <a:off x="0" y="4722329"/>
              <a:ext cx="9926778" cy="804323"/>
            </a:xfrm>
            <a:prstGeom prst="rect">
              <a:avLst/>
            </a:prstGeom>
            <a:noFill/>
            <a:ln>
              <a:noFill/>
            </a:ln>
          </p:spPr>
          <p:txBody>
            <a:bodyPr spcFirstLastPara="1" wrap="square" lIns="0" tIns="0" rIns="0" bIns="0" anchor="t" anchorCtr="0">
              <a:spAutoFit/>
            </a:bodyPr>
            <a:lstStyle/>
            <a:p>
              <a:pPr marL="457200" marR="0" lvl="0" indent="-457200" algn="l" rtl="0">
                <a:lnSpc>
                  <a:spcPct val="139964"/>
                </a:lnSpc>
                <a:spcBef>
                  <a:spcPts val="0"/>
                </a:spcBef>
                <a:spcAft>
                  <a:spcPts val="0"/>
                </a:spcAft>
                <a:buFont typeface="Arial" panose="020B0604020202020204" pitchFamily="34" charset="0"/>
                <a:buChar char="•"/>
              </a:pPr>
              <a:r>
                <a:rPr lang="en-US" sz="2800" b="0" i="0" u="none" strike="noStrike" cap="none" dirty="0">
                  <a:solidFill>
                    <a:srgbClr val="17161C"/>
                  </a:solidFill>
                  <a:latin typeface="Roboto"/>
                  <a:ea typeface="Roboto"/>
                  <a:cs typeface="Roboto"/>
                  <a:sym typeface="Roboto"/>
                </a:rPr>
                <a:t>Could dig deeper into interesting finds</a:t>
              </a:r>
              <a:endParaRPr dirty="0"/>
            </a:p>
          </p:txBody>
        </p:sp>
        <p:sp>
          <p:nvSpPr>
            <p:cNvPr id="300" name="Google Shape;300;p17"/>
            <p:cNvSpPr txBox="1"/>
            <p:nvPr/>
          </p:nvSpPr>
          <p:spPr>
            <a:xfrm>
              <a:off x="0" y="2560231"/>
              <a:ext cx="9926778" cy="804323"/>
            </a:xfrm>
            <a:prstGeom prst="rect">
              <a:avLst/>
            </a:prstGeom>
            <a:noFill/>
            <a:ln>
              <a:noFill/>
            </a:ln>
          </p:spPr>
          <p:txBody>
            <a:bodyPr spcFirstLastPara="1" wrap="square" lIns="0" tIns="0" rIns="0" bIns="0" anchor="t" anchorCtr="0">
              <a:spAutoFit/>
            </a:bodyPr>
            <a:lstStyle/>
            <a:p>
              <a:pPr marL="514350" marR="0" lvl="0" indent="-514350" algn="l" rtl="0">
                <a:lnSpc>
                  <a:spcPct val="139964"/>
                </a:lnSpc>
                <a:spcBef>
                  <a:spcPts val="0"/>
                </a:spcBef>
                <a:spcAft>
                  <a:spcPts val="0"/>
                </a:spcAft>
                <a:buFont typeface="Arial" panose="020B0604020202020204" pitchFamily="34" charset="0"/>
                <a:buChar char="•"/>
              </a:pPr>
              <a:r>
                <a:rPr lang="en-US" sz="2800" dirty="0">
                  <a:solidFill>
                    <a:srgbClr val="17161C"/>
                  </a:solidFill>
                  <a:latin typeface="Roboto"/>
                  <a:ea typeface="Roboto"/>
                  <a:sym typeface="Roboto"/>
                </a:rPr>
                <a:t>Did not account for roster changes</a:t>
              </a:r>
              <a:endParaRPr dirty="0"/>
            </a:p>
          </p:txBody>
        </p:sp>
      </p:grpSp>
      <p:pic>
        <p:nvPicPr>
          <p:cNvPr id="301" name="Google Shape;301;p17"/>
          <p:cNvPicPr preferRelativeResize="0"/>
          <p:nvPr/>
        </p:nvPicPr>
        <p:blipFill rotWithShape="1">
          <a:blip r:embed="rId3">
            <a:alphaModFix/>
          </a:blip>
          <a:srcRect/>
          <a:stretch/>
        </p:blipFill>
        <p:spPr>
          <a:xfrm rot="-5400000">
            <a:off x="743502" y="-743502"/>
            <a:ext cx="1892551" cy="3379556"/>
          </a:xfrm>
          <a:prstGeom prst="rect">
            <a:avLst/>
          </a:prstGeom>
          <a:noFill/>
          <a:ln>
            <a:noFill/>
          </a:ln>
        </p:spPr>
      </p:pic>
      <p:pic>
        <p:nvPicPr>
          <p:cNvPr id="302" name="Google Shape;302;p17"/>
          <p:cNvPicPr preferRelativeResize="0"/>
          <p:nvPr/>
        </p:nvPicPr>
        <p:blipFill rotWithShape="1">
          <a:blip r:embed="rId4">
            <a:alphaModFix/>
          </a:blip>
          <a:srcRect/>
          <a:stretch/>
        </p:blipFill>
        <p:spPr>
          <a:xfrm>
            <a:off x="10267078" y="-410912"/>
            <a:ext cx="3095939" cy="2879223"/>
          </a:xfrm>
          <a:prstGeom prst="rect">
            <a:avLst/>
          </a:prstGeom>
          <a:noFill/>
          <a:ln>
            <a:noFill/>
          </a:ln>
        </p:spPr>
      </p:pic>
      <p:sp>
        <p:nvSpPr>
          <p:cNvPr id="303" name="Google Shape;303;p17"/>
          <p:cNvSpPr/>
          <p:nvPr/>
        </p:nvSpPr>
        <p:spPr>
          <a:xfrm>
            <a:off x="6470438" y="2044585"/>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4" name="Google Shape;304;p17"/>
          <p:cNvPicPr preferRelativeResize="0"/>
          <p:nvPr/>
        </p:nvPicPr>
        <p:blipFill rotWithShape="1">
          <a:blip r:embed="rId5">
            <a:alphaModFix/>
          </a:blip>
          <a:srcRect/>
          <a:stretch/>
        </p:blipFill>
        <p:spPr>
          <a:xfrm rot="10800000">
            <a:off x="16395449" y="6907444"/>
            <a:ext cx="1892551" cy="3379556"/>
          </a:xfrm>
          <a:prstGeom prst="rect">
            <a:avLst/>
          </a:prstGeom>
          <a:noFill/>
          <a:ln>
            <a:noFill/>
          </a:ln>
        </p:spPr>
      </p:pic>
      <p:pic>
        <p:nvPicPr>
          <p:cNvPr id="305" name="Google Shape;305;p17"/>
          <p:cNvPicPr preferRelativeResize="0"/>
          <p:nvPr/>
        </p:nvPicPr>
        <p:blipFill rotWithShape="1">
          <a:blip r:embed="rId6">
            <a:alphaModFix/>
          </a:blip>
          <a:srcRect/>
          <a:stretch/>
        </p:blipFill>
        <p:spPr>
          <a:xfrm rot="10800000">
            <a:off x="14163361" y="4851624"/>
            <a:ext cx="3095939" cy="2879223"/>
          </a:xfrm>
          <a:prstGeom prst="rect">
            <a:avLst/>
          </a:prstGeom>
          <a:noFill/>
          <a:ln>
            <a:noFill/>
          </a:ln>
        </p:spPr>
      </p:pic>
      <p:pic>
        <p:nvPicPr>
          <p:cNvPr id="306" name="Google Shape;306;p17"/>
          <p:cNvPicPr preferRelativeResize="0"/>
          <p:nvPr/>
        </p:nvPicPr>
        <p:blipFill rotWithShape="1">
          <a:blip r:embed="rId6">
            <a:alphaModFix/>
          </a:blip>
          <a:srcRect/>
          <a:stretch/>
        </p:blipFill>
        <p:spPr>
          <a:xfrm rot="10800000">
            <a:off x="14163361" y="1322403"/>
            <a:ext cx="3095939" cy="2879223"/>
          </a:xfrm>
          <a:prstGeom prst="rect">
            <a:avLst/>
          </a:prstGeom>
          <a:noFill/>
          <a:ln>
            <a:noFill/>
          </a:ln>
        </p:spPr>
      </p:pic>
      <p:sp>
        <p:nvSpPr>
          <p:cNvPr id="307" name="Google Shape;307;p17"/>
          <p:cNvSpPr/>
          <p:nvPr/>
        </p:nvSpPr>
        <p:spPr>
          <a:xfrm rot="10800000">
            <a:off x="14561763"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8" name="Google Shape;308;p17"/>
          <p:cNvPicPr preferRelativeResize="0"/>
          <p:nvPr/>
        </p:nvPicPr>
        <p:blipFill rotWithShape="1">
          <a:blip r:embed="rId6">
            <a:alphaModFix/>
          </a:blip>
          <a:srcRect/>
          <a:stretch/>
        </p:blipFill>
        <p:spPr>
          <a:xfrm rot="10800000">
            <a:off x="14163361" y="8380846"/>
            <a:ext cx="3095939" cy="2879223"/>
          </a:xfrm>
          <a:prstGeom prst="rect">
            <a:avLst/>
          </a:prstGeom>
          <a:noFill/>
          <a:ln>
            <a:noFill/>
          </a:ln>
        </p:spPr>
      </p:pic>
      <p:pic>
        <p:nvPicPr>
          <p:cNvPr id="309" name="Google Shape;309;p17"/>
          <p:cNvPicPr preferRelativeResize="0"/>
          <p:nvPr/>
        </p:nvPicPr>
        <p:blipFill rotWithShape="1">
          <a:blip r:embed="rId4">
            <a:alphaModFix/>
          </a:blip>
          <a:srcRect/>
          <a:stretch/>
        </p:blipFill>
        <p:spPr>
          <a:xfrm>
            <a:off x="6821069" y="-410912"/>
            <a:ext cx="3095939" cy="28792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313"/>
        <p:cNvGrpSpPr/>
        <p:nvPr/>
      </p:nvGrpSpPr>
      <p:grpSpPr>
        <a:xfrm>
          <a:off x="0" y="0"/>
          <a:ext cx="0" cy="0"/>
          <a:chOff x="0" y="0"/>
          <a:chExt cx="0" cy="0"/>
        </a:xfrm>
      </p:grpSpPr>
      <p:grpSp>
        <p:nvGrpSpPr>
          <p:cNvPr id="314" name="Google Shape;314;p18"/>
          <p:cNvGrpSpPr/>
          <p:nvPr/>
        </p:nvGrpSpPr>
        <p:grpSpPr>
          <a:xfrm>
            <a:off x="1028700" y="1021556"/>
            <a:ext cx="4683328" cy="3566050"/>
            <a:chOff x="0" y="-9525"/>
            <a:chExt cx="6244437" cy="4754733"/>
          </a:xfrm>
        </p:grpSpPr>
        <p:sp>
          <p:nvSpPr>
            <p:cNvPr id="315" name="Google Shape;315;p18"/>
            <p:cNvSpPr txBox="1"/>
            <p:nvPr/>
          </p:nvSpPr>
          <p:spPr>
            <a:xfrm>
              <a:off x="0" y="-9525"/>
              <a:ext cx="6244437" cy="264520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6500" b="0" i="0" u="none" strike="noStrike" cap="none">
                  <a:solidFill>
                    <a:srgbClr val="F7F4FA"/>
                  </a:solidFill>
                  <a:latin typeface="Arial"/>
                  <a:ea typeface="Arial"/>
                  <a:cs typeface="Arial"/>
                  <a:sym typeface="Arial"/>
                </a:rPr>
                <a:t>Free Resources</a:t>
              </a:r>
              <a:endParaRPr/>
            </a:p>
          </p:txBody>
        </p:sp>
        <p:sp>
          <p:nvSpPr>
            <p:cNvPr id="316" name="Google Shape;316;p18"/>
            <p:cNvSpPr txBox="1"/>
            <p:nvPr/>
          </p:nvSpPr>
          <p:spPr>
            <a:xfrm>
              <a:off x="0" y="2951622"/>
              <a:ext cx="6244437" cy="1793586"/>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r>
                <a:rPr lang="en-US" sz="2599" b="0" i="0" u="none" strike="noStrike" cap="none">
                  <a:solidFill>
                    <a:srgbClr val="F7F4FA"/>
                  </a:solidFill>
                  <a:latin typeface="Roboto"/>
                  <a:ea typeface="Roboto"/>
                  <a:cs typeface="Roboto"/>
                  <a:sym typeface="Roboto"/>
                </a:rPr>
                <a:t>Use these free and recolourable icons and illustrations in your Canva design.</a:t>
              </a:r>
              <a:endParaRPr/>
            </a:p>
          </p:txBody>
        </p:sp>
      </p:grpSp>
      <p:pic>
        <p:nvPicPr>
          <p:cNvPr id="317" name="Google Shape;317;p18"/>
          <p:cNvPicPr preferRelativeResize="0"/>
          <p:nvPr/>
        </p:nvPicPr>
        <p:blipFill rotWithShape="1">
          <a:blip r:embed="rId3">
            <a:alphaModFix/>
          </a:blip>
          <a:srcRect/>
          <a:stretch/>
        </p:blipFill>
        <p:spPr>
          <a:xfrm>
            <a:off x="4634882" y="6907444"/>
            <a:ext cx="1892551" cy="3379556"/>
          </a:xfrm>
          <a:prstGeom prst="rect">
            <a:avLst/>
          </a:prstGeom>
          <a:noFill/>
          <a:ln>
            <a:noFill/>
          </a:ln>
        </p:spPr>
      </p:pic>
      <p:pic>
        <p:nvPicPr>
          <p:cNvPr id="318" name="Google Shape;318;p18"/>
          <p:cNvPicPr preferRelativeResize="0"/>
          <p:nvPr/>
        </p:nvPicPr>
        <p:blipFill rotWithShape="1">
          <a:blip r:embed="rId4">
            <a:alphaModFix/>
          </a:blip>
          <a:srcRect/>
          <a:stretch/>
        </p:blipFill>
        <p:spPr>
          <a:xfrm>
            <a:off x="5037256" y="6379077"/>
            <a:ext cx="3095939" cy="2879223"/>
          </a:xfrm>
          <a:prstGeom prst="rect">
            <a:avLst/>
          </a:prstGeom>
          <a:noFill/>
          <a:ln>
            <a:noFill/>
          </a:ln>
        </p:spPr>
      </p:pic>
      <p:sp>
        <p:nvSpPr>
          <p:cNvPr id="319" name="Google Shape;319;p18"/>
          <p:cNvSpPr/>
          <p:nvPr/>
        </p:nvSpPr>
        <p:spPr>
          <a:xfrm>
            <a:off x="6527434" y="-1026"/>
            <a:ext cx="11760566" cy="10289052"/>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0" name="Google Shape;320;p18"/>
          <p:cNvPicPr preferRelativeResize="0"/>
          <p:nvPr/>
        </p:nvPicPr>
        <p:blipFill rotWithShape="1">
          <a:blip r:embed="rId4">
            <a:alphaModFix/>
          </a:blip>
          <a:srcRect/>
          <a:stretch/>
        </p:blipFill>
        <p:spPr>
          <a:xfrm>
            <a:off x="1465458" y="6379077"/>
            <a:ext cx="3095939" cy="2879223"/>
          </a:xfrm>
          <a:prstGeom prst="rect">
            <a:avLst/>
          </a:prstGeom>
          <a:noFill/>
          <a:ln>
            <a:noFill/>
          </a:ln>
        </p:spPr>
      </p:pic>
      <p:sp>
        <p:nvSpPr>
          <p:cNvPr id="321" name="Google Shape;321;p18"/>
          <p:cNvSpPr/>
          <p:nvPr/>
        </p:nvSpPr>
        <p:spPr>
          <a:xfrm>
            <a:off x="1028139" y="6011717"/>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18"/>
          <p:cNvGrpSpPr/>
          <p:nvPr/>
        </p:nvGrpSpPr>
        <p:grpSpPr>
          <a:xfrm>
            <a:off x="7618033" y="1506742"/>
            <a:ext cx="9579367" cy="7273517"/>
            <a:chOff x="0" y="0"/>
            <a:chExt cx="12772489" cy="9698023"/>
          </a:xfrm>
        </p:grpSpPr>
        <p:pic>
          <p:nvPicPr>
            <p:cNvPr id="323" name="Google Shape;323;p18"/>
            <p:cNvPicPr preferRelativeResize="0"/>
            <p:nvPr/>
          </p:nvPicPr>
          <p:blipFill rotWithShape="1">
            <a:blip r:embed="rId5">
              <a:alphaModFix/>
            </a:blip>
            <a:srcRect/>
            <a:stretch/>
          </p:blipFill>
          <p:spPr>
            <a:xfrm>
              <a:off x="2123440" y="61179"/>
              <a:ext cx="1489164" cy="1359200"/>
            </a:xfrm>
            <a:prstGeom prst="rect">
              <a:avLst/>
            </a:prstGeom>
            <a:noFill/>
            <a:ln>
              <a:noFill/>
            </a:ln>
          </p:spPr>
        </p:pic>
        <p:pic>
          <p:nvPicPr>
            <p:cNvPr id="324" name="Google Shape;324;p18"/>
            <p:cNvPicPr preferRelativeResize="0"/>
            <p:nvPr/>
          </p:nvPicPr>
          <p:blipFill rotWithShape="1">
            <a:blip r:embed="rId6">
              <a:alphaModFix/>
            </a:blip>
            <a:srcRect/>
            <a:stretch/>
          </p:blipFill>
          <p:spPr>
            <a:xfrm>
              <a:off x="4321453" y="262998"/>
              <a:ext cx="1639501" cy="1016490"/>
            </a:xfrm>
            <a:prstGeom prst="rect">
              <a:avLst/>
            </a:prstGeom>
            <a:noFill/>
            <a:ln>
              <a:noFill/>
            </a:ln>
          </p:spPr>
        </p:pic>
        <p:pic>
          <p:nvPicPr>
            <p:cNvPr id="325" name="Google Shape;325;p18"/>
            <p:cNvPicPr preferRelativeResize="0"/>
            <p:nvPr/>
          </p:nvPicPr>
          <p:blipFill rotWithShape="1">
            <a:blip r:embed="rId7">
              <a:alphaModFix/>
            </a:blip>
            <a:srcRect/>
            <a:stretch/>
          </p:blipFill>
          <p:spPr>
            <a:xfrm>
              <a:off x="6628066" y="162758"/>
              <a:ext cx="1773566" cy="1086712"/>
            </a:xfrm>
            <a:prstGeom prst="rect">
              <a:avLst/>
            </a:prstGeom>
            <a:noFill/>
            <a:ln>
              <a:noFill/>
            </a:ln>
          </p:spPr>
        </p:pic>
        <p:pic>
          <p:nvPicPr>
            <p:cNvPr id="326" name="Google Shape;326;p18"/>
            <p:cNvPicPr preferRelativeResize="0"/>
            <p:nvPr/>
          </p:nvPicPr>
          <p:blipFill rotWithShape="1">
            <a:blip r:embed="rId8">
              <a:alphaModFix/>
            </a:blip>
            <a:srcRect/>
            <a:stretch/>
          </p:blipFill>
          <p:spPr>
            <a:xfrm>
              <a:off x="8914025" y="118149"/>
              <a:ext cx="1495401" cy="1245261"/>
            </a:xfrm>
            <a:prstGeom prst="rect">
              <a:avLst/>
            </a:prstGeom>
            <a:noFill/>
            <a:ln>
              <a:noFill/>
            </a:ln>
          </p:spPr>
        </p:pic>
        <p:pic>
          <p:nvPicPr>
            <p:cNvPr id="327" name="Google Shape;327;p18"/>
            <p:cNvPicPr preferRelativeResize="0"/>
            <p:nvPr/>
          </p:nvPicPr>
          <p:blipFill rotWithShape="1">
            <a:blip r:embed="rId9">
              <a:alphaModFix/>
            </a:blip>
            <a:srcRect/>
            <a:stretch/>
          </p:blipFill>
          <p:spPr>
            <a:xfrm>
              <a:off x="2028730" y="2619563"/>
              <a:ext cx="1678584" cy="1251308"/>
            </a:xfrm>
            <a:prstGeom prst="rect">
              <a:avLst/>
            </a:prstGeom>
            <a:noFill/>
            <a:ln>
              <a:noFill/>
            </a:ln>
          </p:spPr>
        </p:pic>
        <p:pic>
          <p:nvPicPr>
            <p:cNvPr id="328" name="Google Shape;328;p18"/>
            <p:cNvPicPr preferRelativeResize="0"/>
            <p:nvPr/>
          </p:nvPicPr>
          <p:blipFill rotWithShape="1">
            <a:blip r:embed="rId10">
              <a:alphaModFix/>
            </a:blip>
            <a:srcRect/>
            <a:stretch/>
          </p:blipFill>
          <p:spPr>
            <a:xfrm>
              <a:off x="4321453" y="2619563"/>
              <a:ext cx="1639501" cy="1290734"/>
            </a:xfrm>
            <a:prstGeom prst="rect">
              <a:avLst/>
            </a:prstGeom>
            <a:noFill/>
            <a:ln>
              <a:noFill/>
            </a:ln>
          </p:spPr>
        </p:pic>
        <p:pic>
          <p:nvPicPr>
            <p:cNvPr id="329" name="Google Shape;329;p18"/>
            <p:cNvPicPr preferRelativeResize="0"/>
            <p:nvPr/>
          </p:nvPicPr>
          <p:blipFill rotWithShape="1">
            <a:blip r:embed="rId11">
              <a:alphaModFix/>
            </a:blip>
            <a:srcRect/>
            <a:stretch/>
          </p:blipFill>
          <p:spPr>
            <a:xfrm>
              <a:off x="7128802" y="2619563"/>
              <a:ext cx="748510" cy="1251308"/>
            </a:xfrm>
            <a:prstGeom prst="rect">
              <a:avLst/>
            </a:prstGeom>
            <a:noFill/>
            <a:ln>
              <a:noFill/>
            </a:ln>
          </p:spPr>
        </p:pic>
        <p:pic>
          <p:nvPicPr>
            <p:cNvPr id="330" name="Google Shape;330;p18"/>
            <p:cNvPicPr preferRelativeResize="0"/>
            <p:nvPr/>
          </p:nvPicPr>
          <p:blipFill rotWithShape="1">
            <a:blip r:embed="rId12">
              <a:alphaModFix/>
            </a:blip>
            <a:srcRect/>
            <a:stretch/>
          </p:blipFill>
          <p:spPr>
            <a:xfrm>
              <a:off x="9254558" y="2779845"/>
              <a:ext cx="814336" cy="1290734"/>
            </a:xfrm>
            <a:prstGeom prst="rect">
              <a:avLst/>
            </a:prstGeom>
            <a:noFill/>
            <a:ln>
              <a:noFill/>
            </a:ln>
          </p:spPr>
        </p:pic>
        <p:pic>
          <p:nvPicPr>
            <p:cNvPr id="331" name="Google Shape;331;p18"/>
            <p:cNvPicPr preferRelativeResize="0"/>
            <p:nvPr/>
          </p:nvPicPr>
          <p:blipFill rotWithShape="1">
            <a:blip r:embed="rId13">
              <a:alphaModFix/>
            </a:blip>
            <a:srcRect/>
            <a:stretch/>
          </p:blipFill>
          <p:spPr>
            <a:xfrm>
              <a:off x="2249102" y="5145301"/>
              <a:ext cx="1237841" cy="1409550"/>
            </a:xfrm>
            <a:prstGeom prst="rect">
              <a:avLst/>
            </a:prstGeom>
            <a:noFill/>
            <a:ln>
              <a:noFill/>
            </a:ln>
          </p:spPr>
        </p:pic>
        <p:pic>
          <p:nvPicPr>
            <p:cNvPr id="332" name="Google Shape;332;p18"/>
            <p:cNvPicPr preferRelativeResize="0"/>
            <p:nvPr/>
          </p:nvPicPr>
          <p:blipFill rotWithShape="1">
            <a:blip r:embed="rId14">
              <a:alphaModFix/>
            </a:blip>
            <a:srcRect/>
            <a:stretch/>
          </p:blipFill>
          <p:spPr>
            <a:xfrm>
              <a:off x="4468797" y="5286357"/>
              <a:ext cx="1344812" cy="1344812"/>
            </a:xfrm>
            <a:prstGeom prst="rect">
              <a:avLst/>
            </a:prstGeom>
            <a:noFill/>
            <a:ln>
              <a:noFill/>
            </a:ln>
          </p:spPr>
        </p:pic>
        <p:pic>
          <p:nvPicPr>
            <p:cNvPr id="333" name="Google Shape;333;p18"/>
            <p:cNvPicPr preferRelativeResize="0"/>
            <p:nvPr/>
          </p:nvPicPr>
          <p:blipFill rotWithShape="1">
            <a:blip r:embed="rId15">
              <a:alphaModFix/>
            </a:blip>
            <a:srcRect/>
            <a:stretch/>
          </p:blipFill>
          <p:spPr>
            <a:xfrm>
              <a:off x="6722802" y="5215831"/>
              <a:ext cx="1584094" cy="1362321"/>
            </a:xfrm>
            <a:prstGeom prst="rect">
              <a:avLst/>
            </a:prstGeom>
            <a:noFill/>
            <a:ln>
              <a:noFill/>
            </a:ln>
          </p:spPr>
        </p:pic>
        <p:pic>
          <p:nvPicPr>
            <p:cNvPr id="334" name="Google Shape;334;p18"/>
            <p:cNvPicPr preferRelativeResize="0"/>
            <p:nvPr/>
          </p:nvPicPr>
          <p:blipFill rotWithShape="1">
            <a:blip r:embed="rId16">
              <a:alphaModFix/>
            </a:blip>
            <a:srcRect/>
            <a:stretch/>
          </p:blipFill>
          <p:spPr>
            <a:xfrm>
              <a:off x="8946664" y="5487071"/>
              <a:ext cx="1430122" cy="1144098"/>
            </a:xfrm>
            <a:prstGeom prst="rect">
              <a:avLst/>
            </a:prstGeom>
            <a:noFill/>
            <a:ln>
              <a:noFill/>
            </a:ln>
          </p:spPr>
        </p:pic>
        <p:pic>
          <p:nvPicPr>
            <p:cNvPr id="335" name="Google Shape;335;p18"/>
            <p:cNvPicPr preferRelativeResize="0"/>
            <p:nvPr/>
          </p:nvPicPr>
          <p:blipFill rotWithShape="1">
            <a:blip r:embed="rId17">
              <a:alphaModFix/>
            </a:blip>
            <a:srcRect/>
            <a:stretch/>
          </p:blipFill>
          <p:spPr>
            <a:xfrm>
              <a:off x="11072762" y="5514340"/>
              <a:ext cx="1563762" cy="1616671"/>
            </a:xfrm>
            <a:prstGeom prst="rect">
              <a:avLst/>
            </a:prstGeom>
            <a:noFill/>
            <a:ln>
              <a:noFill/>
            </a:ln>
          </p:spPr>
        </p:pic>
        <p:pic>
          <p:nvPicPr>
            <p:cNvPr id="336" name="Google Shape;336;p18"/>
            <p:cNvPicPr preferRelativeResize="0"/>
            <p:nvPr/>
          </p:nvPicPr>
          <p:blipFill rotWithShape="1">
            <a:blip r:embed="rId18">
              <a:alphaModFix/>
            </a:blip>
            <a:srcRect/>
            <a:stretch/>
          </p:blipFill>
          <p:spPr>
            <a:xfrm>
              <a:off x="2182081" y="8143916"/>
              <a:ext cx="1389868" cy="1389868"/>
            </a:xfrm>
            <a:prstGeom prst="rect">
              <a:avLst/>
            </a:prstGeom>
            <a:noFill/>
            <a:ln>
              <a:noFill/>
            </a:ln>
          </p:spPr>
        </p:pic>
        <p:pic>
          <p:nvPicPr>
            <p:cNvPr id="337" name="Google Shape;337;p18"/>
            <p:cNvPicPr preferRelativeResize="0"/>
            <p:nvPr/>
          </p:nvPicPr>
          <p:blipFill rotWithShape="1">
            <a:blip r:embed="rId19">
              <a:alphaModFix/>
            </a:blip>
            <a:srcRect/>
            <a:stretch/>
          </p:blipFill>
          <p:spPr>
            <a:xfrm>
              <a:off x="4398742" y="8044465"/>
              <a:ext cx="1484923" cy="1471424"/>
            </a:xfrm>
            <a:prstGeom prst="rect">
              <a:avLst/>
            </a:prstGeom>
            <a:noFill/>
            <a:ln>
              <a:noFill/>
            </a:ln>
          </p:spPr>
        </p:pic>
        <p:pic>
          <p:nvPicPr>
            <p:cNvPr id="338" name="Google Shape;338;p18"/>
            <p:cNvPicPr preferRelativeResize="0"/>
            <p:nvPr/>
          </p:nvPicPr>
          <p:blipFill rotWithShape="1">
            <a:blip r:embed="rId20">
              <a:alphaModFix/>
            </a:blip>
            <a:srcRect/>
            <a:stretch/>
          </p:blipFill>
          <p:spPr>
            <a:xfrm>
              <a:off x="6645117" y="8086969"/>
              <a:ext cx="1737366" cy="1342510"/>
            </a:xfrm>
            <a:prstGeom prst="rect">
              <a:avLst/>
            </a:prstGeom>
            <a:noFill/>
            <a:ln>
              <a:noFill/>
            </a:ln>
          </p:spPr>
        </p:pic>
        <p:pic>
          <p:nvPicPr>
            <p:cNvPr id="339" name="Google Shape;339;p18"/>
            <p:cNvPicPr preferRelativeResize="0"/>
            <p:nvPr/>
          </p:nvPicPr>
          <p:blipFill rotWithShape="1">
            <a:blip r:embed="rId21">
              <a:alphaModFix/>
            </a:blip>
            <a:srcRect/>
            <a:stretch/>
          </p:blipFill>
          <p:spPr>
            <a:xfrm>
              <a:off x="8835316" y="8000147"/>
              <a:ext cx="1652819" cy="1652819"/>
            </a:xfrm>
            <a:prstGeom prst="rect">
              <a:avLst/>
            </a:prstGeom>
            <a:noFill/>
            <a:ln>
              <a:noFill/>
            </a:ln>
          </p:spPr>
        </p:pic>
        <p:pic>
          <p:nvPicPr>
            <p:cNvPr id="340" name="Google Shape;340;p18"/>
            <p:cNvPicPr preferRelativeResize="0"/>
            <p:nvPr/>
          </p:nvPicPr>
          <p:blipFill rotWithShape="1">
            <a:blip r:embed="rId22">
              <a:alphaModFix/>
            </a:blip>
            <a:srcRect/>
            <a:stretch/>
          </p:blipFill>
          <p:spPr>
            <a:xfrm>
              <a:off x="11048995" y="2619563"/>
              <a:ext cx="1611296" cy="1611296"/>
            </a:xfrm>
            <a:prstGeom prst="rect">
              <a:avLst/>
            </a:prstGeom>
            <a:noFill/>
            <a:ln>
              <a:noFill/>
            </a:ln>
          </p:spPr>
        </p:pic>
        <p:pic>
          <p:nvPicPr>
            <p:cNvPr id="341" name="Google Shape;341;p18"/>
            <p:cNvPicPr preferRelativeResize="0"/>
            <p:nvPr/>
          </p:nvPicPr>
          <p:blipFill rotWithShape="1">
            <a:blip r:embed="rId23">
              <a:alphaModFix/>
            </a:blip>
            <a:srcRect/>
            <a:stretch/>
          </p:blipFill>
          <p:spPr>
            <a:xfrm>
              <a:off x="10936797" y="7862331"/>
              <a:ext cx="1835692" cy="1835692"/>
            </a:xfrm>
            <a:prstGeom prst="rect">
              <a:avLst/>
            </a:prstGeom>
            <a:noFill/>
            <a:ln>
              <a:noFill/>
            </a:ln>
          </p:spPr>
        </p:pic>
        <p:pic>
          <p:nvPicPr>
            <p:cNvPr id="342" name="Google Shape;342;p18"/>
            <p:cNvPicPr preferRelativeResize="0"/>
            <p:nvPr/>
          </p:nvPicPr>
          <p:blipFill rotWithShape="1">
            <a:blip r:embed="rId24">
              <a:alphaModFix/>
            </a:blip>
            <a:srcRect/>
            <a:stretch/>
          </p:blipFill>
          <p:spPr>
            <a:xfrm>
              <a:off x="11083400" y="0"/>
              <a:ext cx="1542486" cy="1542486"/>
            </a:xfrm>
            <a:prstGeom prst="rect">
              <a:avLst/>
            </a:prstGeom>
            <a:noFill/>
            <a:ln>
              <a:noFill/>
            </a:ln>
          </p:spPr>
        </p:pic>
        <p:pic>
          <p:nvPicPr>
            <p:cNvPr id="343" name="Google Shape;343;p18"/>
            <p:cNvPicPr preferRelativeResize="0"/>
            <p:nvPr/>
          </p:nvPicPr>
          <p:blipFill rotWithShape="1">
            <a:blip r:embed="rId25">
              <a:alphaModFix/>
            </a:blip>
            <a:srcRect/>
            <a:stretch/>
          </p:blipFill>
          <p:spPr>
            <a:xfrm>
              <a:off x="21349" y="83484"/>
              <a:ext cx="1130768" cy="1196004"/>
            </a:xfrm>
            <a:prstGeom prst="rect">
              <a:avLst/>
            </a:prstGeom>
            <a:noFill/>
            <a:ln>
              <a:noFill/>
            </a:ln>
          </p:spPr>
        </p:pic>
        <p:pic>
          <p:nvPicPr>
            <p:cNvPr id="344" name="Google Shape;344;p18"/>
            <p:cNvPicPr preferRelativeResize="0"/>
            <p:nvPr/>
          </p:nvPicPr>
          <p:blipFill rotWithShape="1">
            <a:blip r:embed="rId26">
              <a:alphaModFix/>
            </a:blip>
            <a:srcRect/>
            <a:stretch/>
          </p:blipFill>
          <p:spPr>
            <a:xfrm>
              <a:off x="21349" y="2619563"/>
              <a:ext cx="1339441" cy="1290734"/>
            </a:xfrm>
            <a:prstGeom prst="rect">
              <a:avLst/>
            </a:prstGeom>
            <a:noFill/>
            <a:ln>
              <a:noFill/>
            </a:ln>
          </p:spPr>
        </p:pic>
        <p:pic>
          <p:nvPicPr>
            <p:cNvPr id="345" name="Google Shape;345;p18"/>
            <p:cNvPicPr preferRelativeResize="0"/>
            <p:nvPr/>
          </p:nvPicPr>
          <p:blipFill rotWithShape="1">
            <a:blip r:embed="rId27">
              <a:alphaModFix/>
            </a:blip>
            <a:srcRect/>
            <a:stretch/>
          </p:blipFill>
          <p:spPr>
            <a:xfrm>
              <a:off x="21349" y="5283906"/>
              <a:ext cx="1403843" cy="1550429"/>
            </a:xfrm>
            <a:prstGeom prst="rect">
              <a:avLst/>
            </a:prstGeom>
            <a:noFill/>
            <a:ln>
              <a:noFill/>
            </a:ln>
          </p:spPr>
        </p:pic>
        <p:pic>
          <p:nvPicPr>
            <p:cNvPr id="346" name="Google Shape;346;p18"/>
            <p:cNvPicPr preferRelativeResize="0"/>
            <p:nvPr/>
          </p:nvPicPr>
          <p:blipFill rotWithShape="1">
            <a:blip r:embed="rId28">
              <a:alphaModFix/>
            </a:blip>
            <a:srcRect/>
            <a:stretch/>
          </p:blipFill>
          <p:spPr>
            <a:xfrm>
              <a:off x="0" y="8143916"/>
              <a:ext cx="1385909" cy="1389868"/>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Shape 101"/>
        <p:cNvGrpSpPr/>
        <p:nvPr/>
      </p:nvGrpSpPr>
      <p:grpSpPr>
        <a:xfrm>
          <a:off x="0" y="0"/>
          <a:ext cx="0" cy="0"/>
          <a:chOff x="0" y="0"/>
          <a:chExt cx="0" cy="0"/>
        </a:xfrm>
      </p:grpSpPr>
      <p:sp>
        <p:nvSpPr>
          <p:cNvPr id="102" name="Google Shape;102;p2"/>
          <p:cNvSpPr/>
          <p:nvPr/>
        </p:nvSpPr>
        <p:spPr>
          <a:xfrm rot="10800000">
            <a:off x="160775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 name="Google Shape;103;p2"/>
          <p:cNvPicPr preferRelativeResize="0"/>
          <p:nvPr/>
        </p:nvPicPr>
        <p:blipFill rotWithShape="1">
          <a:blip r:embed="rId3">
            <a:alphaModFix/>
          </a:blip>
          <a:srcRect l="30747" r="6925"/>
          <a:stretch/>
        </p:blipFill>
        <p:spPr>
          <a:xfrm>
            <a:off x="13534731" y="1829544"/>
            <a:ext cx="4664452" cy="4989254"/>
          </a:xfrm>
          <a:prstGeom prst="rect">
            <a:avLst/>
          </a:prstGeom>
          <a:noFill/>
          <a:ln>
            <a:noFill/>
          </a:ln>
        </p:spPr>
      </p:pic>
      <p:pic>
        <p:nvPicPr>
          <p:cNvPr id="104" name="Google Shape;104;p2"/>
          <p:cNvPicPr preferRelativeResize="0"/>
          <p:nvPr/>
        </p:nvPicPr>
        <p:blipFill rotWithShape="1">
          <a:blip r:embed="rId4">
            <a:alphaModFix/>
          </a:blip>
          <a:srcRect/>
          <a:stretch/>
        </p:blipFill>
        <p:spPr>
          <a:xfrm>
            <a:off x="14765055" y="6907444"/>
            <a:ext cx="1892551" cy="3379556"/>
          </a:xfrm>
          <a:prstGeom prst="rect">
            <a:avLst/>
          </a:prstGeom>
          <a:noFill/>
          <a:ln>
            <a:noFill/>
          </a:ln>
        </p:spPr>
      </p:pic>
      <p:grpSp>
        <p:nvGrpSpPr>
          <p:cNvPr id="105" name="Google Shape;105;p2"/>
          <p:cNvGrpSpPr/>
          <p:nvPr/>
        </p:nvGrpSpPr>
        <p:grpSpPr>
          <a:xfrm>
            <a:off x="1169687" y="1021556"/>
            <a:ext cx="10787045" cy="1523890"/>
            <a:chOff x="0" y="-9525"/>
            <a:chExt cx="14382726" cy="2031854"/>
          </a:xfrm>
        </p:grpSpPr>
        <p:sp>
          <p:nvSpPr>
            <p:cNvPr id="106" name="Google Shape;106;p2"/>
            <p:cNvSpPr txBox="1"/>
            <p:nvPr/>
          </p:nvSpPr>
          <p:spPr>
            <a:xfrm>
              <a:off x="0" y="-9525"/>
              <a:ext cx="14382726" cy="1137328"/>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599" b="0" i="0" u="none" strike="noStrike" cap="none">
                  <a:solidFill>
                    <a:srgbClr val="17161C"/>
                  </a:solidFill>
                  <a:latin typeface="Arial"/>
                  <a:ea typeface="Arial"/>
                  <a:cs typeface="Arial"/>
                  <a:sym typeface="Arial"/>
                </a:rPr>
                <a:t>Objective</a:t>
              </a:r>
              <a:endParaRPr/>
            </a:p>
          </p:txBody>
        </p:sp>
        <p:sp>
          <p:nvSpPr>
            <p:cNvPr id="107" name="Google Shape;107;p2"/>
            <p:cNvSpPr txBox="1"/>
            <p:nvPr/>
          </p:nvSpPr>
          <p:spPr>
            <a:xfrm>
              <a:off x="0" y="1435634"/>
              <a:ext cx="14382726" cy="586695"/>
            </a:xfrm>
            <a:prstGeom prst="rect">
              <a:avLst/>
            </a:prstGeom>
            <a:noFill/>
            <a:ln>
              <a:noFill/>
            </a:ln>
          </p:spPr>
          <p:txBody>
            <a:bodyPr spcFirstLastPara="1" wrap="square" lIns="0" tIns="0" rIns="0" bIns="0" anchor="t" anchorCtr="0">
              <a:spAutoFit/>
            </a:bodyPr>
            <a:lstStyle/>
            <a:p>
              <a:pPr marL="0" marR="0" lvl="0" indent="0" algn="l" rtl="0">
                <a:lnSpc>
                  <a:spcPct val="2021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8" name="Google Shape;108;p2"/>
          <p:cNvGrpSpPr/>
          <p:nvPr/>
        </p:nvGrpSpPr>
        <p:grpSpPr>
          <a:xfrm>
            <a:off x="1189828" y="3039426"/>
            <a:ext cx="10787045" cy="6023965"/>
            <a:chOff x="0" y="0"/>
            <a:chExt cx="14382726" cy="8031954"/>
          </a:xfrm>
        </p:grpSpPr>
        <p:sp>
          <p:nvSpPr>
            <p:cNvPr id="109" name="Google Shape;109;p2"/>
            <p:cNvSpPr txBox="1"/>
            <p:nvPr/>
          </p:nvSpPr>
          <p:spPr>
            <a:xfrm>
              <a:off x="0" y="0"/>
              <a:ext cx="14382726" cy="111018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b="0" i="0" u="none" strike="noStrike" cap="none">
                  <a:solidFill>
                    <a:srgbClr val="17161C"/>
                  </a:solidFill>
                  <a:latin typeface="Arial"/>
                  <a:ea typeface="Arial"/>
                  <a:cs typeface="Arial"/>
                  <a:sym typeface="Arial"/>
                </a:rPr>
                <a:t>Question 1</a:t>
              </a:r>
              <a:endParaRPr/>
            </a:p>
          </p:txBody>
        </p:sp>
        <p:sp>
          <p:nvSpPr>
            <p:cNvPr id="110" name="Google Shape;110;p2"/>
            <p:cNvSpPr txBox="1"/>
            <p:nvPr/>
          </p:nvSpPr>
          <p:spPr>
            <a:xfrm>
              <a:off x="0" y="1220216"/>
              <a:ext cx="14382726" cy="746871"/>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b="0" i="0" u="none" strike="noStrike" cap="none" dirty="0">
                  <a:solidFill>
                    <a:srgbClr val="17161C"/>
                  </a:solidFill>
                  <a:latin typeface="Roboto"/>
                  <a:ea typeface="Roboto"/>
                  <a:cs typeface="Roboto"/>
                  <a:sym typeface="Roboto"/>
                </a:rPr>
                <a:t>Predicting </a:t>
              </a:r>
              <a:r>
                <a:rPr lang="en-US" sz="2600" dirty="0">
                  <a:solidFill>
                    <a:srgbClr val="17161C"/>
                  </a:solidFill>
                  <a:latin typeface="Roboto"/>
                  <a:ea typeface="Roboto"/>
                  <a:cs typeface="Roboto"/>
                  <a:sym typeface="Roboto"/>
                </a:rPr>
                <a:t>Pts%</a:t>
              </a:r>
              <a:r>
                <a:rPr lang="en-US" sz="2600" b="0" i="0" u="none" strike="noStrike" cap="none" dirty="0">
                  <a:solidFill>
                    <a:srgbClr val="17161C"/>
                  </a:solidFill>
                  <a:latin typeface="Roboto"/>
                  <a:ea typeface="Roboto"/>
                  <a:cs typeface="Roboto"/>
                  <a:sym typeface="Roboto"/>
                </a:rPr>
                <a:t> for the next quarter for the Boston Bruins</a:t>
              </a:r>
              <a:endParaRPr dirty="0"/>
            </a:p>
          </p:txBody>
        </p:sp>
        <p:sp>
          <p:nvSpPr>
            <p:cNvPr id="111" name="Google Shape;111;p2"/>
            <p:cNvSpPr txBox="1"/>
            <p:nvPr/>
          </p:nvSpPr>
          <p:spPr>
            <a:xfrm>
              <a:off x="0" y="2494924"/>
              <a:ext cx="14382726" cy="111018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b="0" i="0" u="none" strike="noStrike" cap="none">
                  <a:solidFill>
                    <a:srgbClr val="17161C"/>
                  </a:solidFill>
                  <a:latin typeface="Arial"/>
                  <a:ea typeface="Arial"/>
                  <a:cs typeface="Arial"/>
                  <a:sym typeface="Arial"/>
                </a:rPr>
                <a:t>Question 2</a:t>
              </a:r>
              <a:endParaRPr/>
            </a:p>
          </p:txBody>
        </p:sp>
        <p:sp>
          <p:nvSpPr>
            <p:cNvPr id="112" name="Google Shape;112;p2"/>
            <p:cNvSpPr txBox="1"/>
            <p:nvPr/>
          </p:nvSpPr>
          <p:spPr>
            <a:xfrm>
              <a:off x="0" y="3715140"/>
              <a:ext cx="14382726" cy="182189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b="0" i="0" u="none" strike="noStrike" cap="none">
                  <a:solidFill>
                    <a:srgbClr val="17161C"/>
                  </a:solidFill>
                  <a:latin typeface="Roboto"/>
                  <a:ea typeface="Roboto"/>
                  <a:cs typeface="Roboto"/>
                  <a:sym typeface="Roboto"/>
                </a:rPr>
                <a:t>Predict Player performance for rest of the season (2019-20) &amp; evaluate their next contract price. The two teams taken into consideration are Boston Bruins &amp; Toronto Maple Leafs</a:t>
              </a:r>
              <a:endParaRPr/>
            </a:p>
          </p:txBody>
        </p:sp>
        <p:sp>
          <p:nvSpPr>
            <p:cNvPr id="113" name="Google Shape;113;p2"/>
            <p:cNvSpPr txBox="1"/>
            <p:nvPr/>
          </p:nvSpPr>
          <p:spPr>
            <a:xfrm>
              <a:off x="0" y="6225043"/>
              <a:ext cx="14382726" cy="1110181"/>
            </a:xfrm>
            <a:prstGeom prst="rect">
              <a:avLst/>
            </a:prstGeom>
            <a:noFill/>
            <a:ln>
              <a:noFill/>
            </a:ln>
          </p:spPr>
          <p:txBody>
            <a:bodyPr spcFirstLastPara="1" wrap="square" lIns="0" tIns="0" rIns="0" bIns="0" anchor="t" anchorCtr="0">
              <a:spAutoFit/>
            </a:bodyPr>
            <a:lstStyle/>
            <a:p>
              <a:pPr marL="0" marR="0" lvl="0" indent="0" algn="l" rtl="0">
                <a:lnSpc>
                  <a:spcPct val="36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4" name="Google Shape;114;p2"/>
            <p:cNvSpPr txBox="1"/>
            <p:nvPr/>
          </p:nvSpPr>
          <p:spPr>
            <a:xfrm>
              <a:off x="0" y="7445259"/>
              <a:ext cx="14382726" cy="58669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b="0" i="0" u="none" strike="noStrike" cap="none">
                  <a:solidFill>
                    <a:srgbClr val="17161C"/>
                  </a:solidFill>
                  <a:latin typeface="Roboto"/>
                  <a:ea typeface="Roboto"/>
                  <a:cs typeface="Roboto"/>
                  <a:sym typeface="Roboto"/>
                </a:rPr>
                <a:t>.</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Shape 118"/>
        <p:cNvGrpSpPr/>
        <p:nvPr/>
      </p:nvGrpSpPr>
      <p:grpSpPr>
        <a:xfrm>
          <a:off x="0" y="0"/>
          <a:ext cx="0" cy="0"/>
          <a:chOff x="0" y="0"/>
          <a:chExt cx="0" cy="0"/>
        </a:xfrm>
      </p:grpSpPr>
      <p:sp>
        <p:nvSpPr>
          <p:cNvPr id="119" name="Google Shape;119;p3"/>
          <p:cNvSpPr/>
          <p:nvPr/>
        </p:nvSpPr>
        <p:spPr>
          <a:xfrm>
            <a:off x="0" y="-40282"/>
            <a:ext cx="12288939" cy="10287000"/>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rot="10800000">
            <a:off x="12450067" y="-80564"/>
            <a:ext cx="5837933" cy="10287000"/>
          </a:xfrm>
          <a:prstGeom prst="rect">
            <a:avLst/>
          </a:pr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203411" y="165489"/>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
          <p:cNvPicPr preferRelativeResize="0"/>
          <p:nvPr/>
        </p:nvPicPr>
        <p:blipFill rotWithShape="1">
          <a:blip r:embed="rId3">
            <a:alphaModFix/>
          </a:blip>
          <a:srcRect/>
          <a:stretch/>
        </p:blipFill>
        <p:spPr>
          <a:xfrm>
            <a:off x="10335965" y="6914788"/>
            <a:ext cx="1892551" cy="3379556"/>
          </a:xfrm>
          <a:prstGeom prst="rect">
            <a:avLst/>
          </a:prstGeom>
          <a:noFill/>
          <a:ln>
            <a:noFill/>
          </a:ln>
        </p:spPr>
      </p:pic>
      <p:pic>
        <p:nvPicPr>
          <p:cNvPr id="123" name="Google Shape;123;p3"/>
          <p:cNvPicPr preferRelativeResize="0"/>
          <p:nvPr/>
        </p:nvPicPr>
        <p:blipFill rotWithShape="1">
          <a:blip r:embed="rId4">
            <a:alphaModFix/>
          </a:blip>
          <a:srcRect l="10175" t="104" r="31526"/>
          <a:stretch/>
        </p:blipFill>
        <p:spPr>
          <a:xfrm>
            <a:off x="12288939" y="3409637"/>
            <a:ext cx="5999061" cy="6855711"/>
          </a:xfrm>
          <a:prstGeom prst="rect">
            <a:avLst/>
          </a:prstGeom>
          <a:noFill/>
          <a:ln>
            <a:noFill/>
          </a:ln>
        </p:spPr>
      </p:pic>
      <p:grpSp>
        <p:nvGrpSpPr>
          <p:cNvPr id="124" name="Google Shape;124;p3"/>
          <p:cNvGrpSpPr/>
          <p:nvPr/>
        </p:nvGrpSpPr>
        <p:grpSpPr>
          <a:xfrm>
            <a:off x="1028700" y="1163127"/>
            <a:ext cx="8425440" cy="7216265"/>
            <a:chOff x="0" y="-9525"/>
            <a:chExt cx="11233920" cy="9621682"/>
          </a:xfrm>
        </p:grpSpPr>
        <p:sp>
          <p:nvSpPr>
            <p:cNvPr id="125" name="Google Shape;125;p3"/>
            <p:cNvSpPr txBox="1"/>
            <p:nvPr/>
          </p:nvSpPr>
          <p:spPr>
            <a:xfrm>
              <a:off x="0" y="-9525"/>
              <a:ext cx="11233920" cy="1141499"/>
            </a:xfrm>
            <a:prstGeom prst="rect">
              <a:avLst/>
            </a:prstGeom>
            <a:noFill/>
            <a:ln>
              <a:noFill/>
            </a:ln>
          </p:spPr>
          <p:txBody>
            <a:bodyPr spcFirstLastPara="1" wrap="square" lIns="0" tIns="0" rIns="0" bIns="0" anchor="t" anchorCtr="0">
              <a:spAutoFit/>
            </a:bodyPr>
            <a:lstStyle/>
            <a:p>
              <a:pPr marL="0" marR="0" lvl="0" indent="0" algn="l" rtl="0">
                <a:lnSpc>
                  <a:spcPct val="120010"/>
                </a:lnSpc>
                <a:spcBef>
                  <a:spcPts val="0"/>
                </a:spcBef>
                <a:spcAft>
                  <a:spcPts val="0"/>
                </a:spcAft>
                <a:buNone/>
              </a:pPr>
              <a:r>
                <a:rPr lang="en-US" sz="5607" b="0" i="0" u="none" strike="noStrike" cap="none">
                  <a:solidFill>
                    <a:srgbClr val="17161C"/>
                  </a:solidFill>
                  <a:latin typeface="Arial"/>
                  <a:ea typeface="Arial"/>
                  <a:cs typeface="Arial"/>
                  <a:sym typeface="Arial"/>
                </a:rPr>
                <a:t>Introduction</a:t>
              </a:r>
              <a:endParaRPr/>
            </a:p>
          </p:txBody>
        </p:sp>
        <p:sp>
          <p:nvSpPr>
            <p:cNvPr id="126" name="Google Shape;126;p3"/>
            <p:cNvSpPr txBox="1"/>
            <p:nvPr/>
          </p:nvSpPr>
          <p:spPr>
            <a:xfrm>
              <a:off x="0" y="1235765"/>
              <a:ext cx="11233920" cy="8376392"/>
            </a:xfrm>
            <a:prstGeom prst="rect">
              <a:avLst/>
            </a:prstGeom>
            <a:noFill/>
            <a:ln>
              <a:noFill/>
            </a:ln>
          </p:spPr>
          <p:txBody>
            <a:bodyPr spcFirstLastPara="1" wrap="square" lIns="0" tIns="0" rIns="0" bIns="0" anchor="t" anchorCtr="0">
              <a:spAutoFit/>
            </a:bodyPr>
            <a:lstStyle/>
            <a:p>
              <a:pPr marL="0" marR="0" lvl="0" indent="0" algn="l" rtl="0">
                <a:lnSpc>
                  <a:spcPct val="139984"/>
                </a:lnSpc>
                <a:spcBef>
                  <a:spcPts val="0"/>
                </a:spcBef>
                <a:spcAft>
                  <a:spcPts val="0"/>
                </a:spcAft>
                <a:buNone/>
              </a:pPr>
              <a:r>
                <a:rPr lang="en-US" sz="2651" b="0" i="0" u="none" strike="noStrike" cap="none" dirty="0">
                  <a:solidFill>
                    <a:srgbClr val="17161C"/>
                  </a:solidFill>
                  <a:latin typeface="Roboto"/>
                  <a:ea typeface="Roboto"/>
                  <a:cs typeface="Roboto"/>
                  <a:sym typeface="Roboto"/>
                </a:rPr>
                <a:t>Team with more points during season is ranked higher</a:t>
              </a:r>
              <a:endParaRPr dirty="0"/>
            </a:p>
            <a:p>
              <a:pPr marL="0" marR="0" lvl="0" indent="0" algn="l" rtl="0">
                <a:lnSpc>
                  <a:spcPct val="139984"/>
                </a:lnSpc>
                <a:spcBef>
                  <a:spcPts val="0"/>
                </a:spcBef>
                <a:spcAft>
                  <a:spcPts val="0"/>
                </a:spcAft>
                <a:buNone/>
              </a:pPr>
              <a:endParaRPr sz="2651" b="0" i="0" u="none" strike="noStrike" cap="none" dirty="0">
                <a:solidFill>
                  <a:srgbClr val="17161C"/>
                </a:solidFill>
                <a:latin typeface="Roboto"/>
                <a:ea typeface="Roboto"/>
                <a:cs typeface="Roboto"/>
                <a:sym typeface="Roboto"/>
              </a:endParaRPr>
            </a:p>
            <a:p>
              <a:pPr marL="0" marR="0" lvl="0" indent="0" algn="l" rtl="0">
                <a:lnSpc>
                  <a:spcPct val="139984"/>
                </a:lnSpc>
                <a:spcBef>
                  <a:spcPts val="0"/>
                </a:spcBef>
                <a:spcAft>
                  <a:spcPts val="0"/>
                </a:spcAft>
                <a:buNone/>
              </a:pPr>
              <a:r>
                <a:rPr lang="en-US" sz="2651" b="0" i="0" u="none" strike="noStrike" cap="none" dirty="0">
                  <a:solidFill>
                    <a:srgbClr val="17161C"/>
                  </a:solidFill>
                  <a:latin typeface="Roboto"/>
                  <a:ea typeface="Roboto"/>
                  <a:cs typeface="Roboto"/>
                  <a:sym typeface="Roboto"/>
                </a:rPr>
                <a:t>Predicting the number of points a team will accrue in a season is hard</a:t>
              </a:r>
              <a:endParaRPr dirty="0"/>
            </a:p>
            <a:p>
              <a:pPr marL="0" marR="0" lvl="0" indent="0" algn="l" rtl="0">
                <a:lnSpc>
                  <a:spcPct val="139984"/>
                </a:lnSpc>
                <a:spcBef>
                  <a:spcPts val="0"/>
                </a:spcBef>
                <a:spcAft>
                  <a:spcPts val="0"/>
                </a:spcAft>
                <a:buNone/>
              </a:pPr>
              <a:endParaRPr sz="2651" b="0" i="0" u="none" strike="noStrike" cap="none" dirty="0">
                <a:solidFill>
                  <a:srgbClr val="17161C"/>
                </a:solidFill>
                <a:latin typeface="Roboto"/>
                <a:ea typeface="Roboto"/>
                <a:cs typeface="Roboto"/>
                <a:sym typeface="Roboto"/>
              </a:endParaRPr>
            </a:p>
            <a:p>
              <a:pPr marL="0" marR="0" lvl="0" indent="0" algn="l" rtl="0">
                <a:lnSpc>
                  <a:spcPct val="139984"/>
                </a:lnSpc>
                <a:spcBef>
                  <a:spcPts val="0"/>
                </a:spcBef>
                <a:spcAft>
                  <a:spcPts val="0"/>
                </a:spcAft>
                <a:buNone/>
              </a:pPr>
              <a:r>
                <a:rPr lang="en-US" sz="2651" b="0" i="0" u="none" strike="noStrike" cap="none" dirty="0">
                  <a:solidFill>
                    <a:srgbClr val="17161C"/>
                  </a:solidFill>
                  <a:latin typeface="Roboto"/>
                  <a:ea typeface="Roboto"/>
                  <a:cs typeface="Roboto"/>
                  <a:sym typeface="Roboto"/>
                </a:rPr>
                <a:t>Dataset contains 57 quarters of Percentage Points for Boston Bruins</a:t>
              </a:r>
              <a:endParaRPr dirty="0"/>
            </a:p>
            <a:p>
              <a:pPr marL="0" marR="0" lvl="0" indent="0" algn="l" rtl="0">
                <a:lnSpc>
                  <a:spcPct val="139984"/>
                </a:lnSpc>
                <a:spcBef>
                  <a:spcPts val="0"/>
                </a:spcBef>
                <a:spcAft>
                  <a:spcPts val="0"/>
                </a:spcAft>
                <a:buNone/>
              </a:pPr>
              <a:endParaRPr sz="2651" b="0" i="0" u="none" strike="noStrike" cap="none" dirty="0">
                <a:solidFill>
                  <a:srgbClr val="17161C"/>
                </a:solidFill>
                <a:latin typeface="Roboto"/>
                <a:ea typeface="Roboto"/>
                <a:cs typeface="Roboto"/>
                <a:sym typeface="Roboto"/>
              </a:endParaRPr>
            </a:p>
            <a:p>
              <a:pPr marL="0" marR="0" lvl="0" indent="0" algn="l" rtl="0">
                <a:lnSpc>
                  <a:spcPct val="139984"/>
                </a:lnSpc>
                <a:spcBef>
                  <a:spcPts val="0"/>
                </a:spcBef>
                <a:spcAft>
                  <a:spcPts val="0"/>
                </a:spcAft>
                <a:buNone/>
              </a:pPr>
              <a:r>
                <a:rPr lang="en-US" sz="2651" b="0" i="0" u="none" strike="noStrike" cap="none" dirty="0">
                  <a:solidFill>
                    <a:srgbClr val="17161C"/>
                  </a:solidFill>
                  <a:latin typeface="Roboto"/>
                  <a:ea typeface="Roboto"/>
                  <a:cs typeface="Roboto"/>
                  <a:sym typeface="Roboto"/>
                </a:rPr>
                <a:t>This project introduces fundamental model of predicting a team’s percentage points over the next quarter season without any regressors</a:t>
              </a:r>
              <a:endParaRPr dirty="0"/>
            </a:p>
          </p:txBody>
        </p:sp>
      </p:grpSp>
      <p:grpSp>
        <p:nvGrpSpPr>
          <p:cNvPr id="127" name="Google Shape;127;p3"/>
          <p:cNvGrpSpPr/>
          <p:nvPr/>
        </p:nvGrpSpPr>
        <p:grpSpPr>
          <a:xfrm>
            <a:off x="13652038" y="910573"/>
            <a:ext cx="4279913" cy="2420353"/>
            <a:chOff x="0" y="0"/>
            <a:chExt cx="5706551" cy="3227139"/>
          </a:xfrm>
        </p:grpSpPr>
        <p:sp>
          <p:nvSpPr>
            <p:cNvPr id="128" name="Google Shape;128;p3"/>
            <p:cNvSpPr txBox="1"/>
            <p:nvPr/>
          </p:nvSpPr>
          <p:spPr>
            <a:xfrm>
              <a:off x="0" y="0"/>
              <a:ext cx="5706551" cy="1286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400" b="0" i="0" u="none" strike="noStrike" cap="none">
                  <a:solidFill>
                    <a:srgbClr val="F7F4FA"/>
                  </a:solidFill>
                  <a:latin typeface="Arial"/>
                  <a:ea typeface="Arial"/>
                  <a:cs typeface="Arial"/>
                  <a:sym typeface="Arial"/>
                </a:rPr>
                <a:t>Question 1</a:t>
              </a:r>
              <a:endParaRPr/>
            </a:p>
          </p:txBody>
        </p:sp>
        <p:sp>
          <p:nvSpPr>
            <p:cNvPr id="129" name="Google Shape;129;p3"/>
            <p:cNvSpPr txBox="1"/>
            <p:nvPr/>
          </p:nvSpPr>
          <p:spPr>
            <a:xfrm>
              <a:off x="0" y="1733909"/>
              <a:ext cx="5706551" cy="1493230"/>
            </a:xfrm>
            <a:prstGeom prst="rect">
              <a:avLst/>
            </a:prstGeom>
            <a:noFill/>
            <a:ln>
              <a:noFill/>
            </a:ln>
          </p:spPr>
          <p:txBody>
            <a:bodyPr spcFirstLastPara="1" wrap="square" lIns="0" tIns="0" rIns="0" bIns="0" anchor="t" anchorCtr="0">
              <a:spAutoFit/>
            </a:bodyPr>
            <a:lstStyle/>
            <a:p>
              <a:pPr marL="0" marR="0" lvl="0" indent="0" algn="r" rtl="0">
                <a:lnSpc>
                  <a:spcPct val="140015"/>
                </a:lnSpc>
                <a:spcBef>
                  <a:spcPts val="0"/>
                </a:spcBef>
                <a:spcAft>
                  <a:spcPts val="0"/>
                </a:spcAft>
                <a:buNone/>
              </a:pPr>
              <a:r>
                <a:rPr lang="en-US" sz="2599" b="0" i="0" u="none" strike="noStrike" cap="none" dirty="0">
                  <a:solidFill>
                    <a:srgbClr val="F7F4FA"/>
                  </a:solidFill>
                  <a:latin typeface="Roboto"/>
                  <a:ea typeface="Roboto"/>
                  <a:cs typeface="Roboto"/>
                  <a:sym typeface="Roboto"/>
                </a:rPr>
                <a:t>The future of the Boston Bruins is…?!</a:t>
              </a: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Shape 133"/>
        <p:cNvGrpSpPr/>
        <p:nvPr/>
      </p:nvGrpSpPr>
      <p:grpSpPr>
        <a:xfrm>
          <a:off x="0" y="0"/>
          <a:ext cx="0" cy="0"/>
          <a:chOff x="0" y="0"/>
          <a:chExt cx="0" cy="0"/>
        </a:xfrm>
      </p:grpSpPr>
      <p:sp>
        <p:nvSpPr>
          <p:cNvPr id="134" name="Google Shape;134;p4"/>
          <p:cNvSpPr/>
          <p:nvPr/>
        </p:nvSpPr>
        <p:spPr>
          <a:xfrm>
            <a:off x="0" y="40282"/>
            <a:ext cx="12288939" cy="10287000"/>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a:off x="12450067" y="-80564"/>
            <a:ext cx="5837933" cy="10287000"/>
          </a:xfrm>
          <a:prstGeom prst="rect">
            <a:avLst/>
          </a:pr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a:off x="203411" y="165489"/>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4"/>
          <p:cNvPicPr preferRelativeResize="0"/>
          <p:nvPr/>
        </p:nvPicPr>
        <p:blipFill rotWithShape="1">
          <a:blip r:embed="rId3">
            <a:alphaModFix/>
          </a:blip>
          <a:srcRect/>
          <a:stretch/>
        </p:blipFill>
        <p:spPr>
          <a:xfrm>
            <a:off x="10335965" y="6914788"/>
            <a:ext cx="1892551" cy="3379556"/>
          </a:xfrm>
          <a:prstGeom prst="rect">
            <a:avLst/>
          </a:prstGeom>
          <a:noFill/>
          <a:ln>
            <a:noFill/>
          </a:ln>
        </p:spPr>
      </p:pic>
      <p:pic>
        <p:nvPicPr>
          <p:cNvPr id="138" name="Google Shape;138;p4"/>
          <p:cNvPicPr preferRelativeResize="0"/>
          <p:nvPr/>
        </p:nvPicPr>
        <p:blipFill rotWithShape="1">
          <a:blip r:embed="rId4">
            <a:alphaModFix/>
          </a:blip>
          <a:srcRect l="10175" t="104" r="31526"/>
          <a:stretch/>
        </p:blipFill>
        <p:spPr>
          <a:xfrm>
            <a:off x="12288939" y="3530483"/>
            <a:ext cx="5999061" cy="6855711"/>
          </a:xfrm>
          <a:prstGeom prst="rect">
            <a:avLst/>
          </a:prstGeom>
          <a:noFill/>
          <a:ln>
            <a:noFill/>
          </a:ln>
        </p:spPr>
      </p:pic>
      <p:grpSp>
        <p:nvGrpSpPr>
          <p:cNvPr id="139" name="Google Shape;139;p4"/>
          <p:cNvGrpSpPr/>
          <p:nvPr/>
        </p:nvGrpSpPr>
        <p:grpSpPr>
          <a:xfrm>
            <a:off x="1028700" y="2241681"/>
            <a:ext cx="8263231" cy="5803638"/>
            <a:chOff x="0" y="0"/>
            <a:chExt cx="11017641" cy="7738184"/>
          </a:xfrm>
        </p:grpSpPr>
        <p:sp>
          <p:nvSpPr>
            <p:cNvPr id="140" name="Google Shape;140;p4"/>
            <p:cNvSpPr txBox="1"/>
            <p:nvPr/>
          </p:nvSpPr>
          <p:spPr>
            <a:xfrm>
              <a:off x="0" y="0"/>
              <a:ext cx="11017641" cy="111018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b="0" i="0" u="none" strike="noStrike" cap="none">
                  <a:solidFill>
                    <a:srgbClr val="17161C"/>
                  </a:solidFill>
                  <a:latin typeface="Arial"/>
                  <a:ea typeface="Arial"/>
                  <a:cs typeface="Arial"/>
                  <a:sym typeface="Arial"/>
                </a:rPr>
                <a:t>Data Characteristics</a:t>
              </a:r>
              <a:endParaRPr/>
            </a:p>
          </p:txBody>
        </p:sp>
        <p:sp>
          <p:nvSpPr>
            <p:cNvPr id="141" name="Google Shape;141;p4"/>
            <p:cNvSpPr txBox="1"/>
            <p:nvPr/>
          </p:nvSpPr>
          <p:spPr>
            <a:xfrm>
              <a:off x="0" y="1220216"/>
              <a:ext cx="11017641" cy="58669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b="0" i="0" u="none" strike="noStrike" cap="none" dirty="0">
                  <a:solidFill>
                    <a:srgbClr val="17161C"/>
                  </a:solidFill>
                  <a:latin typeface="Roboto"/>
                  <a:ea typeface="Roboto"/>
                  <a:cs typeface="Roboto"/>
                  <a:sym typeface="Roboto"/>
                </a:rPr>
                <a:t>Source, Outliers, Trends &amp; Patterns</a:t>
              </a:r>
              <a:endParaRPr dirty="0"/>
            </a:p>
          </p:txBody>
        </p:sp>
        <p:sp>
          <p:nvSpPr>
            <p:cNvPr id="142" name="Google Shape;142;p4"/>
            <p:cNvSpPr txBox="1"/>
            <p:nvPr/>
          </p:nvSpPr>
          <p:spPr>
            <a:xfrm>
              <a:off x="0" y="2965637"/>
              <a:ext cx="11017641" cy="111018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b="0" i="0" u="none" strike="noStrike" cap="none">
                  <a:solidFill>
                    <a:srgbClr val="17161C"/>
                  </a:solidFill>
                  <a:latin typeface="Arial"/>
                  <a:ea typeface="Arial"/>
                  <a:cs typeface="Arial"/>
                  <a:sym typeface="Arial"/>
                </a:rPr>
                <a:t>Modeling</a:t>
              </a:r>
              <a:endParaRPr/>
            </a:p>
          </p:txBody>
        </p:sp>
        <p:sp>
          <p:nvSpPr>
            <p:cNvPr id="143" name="Google Shape;143;p4"/>
            <p:cNvSpPr txBox="1"/>
            <p:nvPr/>
          </p:nvSpPr>
          <p:spPr>
            <a:xfrm>
              <a:off x="0" y="4185853"/>
              <a:ext cx="11017641" cy="58669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b="0" i="0" u="none" strike="noStrike" cap="none">
                  <a:solidFill>
                    <a:srgbClr val="17161C"/>
                  </a:solidFill>
                  <a:latin typeface="Roboto"/>
                  <a:ea typeface="Roboto"/>
                  <a:cs typeface="Roboto"/>
                  <a:sym typeface="Roboto"/>
                </a:rPr>
                <a:t>STL Decomposition, Naive Model, ETS Model</a:t>
              </a:r>
              <a:endParaRPr/>
            </a:p>
          </p:txBody>
        </p:sp>
        <p:sp>
          <p:nvSpPr>
            <p:cNvPr id="144" name="Google Shape;144;p4"/>
            <p:cNvSpPr txBox="1"/>
            <p:nvPr/>
          </p:nvSpPr>
          <p:spPr>
            <a:xfrm>
              <a:off x="0" y="5931273"/>
              <a:ext cx="11017641" cy="1110181"/>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499" b="0" i="0" u="none" strike="noStrike" cap="none">
                  <a:solidFill>
                    <a:srgbClr val="17161C"/>
                  </a:solidFill>
                  <a:latin typeface="Arial"/>
                  <a:ea typeface="Arial"/>
                  <a:cs typeface="Arial"/>
                  <a:sym typeface="Arial"/>
                </a:rPr>
                <a:t>Conclusions</a:t>
              </a:r>
              <a:endParaRPr/>
            </a:p>
          </p:txBody>
        </p:sp>
        <p:sp>
          <p:nvSpPr>
            <p:cNvPr id="145" name="Google Shape;145;p4"/>
            <p:cNvSpPr txBox="1"/>
            <p:nvPr/>
          </p:nvSpPr>
          <p:spPr>
            <a:xfrm>
              <a:off x="0" y="7151489"/>
              <a:ext cx="11017641" cy="58669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b="0" i="0" u="none" strike="noStrike" cap="none">
                  <a:solidFill>
                    <a:srgbClr val="17161C"/>
                  </a:solidFill>
                  <a:latin typeface="Roboto"/>
                  <a:ea typeface="Roboto"/>
                  <a:cs typeface="Roboto"/>
                  <a:sym typeface="Roboto"/>
                </a:rPr>
                <a:t>Key Findings &amp; Limitations</a:t>
              </a:r>
              <a:endParaRPr/>
            </a:p>
          </p:txBody>
        </p:sp>
      </p:grpSp>
      <p:grpSp>
        <p:nvGrpSpPr>
          <p:cNvPr id="146" name="Google Shape;146;p4"/>
          <p:cNvGrpSpPr/>
          <p:nvPr/>
        </p:nvGrpSpPr>
        <p:grpSpPr>
          <a:xfrm>
            <a:off x="13652038" y="910573"/>
            <a:ext cx="4279913" cy="2420353"/>
            <a:chOff x="0" y="0"/>
            <a:chExt cx="5706551" cy="3227139"/>
          </a:xfrm>
        </p:grpSpPr>
        <p:sp>
          <p:nvSpPr>
            <p:cNvPr id="147" name="Google Shape;147;p4"/>
            <p:cNvSpPr txBox="1"/>
            <p:nvPr/>
          </p:nvSpPr>
          <p:spPr>
            <a:xfrm>
              <a:off x="0" y="0"/>
              <a:ext cx="5706551" cy="1286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6400" b="0" i="0" u="none" strike="noStrike" cap="none">
                  <a:solidFill>
                    <a:srgbClr val="F7F4FA"/>
                  </a:solidFill>
                  <a:latin typeface="Arial"/>
                  <a:ea typeface="Arial"/>
                  <a:cs typeface="Arial"/>
                  <a:sym typeface="Arial"/>
                </a:rPr>
                <a:t>Question 1</a:t>
              </a:r>
              <a:endParaRPr/>
            </a:p>
          </p:txBody>
        </p:sp>
        <p:sp>
          <p:nvSpPr>
            <p:cNvPr id="148" name="Google Shape;148;p4"/>
            <p:cNvSpPr txBox="1"/>
            <p:nvPr/>
          </p:nvSpPr>
          <p:spPr>
            <a:xfrm>
              <a:off x="0" y="1733909"/>
              <a:ext cx="5706551" cy="1493230"/>
            </a:xfrm>
            <a:prstGeom prst="rect">
              <a:avLst/>
            </a:prstGeom>
            <a:noFill/>
            <a:ln>
              <a:noFill/>
            </a:ln>
          </p:spPr>
          <p:txBody>
            <a:bodyPr spcFirstLastPara="1" wrap="square" lIns="0" tIns="0" rIns="0" bIns="0" anchor="t" anchorCtr="0">
              <a:spAutoFit/>
            </a:bodyPr>
            <a:lstStyle/>
            <a:p>
              <a:pPr lvl="0" algn="r">
                <a:lnSpc>
                  <a:spcPct val="140015"/>
                </a:lnSpc>
              </a:pPr>
              <a:r>
                <a:rPr lang="en-US" sz="2599" dirty="0">
                  <a:solidFill>
                    <a:srgbClr val="F7F4FA"/>
                  </a:solidFill>
                  <a:latin typeface="Roboto"/>
                  <a:ea typeface="Roboto"/>
                  <a:cs typeface="Roboto"/>
                  <a:sym typeface="Roboto"/>
                </a:rPr>
                <a:t>The future of the Boston Bruins is…?!</a:t>
              </a:r>
              <a:endParaRPr lang="en-US" sz="2800"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152"/>
        <p:cNvGrpSpPr/>
        <p:nvPr/>
      </p:nvGrpSpPr>
      <p:grpSpPr>
        <a:xfrm>
          <a:off x="0" y="0"/>
          <a:ext cx="0" cy="0"/>
          <a:chOff x="0" y="0"/>
          <a:chExt cx="0" cy="0"/>
        </a:xfrm>
      </p:grpSpPr>
      <p:pic>
        <p:nvPicPr>
          <p:cNvPr id="153" name="Google Shape;153;p5"/>
          <p:cNvPicPr preferRelativeResize="0"/>
          <p:nvPr/>
        </p:nvPicPr>
        <p:blipFill rotWithShape="1">
          <a:blip r:embed="rId3">
            <a:alphaModFix/>
          </a:blip>
          <a:srcRect/>
          <a:stretch/>
        </p:blipFill>
        <p:spPr>
          <a:xfrm rot="5400000">
            <a:off x="743502" y="-262531"/>
            <a:ext cx="1892551" cy="3379556"/>
          </a:xfrm>
          <a:prstGeom prst="rect">
            <a:avLst/>
          </a:prstGeom>
          <a:noFill/>
          <a:ln>
            <a:noFill/>
          </a:ln>
        </p:spPr>
      </p:pic>
      <p:pic>
        <p:nvPicPr>
          <p:cNvPr id="154" name="Google Shape;154;p5"/>
          <p:cNvPicPr preferRelativeResize="0"/>
          <p:nvPr/>
        </p:nvPicPr>
        <p:blipFill rotWithShape="1">
          <a:blip r:embed="rId4">
            <a:alphaModFix/>
          </a:blip>
          <a:srcRect/>
          <a:stretch/>
        </p:blipFill>
        <p:spPr>
          <a:xfrm rot="-5400000">
            <a:off x="1236888" y="745255"/>
            <a:ext cx="2220381" cy="2064954"/>
          </a:xfrm>
          <a:prstGeom prst="rect">
            <a:avLst/>
          </a:prstGeom>
          <a:noFill/>
          <a:ln>
            <a:noFill/>
          </a:ln>
        </p:spPr>
      </p:pic>
      <p:sp>
        <p:nvSpPr>
          <p:cNvPr id="155" name="Google Shape;155;p5"/>
          <p:cNvSpPr/>
          <p:nvPr/>
        </p:nvSpPr>
        <p:spPr>
          <a:xfrm rot="-5400000">
            <a:off x="6902224" y="1410372"/>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5668200" y="20141"/>
            <a:ext cx="12619801" cy="10294344"/>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 name="Google Shape;157;p5"/>
          <p:cNvPicPr preferRelativeResize="0"/>
          <p:nvPr/>
        </p:nvPicPr>
        <p:blipFill rotWithShape="1">
          <a:blip r:embed="rId5">
            <a:alphaModFix/>
          </a:blip>
          <a:srcRect/>
          <a:stretch/>
        </p:blipFill>
        <p:spPr>
          <a:xfrm>
            <a:off x="17002191" y="8881635"/>
            <a:ext cx="257109" cy="376665"/>
          </a:xfrm>
          <a:prstGeom prst="rect">
            <a:avLst/>
          </a:prstGeom>
          <a:noFill/>
          <a:ln>
            <a:noFill/>
          </a:ln>
        </p:spPr>
      </p:pic>
      <p:pic>
        <p:nvPicPr>
          <p:cNvPr id="158" name="Google Shape;158;p5"/>
          <p:cNvPicPr preferRelativeResize="0"/>
          <p:nvPr/>
        </p:nvPicPr>
        <p:blipFill rotWithShape="1">
          <a:blip r:embed="rId6">
            <a:alphaModFix/>
          </a:blip>
          <a:srcRect l="3009" t="7812" r="56" b="7996"/>
          <a:stretch/>
        </p:blipFill>
        <p:spPr>
          <a:xfrm>
            <a:off x="5668200" y="480971"/>
            <a:ext cx="6406169" cy="5593204"/>
          </a:xfrm>
          <a:prstGeom prst="rect">
            <a:avLst/>
          </a:prstGeom>
          <a:noFill/>
          <a:ln>
            <a:noFill/>
          </a:ln>
        </p:spPr>
      </p:pic>
      <p:pic>
        <p:nvPicPr>
          <p:cNvPr id="159" name="Google Shape;159;p5"/>
          <p:cNvPicPr preferRelativeResize="0"/>
          <p:nvPr/>
        </p:nvPicPr>
        <p:blipFill rotWithShape="1">
          <a:blip r:embed="rId7">
            <a:alphaModFix/>
          </a:blip>
          <a:srcRect l="6337" r="6337"/>
          <a:stretch/>
        </p:blipFill>
        <p:spPr>
          <a:xfrm>
            <a:off x="12074370" y="4109120"/>
            <a:ext cx="6083565" cy="5945255"/>
          </a:xfrm>
          <a:prstGeom prst="rect">
            <a:avLst/>
          </a:prstGeom>
          <a:noFill/>
          <a:ln>
            <a:noFill/>
          </a:ln>
        </p:spPr>
      </p:pic>
      <p:grpSp>
        <p:nvGrpSpPr>
          <p:cNvPr id="160" name="Google Shape;160;p5"/>
          <p:cNvGrpSpPr/>
          <p:nvPr/>
        </p:nvGrpSpPr>
        <p:grpSpPr>
          <a:xfrm>
            <a:off x="201410" y="3241938"/>
            <a:ext cx="5466791" cy="7072547"/>
            <a:chOff x="0" y="0"/>
            <a:chExt cx="7289054" cy="9430063"/>
          </a:xfrm>
        </p:grpSpPr>
        <p:sp>
          <p:nvSpPr>
            <p:cNvPr id="161" name="Google Shape;161;p5"/>
            <p:cNvSpPr txBox="1"/>
            <p:nvPr/>
          </p:nvSpPr>
          <p:spPr>
            <a:xfrm>
              <a:off x="0" y="0"/>
              <a:ext cx="7289054" cy="766702"/>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729" b="0" i="0" u="none" strike="noStrike" cap="none">
                  <a:solidFill>
                    <a:srgbClr val="F7F4FA"/>
                  </a:solidFill>
                  <a:latin typeface="Arial"/>
                  <a:ea typeface="Arial"/>
                  <a:cs typeface="Arial"/>
                  <a:sym typeface="Arial"/>
                </a:rPr>
                <a:t>Data Characteristic</a:t>
              </a:r>
              <a:endParaRPr/>
            </a:p>
          </p:txBody>
        </p:sp>
        <p:sp>
          <p:nvSpPr>
            <p:cNvPr id="162" name="Google Shape;162;p5"/>
            <p:cNvSpPr txBox="1"/>
            <p:nvPr/>
          </p:nvSpPr>
          <p:spPr>
            <a:xfrm>
              <a:off x="0" y="1283782"/>
              <a:ext cx="7289054" cy="8146281"/>
            </a:xfrm>
            <a:prstGeom prst="rect">
              <a:avLst/>
            </a:prstGeom>
            <a:noFill/>
            <a:ln>
              <a:noFill/>
            </a:ln>
          </p:spPr>
          <p:txBody>
            <a:bodyPr spcFirstLastPara="1" wrap="square" lIns="0" tIns="0" rIns="0" bIns="0" anchor="t" anchorCtr="0">
              <a:spAutoFit/>
            </a:bodyPr>
            <a:lstStyle/>
            <a:p>
              <a:pPr marL="0" marR="0" lvl="0" indent="0" algn="l" rtl="0">
                <a:lnSpc>
                  <a:spcPct val="139983"/>
                </a:lnSpc>
                <a:spcBef>
                  <a:spcPts val="0"/>
                </a:spcBef>
                <a:spcAft>
                  <a:spcPts val="0"/>
                </a:spcAft>
                <a:buNone/>
              </a:pPr>
              <a:r>
                <a:rPr lang="en-US" sz="2486" b="0" i="0" u="none" strike="noStrike" cap="none">
                  <a:solidFill>
                    <a:srgbClr val="F7F4FA"/>
                  </a:solidFill>
                  <a:latin typeface="Roboto"/>
                  <a:ea typeface="Roboto"/>
                  <a:cs typeface="Roboto"/>
                  <a:sym typeface="Roboto"/>
                </a:rPr>
                <a:t>Checking Trends &amp; Seasonality </a:t>
              </a:r>
              <a:endParaRPr/>
            </a:p>
            <a:p>
              <a:pPr marL="0" marR="0" lvl="0" indent="0" algn="l" rtl="0">
                <a:lnSpc>
                  <a:spcPct val="139983"/>
                </a:lnSpc>
                <a:spcBef>
                  <a:spcPts val="0"/>
                </a:spcBef>
                <a:spcAft>
                  <a:spcPts val="0"/>
                </a:spcAft>
                <a:buNone/>
              </a:pPr>
              <a:endParaRPr sz="2486" b="0" i="0" u="none" strike="noStrike" cap="none">
                <a:solidFill>
                  <a:srgbClr val="F7F4FA"/>
                </a:solidFill>
                <a:latin typeface="Roboto"/>
                <a:ea typeface="Roboto"/>
                <a:cs typeface="Roboto"/>
                <a:sym typeface="Roboto"/>
              </a:endParaRPr>
            </a:p>
            <a:p>
              <a:pPr marL="0" marR="0" lvl="0" indent="0" algn="l" rtl="0">
                <a:lnSpc>
                  <a:spcPct val="139983"/>
                </a:lnSpc>
                <a:spcBef>
                  <a:spcPts val="0"/>
                </a:spcBef>
                <a:spcAft>
                  <a:spcPts val="0"/>
                </a:spcAft>
                <a:buNone/>
              </a:pPr>
              <a:r>
                <a:rPr lang="en-US" sz="2486" b="0" i="0" u="none" strike="noStrike" cap="none">
                  <a:solidFill>
                    <a:srgbClr val="F7F4FA"/>
                  </a:solidFill>
                  <a:latin typeface="Roboto"/>
                  <a:ea typeface="Roboto"/>
                  <a:cs typeface="Roboto"/>
                  <a:sym typeface="Roboto"/>
                </a:rPr>
                <a:t>Polar Plot : No Trend Observed. Difficult to conclude if Bruins is playing better or worse over the course of time</a:t>
              </a:r>
              <a:endParaRPr/>
            </a:p>
            <a:p>
              <a:pPr marL="0" marR="0" lvl="0" indent="0" algn="l" rtl="0">
                <a:lnSpc>
                  <a:spcPct val="139983"/>
                </a:lnSpc>
                <a:spcBef>
                  <a:spcPts val="0"/>
                </a:spcBef>
                <a:spcAft>
                  <a:spcPts val="0"/>
                </a:spcAft>
                <a:buNone/>
              </a:pPr>
              <a:endParaRPr sz="2486" b="0" i="0" u="none" strike="noStrike" cap="none">
                <a:solidFill>
                  <a:srgbClr val="F7F4FA"/>
                </a:solidFill>
                <a:latin typeface="Roboto"/>
                <a:ea typeface="Roboto"/>
                <a:cs typeface="Roboto"/>
                <a:sym typeface="Roboto"/>
              </a:endParaRPr>
            </a:p>
            <a:p>
              <a:pPr marL="0" marR="0" lvl="0" indent="0" algn="l" rtl="0">
                <a:lnSpc>
                  <a:spcPct val="139983"/>
                </a:lnSpc>
                <a:spcBef>
                  <a:spcPts val="0"/>
                </a:spcBef>
                <a:spcAft>
                  <a:spcPts val="0"/>
                </a:spcAft>
                <a:buNone/>
              </a:pPr>
              <a:r>
                <a:rPr lang="en-US" sz="2486" b="0" i="0" u="none" strike="noStrike" cap="none">
                  <a:solidFill>
                    <a:srgbClr val="F7F4FA"/>
                  </a:solidFill>
                  <a:latin typeface="Roboto"/>
                  <a:ea typeface="Roboto"/>
                  <a:cs typeface="Roboto"/>
                  <a:sym typeface="Roboto"/>
                </a:rPr>
                <a:t>Heatmap: 5 segments can be separated on the basis of color. Each color showing different levels of performance (Average, Above average, Extremely well etc)</a:t>
              </a:r>
              <a:endParaRPr/>
            </a:p>
            <a:p>
              <a:pPr marL="0" marR="0" lvl="0" indent="0" algn="l" rtl="0">
                <a:lnSpc>
                  <a:spcPct val="139983"/>
                </a:lnSpc>
                <a:spcBef>
                  <a:spcPts val="0"/>
                </a:spcBef>
                <a:spcAft>
                  <a:spcPts val="0"/>
                </a:spcAft>
                <a:buNone/>
              </a:pPr>
              <a:endParaRPr sz="2486" b="0" i="0" u="none" strike="noStrike" cap="none">
                <a:solidFill>
                  <a:srgbClr val="F7F4FA"/>
                </a:solidFill>
                <a:latin typeface="Roboto"/>
                <a:ea typeface="Roboto"/>
                <a:cs typeface="Roboto"/>
                <a:sym typeface="Roboto"/>
              </a:endParaRPr>
            </a:p>
            <a:p>
              <a:pPr marL="0" marR="0" lvl="0" indent="0" algn="l" rtl="0">
                <a:lnSpc>
                  <a:spcPct val="139983"/>
                </a:lnSpc>
                <a:spcBef>
                  <a:spcPts val="0"/>
                </a:spcBef>
                <a:spcAft>
                  <a:spcPts val="0"/>
                </a:spcAft>
                <a:buNone/>
              </a:pPr>
              <a:endParaRPr sz="2486" b="0" i="0" u="none" strike="noStrike" cap="none">
                <a:solidFill>
                  <a:srgbClr val="F7F4FA"/>
                </a:solidFill>
                <a:latin typeface="Roboto"/>
                <a:ea typeface="Roboto"/>
                <a:cs typeface="Roboto"/>
                <a:sym typeface="Roboto"/>
              </a:endParaRPr>
            </a:p>
            <a:p>
              <a:pPr marL="0" marR="0" lvl="0" indent="0" algn="l" rtl="0">
                <a:lnSpc>
                  <a:spcPct val="139983"/>
                </a:lnSpc>
                <a:spcBef>
                  <a:spcPts val="0"/>
                </a:spcBef>
                <a:spcAft>
                  <a:spcPts val="0"/>
                </a:spcAft>
                <a:buNone/>
              </a:pPr>
              <a:endParaRPr sz="2486" b="0" i="0" u="none" strike="noStrike" cap="none">
                <a:solidFill>
                  <a:srgbClr val="F7F4FA"/>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166"/>
        <p:cNvGrpSpPr/>
        <p:nvPr/>
      </p:nvGrpSpPr>
      <p:grpSpPr>
        <a:xfrm>
          <a:off x="0" y="0"/>
          <a:ext cx="0" cy="0"/>
          <a:chOff x="0" y="0"/>
          <a:chExt cx="0" cy="0"/>
        </a:xfrm>
      </p:grpSpPr>
      <p:pic>
        <p:nvPicPr>
          <p:cNvPr id="167" name="Google Shape;167;p6"/>
          <p:cNvPicPr preferRelativeResize="0"/>
          <p:nvPr/>
        </p:nvPicPr>
        <p:blipFill rotWithShape="1">
          <a:blip r:embed="rId3">
            <a:alphaModFix/>
          </a:blip>
          <a:srcRect/>
          <a:stretch/>
        </p:blipFill>
        <p:spPr>
          <a:xfrm rot="5400000">
            <a:off x="743502" y="-262531"/>
            <a:ext cx="1892551" cy="3379556"/>
          </a:xfrm>
          <a:prstGeom prst="rect">
            <a:avLst/>
          </a:prstGeom>
          <a:noFill/>
          <a:ln>
            <a:noFill/>
          </a:ln>
        </p:spPr>
      </p:pic>
      <p:pic>
        <p:nvPicPr>
          <p:cNvPr id="168" name="Google Shape;168;p6"/>
          <p:cNvPicPr preferRelativeResize="0"/>
          <p:nvPr/>
        </p:nvPicPr>
        <p:blipFill rotWithShape="1">
          <a:blip r:embed="rId4">
            <a:alphaModFix/>
          </a:blip>
          <a:srcRect/>
          <a:stretch/>
        </p:blipFill>
        <p:spPr>
          <a:xfrm rot="-5400000">
            <a:off x="1236888" y="745255"/>
            <a:ext cx="2220381" cy="2064954"/>
          </a:xfrm>
          <a:prstGeom prst="rect">
            <a:avLst/>
          </a:prstGeom>
          <a:noFill/>
          <a:ln>
            <a:noFill/>
          </a:ln>
        </p:spPr>
      </p:pic>
      <p:sp>
        <p:nvSpPr>
          <p:cNvPr id="169" name="Google Shape;169;p6"/>
          <p:cNvSpPr/>
          <p:nvPr/>
        </p:nvSpPr>
        <p:spPr>
          <a:xfrm rot="-5400000">
            <a:off x="6902224" y="1410372"/>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5668200" y="0"/>
            <a:ext cx="12619801" cy="10294344"/>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 name="Google Shape;171;p6"/>
          <p:cNvPicPr preferRelativeResize="0"/>
          <p:nvPr/>
        </p:nvPicPr>
        <p:blipFill rotWithShape="1">
          <a:blip r:embed="rId5">
            <a:alphaModFix/>
          </a:blip>
          <a:srcRect/>
          <a:stretch/>
        </p:blipFill>
        <p:spPr>
          <a:xfrm>
            <a:off x="17002191" y="8881635"/>
            <a:ext cx="257109" cy="376665"/>
          </a:xfrm>
          <a:prstGeom prst="rect">
            <a:avLst/>
          </a:prstGeom>
          <a:noFill/>
          <a:ln>
            <a:noFill/>
          </a:ln>
        </p:spPr>
      </p:pic>
      <p:pic>
        <p:nvPicPr>
          <p:cNvPr id="172" name="Google Shape;172;p6"/>
          <p:cNvPicPr preferRelativeResize="0"/>
          <p:nvPr/>
        </p:nvPicPr>
        <p:blipFill rotWithShape="1">
          <a:blip r:embed="rId6">
            <a:alphaModFix/>
          </a:blip>
          <a:srcRect/>
          <a:stretch/>
        </p:blipFill>
        <p:spPr>
          <a:xfrm>
            <a:off x="5961727" y="140987"/>
            <a:ext cx="8701090" cy="7468747"/>
          </a:xfrm>
          <a:prstGeom prst="rect">
            <a:avLst/>
          </a:prstGeom>
          <a:noFill/>
          <a:ln>
            <a:noFill/>
          </a:ln>
        </p:spPr>
      </p:pic>
      <p:pic>
        <p:nvPicPr>
          <p:cNvPr id="173" name="Google Shape;173;p6"/>
          <p:cNvPicPr preferRelativeResize="0"/>
          <p:nvPr/>
        </p:nvPicPr>
        <p:blipFill rotWithShape="1">
          <a:blip r:embed="rId7">
            <a:alphaModFix/>
          </a:blip>
          <a:srcRect l="2142" t="22069" r="226" b="4018"/>
          <a:stretch/>
        </p:blipFill>
        <p:spPr>
          <a:xfrm>
            <a:off x="12571178" y="6495474"/>
            <a:ext cx="5169340" cy="3401178"/>
          </a:xfrm>
          <a:prstGeom prst="rect">
            <a:avLst/>
          </a:prstGeom>
          <a:noFill/>
          <a:ln>
            <a:noFill/>
          </a:ln>
        </p:spPr>
      </p:pic>
      <p:grpSp>
        <p:nvGrpSpPr>
          <p:cNvPr id="174" name="Google Shape;174;p6"/>
          <p:cNvGrpSpPr/>
          <p:nvPr/>
        </p:nvGrpSpPr>
        <p:grpSpPr>
          <a:xfrm>
            <a:off x="201410" y="2906094"/>
            <a:ext cx="5466791" cy="6634180"/>
            <a:chOff x="0" y="0"/>
            <a:chExt cx="7289054" cy="8845573"/>
          </a:xfrm>
        </p:grpSpPr>
        <p:sp>
          <p:nvSpPr>
            <p:cNvPr id="175" name="Google Shape;175;p6"/>
            <p:cNvSpPr txBox="1"/>
            <p:nvPr/>
          </p:nvSpPr>
          <p:spPr>
            <a:xfrm>
              <a:off x="0" y="0"/>
              <a:ext cx="7289054" cy="766702"/>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729" b="0" i="0" u="none" strike="noStrike" cap="none">
                  <a:solidFill>
                    <a:srgbClr val="F7F4FA"/>
                  </a:solidFill>
                  <a:latin typeface="Arial"/>
                  <a:ea typeface="Arial"/>
                  <a:cs typeface="Arial"/>
                  <a:sym typeface="Arial"/>
                </a:rPr>
                <a:t>Data Characteristic</a:t>
              </a:r>
              <a:endParaRPr/>
            </a:p>
          </p:txBody>
        </p:sp>
        <p:sp>
          <p:nvSpPr>
            <p:cNvPr id="176" name="Google Shape;176;p6"/>
            <p:cNvSpPr txBox="1"/>
            <p:nvPr/>
          </p:nvSpPr>
          <p:spPr>
            <a:xfrm>
              <a:off x="0" y="1283782"/>
              <a:ext cx="7289054" cy="7561791"/>
            </a:xfrm>
            <a:prstGeom prst="rect">
              <a:avLst/>
            </a:prstGeom>
            <a:noFill/>
            <a:ln>
              <a:noFill/>
            </a:ln>
          </p:spPr>
          <p:txBody>
            <a:bodyPr spcFirstLastPara="1" wrap="square" lIns="0" tIns="0" rIns="0" bIns="0" anchor="t" anchorCtr="0">
              <a:spAutoFit/>
            </a:bodyPr>
            <a:lstStyle/>
            <a:p>
              <a:pPr marL="0" marR="0" lvl="0" indent="0" algn="l" rtl="0">
                <a:lnSpc>
                  <a:spcPct val="139983"/>
                </a:lnSpc>
                <a:spcBef>
                  <a:spcPts val="0"/>
                </a:spcBef>
                <a:spcAft>
                  <a:spcPts val="0"/>
                </a:spcAft>
                <a:buNone/>
              </a:pPr>
              <a:r>
                <a:rPr lang="en-US" sz="2486" b="0" i="0" u="none" strike="noStrike" cap="none">
                  <a:solidFill>
                    <a:srgbClr val="F7F4FA"/>
                  </a:solidFill>
                  <a:latin typeface="Roboto"/>
                  <a:ea typeface="Roboto"/>
                  <a:cs typeface="Roboto"/>
                  <a:sym typeface="Roboto"/>
                </a:rPr>
                <a:t>Season 2012-13 Anomaly: Dispute between league &amp; players association.</a:t>
              </a:r>
              <a:endParaRPr/>
            </a:p>
            <a:p>
              <a:pPr marL="0" marR="0" lvl="0" indent="0" algn="l" rtl="0">
                <a:lnSpc>
                  <a:spcPct val="139983"/>
                </a:lnSpc>
                <a:spcBef>
                  <a:spcPts val="0"/>
                </a:spcBef>
                <a:spcAft>
                  <a:spcPts val="0"/>
                </a:spcAft>
                <a:buNone/>
              </a:pPr>
              <a:r>
                <a:rPr lang="en-US" sz="2486" b="0" i="0" u="none" strike="noStrike" cap="none">
                  <a:solidFill>
                    <a:srgbClr val="F7F4FA"/>
                  </a:solidFill>
                  <a:latin typeface="Roboto"/>
                  <a:ea typeface="Roboto"/>
                  <a:cs typeface="Roboto"/>
                  <a:sym typeface="Roboto"/>
                </a:rPr>
                <a:t>38 games were cancelled</a:t>
              </a:r>
              <a:endParaRPr/>
            </a:p>
            <a:p>
              <a:pPr marL="0" marR="0" lvl="0" indent="0" algn="l" rtl="0">
                <a:lnSpc>
                  <a:spcPct val="139983"/>
                </a:lnSpc>
                <a:spcBef>
                  <a:spcPts val="0"/>
                </a:spcBef>
                <a:spcAft>
                  <a:spcPts val="0"/>
                </a:spcAft>
                <a:buNone/>
              </a:pPr>
              <a:endParaRPr sz="2486" b="0" i="0" u="none" strike="noStrike" cap="none">
                <a:solidFill>
                  <a:srgbClr val="F7F4FA"/>
                </a:solidFill>
                <a:latin typeface="Roboto"/>
                <a:ea typeface="Roboto"/>
                <a:cs typeface="Roboto"/>
                <a:sym typeface="Roboto"/>
              </a:endParaRPr>
            </a:p>
            <a:p>
              <a:pPr marL="0" marR="0" lvl="0" indent="0" algn="l" rtl="0">
                <a:lnSpc>
                  <a:spcPct val="139983"/>
                </a:lnSpc>
                <a:spcBef>
                  <a:spcPts val="0"/>
                </a:spcBef>
                <a:spcAft>
                  <a:spcPts val="0"/>
                </a:spcAft>
                <a:buNone/>
              </a:pPr>
              <a:r>
                <a:rPr lang="en-US" sz="2486" b="0" i="0" u="none" strike="noStrike" cap="none">
                  <a:solidFill>
                    <a:srgbClr val="F7F4FA"/>
                  </a:solidFill>
                  <a:latin typeface="Roboto"/>
                  <a:ea typeface="Roboto"/>
                  <a:cs typeface="Roboto"/>
                  <a:sym typeface="Roboto"/>
                </a:rPr>
                <a:t>Entropy: 1.19 without noticing error.</a:t>
              </a:r>
              <a:endParaRPr/>
            </a:p>
            <a:p>
              <a:pPr marL="0" marR="0" lvl="0" indent="0" algn="l" rtl="0">
                <a:lnSpc>
                  <a:spcPct val="139983"/>
                </a:lnSpc>
                <a:spcBef>
                  <a:spcPts val="0"/>
                </a:spcBef>
                <a:spcAft>
                  <a:spcPts val="0"/>
                </a:spcAft>
                <a:buNone/>
              </a:pPr>
              <a:r>
                <a:rPr lang="en-US" sz="2486" b="0" i="0" u="none" strike="noStrike" cap="none">
                  <a:solidFill>
                    <a:srgbClr val="F7F4FA"/>
                  </a:solidFill>
                  <a:latin typeface="Roboto"/>
                  <a:ea typeface="Roboto"/>
                  <a:cs typeface="Roboto"/>
                  <a:sym typeface="Roboto"/>
                </a:rPr>
                <a:t>Averaging 2 quarters entropy dropped to 0.96 (20% decrease)</a:t>
              </a:r>
              <a:endParaRPr/>
            </a:p>
            <a:p>
              <a:pPr marL="0" marR="0" lvl="0" indent="0" algn="l" rtl="0">
                <a:lnSpc>
                  <a:spcPct val="139983"/>
                </a:lnSpc>
                <a:spcBef>
                  <a:spcPts val="0"/>
                </a:spcBef>
                <a:spcAft>
                  <a:spcPts val="0"/>
                </a:spcAft>
                <a:buNone/>
              </a:pPr>
              <a:endParaRPr sz="2486" b="0" i="0" u="none" strike="noStrike" cap="none">
                <a:solidFill>
                  <a:srgbClr val="F7F4FA"/>
                </a:solidFill>
                <a:latin typeface="Roboto"/>
                <a:ea typeface="Roboto"/>
                <a:cs typeface="Roboto"/>
                <a:sym typeface="Roboto"/>
              </a:endParaRPr>
            </a:p>
            <a:p>
              <a:pPr marL="0" marR="0" lvl="0" indent="0" algn="l" rtl="0">
                <a:lnSpc>
                  <a:spcPct val="139983"/>
                </a:lnSpc>
                <a:spcBef>
                  <a:spcPts val="0"/>
                </a:spcBef>
                <a:spcAft>
                  <a:spcPts val="0"/>
                </a:spcAft>
                <a:buNone/>
              </a:pPr>
              <a:r>
                <a:rPr lang="en-US" sz="2486" b="0" i="0" u="none" strike="noStrike" cap="none">
                  <a:solidFill>
                    <a:srgbClr val="F7F4FA"/>
                  </a:solidFill>
                  <a:latin typeface="Roboto"/>
                  <a:ea typeface="Roboto"/>
                  <a:cs typeface="Roboto"/>
                  <a:sym typeface="Roboto"/>
                </a:rPr>
                <a:t>Outliers:Most values in Histogram range from 0.45 to 0.8</a:t>
              </a:r>
              <a:endParaRPr/>
            </a:p>
            <a:p>
              <a:pPr marL="0" marR="0" lvl="0" indent="0" algn="l" rtl="0">
                <a:lnSpc>
                  <a:spcPct val="139983"/>
                </a:lnSpc>
                <a:spcBef>
                  <a:spcPts val="0"/>
                </a:spcBef>
                <a:spcAft>
                  <a:spcPts val="0"/>
                </a:spcAft>
                <a:buNone/>
              </a:pPr>
              <a:r>
                <a:rPr lang="en-US" sz="2486" b="0" i="0" u="none" strike="noStrike" cap="none">
                  <a:solidFill>
                    <a:srgbClr val="F7F4FA"/>
                  </a:solidFill>
                  <a:latin typeface="Roboto"/>
                  <a:ea typeface="Roboto"/>
                  <a:cs typeface="Roboto"/>
                  <a:sym typeface="Roboto"/>
                </a:rPr>
                <a:t>TS Outliers confirms !</a:t>
              </a:r>
              <a:endParaRPr/>
            </a:p>
            <a:p>
              <a:pPr marL="0" marR="0" lvl="0" indent="0" algn="l" rtl="0">
                <a:lnSpc>
                  <a:spcPct val="139983"/>
                </a:lnSpc>
                <a:spcBef>
                  <a:spcPts val="0"/>
                </a:spcBef>
                <a:spcAft>
                  <a:spcPts val="0"/>
                </a:spcAft>
                <a:buNone/>
              </a:pPr>
              <a:endParaRPr sz="2486" b="0" i="0" u="none" strike="noStrike" cap="none">
                <a:solidFill>
                  <a:srgbClr val="F7F4FA"/>
                </a:solidFill>
                <a:latin typeface="Roboto"/>
                <a:ea typeface="Roboto"/>
                <a:cs typeface="Roboto"/>
                <a:sym typeface="Roboto"/>
              </a:endParaRPr>
            </a:p>
            <a:p>
              <a:pPr marL="0" marR="0" lvl="0" indent="0" algn="l" rtl="0">
                <a:lnSpc>
                  <a:spcPct val="139983"/>
                </a:lnSpc>
                <a:spcBef>
                  <a:spcPts val="0"/>
                </a:spcBef>
                <a:spcAft>
                  <a:spcPts val="0"/>
                </a:spcAft>
                <a:buNone/>
              </a:pPr>
              <a:endParaRPr sz="2486" b="0" i="0" u="none" strike="noStrike" cap="none">
                <a:solidFill>
                  <a:srgbClr val="F7F4FA"/>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4FA"/>
        </a:solidFill>
        <a:effectLst/>
      </p:bgPr>
    </p:bg>
    <p:spTree>
      <p:nvGrpSpPr>
        <p:cNvPr id="1" name="Shape 180"/>
        <p:cNvGrpSpPr/>
        <p:nvPr/>
      </p:nvGrpSpPr>
      <p:grpSpPr>
        <a:xfrm>
          <a:off x="0" y="0"/>
          <a:ext cx="0" cy="0"/>
          <a:chOff x="0" y="0"/>
          <a:chExt cx="0" cy="0"/>
        </a:xfrm>
      </p:grpSpPr>
      <p:pic>
        <p:nvPicPr>
          <p:cNvPr id="181" name="Google Shape;181;p7"/>
          <p:cNvPicPr preferRelativeResize="0"/>
          <p:nvPr/>
        </p:nvPicPr>
        <p:blipFill rotWithShape="1">
          <a:blip r:embed="rId3">
            <a:alphaModFix/>
          </a:blip>
          <a:srcRect/>
          <a:stretch/>
        </p:blipFill>
        <p:spPr>
          <a:xfrm>
            <a:off x="17002191" y="1028700"/>
            <a:ext cx="257109" cy="376665"/>
          </a:xfrm>
          <a:prstGeom prst="rect">
            <a:avLst/>
          </a:prstGeom>
          <a:noFill/>
          <a:ln>
            <a:noFill/>
          </a:ln>
        </p:spPr>
      </p:pic>
      <p:sp>
        <p:nvSpPr>
          <p:cNvPr id="182" name="Google Shape;182;p7"/>
          <p:cNvSpPr/>
          <p:nvPr/>
        </p:nvSpPr>
        <p:spPr>
          <a:xfrm rot="-5400000">
            <a:off x="8356433" y="5334410"/>
            <a:ext cx="3465840" cy="3465535"/>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3" name="Google Shape;183;p7"/>
          <p:cNvPicPr preferRelativeResize="0"/>
          <p:nvPr/>
        </p:nvPicPr>
        <p:blipFill rotWithShape="1">
          <a:blip r:embed="rId4">
            <a:alphaModFix/>
          </a:blip>
          <a:srcRect/>
          <a:stretch/>
        </p:blipFill>
        <p:spPr>
          <a:xfrm>
            <a:off x="8508347" y="1870648"/>
            <a:ext cx="3314079" cy="3082093"/>
          </a:xfrm>
          <a:prstGeom prst="rect">
            <a:avLst/>
          </a:prstGeom>
          <a:noFill/>
          <a:ln>
            <a:noFill/>
          </a:ln>
        </p:spPr>
      </p:pic>
      <p:pic>
        <p:nvPicPr>
          <p:cNvPr id="184" name="Google Shape;184;p7"/>
          <p:cNvPicPr preferRelativeResize="0"/>
          <p:nvPr/>
        </p:nvPicPr>
        <p:blipFill rotWithShape="1">
          <a:blip r:embed="rId4">
            <a:alphaModFix/>
          </a:blip>
          <a:srcRect/>
          <a:stretch/>
        </p:blipFill>
        <p:spPr>
          <a:xfrm>
            <a:off x="12528998" y="5316220"/>
            <a:ext cx="3314079" cy="3082093"/>
          </a:xfrm>
          <a:prstGeom prst="rect">
            <a:avLst/>
          </a:prstGeom>
          <a:noFill/>
          <a:ln>
            <a:noFill/>
          </a:ln>
        </p:spPr>
      </p:pic>
      <p:sp>
        <p:nvSpPr>
          <p:cNvPr id="185" name="Google Shape;185;p7"/>
          <p:cNvSpPr/>
          <p:nvPr/>
        </p:nvSpPr>
        <p:spPr>
          <a:xfrm rot="5400000">
            <a:off x="12680991" y="1487055"/>
            <a:ext cx="3465840" cy="3465535"/>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7"/>
          <p:cNvPicPr preferRelativeResize="0"/>
          <p:nvPr/>
        </p:nvPicPr>
        <p:blipFill rotWithShape="1">
          <a:blip r:embed="rId5">
            <a:alphaModFix/>
          </a:blip>
          <a:srcRect/>
          <a:stretch/>
        </p:blipFill>
        <p:spPr>
          <a:xfrm>
            <a:off x="9746075" y="3056308"/>
            <a:ext cx="5565846" cy="4174385"/>
          </a:xfrm>
          <a:prstGeom prst="rect">
            <a:avLst/>
          </a:prstGeom>
          <a:noFill/>
          <a:ln>
            <a:noFill/>
          </a:ln>
        </p:spPr>
      </p:pic>
      <p:sp>
        <p:nvSpPr>
          <p:cNvPr id="187" name="Google Shape;187;p7"/>
          <p:cNvSpPr txBox="1"/>
          <p:nvPr/>
        </p:nvSpPr>
        <p:spPr>
          <a:xfrm>
            <a:off x="1028700" y="1019175"/>
            <a:ext cx="5825181" cy="855377"/>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5599" b="0" i="0" u="none" strike="noStrike" cap="none">
                <a:solidFill>
                  <a:srgbClr val="17161C"/>
                </a:solidFill>
                <a:latin typeface="Arial"/>
                <a:ea typeface="Arial"/>
                <a:cs typeface="Arial"/>
                <a:sym typeface="Arial"/>
              </a:rPr>
              <a:t>Modeling</a:t>
            </a:r>
            <a:endParaRPr/>
          </a:p>
        </p:txBody>
      </p:sp>
      <p:grpSp>
        <p:nvGrpSpPr>
          <p:cNvPr id="188" name="Google Shape;188;p7"/>
          <p:cNvGrpSpPr/>
          <p:nvPr/>
        </p:nvGrpSpPr>
        <p:grpSpPr>
          <a:xfrm>
            <a:off x="1028700" y="2735303"/>
            <a:ext cx="5825181" cy="3985234"/>
            <a:chOff x="0" y="-9525"/>
            <a:chExt cx="7766909" cy="5313645"/>
          </a:xfrm>
        </p:grpSpPr>
        <p:sp>
          <p:nvSpPr>
            <p:cNvPr id="189" name="Google Shape;189;p7"/>
            <p:cNvSpPr txBox="1"/>
            <p:nvPr/>
          </p:nvSpPr>
          <p:spPr>
            <a:xfrm>
              <a:off x="0" y="-9525"/>
              <a:ext cx="7766909" cy="749645"/>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599" b="0" i="0" u="none" strike="noStrike" cap="none">
                  <a:solidFill>
                    <a:srgbClr val="17161C"/>
                  </a:solidFill>
                  <a:latin typeface="Arial"/>
                  <a:ea typeface="Arial"/>
                  <a:cs typeface="Arial"/>
                  <a:sym typeface="Arial"/>
                </a:rPr>
                <a:t>Tests of Non-linearity</a:t>
              </a:r>
              <a:endParaRPr/>
            </a:p>
          </p:txBody>
        </p:sp>
        <p:sp>
          <p:nvSpPr>
            <p:cNvPr id="190" name="Google Shape;190;p7"/>
            <p:cNvSpPr txBox="1"/>
            <p:nvPr/>
          </p:nvSpPr>
          <p:spPr>
            <a:xfrm>
              <a:off x="0" y="886654"/>
              <a:ext cx="7766909" cy="1204292"/>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b="0" i="0" u="none" strike="noStrike" cap="none">
                  <a:solidFill>
                    <a:srgbClr val="17161C"/>
                  </a:solidFill>
                  <a:latin typeface="Roboto"/>
                  <a:ea typeface="Roboto"/>
                  <a:cs typeface="Roboto"/>
                  <a:sym typeface="Roboto"/>
                </a:rPr>
                <a:t>P-Value of most tests &gt;0.05, </a:t>
              </a:r>
              <a:r>
                <a:rPr lang="en-US" sz="2600" b="1" i="1" u="none" strike="noStrike" cap="none">
                  <a:solidFill>
                    <a:srgbClr val="17161C"/>
                  </a:solidFill>
                  <a:latin typeface="Roboto"/>
                  <a:ea typeface="Roboto"/>
                  <a:cs typeface="Roboto"/>
                  <a:sym typeface="Roboto"/>
                </a:rPr>
                <a:t>"indicating a non-linear model is not necessary"</a:t>
              </a:r>
              <a:endParaRPr/>
            </a:p>
          </p:txBody>
        </p:sp>
        <p:sp>
          <p:nvSpPr>
            <p:cNvPr id="191" name="Google Shape;191;p7"/>
            <p:cNvSpPr txBox="1"/>
            <p:nvPr/>
          </p:nvSpPr>
          <p:spPr>
            <a:xfrm>
              <a:off x="0" y="3203649"/>
              <a:ext cx="7766909" cy="749645"/>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599" b="0" i="0" u="none" strike="noStrike" cap="none">
                  <a:solidFill>
                    <a:srgbClr val="17161C"/>
                  </a:solidFill>
                  <a:latin typeface="Arial"/>
                  <a:ea typeface="Arial"/>
                  <a:cs typeface="Arial"/>
                  <a:sym typeface="Arial"/>
                </a:rPr>
                <a:t>Transformation</a:t>
              </a:r>
              <a:endParaRPr/>
            </a:p>
          </p:txBody>
        </p:sp>
        <p:sp>
          <p:nvSpPr>
            <p:cNvPr id="192" name="Google Shape;192;p7"/>
            <p:cNvSpPr txBox="1"/>
            <p:nvPr/>
          </p:nvSpPr>
          <p:spPr>
            <a:xfrm>
              <a:off x="0" y="4099828"/>
              <a:ext cx="7766909" cy="1204292"/>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b="0" i="0" u="none" strike="noStrike" cap="none">
                  <a:solidFill>
                    <a:srgbClr val="17161C"/>
                  </a:solidFill>
                  <a:latin typeface="Roboto"/>
                  <a:ea typeface="Roboto"/>
                  <a:cs typeface="Roboto"/>
                  <a:sym typeface="Roboto"/>
                </a:rPr>
                <a:t>Box- Cox lambda , parameter generated is -0.0731</a:t>
              </a:r>
              <a:endParaRPr/>
            </a:p>
          </p:txBody>
        </p:sp>
      </p:grpSp>
      <p:grpSp>
        <p:nvGrpSpPr>
          <p:cNvPr id="193" name="Google Shape;193;p7"/>
          <p:cNvGrpSpPr/>
          <p:nvPr/>
        </p:nvGrpSpPr>
        <p:grpSpPr>
          <a:xfrm>
            <a:off x="1028700" y="7412288"/>
            <a:ext cx="5402221" cy="4911630"/>
            <a:chOff x="0" y="-9525"/>
            <a:chExt cx="7202961" cy="6548841"/>
          </a:xfrm>
        </p:grpSpPr>
        <p:sp>
          <p:nvSpPr>
            <p:cNvPr id="194" name="Google Shape;194;p7"/>
            <p:cNvSpPr txBox="1"/>
            <p:nvPr/>
          </p:nvSpPr>
          <p:spPr>
            <a:xfrm>
              <a:off x="0" y="-9525"/>
              <a:ext cx="7202961" cy="749645"/>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599" b="0" i="0" u="none" strike="noStrike" cap="none">
                  <a:solidFill>
                    <a:srgbClr val="17161C"/>
                  </a:solidFill>
                  <a:latin typeface="Arial"/>
                  <a:ea typeface="Arial"/>
                  <a:cs typeface="Arial"/>
                  <a:sym typeface="Arial"/>
                </a:rPr>
                <a:t>Testing Set</a:t>
              </a:r>
              <a:endParaRPr/>
            </a:p>
          </p:txBody>
        </p:sp>
        <p:sp>
          <p:nvSpPr>
            <p:cNvPr id="195" name="Google Shape;195;p7"/>
            <p:cNvSpPr txBox="1"/>
            <p:nvPr/>
          </p:nvSpPr>
          <p:spPr>
            <a:xfrm>
              <a:off x="0" y="886654"/>
              <a:ext cx="7202961" cy="243948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b="0" i="0" u="none" strike="noStrike" cap="none">
                  <a:solidFill>
                    <a:srgbClr val="17161C"/>
                  </a:solidFill>
                  <a:latin typeface="Roboto"/>
                  <a:ea typeface="Roboto"/>
                  <a:cs typeface="Roboto"/>
                  <a:sym typeface="Roboto"/>
                </a:rPr>
                <a:t>2 Observations taken for Testing Set</a:t>
              </a:r>
              <a:endParaRPr/>
            </a:p>
            <a:p>
              <a:pPr marL="0" marR="0" lvl="0" indent="0" algn="l" rtl="0">
                <a:lnSpc>
                  <a:spcPct val="140000"/>
                </a:lnSpc>
                <a:spcBef>
                  <a:spcPts val="0"/>
                </a:spcBef>
                <a:spcAft>
                  <a:spcPts val="0"/>
                </a:spcAft>
                <a:buNone/>
              </a:pPr>
              <a:r>
                <a:rPr lang="en-US" sz="2600" b="0" i="0" u="none" strike="noStrike" cap="none">
                  <a:solidFill>
                    <a:srgbClr val="17161C"/>
                  </a:solidFill>
                  <a:latin typeface="Roboto"/>
                  <a:ea typeface="Roboto"/>
                  <a:cs typeface="Roboto"/>
                  <a:sym typeface="Roboto"/>
                </a:rPr>
                <a:t>Goal is to forecast Points % for next quarter</a:t>
              </a:r>
              <a:endParaRPr/>
            </a:p>
            <a:p>
              <a:pPr marL="0" marR="0" lvl="0" indent="0" algn="l" rtl="0">
                <a:lnSpc>
                  <a:spcPct val="140000"/>
                </a:lnSpc>
                <a:spcBef>
                  <a:spcPts val="0"/>
                </a:spcBef>
                <a:spcAft>
                  <a:spcPts val="0"/>
                </a:spcAft>
                <a:buNone/>
              </a:pPr>
              <a:endParaRPr sz="2600" b="0" i="0" u="none" strike="noStrike" cap="none">
                <a:solidFill>
                  <a:srgbClr val="17161C"/>
                </a:solidFill>
                <a:latin typeface="Roboto"/>
                <a:ea typeface="Roboto"/>
                <a:cs typeface="Roboto"/>
                <a:sym typeface="Roboto"/>
              </a:endParaRPr>
            </a:p>
          </p:txBody>
        </p:sp>
        <p:sp>
          <p:nvSpPr>
            <p:cNvPr id="196" name="Google Shape;196;p7"/>
            <p:cNvSpPr txBox="1"/>
            <p:nvPr/>
          </p:nvSpPr>
          <p:spPr>
            <a:xfrm>
              <a:off x="0" y="5335024"/>
              <a:ext cx="7202961" cy="1204292"/>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b="0" i="0" u="none" strike="noStrike" cap="none">
                  <a:solidFill>
                    <a:srgbClr val="17161C"/>
                  </a:solidFill>
                  <a:latin typeface="Roboto"/>
                  <a:ea typeface="Roboto"/>
                  <a:cs typeface="Roboto"/>
                  <a:sym typeface="Roboto"/>
                </a:rPr>
                <a:t>Box- Cox lambda , parameter generated is -0.0731</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Shape 200"/>
        <p:cNvGrpSpPr/>
        <p:nvPr/>
      </p:nvGrpSpPr>
      <p:grpSpPr>
        <a:xfrm>
          <a:off x="0" y="0"/>
          <a:ext cx="0" cy="0"/>
          <a:chOff x="0" y="0"/>
          <a:chExt cx="0" cy="0"/>
        </a:xfrm>
      </p:grpSpPr>
      <p:pic>
        <p:nvPicPr>
          <p:cNvPr id="201" name="Google Shape;201;p8"/>
          <p:cNvPicPr preferRelativeResize="0"/>
          <p:nvPr/>
        </p:nvPicPr>
        <p:blipFill rotWithShape="1">
          <a:blip r:embed="rId3">
            <a:alphaModFix/>
          </a:blip>
          <a:srcRect/>
          <a:stretch/>
        </p:blipFill>
        <p:spPr>
          <a:xfrm rot="5400000">
            <a:off x="743502" y="825081"/>
            <a:ext cx="1892551" cy="3379556"/>
          </a:xfrm>
          <a:prstGeom prst="rect">
            <a:avLst/>
          </a:prstGeom>
          <a:noFill/>
          <a:ln>
            <a:noFill/>
          </a:ln>
        </p:spPr>
      </p:pic>
      <p:pic>
        <p:nvPicPr>
          <p:cNvPr id="202" name="Google Shape;202;p8"/>
          <p:cNvPicPr preferRelativeResize="0"/>
          <p:nvPr/>
        </p:nvPicPr>
        <p:blipFill rotWithShape="1">
          <a:blip r:embed="rId4">
            <a:alphaModFix/>
          </a:blip>
          <a:srcRect/>
          <a:stretch/>
        </p:blipFill>
        <p:spPr>
          <a:xfrm rot="-5400000">
            <a:off x="1230361" y="1137058"/>
            <a:ext cx="3095939" cy="2879223"/>
          </a:xfrm>
          <a:prstGeom prst="rect">
            <a:avLst/>
          </a:prstGeom>
          <a:noFill/>
          <a:ln>
            <a:noFill/>
          </a:ln>
        </p:spPr>
      </p:pic>
      <p:pic>
        <p:nvPicPr>
          <p:cNvPr id="203" name="Google Shape;203;p8"/>
          <p:cNvPicPr preferRelativeResize="0"/>
          <p:nvPr/>
        </p:nvPicPr>
        <p:blipFill rotWithShape="1">
          <a:blip r:embed="rId4">
            <a:alphaModFix/>
          </a:blip>
          <a:srcRect/>
          <a:stretch/>
        </p:blipFill>
        <p:spPr>
          <a:xfrm rot="-5400000">
            <a:off x="4631660" y="1137058"/>
            <a:ext cx="3095939" cy="2879223"/>
          </a:xfrm>
          <a:prstGeom prst="rect">
            <a:avLst/>
          </a:prstGeom>
          <a:noFill/>
          <a:ln>
            <a:noFill/>
          </a:ln>
        </p:spPr>
      </p:pic>
      <p:sp>
        <p:nvSpPr>
          <p:cNvPr id="204" name="Google Shape;204;p8"/>
          <p:cNvSpPr/>
          <p:nvPr/>
        </p:nvSpPr>
        <p:spPr>
          <a:xfrm rot="-5400000">
            <a:off x="7212243" y="1410372"/>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9144000" y="0"/>
            <a:ext cx="9144000" cy="10294344"/>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6" name="Google Shape;206;p8"/>
          <p:cNvPicPr preferRelativeResize="0"/>
          <p:nvPr/>
        </p:nvPicPr>
        <p:blipFill rotWithShape="1">
          <a:blip r:embed="rId5">
            <a:alphaModFix/>
          </a:blip>
          <a:srcRect/>
          <a:stretch/>
        </p:blipFill>
        <p:spPr>
          <a:xfrm>
            <a:off x="17002191" y="8881635"/>
            <a:ext cx="257109" cy="376665"/>
          </a:xfrm>
          <a:prstGeom prst="rect">
            <a:avLst/>
          </a:prstGeom>
          <a:noFill/>
          <a:ln>
            <a:noFill/>
          </a:ln>
        </p:spPr>
      </p:pic>
      <p:pic>
        <p:nvPicPr>
          <p:cNvPr id="207" name="Google Shape;207;p8"/>
          <p:cNvPicPr preferRelativeResize="0"/>
          <p:nvPr/>
        </p:nvPicPr>
        <p:blipFill rotWithShape="1">
          <a:blip r:embed="rId6">
            <a:alphaModFix/>
          </a:blip>
          <a:srcRect t="6618" b="6619"/>
          <a:stretch/>
        </p:blipFill>
        <p:spPr>
          <a:xfrm>
            <a:off x="9616581" y="2514859"/>
            <a:ext cx="8671419" cy="6147963"/>
          </a:xfrm>
          <a:prstGeom prst="rect">
            <a:avLst/>
          </a:prstGeom>
          <a:noFill/>
          <a:ln>
            <a:noFill/>
          </a:ln>
        </p:spPr>
      </p:pic>
      <p:grpSp>
        <p:nvGrpSpPr>
          <p:cNvPr id="208" name="Google Shape;208;p8"/>
          <p:cNvGrpSpPr/>
          <p:nvPr/>
        </p:nvGrpSpPr>
        <p:grpSpPr>
          <a:xfrm>
            <a:off x="639927" y="4617418"/>
            <a:ext cx="7156030" cy="1337887"/>
            <a:chOff x="0" y="-9525"/>
            <a:chExt cx="9541374" cy="1783850"/>
          </a:xfrm>
        </p:grpSpPr>
        <p:sp>
          <p:nvSpPr>
            <p:cNvPr id="209" name="Google Shape;209;p8"/>
            <p:cNvSpPr txBox="1"/>
            <p:nvPr/>
          </p:nvSpPr>
          <p:spPr>
            <a:xfrm>
              <a:off x="0" y="-9525"/>
              <a:ext cx="9541374" cy="749645"/>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599" b="0" i="0" u="none" strike="noStrike" cap="none">
                  <a:solidFill>
                    <a:srgbClr val="F7F4FA"/>
                  </a:solidFill>
                  <a:latin typeface="Arial"/>
                  <a:ea typeface="Arial"/>
                  <a:cs typeface="Arial"/>
                  <a:sym typeface="Arial"/>
                </a:rPr>
                <a:t>Naive Model</a:t>
              </a:r>
              <a:endParaRPr/>
            </a:p>
          </p:txBody>
        </p:sp>
        <p:sp>
          <p:nvSpPr>
            <p:cNvPr id="210" name="Google Shape;210;p8"/>
            <p:cNvSpPr txBox="1"/>
            <p:nvPr/>
          </p:nvSpPr>
          <p:spPr>
            <a:xfrm>
              <a:off x="0" y="1187630"/>
              <a:ext cx="9541374" cy="586695"/>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r>
                <a:rPr lang="en-US" sz="2599" b="0" i="0" u="none" strike="noStrike" cap="none">
                  <a:solidFill>
                    <a:srgbClr val="F7F4FA"/>
                  </a:solidFill>
                  <a:latin typeface="Roboto"/>
                  <a:ea typeface="Roboto"/>
                  <a:cs typeface="Roboto"/>
                  <a:sym typeface="Roboto"/>
                </a:rPr>
                <a:t>Created to Benchmark for comparison purposes</a:t>
              </a:r>
              <a:endParaRPr/>
            </a:p>
          </p:txBody>
        </p:sp>
      </p:grpSp>
      <p:grpSp>
        <p:nvGrpSpPr>
          <p:cNvPr id="211" name="Google Shape;211;p8"/>
          <p:cNvGrpSpPr/>
          <p:nvPr/>
        </p:nvGrpSpPr>
        <p:grpSpPr>
          <a:xfrm>
            <a:off x="639927" y="6635116"/>
            <a:ext cx="7156030" cy="3190681"/>
            <a:chOff x="0" y="-9525"/>
            <a:chExt cx="9541374" cy="4254241"/>
          </a:xfrm>
        </p:grpSpPr>
        <p:sp>
          <p:nvSpPr>
            <p:cNvPr id="212" name="Google Shape;212;p8"/>
            <p:cNvSpPr txBox="1"/>
            <p:nvPr/>
          </p:nvSpPr>
          <p:spPr>
            <a:xfrm>
              <a:off x="0" y="-9525"/>
              <a:ext cx="9541374" cy="749645"/>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599" b="0" i="0" u="none" strike="noStrike" cap="none">
                  <a:solidFill>
                    <a:srgbClr val="F7F4FA"/>
                  </a:solidFill>
                  <a:latin typeface="Arial"/>
                  <a:ea typeface="Arial"/>
                  <a:cs typeface="Arial"/>
                  <a:sym typeface="Arial"/>
                </a:rPr>
                <a:t>STL Decomposition</a:t>
              </a:r>
              <a:endParaRPr/>
            </a:p>
          </p:txBody>
        </p:sp>
        <p:sp>
          <p:nvSpPr>
            <p:cNvPr id="213" name="Google Shape;213;p8"/>
            <p:cNvSpPr txBox="1"/>
            <p:nvPr/>
          </p:nvSpPr>
          <p:spPr>
            <a:xfrm>
              <a:off x="0" y="1187630"/>
              <a:ext cx="9541374" cy="3057086"/>
            </a:xfrm>
            <a:prstGeom prst="rect">
              <a:avLst/>
            </a:prstGeom>
            <a:noFill/>
            <a:ln>
              <a:noFill/>
            </a:ln>
          </p:spPr>
          <p:txBody>
            <a:bodyPr spcFirstLastPara="1" wrap="square" lIns="0" tIns="0" rIns="0" bIns="0" anchor="t" anchorCtr="0">
              <a:spAutoFit/>
            </a:bodyPr>
            <a:lstStyle/>
            <a:p>
              <a:pPr marL="0" marR="0" lvl="0" indent="0" algn="l" rtl="0">
                <a:lnSpc>
                  <a:spcPct val="140015"/>
                </a:lnSpc>
                <a:spcBef>
                  <a:spcPts val="0"/>
                </a:spcBef>
                <a:spcAft>
                  <a:spcPts val="0"/>
                </a:spcAft>
                <a:buNone/>
              </a:pPr>
              <a:r>
                <a:rPr lang="en-US" sz="2599" b="0" i="0" u="none" strike="noStrike" cap="none">
                  <a:solidFill>
                    <a:srgbClr val="F7F4FA"/>
                  </a:solidFill>
                  <a:latin typeface="Roboto"/>
                  <a:ea typeface="Roboto"/>
                  <a:cs typeface="Roboto"/>
                  <a:sym typeface="Roboto"/>
                </a:rPr>
                <a:t>No clear upward or downward trend</a:t>
              </a:r>
              <a:endParaRPr/>
            </a:p>
            <a:p>
              <a:pPr marL="0" marR="0" lvl="0" indent="0" algn="l" rtl="0">
                <a:lnSpc>
                  <a:spcPct val="140015"/>
                </a:lnSpc>
                <a:spcBef>
                  <a:spcPts val="0"/>
                </a:spcBef>
                <a:spcAft>
                  <a:spcPts val="0"/>
                </a:spcAft>
                <a:buNone/>
              </a:pPr>
              <a:endParaRPr sz="2599" b="0" i="0" u="none" strike="noStrike" cap="none">
                <a:solidFill>
                  <a:srgbClr val="F7F4FA"/>
                </a:solidFill>
                <a:latin typeface="Roboto"/>
                <a:ea typeface="Roboto"/>
                <a:cs typeface="Roboto"/>
                <a:sym typeface="Roboto"/>
              </a:endParaRPr>
            </a:p>
            <a:p>
              <a:pPr marL="0" marR="0" lvl="0" indent="0" algn="l" rtl="0">
                <a:lnSpc>
                  <a:spcPct val="140015"/>
                </a:lnSpc>
                <a:spcBef>
                  <a:spcPts val="0"/>
                </a:spcBef>
                <a:spcAft>
                  <a:spcPts val="0"/>
                </a:spcAft>
                <a:buNone/>
              </a:pPr>
              <a:r>
                <a:rPr lang="en-US" sz="2599" b="0" i="0" u="none" strike="noStrike" cap="none">
                  <a:solidFill>
                    <a:srgbClr val="F7F4FA"/>
                  </a:solidFill>
                  <a:latin typeface="Roboto"/>
                  <a:ea typeface="Roboto"/>
                  <a:cs typeface="Roboto"/>
                  <a:sym typeface="Roboto"/>
                </a:rPr>
                <a:t>Yearly Seasonality observed</a:t>
              </a:r>
              <a:endParaRPr/>
            </a:p>
            <a:p>
              <a:pPr marL="0" marR="0" lvl="0" indent="0" algn="l" rtl="0">
                <a:lnSpc>
                  <a:spcPct val="140015"/>
                </a:lnSpc>
                <a:spcBef>
                  <a:spcPts val="0"/>
                </a:spcBef>
                <a:spcAft>
                  <a:spcPts val="0"/>
                </a:spcAft>
                <a:buNone/>
              </a:pPr>
              <a:endParaRPr sz="2599" b="0" i="0" u="none" strike="noStrike" cap="none">
                <a:solidFill>
                  <a:srgbClr val="F7F4FA"/>
                </a:solidFill>
                <a:latin typeface="Roboto"/>
                <a:ea typeface="Roboto"/>
                <a:cs typeface="Roboto"/>
                <a:sym typeface="Roboto"/>
              </a:endParaRPr>
            </a:p>
            <a:p>
              <a:pPr marL="0" marR="0" lvl="0" indent="0" algn="l" rtl="0">
                <a:lnSpc>
                  <a:spcPct val="140015"/>
                </a:lnSpc>
                <a:spcBef>
                  <a:spcPts val="0"/>
                </a:spcBef>
                <a:spcAft>
                  <a:spcPts val="0"/>
                </a:spcAft>
                <a:buNone/>
              </a:pPr>
              <a:r>
                <a:rPr lang="en-US" sz="2599" b="0" i="0" u="none" strike="noStrike" cap="none">
                  <a:solidFill>
                    <a:srgbClr val="F7F4FA"/>
                  </a:solidFill>
                  <a:latin typeface="Roboto"/>
                  <a:ea typeface="Roboto"/>
                  <a:cs typeface="Roboto"/>
                  <a:sym typeface="Roboto"/>
                </a:rPr>
                <a:t>Accuracy measures are saved &amp; compared later</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55FF"/>
        </a:solidFill>
        <a:effectLst/>
      </p:bgPr>
    </p:bg>
    <p:spTree>
      <p:nvGrpSpPr>
        <p:cNvPr id="1" name="Shape 217"/>
        <p:cNvGrpSpPr/>
        <p:nvPr/>
      </p:nvGrpSpPr>
      <p:grpSpPr>
        <a:xfrm>
          <a:off x="0" y="0"/>
          <a:ext cx="0" cy="0"/>
          <a:chOff x="0" y="0"/>
          <a:chExt cx="0" cy="0"/>
        </a:xfrm>
      </p:grpSpPr>
      <p:sp>
        <p:nvSpPr>
          <p:cNvPr id="218" name="Google Shape;218;p12"/>
          <p:cNvSpPr/>
          <p:nvPr/>
        </p:nvSpPr>
        <p:spPr>
          <a:xfrm>
            <a:off x="9144000" y="0"/>
            <a:ext cx="9144000" cy="10287000"/>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9" name="Google Shape;219;p12"/>
          <p:cNvPicPr preferRelativeResize="0"/>
          <p:nvPr/>
        </p:nvPicPr>
        <p:blipFill rotWithShape="1">
          <a:blip r:embed="rId3">
            <a:alphaModFix/>
          </a:blip>
          <a:srcRect/>
          <a:stretch/>
        </p:blipFill>
        <p:spPr>
          <a:xfrm rot="5400000">
            <a:off x="6436541" y="5920649"/>
            <a:ext cx="3095939" cy="2879223"/>
          </a:xfrm>
          <a:prstGeom prst="rect">
            <a:avLst/>
          </a:prstGeom>
          <a:noFill/>
          <a:ln>
            <a:noFill/>
          </a:ln>
        </p:spPr>
      </p:pic>
      <p:sp>
        <p:nvSpPr>
          <p:cNvPr id="220" name="Google Shape;220;p12"/>
          <p:cNvSpPr/>
          <p:nvPr/>
        </p:nvSpPr>
        <p:spPr>
          <a:xfrm rot="5400000">
            <a:off x="7633880" y="854087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1" name="Google Shape;221;p12"/>
          <p:cNvPicPr preferRelativeResize="0"/>
          <p:nvPr/>
        </p:nvPicPr>
        <p:blipFill rotWithShape="1">
          <a:blip r:embed="rId4">
            <a:alphaModFix/>
          </a:blip>
          <a:srcRect/>
          <a:stretch/>
        </p:blipFill>
        <p:spPr>
          <a:xfrm rot="10800000">
            <a:off x="9144000" y="0"/>
            <a:ext cx="1892551" cy="3379556"/>
          </a:xfrm>
          <a:prstGeom prst="rect">
            <a:avLst/>
          </a:prstGeom>
          <a:noFill/>
          <a:ln>
            <a:noFill/>
          </a:ln>
        </p:spPr>
      </p:pic>
      <p:sp>
        <p:nvSpPr>
          <p:cNvPr id="222" name="Google Shape;222;p12"/>
          <p:cNvSpPr/>
          <p:nvPr/>
        </p:nvSpPr>
        <p:spPr>
          <a:xfrm rot="5400000">
            <a:off x="10348514" y="5476237"/>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3" name="Google Shape;223;p12"/>
          <p:cNvPicPr preferRelativeResize="0"/>
          <p:nvPr/>
        </p:nvPicPr>
        <p:blipFill rotWithShape="1">
          <a:blip r:embed="rId5">
            <a:alphaModFix/>
          </a:blip>
          <a:srcRect b="4729"/>
          <a:stretch/>
        </p:blipFill>
        <p:spPr>
          <a:xfrm>
            <a:off x="9194352" y="3077441"/>
            <a:ext cx="9003013" cy="3253011"/>
          </a:xfrm>
          <a:prstGeom prst="rect">
            <a:avLst/>
          </a:prstGeom>
          <a:noFill/>
          <a:ln>
            <a:noFill/>
          </a:ln>
        </p:spPr>
      </p:pic>
      <p:pic>
        <p:nvPicPr>
          <p:cNvPr id="224" name="Google Shape;224;p12"/>
          <p:cNvPicPr preferRelativeResize="0"/>
          <p:nvPr/>
        </p:nvPicPr>
        <p:blipFill rotWithShape="1">
          <a:blip r:embed="rId6">
            <a:alphaModFix/>
          </a:blip>
          <a:srcRect l="15948" r="15947"/>
          <a:stretch/>
        </p:blipFill>
        <p:spPr>
          <a:xfrm>
            <a:off x="343907" y="511470"/>
            <a:ext cx="8395422" cy="5300821"/>
          </a:xfrm>
          <a:prstGeom prst="rect">
            <a:avLst/>
          </a:prstGeom>
          <a:noFill/>
          <a:ln>
            <a:noFill/>
          </a:ln>
        </p:spPr>
      </p:pic>
      <p:sp>
        <p:nvSpPr>
          <p:cNvPr id="225" name="Google Shape;225;p12"/>
          <p:cNvSpPr txBox="1"/>
          <p:nvPr/>
        </p:nvSpPr>
        <p:spPr>
          <a:xfrm>
            <a:off x="807149" y="7192138"/>
            <a:ext cx="5902584" cy="183339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599" b="0" i="0" u="none" strike="noStrike" cap="none">
                <a:solidFill>
                  <a:srgbClr val="F7F4FA"/>
                </a:solidFill>
                <a:latin typeface="Arial"/>
                <a:ea typeface="Arial"/>
                <a:cs typeface="Arial"/>
                <a:sym typeface="Arial"/>
              </a:rPr>
              <a:t>ETS Models</a:t>
            </a:r>
            <a:endParaRPr/>
          </a:p>
          <a:p>
            <a:pPr marL="0" marR="0" lvl="0" indent="0" algn="l" rtl="0">
              <a:lnSpc>
                <a:spcPct val="120005"/>
              </a:lnSpc>
              <a:spcBef>
                <a:spcPts val="0"/>
              </a:spcBef>
              <a:spcAft>
                <a:spcPts val="0"/>
              </a:spcAft>
              <a:buNone/>
            </a:pPr>
            <a:endParaRPr sz="3599" b="0" i="0" u="none" strike="noStrike" cap="none">
              <a:solidFill>
                <a:srgbClr val="F7F4FA"/>
              </a:solidFill>
              <a:latin typeface="Arial"/>
              <a:ea typeface="Arial"/>
              <a:cs typeface="Arial"/>
              <a:sym typeface="Arial"/>
            </a:endParaRPr>
          </a:p>
          <a:p>
            <a:pPr marL="0" marR="0" lvl="0" indent="0" algn="l" rtl="0">
              <a:lnSpc>
                <a:spcPct val="120008"/>
              </a:lnSpc>
              <a:spcBef>
                <a:spcPts val="0"/>
              </a:spcBef>
              <a:spcAft>
                <a:spcPts val="0"/>
              </a:spcAft>
              <a:buNone/>
            </a:pPr>
            <a:r>
              <a:rPr lang="en-US" sz="2399" b="0" i="0" u="none" strike="noStrike" cap="none">
                <a:solidFill>
                  <a:srgbClr val="F7F4FA"/>
                </a:solidFill>
                <a:latin typeface="Arial"/>
                <a:ea typeface="Arial"/>
                <a:cs typeface="Arial"/>
                <a:sym typeface="Arial"/>
              </a:rPr>
              <a:t>Best ETS with lambda = 1 is the best candidate for prediction</a:t>
            </a:r>
            <a:endParaRPr/>
          </a:p>
        </p:txBody>
      </p:sp>
      <p:sp>
        <p:nvSpPr>
          <p:cNvPr id="226" name="Google Shape;226;p12"/>
          <p:cNvSpPr txBox="1"/>
          <p:nvPr/>
        </p:nvSpPr>
        <p:spPr>
          <a:xfrm>
            <a:off x="12967993" y="1019175"/>
            <a:ext cx="4291307" cy="1119706"/>
          </a:xfrm>
          <a:prstGeom prst="rect">
            <a:avLst/>
          </a:prstGeom>
          <a:noFill/>
          <a:ln>
            <a:noFill/>
          </a:ln>
        </p:spPr>
        <p:txBody>
          <a:bodyPr spcFirstLastPara="1" wrap="square" lIns="0" tIns="0" rIns="0" bIns="0" anchor="t" anchorCtr="0">
            <a:spAutoFit/>
          </a:bodyPr>
          <a:lstStyle/>
          <a:p>
            <a:pPr marL="0" marR="0" lvl="0" indent="0" algn="r" rtl="0">
              <a:lnSpc>
                <a:spcPct val="120005"/>
              </a:lnSpc>
              <a:spcBef>
                <a:spcPts val="0"/>
              </a:spcBef>
              <a:spcAft>
                <a:spcPts val="0"/>
              </a:spcAft>
              <a:buNone/>
            </a:pPr>
            <a:r>
              <a:rPr lang="en-US" sz="3599" b="0" i="0" u="none" strike="noStrike" cap="none">
                <a:solidFill>
                  <a:srgbClr val="17161C"/>
                </a:solidFill>
                <a:latin typeface="Arial"/>
                <a:ea typeface="Arial"/>
                <a:cs typeface="Arial"/>
                <a:sym typeface="Arial"/>
              </a:rPr>
              <a:t>Accuracy Comparison</a:t>
            </a:r>
            <a:endParaRPr/>
          </a:p>
        </p:txBody>
      </p:sp>
      <p:sp>
        <p:nvSpPr>
          <p:cNvPr id="227" name="Google Shape;227;p12"/>
          <p:cNvSpPr txBox="1"/>
          <p:nvPr/>
        </p:nvSpPr>
        <p:spPr>
          <a:xfrm>
            <a:off x="9404552" y="6697544"/>
            <a:ext cx="7372875" cy="356844"/>
          </a:xfrm>
          <a:prstGeom prst="rect">
            <a:avLst/>
          </a:prstGeom>
          <a:noFill/>
          <a:ln>
            <a:noFill/>
          </a:ln>
        </p:spPr>
        <p:txBody>
          <a:bodyPr spcFirstLastPara="1" wrap="square" lIns="0" tIns="0" rIns="0" bIns="0" anchor="t" anchorCtr="0">
            <a:spAutoFit/>
          </a:bodyPr>
          <a:lstStyle/>
          <a:p>
            <a:pPr marL="0" marR="0" lvl="0" indent="0" algn="just" rtl="0">
              <a:lnSpc>
                <a:spcPct val="120008"/>
              </a:lnSpc>
              <a:spcBef>
                <a:spcPts val="0"/>
              </a:spcBef>
              <a:spcAft>
                <a:spcPts val="0"/>
              </a:spcAft>
              <a:buNone/>
            </a:pPr>
            <a:r>
              <a:rPr lang="en-US" sz="2399" b="0" i="0" u="none" strike="noStrike" cap="none">
                <a:solidFill>
                  <a:srgbClr val="17161C"/>
                </a:solidFill>
                <a:latin typeface="Arial"/>
                <a:ea typeface="Arial"/>
                <a:cs typeface="Arial"/>
                <a:sym typeface="Arial"/>
              </a:rPr>
              <a:t>ETS (A,N,A) : Largest MAPE, MASE &amp; AIC</a:t>
            </a:r>
            <a:endParaRPr/>
          </a:p>
        </p:txBody>
      </p:sp>
      <p:sp>
        <p:nvSpPr>
          <p:cNvPr id="228" name="Google Shape;228;p12"/>
          <p:cNvSpPr txBox="1"/>
          <p:nvPr/>
        </p:nvSpPr>
        <p:spPr>
          <a:xfrm>
            <a:off x="9424122" y="7360261"/>
            <a:ext cx="8641756" cy="356844"/>
          </a:xfrm>
          <a:prstGeom prst="rect">
            <a:avLst/>
          </a:prstGeom>
          <a:noFill/>
          <a:ln>
            <a:noFill/>
          </a:ln>
        </p:spPr>
        <p:txBody>
          <a:bodyPr spcFirstLastPara="1" wrap="square" lIns="0" tIns="0" rIns="0" bIns="0" anchor="t" anchorCtr="0">
            <a:spAutoFit/>
          </a:bodyPr>
          <a:lstStyle/>
          <a:p>
            <a:pPr marL="0" marR="0" lvl="0" indent="0" algn="just" rtl="0">
              <a:lnSpc>
                <a:spcPct val="120008"/>
              </a:lnSpc>
              <a:spcBef>
                <a:spcPts val="0"/>
              </a:spcBef>
              <a:spcAft>
                <a:spcPts val="0"/>
              </a:spcAft>
              <a:buNone/>
            </a:pPr>
            <a:r>
              <a:rPr lang="en-US" sz="2399" b="0" i="0" u="none" strike="noStrike" cap="none">
                <a:solidFill>
                  <a:srgbClr val="17161C"/>
                </a:solidFill>
                <a:latin typeface="Arial"/>
                <a:ea typeface="Arial"/>
                <a:cs typeface="Arial"/>
                <a:sym typeface="Arial"/>
              </a:rPr>
              <a:t>Best ETS with lambda -0.073 : Best in sample MAPE &amp; MASE</a:t>
            </a:r>
            <a:endParaRPr/>
          </a:p>
        </p:txBody>
      </p:sp>
      <p:sp>
        <p:nvSpPr>
          <p:cNvPr id="229" name="Google Shape;229;p12"/>
          <p:cNvSpPr txBox="1"/>
          <p:nvPr/>
        </p:nvSpPr>
        <p:spPr>
          <a:xfrm>
            <a:off x="9424122" y="8113598"/>
            <a:ext cx="8641756" cy="356844"/>
          </a:xfrm>
          <a:prstGeom prst="rect">
            <a:avLst/>
          </a:prstGeom>
          <a:noFill/>
          <a:ln>
            <a:noFill/>
          </a:ln>
        </p:spPr>
        <p:txBody>
          <a:bodyPr spcFirstLastPara="1" wrap="square" lIns="0" tIns="0" rIns="0" bIns="0" anchor="t" anchorCtr="0">
            <a:spAutoFit/>
          </a:bodyPr>
          <a:lstStyle/>
          <a:p>
            <a:pPr marL="0" marR="0" lvl="0" indent="0" algn="just" rtl="0">
              <a:lnSpc>
                <a:spcPct val="120008"/>
              </a:lnSpc>
              <a:spcBef>
                <a:spcPts val="0"/>
              </a:spcBef>
              <a:spcAft>
                <a:spcPts val="0"/>
              </a:spcAft>
              <a:buNone/>
            </a:pPr>
            <a:r>
              <a:rPr lang="en-US" sz="2399" b="0" i="0" u="none" strike="noStrike" cap="none">
                <a:solidFill>
                  <a:srgbClr val="17161C"/>
                </a:solidFill>
                <a:latin typeface="Arial"/>
                <a:ea typeface="Arial"/>
                <a:cs typeface="Arial"/>
                <a:sym typeface="Arial"/>
              </a:rPr>
              <a:t>Best ETS with lambda 1 : Best Testing MAPE &amp; MASE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883</Words>
  <Application>Microsoft Office PowerPoint</Application>
  <PresentationFormat>Custom</PresentationFormat>
  <Paragraphs>121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Joshua Zhang</cp:lastModifiedBy>
  <cp:revision>4</cp:revision>
  <dcterms:created xsi:type="dcterms:W3CDTF">2006-08-16T00:00:00Z</dcterms:created>
  <dcterms:modified xsi:type="dcterms:W3CDTF">2019-12-09T02:09:32Z</dcterms:modified>
</cp:coreProperties>
</file>