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7" r:id="rId2"/>
    <p:sldId id="268" r:id="rId3"/>
    <p:sldId id="271" r:id="rId4"/>
    <p:sldId id="278" r:id="rId5"/>
    <p:sldId id="265" r:id="rId6"/>
    <p:sldId id="261" r:id="rId7"/>
    <p:sldId id="272" r:id="rId8"/>
    <p:sldId id="276" r:id="rId9"/>
    <p:sldId id="273" r:id="rId10"/>
    <p:sldId id="277" r:id="rId11"/>
    <p:sldId id="274" r:id="rId12"/>
    <p:sldId id="263" r:id="rId13"/>
    <p:sldId id="258" r:id="rId14"/>
    <p:sldId id="264" r:id="rId15"/>
    <p:sldId id="266" r:id="rId16"/>
    <p:sldId id="260" r:id="rId17"/>
    <p:sldId id="259" r:id="rId18"/>
    <p:sldId id="275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2"/>
    <p:restoredTop sz="75429" autoAdjust="0"/>
  </p:normalViewPr>
  <p:slideViewPr>
    <p:cSldViewPr snapToGrid="0" snapToObjects="1">
      <p:cViewPr varScale="1">
        <p:scale>
          <a:sx n="60" d="100"/>
          <a:sy n="60" d="100"/>
        </p:scale>
        <p:origin x="2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E5847-182C-4782-9FB6-DADAC5D2B000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8F579-1467-426A-A2D4-CCF93AED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2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Participants (1010 rows) :</a:t>
            </a:r>
          </a:p>
          <a:p>
            <a:pPr marL="0" indent="0">
              <a:buNone/>
            </a:pPr>
            <a:r>
              <a:rPr lang="en-US" dirty="0"/>
              <a:t>2. Survey Questions(150 items columns):</a:t>
            </a:r>
          </a:p>
          <a:p>
            <a:pPr fontAlgn="base"/>
            <a:r>
              <a:rPr lang="en-US" sz="1200" dirty="0"/>
              <a:t>Music preferences (19 items)</a:t>
            </a:r>
          </a:p>
          <a:p>
            <a:pPr fontAlgn="base"/>
            <a:r>
              <a:rPr lang="en-US" sz="1200" dirty="0"/>
              <a:t>Movie preferences (12 items)</a:t>
            </a:r>
          </a:p>
          <a:p>
            <a:pPr fontAlgn="base"/>
            <a:r>
              <a:rPr lang="en-US" sz="1200" dirty="0"/>
              <a:t>Hobbies &amp; interests (32 items)</a:t>
            </a:r>
          </a:p>
          <a:p>
            <a:pPr fontAlgn="base"/>
            <a:r>
              <a:rPr lang="en-US" sz="1200" dirty="0"/>
              <a:t>Phobias (10 items)</a:t>
            </a:r>
          </a:p>
          <a:p>
            <a:pPr fontAlgn="base"/>
            <a:r>
              <a:rPr lang="en-US" sz="1200" dirty="0"/>
              <a:t>Health habits (3 items)</a:t>
            </a:r>
          </a:p>
          <a:p>
            <a:pPr fontAlgn="base"/>
            <a:r>
              <a:rPr lang="en-US" sz="1200" dirty="0"/>
              <a:t>Personality traits, views on life, &amp; opinions (57 items)</a:t>
            </a:r>
          </a:p>
          <a:p>
            <a:pPr fontAlgn="base"/>
            <a:r>
              <a:rPr lang="en-US" sz="1200" dirty="0"/>
              <a:t>Spending habits (7 items)</a:t>
            </a:r>
          </a:p>
          <a:p>
            <a:pPr fontAlgn="base"/>
            <a:r>
              <a:rPr lang="en-US" sz="1200" dirty="0"/>
              <a:t>Demographics (10 items)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8F579-1467-426A-A2D4-CCF93AEDBD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49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Questions(139):</a:t>
            </a:r>
          </a:p>
          <a:p>
            <a:r>
              <a:rPr lang="en-US" dirty="0"/>
              <a:t>I always keep my promises.: </a:t>
            </a:r>
          </a:p>
          <a:p>
            <a:pPr lvl="1"/>
            <a:r>
              <a:rPr lang="en-US" dirty="0"/>
              <a:t>Strongly disagree 1-2-3-4-5 Strongly agree (integer)</a:t>
            </a:r>
          </a:p>
          <a:p>
            <a:endParaRPr lang="en-US" dirty="0"/>
          </a:p>
          <a:p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Questions(11):</a:t>
            </a:r>
          </a:p>
          <a:p>
            <a:r>
              <a:rPr lang="en-US" altLang="zh-CN" dirty="0"/>
              <a:t>Smoking</a:t>
            </a:r>
            <a:r>
              <a:rPr lang="zh-CN" altLang="en-US" dirty="0"/>
              <a:t> </a:t>
            </a:r>
            <a:r>
              <a:rPr lang="en-US" altLang="zh-CN" dirty="0"/>
              <a:t>Habits</a:t>
            </a:r>
          </a:p>
          <a:p>
            <a:pPr lvl="1"/>
            <a:r>
              <a:rPr lang="en-US" dirty="0"/>
              <a:t>Never smoked - Tried smoking - Former smoker - Current smoker (categorical)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8F579-1467-426A-A2D4-CCF93AEDBD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4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interpretation of the distribution of any particular question is:</a:t>
            </a:r>
          </a:p>
          <a:p>
            <a:pPr lvl="1"/>
            <a:r>
              <a:rPr lang="en-US" dirty="0"/>
              <a:t>Large percentage of responses = “3” means overall weak opinion of the question</a:t>
            </a:r>
          </a:p>
          <a:p>
            <a:r>
              <a:rPr lang="en-US" dirty="0"/>
              <a:t>Only include survey questions that have less than 20% of the responders choose “3”.</a:t>
            </a:r>
          </a:p>
          <a:p>
            <a:r>
              <a:rPr lang="en-US" dirty="0"/>
              <a:t>A survey question’s distribution with higher variance would be indicative of clusters of responders of similar age.</a:t>
            </a:r>
          </a:p>
          <a:p>
            <a:r>
              <a:rPr lang="en-US" dirty="0"/>
              <a:t>Use these variables, along with all qualitative and quantitative survey questions to predict Age via regression.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8F579-1467-426A-A2D4-CCF93AEDBD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7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07A3-1385-B442-8303-E61A99690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6D202-F7B3-A94B-B08D-919F33805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40903-783E-6141-AF9E-F5AF5122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AAC4A-240E-4047-BBC0-589E55F8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EC68D-136A-484E-BA55-E60CE1F5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2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5987-A5A2-5143-A589-B5546C2A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1C2F6-8FB9-1146-8025-2D0C83DC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CCFD-BA63-8F48-9BD3-1BD33309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5173D-5E68-BE49-8B86-1848EA44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BF7CA-6C57-354B-A272-26D399E1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22736-389C-CF49-9594-BCFA369FD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3E0AE-1872-C245-AF34-20A087EE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35821-ADA4-ED44-93A0-7B0398B7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B8366-2C7B-0F43-9341-30160313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D10C8-8766-104B-96E4-66DFA516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0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84E2-FE11-DF40-B535-E4969CA2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0F12-6253-104D-B64B-AC451600E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9FD9C-6E40-0F40-ADA2-8C3657D5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61E0C-EEAD-3B42-B142-59A68D41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15BB1-E999-3E47-9492-745633BB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4C83-096F-F84A-82A8-8AF8BB3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3385B-13A5-D14E-9367-3A07BBFDA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13F01-54D4-324C-BDA4-14EB1A34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9B7A4-9C83-2C41-912D-AEA994D0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C3544-E675-9A42-A73D-599C26E7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3F16-9580-2A46-AA22-2847653D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1068-D26C-9447-8B3F-370C4E6A1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B8B4E-476C-7947-B9D5-5C6241745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AE8BC-CC32-C74B-BEB2-426D5C97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C212A-F659-5241-9C3E-A3D7C191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F4518-5932-DA47-A515-DA8585DB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92A7-11D8-4F46-B905-34CD1A19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B7022-F220-7046-8CDD-86A458364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36E07-5656-7E4D-B2F5-1AC0AD9A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DCD3A-9884-1E46-A6A3-5A727B968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10390-CE6E-9145-89AF-04EAE1FEB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CF8FD-8FFE-1547-A183-2BE8CC1C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5D2F0-37DD-4940-B1DA-1C36DD42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5310E-B639-C746-80B1-D8CD905C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1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04C4-6D86-8C4A-BBF9-E510F399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08B97-1E80-224C-9744-5B098C74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00D69-03AE-054C-9500-96441AC6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ACC55-2C2A-8346-B70C-1EA11DC7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1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9EA80-013A-7C48-85CC-764BF8BF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469AA-F2F2-2D4E-9EB2-207D1B4B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3665E-F480-3A47-A467-26C10384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FAD6-554D-684D-87A0-BEFD2668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508E-771C-8641-B7B8-D7BD795F0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4D291-EB05-E643-9DA7-3BF56913F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AB40C-F6F3-0742-8920-99C7C666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FD9C5-4396-EC4E-917E-CF1B3AB1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F4441-E2B3-A748-AB36-F392060E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B651-F386-1347-A353-78DFA38F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C9F90-0223-BD4F-8F1B-3A9C1ED1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9AF8B-84DE-DB40-B89A-89DDA3AF6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D0C5C-BA8E-DA49-AB89-77411036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E0E1C-A7CC-4941-B312-2B064F52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62C6-484A-FD41-9209-0EFE2607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D0D9E-1D22-8341-BFC4-B88965D0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66712-7566-DD48-8B07-104781DC3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6A380-8F8F-7449-B80E-80161B5EB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04CF7-7F27-534B-9FD4-6E27AD6B0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078D-F677-0546-8CCA-7A5D093EE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1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6350-3FC4-4889-B452-D32CAF95D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 KNOW YOUR 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E4564-A8C8-41C7-9E2A-3EDF6D26E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3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16B-C60B-41EE-9C9F-D14659A9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Josh’s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C765-F477-4C78-958F-57129F718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variables if less than 200 survey takers answered “3”</a:t>
            </a:r>
          </a:p>
          <a:p>
            <a:pPr lvl="1"/>
            <a:r>
              <a:rPr lang="en-US" dirty="0"/>
              <a:t>Variables reduced from 149 to 50.</a:t>
            </a:r>
          </a:p>
          <a:p>
            <a:r>
              <a:rPr lang="en-US" dirty="0"/>
              <a:t>Stepwise Algorithm to detect significant variables</a:t>
            </a:r>
          </a:p>
          <a:p>
            <a:pPr lvl="1"/>
            <a:r>
              <a:rPr lang="en-US" dirty="0"/>
              <a:t>Variables reduced from 50 to 10.</a:t>
            </a:r>
          </a:p>
          <a:p>
            <a:r>
              <a:rPr lang="en-US" dirty="0"/>
              <a:t>Brute Force Algorithm to discover optimal solutions</a:t>
            </a:r>
          </a:p>
          <a:p>
            <a:pPr lvl="1"/>
            <a:r>
              <a:rPr lang="en-US" dirty="0"/>
              <a:t>Prediction: 9 Variable Model: R</a:t>
            </a:r>
            <a:r>
              <a:rPr lang="en-US" baseline="30000" dirty="0"/>
              <a:t>2</a:t>
            </a:r>
            <a:r>
              <a:rPr lang="en-US" baseline="-25000" dirty="0"/>
              <a:t>jack</a:t>
            </a:r>
            <a:r>
              <a:rPr lang="en-US" dirty="0"/>
              <a:t> = 0.4704</a:t>
            </a:r>
          </a:p>
          <a:p>
            <a:pPr lvl="1"/>
            <a:r>
              <a:rPr lang="en-US" dirty="0"/>
              <a:t>Descriptive: 10 Variable Model: R</a:t>
            </a:r>
            <a:r>
              <a:rPr lang="en-US" baseline="30000" dirty="0"/>
              <a:t>2</a:t>
            </a:r>
            <a:r>
              <a:rPr lang="en-US" baseline="-25000" dirty="0"/>
              <a:t>adjusted</a:t>
            </a:r>
            <a:r>
              <a:rPr lang="en-US" dirty="0"/>
              <a:t> = 0.4810</a:t>
            </a:r>
          </a:p>
          <a:p>
            <a:pPr lvl="1"/>
            <a:r>
              <a:rPr lang="en-US" dirty="0"/>
              <a:t>AIC: 10 Variable Model: AIC = 4102.3267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8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8778-8705-4F03-9BB8-3FAE03E0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94D13-7F89-3642-BB88-6A57B8B71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9994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47A325-5B16-3C4D-88C3-1F1AD4F96685}"/>
              </a:ext>
            </a:extLst>
          </p:cNvPr>
          <p:cNvSpPr txBox="1"/>
          <p:nvPr/>
        </p:nvSpPr>
        <p:spPr>
          <a:xfrm>
            <a:off x="5417820" y="1690688"/>
            <a:ext cx="57035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Unless </a:t>
            </a:r>
            <a:r>
              <a:rPr lang="en-US" dirty="0" err="1"/>
              <a:t>eloquated</a:t>
            </a:r>
            <a:r>
              <a:rPr lang="en-US" dirty="0"/>
              <a:t> below, all beta coefficients are logical by common sense.</a:t>
            </a:r>
          </a:p>
          <a:p>
            <a:endParaRPr lang="en-US" dirty="0"/>
          </a:p>
          <a:p>
            <a:r>
              <a:rPr lang="en-US" dirty="0"/>
              <a:t>Education seems to be very significant in determining a person’s age. This is as expected.</a:t>
            </a:r>
          </a:p>
          <a:p>
            <a:r>
              <a:rPr lang="en-US" dirty="0"/>
              <a:t>The coefficient for weight suggests that someone 1 year older will weigh 1/0.032 = 31.25 pounds more, which seems a little bit high.</a:t>
            </a:r>
          </a:p>
          <a:p>
            <a:r>
              <a:rPr lang="en-US" dirty="0"/>
              <a:t>A phobia of storms (Storm) increases with age. On the one hand, children may be scared of a storm’s ferocity, but storms could cause property damage for people who are older.</a:t>
            </a:r>
          </a:p>
          <a:p>
            <a:r>
              <a:rPr lang="en-US" dirty="0"/>
              <a:t>Having fun with friends is more important for younger people. A moment for the loss of innocence.</a:t>
            </a:r>
          </a:p>
        </p:txBody>
      </p:sp>
    </p:spTree>
    <p:extLst>
      <p:ext uri="{BB962C8B-B14F-4D97-AF65-F5344CB8AC3E}">
        <p14:creationId xmlns:p14="http://schemas.microsoft.com/office/powerpoint/2010/main" val="423907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009-DF55-6C4E-A4E5-AAC0C5C0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V.S.</a:t>
            </a:r>
            <a:r>
              <a:rPr lang="zh-CN" altLang="en-US" dirty="0"/>
              <a:t> </a:t>
            </a:r>
            <a:r>
              <a:rPr lang="en-US" altLang="zh-CN" dirty="0"/>
              <a:t>Brute</a:t>
            </a:r>
            <a:r>
              <a:rPr lang="zh-CN" altLang="en-US" dirty="0"/>
              <a:t> </a:t>
            </a:r>
            <a:r>
              <a:rPr lang="en-US" altLang="zh-CN" dirty="0"/>
              <a:t>Force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E38B-38E3-494E-98F1-0FDED007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Stepwise:</a:t>
            </a:r>
            <a:r>
              <a:rPr lang="zh-CN" altLang="en-US" sz="3200" dirty="0"/>
              <a:t> </a:t>
            </a:r>
            <a:r>
              <a:rPr lang="en-US" altLang="zh-CN" sz="3200" dirty="0"/>
              <a:t>(38</a:t>
            </a:r>
            <a:r>
              <a:rPr lang="zh-CN" altLang="en-US" sz="3200" dirty="0"/>
              <a:t>*</a:t>
            </a:r>
            <a:r>
              <a:rPr lang="en-US" altLang="zh-CN" sz="3200" dirty="0"/>
              <a:t>39)/2=</a:t>
            </a:r>
            <a:r>
              <a:rPr lang="zh-CN" altLang="en-US" sz="3200" dirty="0"/>
              <a:t> </a:t>
            </a:r>
            <a:r>
              <a:rPr lang="en-US" altLang="zh-CN" sz="3200" dirty="0"/>
              <a:t>741</a:t>
            </a:r>
            <a:r>
              <a:rPr lang="zh-CN" altLang="en-US" sz="3200" dirty="0"/>
              <a:t> </a:t>
            </a:r>
            <a:r>
              <a:rPr lang="en-US" altLang="zh-CN" sz="3200" dirty="0"/>
              <a:t>Seconds</a:t>
            </a:r>
            <a:r>
              <a:rPr lang="zh-CN" altLang="en-US" sz="3200" dirty="0"/>
              <a:t> </a:t>
            </a:r>
            <a:r>
              <a:rPr lang="en-US" altLang="zh-CN" sz="3200" dirty="0"/>
              <a:t>or</a:t>
            </a:r>
            <a:r>
              <a:rPr lang="zh-CN" altLang="en-US" sz="3200" dirty="0"/>
              <a:t> </a:t>
            </a:r>
            <a:r>
              <a:rPr lang="en-US" altLang="zh-CN" sz="3200" dirty="0"/>
              <a:t>12.35</a:t>
            </a:r>
            <a:r>
              <a:rPr lang="zh-CN" altLang="en-US" sz="3200" dirty="0"/>
              <a:t> </a:t>
            </a:r>
            <a:r>
              <a:rPr lang="en-US" altLang="zh-CN" sz="3200" dirty="0"/>
              <a:t>Mins</a:t>
            </a:r>
          </a:p>
          <a:p>
            <a:r>
              <a:rPr lang="en-US" altLang="zh-CN" sz="3200" dirty="0"/>
              <a:t>(My</a:t>
            </a:r>
            <a:r>
              <a:rPr lang="zh-CN" altLang="en-US" sz="3200" dirty="0"/>
              <a:t> </a:t>
            </a:r>
            <a:r>
              <a:rPr lang="en-US" altLang="zh-CN" sz="3200" dirty="0"/>
              <a:t>Mac</a:t>
            </a:r>
            <a:r>
              <a:rPr lang="zh-CN" altLang="en-US" sz="3200" dirty="0"/>
              <a:t> 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under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3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mins)</a:t>
            </a:r>
          </a:p>
          <a:p>
            <a:endParaRPr lang="en-US" sz="3200" dirty="0">
              <a:sym typeface="Wingdings" pitchFamily="2" charset="2"/>
            </a:endParaRPr>
          </a:p>
          <a:p>
            <a:r>
              <a:rPr lang="en-US" altLang="zh-CN" sz="3200" dirty="0">
                <a:sym typeface="Wingdings" pitchFamily="2" charset="2"/>
              </a:rPr>
              <a:t>Brute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Force: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2</a:t>
            </a:r>
            <a:r>
              <a:rPr lang="en-US" altLang="zh-CN" sz="3200" baseline="30000" dirty="0">
                <a:sym typeface="Wingdings" pitchFamily="2" charset="2"/>
              </a:rPr>
              <a:t>150</a:t>
            </a:r>
            <a:r>
              <a:rPr lang="zh-CN" altLang="en-US" sz="3200" baseline="30000" dirty="0">
                <a:sym typeface="Wingdings" pitchFamily="2" charset="2"/>
              </a:rPr>
              <a:t> 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=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sz="3200" dirty="0"/>
              <a:t>7.1362385e+44</a:t>
            </a:r>
          </a:p>
          <a:p>
            <a:pPr lvl="1"/>
            <a:r>
              <a:rPr lang="en-US" altLang="zh-CN" sz="2800" dirty="0"/>
              <a:t>Take</a:t>
            </a:r>
            <a:r>
              <a:rPr lang="zh-CN" altLang="en-US" sz="2800" dirty="0"/>
              <a:t> </a:t>
            </a:r>
            <a:r>
              <a:rPr lang="en-US" altLang="zh-CN" sz="2800" dirty="0"/>
              <a:t>forever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finish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6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C5ED-7B8A-F341-901A-A29E6425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Selection(Level</a:t>
            </a:r>
            <a:r>
              <a:rPr lang="zh-CN" altLang="en-US" dirty="0"/>
              <a:t> </a:t>
            </a:r>
            <a:r>
              <a:rPr lang="en-US" altLang="zh-CN" dirty="0"/>
              <a:t>1,2)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04C50-9BA3-8C4D-B0E4-29030F570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Level 1: Included all variables, linear regression model</a:t>
            </a:r>
          </a:p>
          <a:p>
            <a:pPr marL="0" indent="0">
              <a:buNone/>
            </a:pPr>
            <a:r>
              <a:rPr lang="en-US" dirty="0"/>
              <a:t>	R</a:t>
            </a:r>
            <a:r>
              <a:rPr lang="en-US" baseline="30000" dirty="0"/>
              <a:t>2</a:t>
            </a:r>
            <a:r>
              <a:rPr lang="en-US" dirty="0"/>
              <a:t>= 0.6478 R</a:t>
            </a:r>
            <a:r>
              <a:rPr lang="en-US" baseline="30000" dirty="0"/>
              <a:t>2</a:t>
            </a:r>
            <a:r>
              <a:rPr lang="en-US" baseline="-25000" dirty="0"/>
              <a:t>a</a:t>
            </a:r>
            <a:r>
              <a:rPr lang="en-US" dirty="0"/>
              <a:t>=0.544 PRESS =3152.945  R</a:t>
            </a:r>
            <a:r>
              <a:rPr lang="en-US" baseline="30000" dirty="0"/>
              <a:t>2</a:t>
            </a:r>
            <a:r>
              <a:rPr lang="en-US" baseline="-25000" dirty="0"/>
              <a:t>jack</a:t>
            </a:r>
            <a:r>
              <a:rPr lang="en-US" dirty="0"/>
              <a:t> = 0.3727</a:t>
            </a:r>
          </a:p>
          <a:p>
            <a:pPr marL="0" indent="0">
              <a:buNone/>
            </a:pPr>
            <a:r>
              <a:rPr lang="en-US" altLang="zh-CN" dirty="0"/>
              <a:t>(Base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upon)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A362B8-6D37-1645-91B5-D207EE178612}"/>
              </a:ext>
            </a:extLst>
          </p:cNvPr>
          <p:cNvSpPr txBox="1">
            <a:spLocks/>
          </p:cNvSpPr>
          <p:nvPr/>
        </p:nvSpPr>
        <p:spPr>
          <a:xfrm>
            <a:off x="838200" y="38792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Level 2: </a:t>
            </a:r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election(38 variables selected)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R</a:t>
            </a:r>
            <a:r>
              <a:rPr lang="en-US" baseline="30000" dirty="0"/>
              <a:t>2</a:t>
            </a:r>
            <a:r>
              <a:rPr lang="en-US" dirty="0"/>
              <a:t>= 0.585   R</a:t>
            </a:r>
            <a:r>
              <a:rPr lang="en-US" baseline="30000" dirty="0"/>
              <a:t>2</a:t>
            </a:r>
            <a:r>
              <a:rPr lang="en-US" baseline="-25000" dirty="0"/>
              <a:t>a</a:t>
            </a:r>
            <a:r>
              <a:rPr lang="en-US" dirty="0"/>
              <a:t>=0.561  PRESS =3139.057  R</a:t>
            </a:r>
            <a:r>
              <a:rPr lang="en-US" baseline="30000" dirty="0"/>
              <a:t>2</a:t>
            </a:r>
            <a:r>
              <a:rPr lang="en-US" baseline="-25000" dirty="0"/>
              <a:t>jack</a:t>
            </a:r>
            <a:r>
              <a:rPr lang="en-US" dirty="0"/>
              <a:t> = 0.4604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B55E-5F8D-1A45-843E-6C7F0A8E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Selection(Level</a:t>
            </a:r>
            <a:r>
              <a:rPr lang="zh-CN" altLang="en-US" dirty="0"/>
              <a:t> </a:t>
            </a:r>
            <a:r>
              <a:rPr lang="en-US" altLang="zh-CN" dirty="0"/>
              <a:t>3)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A4309D-2B7C-844C-88DA-8D2811E7999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444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Level 3: Excluded insignificant &amp; unrelated variables(8)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   &amp;</a:t>
            </a:r>
            <a:r>
              <a:rPr lang="zh-CN" altLang="en-US" dirty="0"/>
              <a:t> </a:t>
            </a:r>
            <a:r>
              <a:rPr lang="en-US" dirty="0"/>
              <a:t>Combine</a:t>
            </a:r>
            <a:r>
              <a:rPr lang="en-US" altLang="zh-CN" dirty="0"/>
              <a:t>d</a:t>
            </a:r>
            <a:r>
              <a:rPr lang="en-US" dirty="0"/>
              <a:t> Terms(2)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R</a:t>
            </a:r>
            <a:r>
              <a:rPr lang="en-US" baseline="30000" dirty="0"/>
              <a:t>2</a:t>
            </a:r>
            <a:r>
              <a:rPr lang="en-US" dirty="0"/>
              <a:t>= 0.598   R</a:t>
            </a:r>
            <a:r>
              <a:rPr lang="en-US" baseline="30000" dirty="0"/>
              <a:t>2</a:t>
            </a:r>
            <a:r>
              <a:rPr lang="en-US" baseline="-25000" dirty="0"/>
              <a:t>a</a:t>
            </a:r>
            <a:r>
              <a:rPr lang="en-US" dirty="0"/>
              <a:t>=0.5765   PRESS =3063.743  R</a:t>
            </a:r>
            <a:r>
              <a:rPr lang="en-US" baseline="30000" dirty="0"/>
              <a:t>2</a:t>
            </a:r>
            <a:r>
              <a:rPr lang="en-US" baseline="-25000" dirty="0"/>
              <a:t>jack</a:t>
            </a:r>
            <a:r>
              <a:rPr lang="en-US" dirty="0"/>
              <a:t> = 0.5507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994E03-61E3-924F-A7EF-538055938DEB}"/>
              </a:ext>
            </a:extLst>
          </p:cNvPr>
          <p:cNvSpPr/>
          <p:nvPr/>
        </p:nvSpPr>
        <p:spPr>
          <a:xfrm>
            <a:off x="838200" y="3404610"/>
            <a:ext cx="99857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Terms deleted for Level 3:</a:t>
            </a:r>
          </a:p>
          <a:p>
            <a:pPr lvl="1"/>
            <a:r>
              <a:rPr lang="en-US" sz="2800" dirty="0"/>
              <a:t>Branded</a:t>
            </a:r>
            <a:r>
              <a:rPr lang="zh-CN" altLang="en-US" sz="2800" dirty="0"/>
              <a:t> </a:t>
            </a:r>
            <a:r>
              <a:rPr lang="en-US" sz="2800" dirty="0"/>
              <a:t>clothing high p value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sz="2800" dirty="0"/>
              <a:t>0.086</a:t>
            </a:r>
          </a:p>
          <a:p>
            <a:pPr lvl="1"/>
            <a:r>
              <a:rPr lang="en-US" sz="2800" dirty="0"/>
              <a:t>Cheating in school high p value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sz="2800" dirty="0"/>
              <a:t>0.144</a:t>
            </a:r>
          </a:p>
          <a:p>
            <a:pPr lvl="1"/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only</a:t>
            </a:r>
            <a:r>
              <a:rPr lang="zh-CN" altLang="en-US" sz="2800" dirty="0"/>
              <a:t> </a:t>
            </a:r>
            <a:r>
              <a:rPr lang="en-US" altLang="zh-CN" sz="2800" dirty="0"/>
              <a:t>child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sz="2800" dirty="0"/>
              <a:t> irrelevant</a:t>
            </a:r>
          </a:p>
          <a:p>
            <a:pPr lvl="1"/>
            <a:r>
              <a:rPr lang="en-US" sz="2800" dirty="0"/>
              <a:t>block of flat VS bungalow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sz="2800" dirty="0"/>
              <a:t>irrelevant</a:t>
            </a:r>
          </a:p>
          <a:p>
            <a:r>
              <a:rPr lang="en-US" altLang="zh-CN" sz="2800" dirty="0"/>
              <a:t>Term</a:t>
            </a:r>
            <a:r>
              <a:rPr lang="zh-CN" altLang="en-US" sz="2800" dirty="0"/>
              <a:t> </a:t>
            </a:r>
            <a:r>
              <a:rPr lang="en-US" altLang="zh-CN" sz="2800" dirty="0"/>
              <a:t>modified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Level</a:t>
            </a:r>
            <a:r>
              <a:rPr lang="zh-CN" altLang="en-US" sz="2800" dirty="0"/>
              <a:t> </a:t>
            </a:r>
            <a:r>
              <a:rPr lang="en-US" altLang="zh-CN" sz="2800" dirty="0"/>
              <a:t>3</a:t>
            </a:r>
            <a:endParaRPr lang="en-US" sz="2800" dirty="0"/>
          </a:p>
          <a:p>
            <a:r>
              <a:rPr lang="en-US" sz="2800" dirty="0"/>
              <a:t>	internet usage &amp; smoking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440234-3700-1E41-8A27-51503323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4553070"/>
            <a:ext cx="10807700" cy="673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37B5CD-3E48-574D-B34B-5DF345FD2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5228218"/>
            <a:ext cx="10985500" cy="73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770DA-1AC6-7C47-9272-027089CC3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31535"/>
            <a:ext cx="11705310" cy="64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0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C12A-F288-1C44-B5FD-EFE176EF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Selection(Level</a:t>
            </a:r>
            <a:r>
              <a:rPr lang="zh-CN" altLang="en-US" dirty="0"/>
              <a:t> </a:t>
            </a:r>
            <a:r>
              <a:rPr lang="en-US" altLang="zh-CN" dirty="0"/>
              <a:t>4)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4B888B-D515-2147-8257-6CDC1920DFC8}"/>
              </a:ext>
            </a:extLst>
          </p:cNvPr>
          <p:cNvSpPr txBox="1">
            <a:spLocks/>
          </p:cNvSpPr>
          <p:nvPr/>
        </p:nvSpPr>
        <p:spPr>
          <a:xfrm>
            <a:off x="838200" y="1478796"/>
            <a:ext cx="10515600" cy="711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Level 4: Add Interaction Terms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9BDCB-8330-9840-8FC8-92C623149665}"/>
              </a:ext>
            </a:extLst>
          </p:cNvPr>
          <p:cNvSpPr txBox="1"/>
          <p:nvPr/>
        </p:nvSpPr>
        <p:spPr>
          <a:xfrm>
            <a:off x="838200" y="3046727"/>
            <a:ext cx="7846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reliable_waiting</a:t>
            </a:r>
            <a:r>
              <a:rPr lang="en-US" sz="3200" dirty="0"/>
              <a:t>=reliable * waiting</a:t>
            </a:r>
          </a:p>
          <a:p>
            <a:r>
              <a:rPr lang="en-US" sz="3200" dirty="0" err="1"/>
              <a:t>questionnair_gadget</a:t>
            </a:r>
            <a:r>
              <a:rPr lang="en-US" sz="3200" dirty="0"/>
              <a:t>=</a:t>
            </a:r>
            <a:r>
              <a:rPr lang="en-US" sz="3200" dirty="0" err="1"/>
              <a:t>questionnair</a:t>
            </a:r>
            <a:r>
              <a:rPr lang="en-US" sz="3200" dirty="0"/>
              <a:t>*gadgets</a:t>
            </a:r>
          </a:p>
          <a:p>
            <a:r>
              <a:rPr lang="en-US" sz="3200" dirty="0" err="1"/>
              <a:t>opera_gardening</a:t>
            </a:r>
            <a:r>
              <a:rPr lang="en-US" sz="3200" dirty="0"/>
              <a:t>=opera*gardening</a:t>
            </a:r>
          </a:p>
          <a:p>
            <a:r>
              <a:rPr lang="en-US" sz="3200" dirty="0" err="1"/>
              <a:t>weight_reliable</a:t>
            </a:r>
            <a:r>
              <a:rPr lang="en-US" sz="3200" dirty="0"/>
              <a:t>=weight * reliable</a:t>
            </a:r>
          </a:p>
          <a:p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3C818B-0B2A-9346-ABEE-497F692BBB02}"/>
              </a:ext>
            </a:extLst>
          </p:cNvPr>
          <p:cNvSpPr txBox="1">
            <a:spLocks/>
          </p:cNvSpPr>
          <p:nvPr/>
        </p:nvSpPr>
        <p:spPr>
          <a:xfrm>
            <a:off x="1054395" y="2238748"/>
            <a:ext cx="10515600" cy="711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R</a:t>
            </a:r>
            <a:r>
              <a:rPr lang="en-US" sz="3200" baseline="30000" dirty="0"/>
              <a:t>2</a:t>
            </a:r>
            <a:r>
              <a:rPr lang="en-US" sz="3200" dirty="0"/>
              <a:t>=0.599    R</a:t>
            </a:r>
            <a:r>
              <a:rPr lang="en-US" sz="3200" baseline="30000" dirty="0"/>
              <a:t>2</a:t>
            </a:r>
            <a:r>
              <a:rPr lang="en-US" sz="3200" baseline="-25000" dirty="0"/>
              <a:t>a</a:t>
            </a:r>
            <a:r>
              <a:rPr lang="en-US" sz="3200" dirty="0"/>
              <a:t>=0.5760   PRESS =3085.696  R</a:t>
            </a:r>
            <a:r>
              <a:rPr lang="en-US" sz="3200" baseline="30000" dirty="0"/>
              <a:t>2</a:t>
            </a:r>
            <a:r>
              <a:rPr lang="en-US" sz="3200" baseline="-25000" dirty="0"/>
              <a:t>jack</a:t>
            </a:r>
            <a:r>
              <a:rPr lang="en-US" sz="3200" dirty="0"/>
              <a:t> = 0.4525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2B416-CCA3-7547-8DE9-C7130377E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2" y="3191246"/>
            <a:ext cx="12540586" cy="1869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A93334-9B38-6045-B2A6-EDBEDBA6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62" y="2652088"/>
            <a:ext cx="12540585" cy="59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3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3E13A-5728-2447-8DC1-562AAF5A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</a:rPr>
              <a:t>Interpretations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23F18FD-9627-C547-A76D-84AFB181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527" y="2322823"/>
            <a:ext cx="4008751" cy="441735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17D5DEC-4ACE-CB42-89BE-6FFB28A9D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7123" y="2322823"/>
            <a:ext cx="4720885" cy="4417358"/>
          </a:xfrm>
        </p:spPr>
      </p:pic>
    </p:spTree>
    <p:extLst>
      <p:ext uri="{BB962C8B-B14F-4D97-AF65-F5344CB8AC3E}">
        <p14:creationId xmlns:p14="http://schemas.microsoft.com/office/powerpoint/2010/main" val="743482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21F2-15F0-7540-99BC-462BB526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Model: Level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F89D-F486-1C42-8898-3D76A86D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Level 1: R</a:t>
            </a:r>
            <a:r>
              <a:rPr lang="en-US" sz="3000" baseline="30000" dirty="0"/>
              <a:t>2</a:t>
            </a:r>
            <a:r>
              <a:rPr lang="en-US" sz="3000" dirty="0"/>
              <a:t>= 0.6478 R</a:t>
            </a:r>
            <a:r>
              <a:rPr lang="en-US" sz="3000" baseline="30000" dirty="0"/>
              <a:t>2</a:t>
            </a:r>
            <a:r>
              <a:rPr lang="en-US" sz="3000" baseline="-25000" dirty="0"/>
              <a:t>a</a:t>
            </a:r>
            <a:r>
              <a:rPr lang="en-US" sz="3000" dirty="0"/>
              <a:t>=0.544 </a:t>
            </a:r>
            <a:r>
              <a:rPr lang="zh-CN" altLang="en-US" sz="3000" dirty="0"/>
              <a:t>    </a:t>
            </a:r>
            <a:r>
              <a:rPr lang="en-US" sz="3000" dirty="0"/>
              <a:t>PRESS =3152.945  R</a:t>
            </a:r>
            <a:r>
              <a:rPr lang="en-US" sz="3000" baseline="30000" dirty="0"/>
              <a:t>2</a:t>
            </a:r>
            <a:r>
              <a:rPr lang="en-US" sz="3000" baseline="-25000" dirty="0"/>
              <a:t>jack</a:t>
            </a:r>
            <a:r>
              <a:rPr lang="en-US" sz="3000" dirty="0"/>
              <a:t> = 0.3727</a:t>
            </a:r>
          </a:p>
          <a:p>
            <a:pPr marL="0" indent="0">
              <a:buNone/>
            </a:pPr>
            <a:r>
              <a:rPr lang="en-US" sz="3000" dirty="0"/>
              <a:t>Level 2: R</a:t>
            </a:r>
            <a:r>
              <a:rPr lang="en-US" sz="3000" baseline="30000" dirty="0"/>
              <a:t>2</a:t>
            </a:r>
            <a:r>
              <a:rPr lang="en-US" sz="3000" dirty="0"/>
              <a:t>= 0.585   R</a:t>
            </a:r>
            <a:r>
              <a:rPr lang="en-US" sz="3000" baseline="30000" dirty="0"/>
              <a:t>2</a:t>
            </a:r>
            <a:r>
              <a:rPr lang="en-US" sz="3000" baseline="-25000" dirty="0"/>
              <a:t>a</a:t>
            </a:r>
            <a:r>
              <a:rPr lang="en-US" sz="3000" dirty="0"/>
              <a:t>=0.561  </a:t>
            </a:r>
            <a:r>
              <a:rPr lang="zh-CN" altLang="en-US" sz="3000" dirty="0"/>
              <a:t>   </a:t>
            </a:r>
            <a:r>
              <a:rPr lang="en-US" sz="3000" dirty="0"/>
              <a:t>PRESS =3139.057  R</a:t>
            </a:r>
            <a:r>
              <a:rPr lang="en-US" sz="3000" baseline="30000" dirty="0"/>
              <a:t>2</a:t>
            </a:r>
            <a:r>
              <a:rPr lang="en-US" sz="3000" baseline="-25000" dirty="0"/>
              <a:t>jack</a:t>
            </a:r>
            <a:r>
              <a:rPr lang="en-US" sz="3000" dirty="0"/>
              <a:t> = 0.4604</a:t>
            </a:r>
          </a:p>
          <a:p>
            <a:pPr marL="0" indent="0">
              <a:buNone/>
            </a:pPr>
            <a:r>
              <a:rPr lang="en-US" sz="3000" dirty="0">
                <a:highlight>
                  <a:srgbClr val="FFFF00"/>
                </a:highlight>
              </a:rPr>
              <a:t>Level 3: R</a:t>
            </a:r>
            <a:r>
              <a:rPr lang="en-US" sz="3000" baseline="30000" dirty="0">
                <a:highlight>
                  <a:srgbClr val="FFFF00"/>
                </a:highlight>
              </a:rPr>
              <a:t>2</a:t>
            </a:r>
            <a:r>
              <a:rPr lang="en-US" sz="3000" dirty="0">
                <a:highlight>
                  <a:srgbClr val="FFFF00"/>
                </a:highlight>
              </a:rPr>
              <a:t>= 0.598   R</a:t>
            </a:r>
            <a:r>
              <a:rPr lang="en-US" sz="3000" baseline="30000" dirty="0">
                <a:highlight>
                  <a:srgbClr val="FFFF00"/>
                </a:highlight>
              </a:rPr>
              <a:t>2</a:t>
            </a:r>
            <a:r>
              <a:rPr lang="en-US" sz="3000" baseline="-25000" dirty="0">
                <a:highlight>
                  <a:srgbClr val="FFFF00"/>
                </a:highlight>
              </a:rPr>
              <a:t>a</a:t>
            </a:r>
            <a:r>
              <a:rPr lang="en-US" sz="3000" dirty="0">
                <a:highlight>
                  <a:srgbClr val="FFFF00"/>
                </a:highlight>
              </a:rPr>
              <a:t>=0.5765   PRESS =3063.743  R</a:t>
            </a:r>
            <a:r>
              <a:rPr lang="en-US" sz="3000" baseline="30000" dirty="0">
                <a:highlight>
                  <a:srgbClr val="FFFF00"/>
                </a:highlight>
              </a:rPr>
              <a:t>2</a:t>
            </a:r>
            <a:r>
              <a:rPr lang="en-US" sz="3000" baseline="-25000" dirty="0">
                <a:highlight>
                  <a:srgbClr val="FFFF00"/>
                </a:highlight>
              </a:rPr>
              <a:t>jack</a:t>
            </a:r>
            <a:r>
              <a:rPr lang="en-US" sz="3000" dirty="0">
                <a:highlight>
                  <a:srgbClr val="FFFF00"/>
                </a:highlight>
              </a:rPr>
              <a:t> = 0.5507</a:t>
            </a:r>
          </a:p>
          <a:p>
            <a:pPr marL="0" indent="0">
              <a:buNone/>
            </a:pPr>
            <a:r>
              <a:rPr lang="en-US" sz="3000" dirty="0"/>
              <a:t>Level 4: R</a:t>
            </a:r>
            <a:r>
              <a:rPr lang="en-US" sz="3000" baseline="30000" dirty="0"/>
              <a:t>2</a:t>
            </a:r>
            <a:r>
              <a:rPr lang="en-US" sz="3000" dirty="0"/>
              <a:t>=0.599    R</a:t>
            </a:r>
            <a:r>
              <a:rPr lang="en-US" sz="3000" baseline="30000" dirty="0"/>
              <a:t>2</a:t>
            </a:r>
            <a:r>
              <a:rPr lang="en-US" sz="3000" baseline="-25000" dirty="0"/>
              <a:t>a</a:t>
            </a:r>
            <a:r>
              <a:rPr lang="en-US" sz="3000" dirty="0"/>
              <a:t>=0.5760   PRESS =3085.696  R</a:t>
            </a:r>
            <a:r>
              <a:rPr lang="en-US" sz="3000" baseline="30000" dirty="0"/>
              <a:t>2</a:t>
            </a:r>
            <a:r>
              <a:rPr lang="en-US" sz="3000" baseline="-25000" dirty="0"/>
              <a:t>jack</a:t>
            </a:r>
            <a:r>
              <a:rPr lang="en-US" sz="3000" dirty="0"/>
              <a:t> = 0.4525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22780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7E95-126C-4634-9350-B26A969A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F0C3-7364-4E60-BCF4-34B07584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2013, students of the Statistics class at FSEV (Faculty of Social and Economic Sciences, Comenius University in Bratislava) UK were asked to invite their friends to participate in this survey</a:t>
            </a:r>
          </a:p>
          <a:p>
            <a:r>
              <a:rPr lang="en-US" dirty="0"/>
              <a:t>All participants were Slovakian nationality, aged between 15-30.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33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86C6-5FBF-42BC-ACFE-9F854959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Acknowledgement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7C5C6-5826-488C-9D2C-9FF43C35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/>
              <a:t>Kaggle.com</a:t>
            </a:r>
            <a:endParaRPr lang="en-US" dirty="0"/>
          </a:p>
          <a:p>
            <a:r>
              <a:rPr lang="en-US" dirty="0"/>
              <a:t>The data contains missing values.</a:t>
            </a:r>
          </a:p>
          <a:p>
            <a:r>
              <a:rPr lang="en-US" dirty="0"/>
              <a:t>All participants were of Slovakian nationality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altLang="zh-CN" dirty="0"/>
              <a:t>A</a:t>
            </a:r>
            <a:r>
              <a:rPr lang="en-US" dirty="0"/>
              <a:t>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between 15-30.</a:t>
            </a:r>
          </a:p>
        </p:txBody>
      </p:sp>
    </p:spTree>
    <p:extLst>
      <p:ext uri="{BB962C8B-B14F-4D97-AF65-F5344CB8AC3E}">
        <p14:creationId xmlns:p14="http://schemas.microsoft.com/office/powerpoint/2010/main" val="45524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FC44-EF13-4220-9094-8E8AD70E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9A51-62E0-4BF9-A493-394AF2FE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passionate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animal?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Age prediction based on various survey questions</a:t>
            </a:r>
          </a:p>
        </p:txBody>
      </p:sp>
    </p:spTree>
    <p:extLst>
      <p:ext uri="{BB962C8B-B14F-4D97-AF65-F5344CB8AC3E}">
        <p14:creationId xmlns:p14="http://schemas.microsoft.com/office/powerpoint/2010/main" val="343070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D425-01DB-4CDB-861D-5F066EF2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Non-Regression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B350-8879-4C80-9BB8-A0418F032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of Age</a:t>
            </a:r>
          </a:p>
          <a:p>
            <a:r>
              <a:rPr lang="en-US" dirty="0"/>
              <a:t>For the survey questions that were rated 1-5, we treated it as quantitative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504C-40EC-044B-B01E-CA4154474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57"/>
            <a:ext cx="10515600" cy="1325563"/>
          </a:xfrm>
        </p:spPr>
        <p:txBody>
          <a:bodyPr/>
          <a:lstStyle/>
          <a:p>
            <a:r>
              <a:rPr lang="en-US" dirty="0"/>
              <a:t>Data Explanation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5B5643-3F2D-4B68-9F9C-78368DDAC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2666" y="1931463"/>
            <a:ext cx="1828800" cy="1828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664E14-658C-4B34-AF1C-DDCC4DA44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985" y="1929815"/>
            <a:ext cx="18288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5A78D9-CFC5-4AD9-A25D-5E3BD19B9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735" y="1913980"/>
            <a:ext cx="18288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611913-9632-4859-83E1-F3410B267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666" y="3852182"/>
            <a:ext cx="18288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E5284-5E23-4AF4-B665-CE5F974AD0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6339" y="3852182"/>
            <a:ext cx="1828800" cy="1828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57910B-8CC0-46ED-94CA-2C1C25393E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1390" y="1905550"/>
            <a:ext cx="1828800" cy="1828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9FB184-B3DB-4997-9AC3-842060C6D3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2640" y="3870140"/>
            <a:ext cx="1828800" cy="1828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3315E4-B39F-43C8-8DDB-C2A5C4E607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3890" y="3870140"/>
            <a:ext cx="1828800" cy="1828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3289736-CA95-4750-A0B3-B7DC10E02F9A}"/>
              </a:ext>
            </a:extLst>
          </p:cNvPr>
          <p:cNvSpPr/>
          <p:nvPr/>
        </p:nvSpPr>
        <p:spPr>
          <a:xfrm>
            <a:off x="8516468" y="5778726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69E48-6943-483A-977E-63CA50AD9361}"/>
              </a:ext>
            </a:extLst>
          </p:cNvPr>
          <p:cNvSpPr/>
          <p:nvPr/>
        </p:nvSpPr>
        <p:spPr>
          <a:xfrm>
            <a:off x="10525218" y="576454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D69A34-7B26-4F85-9A6C-AF0FCCC290CB}"/>
              </a:ext>
            </a:extLst>
          </p:cNvPr>
          <p:cNvSpPr/>
          <p:nvPr/>
        </p:nvSpPr>
        <p:spPr>
          <a:xfrm>
            <a:off x="6661285" y="576454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CA5855-A9BF-4433-8E79-712689C72760}"/>
              </a:ext>
            </a:extLst>
          </p:cNvPr>
          <p:cNvSpPr/>
          <p:nvPr/>
        </p:nvSpPr>
        <p:spPr>
          <a:xfrm>
            <a:off x="4668858" y="576454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20DD37-24A8-46C9-AFC3-02890A9959D6}"/>
              </a:ext>
            </a:extLst>
          </p:cNvPr>
          <p:cNvSpPr/>
          <p:nvPr/>
        </p:nvSpPr>
        <p:spPr>
          <a:xfrm>
            <a:off x="8489194" y="997846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39C1D2-A8BA-449E-9384-05486861FF60}"/>
              </a:ext>
            </a:extLst>
          </p:cNvPr>
          <p:cNvSpPr/>
          <p:nvPr/>
        </p:nvSpPr>
        <p:spPr>
          <a:xfrm>
            <a:off x="10497944" y="98366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0AAA44-22EC-4C49-82A6-77576D1C601B}"/>
              </a:ext>
            </a:extLst>
          </p:cNvPr>
          <p:cNvSpPr/>
          <p:nvPr/>
        </p:nvSpPr>
        <p:spPr>
          <a:xfrm>
            <a:off x="6458483" y="98366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CB1FAF-CDA8-4FE6-9149-DFBC8EF44449}"/>
              </a:ext>
            </a:extLst>
          </p:cNvPr>
          <p:cNvSpPr/>
          <p:nvPr/>
        </p:nvSpPr>
        <p:spPr>
          <a:xfrm>
            <a:off x="4466056" y="98366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CDDE37-17FD-42F7-823D-069A58944FB4}"/>
              </a:ext>
            </a:extLst>
          </p:cNvPr>
          <p:cNvSpPr txBox="1"/>
          <p:nvPr/>
        </p:nvSpPr>
        <p:spPr>
          <a:xfrm>
            <a:off x="1177265" y="1931463"/>
            <a:ext cx="179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Total Participants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E77F45-BBDB-40FD-B439-6C1DF07D000C}"/>
              </a:ext>
            </a:extLst>
          </p:cNvPr>
          <p:cNvSpPr/>
          <p:nvPr/>
        </p:nvSpPr>
        <p:spPr>
          <a:xfrm>
            <a:off x="1247188" y="2324910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2A4220-B8D8-49CE-A463-3D5A81E453A2}"/>
              </a:ext>
            </a:extLst>
          </p:cNvPr>
          <p:cNvSpPr txBox="1"/>
          <p:nvPr/>
        </p:nvSpPr>
        <p:spPr>
          <a:xfrm>
            <a:off x="1624694" y="327766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20C75-4318-49C4-8AB6-35A27EF1EA09}"/>
              </a:ext>
            </a:extLst>
          </p:cNvPr>
          <p:cNvSpPr txBox="1"/>
          <p:nvPr/>
        </p:nvSpPr>
        <p:spPr>
          <a:xfrm>
            <a:off x="1159055" y="3870140"/>
            <a:ext cx="18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Survey Questions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57FD68-0F9A-426B-A43D-FF4F2BE8D2B6}"/>
              </a:ext>
            </a:extLst>
          </p:cNvPr>
          <p:cNvSpPr/>
          <p:nvPr/>
        </p:nvSpPr>
        <p:spPr>
          <a:xfrm>
            <a:off x="1422715" y="4270782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826F78-28C9-4C5B-80BA-F5B32C537089}"/>
              </a:ext>
            </a:extLst>
          </p:cNvPr>
          <p:cNvSpPr txBox="1"/>
          <p:nvPr/>
        </p:nvSpPr>
        <p:spPr>
          <a:xfrm>
            <a:off x="1690864" y="5230846"/>
            <a:ext cx="7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DC7B1E4-36A4-4825-8627-5EBD45C437B3}"/>
              </a:ext>
            </a:extLst>
          </p:cNvPr>
          <p:cNvCxnSpPr/>
          <p:nvPr/>
        </p:nvCxnSpPr>
        <p:spPr>
          <a:xfrm>
            <a:off x="675349" y="3760263"/>
            <a:ext cx="27325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BE6309A-A5AB-4E13-9434-9BC367558432}"/>
              </a:ext>
            </a:extLst>
          </p:cNvPr>
          <p:cNvCxnSpPr/>
          <p:nvPr/>
        </p:nvCxnSpPr>
        <p:spPr>
          <a:xfrm>
            <a:off x="3902155" y="1350454"/>
            <a:ext cx="0" cy="5103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2CB8CE-12B3-4ECC-8007-7ABF2E2B5AC5}"/>
              </a:ext>
            </a:extLst>
          </p:cNvPr>
          <p:cNvCxnSpPr>
            <a:cxnSpLocks/>
          </p:cNvCxnSpPr>
          <p:nvPr/>
        </p:nvCxnSpPr>
        <p:spPr>
          <a:xfrm>
            <a:off x="6204054" y="1818050"/>
            <a:ext cx="1421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5F1CE6-77A5-407C-B5B4-7634FAEC4657}"/>
              </a:ext>
            </a:extLst>
          </p:cNvPr>
          <p:cNvCxnSpPr>
            <a:cxnSpLocks/>
          </p:cNvCxnSpPr>
          <p:nvPr/>
        </p:nvCxnSpPr>
        <p:spPr>
          <a:xfrm>
            <a:off x="8217153" y="1821590"/>
            <a:ext cx="1421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5FCDEB-A442-4171-B18A-46BD1E541646}"/>
              </a:ext>
            </a:extLst>
          </p:cNvPr>
          <p:cNvCxnSpPr>
            <a:cxnSpLocks/>
          </p:cNvCxnSpPr>
          <p:nvPr/>
        </p:nvCxnSpPr>
        <p:spPr>
          <a:xfrm>
            <a:off x="10219626" y="1814495"/>
            <a:ext cx="1421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265D2C-E379-4F1B-BD42-2CB82B3C7DBE}"/>
              </a:ext>
            </a:extLst>
          </p:cNvPr>
          <p:cNvCxnSpPr>
            <a:cxnSpLocks/>
          </p:cNvCxnSpPr>
          <p:nvPr/>
        </p:nvCxnSpPr>
        <p:spPr>
          <a:xfrm>
            <a:off x="10212534" y="5805265"/>
            <a:ext cx="1421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8F597F-1510-4253-895C-D8AC78DD23EF}"/>
              </a:ext>
            </a:extLst>
          </p:cNvPr>
          <p:cNvCxnSpPr>
            <a:cxnSpLocks/>
          </p:cNvCxnSpPr>
          <p:nvPr/>
        </p:nvCxnSpPr>
        <p:spPr>
          <a:xfrm>
            <a:off x="8270315" y="5808807"/>
            <a:ext cx="1421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8DDE18-8899-448D-8DD3-C775E76E1FA8}"/>
              </a:ext>
            </a:extLst>
          </p:cNvPr>
          <p:cNvCxnSpPr>
            <a:cxnSpLocks/>
          </p:cNvCxnSpPr>
          <p:nvPr/>
        </p:nvCxnSpPr>
        <p:spPr>
          <a:xfrm>
            <a:off x="6232401" y="5801714"/>
            <a:ext cx="1421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8184401-5C7B-48D5-9EBC-DE7992E36B7E}"/>
              </a:ext>
            </a:extLst>
          </p:cNvPr>
          <p:cNvCxnSpPr>
            <a:cxnSpLocks/>
          </p:cNvCxnSpPr>
          <p:nvPr/>
        </p:nvCxnSpPr>
        <p:spPr>
          <a:xfrm>
            <a:off x="4205124" y="5805255"/>
            <a:ext cx="1421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EE5AEA2-B354-4DE2-960A-FDE1B9CD8EAF}"/>
              </a:ext>
            </a:extLst>
          </p:cNvPr>
          <p:cNvCxnSpPr>
            <a:cxnSpLocks/>
          </p:cNvCxnSpPr>
          <p:nvPr/>
        </p:nvCxnSpPr>
        <p:spPr>
          <a:xfrm>
            <a:off x="4187410" y="1821588"/>
            <a:ext cx="1421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2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CDFE-A172-1A42-A268-9F23EFE9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Quantitative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5D977-3E13-4168-A5CF-7349C2CC936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b="8051"/>
          <a:stretch/>
        </p:blipFill>
        <p:spPr>
          <a:xfrm>
            <a:off x="1652875" y="1612973"/>
            <a:ext cx="3508319" cy="43525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CB1587-8E86-406A-B3FA-66A31059B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008" y="1690688"/>
            <a:ext cx="3510117" cy="4352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82E0C8-3EDF-4D8D-AEE3-C731E5DC65DF}"/>
              </a:ext>
            </a:extLst>
          </p:cNvPr>
          <p:cNvSpPr txBox="1"/>
          <p:nvPr/>
        </p:nvSpPr>
        <p:spPr>
          <a:xfrm>
            <a:off x="1350541" y="6043232"/>
            <a:ext cx="411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Strongly Disagree  1-2-3-4-5  Strong Agree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46872-979C-4635-8407-080E4DE43D30}"/>
              </a:ext>
            </a:extLst>
          </p:cNvPr>
          <p:cNvSpPr txBox="1"/>
          <p:nvPr/>
        </p:nvSpPr>
        <p:spPr>
          <a:xfrm>
            <a:off x="8170019" y="6043232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Categorical</a:t>
            </a:r>
          </a:p>
        </p:txBody>
      </p:sp>
    </p:spTree>
    <p:extLst>
      <p:ext uri="{BB962C8B-B14F-4D97-AF65-F5344CB8AC3E}">
        <p14:creationId xmlns:p14="http://schemas.microsoft.com/office/powerpoint/2010/main" val="198358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A3C7-C8BC-B948-8411-36ADC06A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EC2B-59FB-7C42-8D00-A6E239C8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4266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Y: Age(in demographics category)</a:t>
            </a:r>
          </a:p>
          <a:p>
            <a:pPr lvl="1"/>
            <a:r>
              <a:rPr lang="en-US" sz="3200" dirty="0" err="1"/>
              <a:t>Xs</a:t>
            </a:r>
            <a:r>
              <a:rPr lang="en-US" sz="3200" dirty="0"/>
              <a:t>: all other 149 survey questions</a:t>
            </a:r>
          </a:p>
          <a:p>
            <a:pPr lvl="2"/>
            <a:r>
              <a:rPr lang="en-US" sz="2800" dirty="0"/>
              <a:t>Music preferences, Movie preferences, Hobbies, etc.</a:t>
            </a:r>
          </a:p>
          <a:p>
            <a:pPr lvl="1"/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AD8A54-BF03-2F4B-A772-5855EA8EB00C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2154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Intuition: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Identify correlation between Age and all other survey questions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Build regression models to predict age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257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16B-C60B-41EE-9C9F-D14659A9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Knowledge Emulation Model (IKEM)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6F050-CED9-40AE-B990-719B43EF5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7091" y="1690688"/>
            <a:ext cx="3922149" cy="48646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62EA07-9836-4501-B858-65E98C99E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382" y="1690688"/>
            <a:ext cx="3924848" cy="4867954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DDAE238-80B7-443E-9526-126F7D0530E9}"/>
              </a:ext>
            </a:extLst>
          </p:cNvPr>
          <p:cNvSpPr/>
          <p:nvPr/>
        </p:nvSpPr>
        <p:spPr>
          <a:xfrm>
            <a:off x="3023286" y="4135392"/>
            <a:ext cx="148282" cy="807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FAC0F4D-3065-4682-B051-630ADC1EEBC1}"/>
              </a:ext>
            </a:extLst>
          </p:cNvPr>
          <p:cNvSpPr/>
          <p:nvPr/>
        </p:nvSpPr>
        <p:spPr>
          <a:xfrm>
            <a:off x="9370540" y="2689651"/>
            <a:ext cx="148282" cy="807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9A204-03A1-4D1E-8A06-7690DFC5B7CF}"/>
              </a:ext>
            </a:extLst>
          </p:cNvPr>
          <p:cNvSpPr txBox="1"/>
          <p:nvPr/>
        </p:nvSpPr>
        <p:spPr>
          <a:xfrm>
            <a:off x="2340649" y="375366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than 20%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AEC94-4C13-4A35-B16F-2B355D775888}"/>
              </a:ext>
            </a:extLst>
          </p:cNvPr>
          <p:cNvSpPr txBox="1"/>
          <p:nvPr/>
        </p:nvSpPr>
        <p:spPr>
          <a:xfrm>
            <a:off x="8628496" y="2305168"/>
            <a:ext cx="16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than 60%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1F57B-7649-46D6-8748-105307E756CD}"/>
              </a:ext>
            </a:extLst>
          </p:cNvPr>
          <p:cNvSpPr/>
          <p:nvPr/>
        </p:nvSpPr>
        <p:spPr>
          <a:xfrm>
            <a:off x="5563258" y="3217851"/>
            <a:ext cx="1065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CBD33E-38AC-43FA-9E0B-5F5B571363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062"/>
          <a:stretch/>
        </p:blipFill>
        <p:spPr>
          <a:xfrm flipH="1">
            <a:off x="9217822" y="1381146"/>
            <a:ext cx="453717" cy="501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1DDE6F-86B0-42EB-85B2-A4FF05F01E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290"/>
          <a:stretch/>
        </p:blipFill>
        <p:spPr>
          <a:xfrm>
            <a:off x="2900086" y="1379666"/>
            <a:ext cx="394682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7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16B-C60B-41EE-9C9F-D14659A9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IKEM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C765-F477-4C78-958F-57129F718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Reduce number of low quality variables</a:t>
            </a:r>
          </a:p>
          <a:p>
            <a:r>
              <a:rPr lang="en-US" dirty="0"/>
              <a:t>Result: Variable count reduced from 149 to 44</a:t>
            </a:r>
          </a:p>
          <a:p>
            <a:r>
              <a:rPr lang="en-US" dirty="0"/>
              <a:t>Note: Variables maintained after filter only applies in context of the whole survey. Cannot compare a survey with only these questions to the full survey.</a:t>
            </a:r>
          </a:p>
          <a:p>
            <a:pPr lvl="1"/>
            <a:r>
              <a:rPr lang="en-US" dirty="0"/>
              <a:t>Example: You may have answered “3” for Personality because the previous question on the survey asked if you consider yourself a judgmental person. Your answer for personality is reasonably affected by the previous question.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16B-C60B-41EE-9C9F-D14659A9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IKEM – Stepwise on Filtered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568568-CC35-438A-929B-0BF694CF2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4" t="67655" r="88642" b="9694"/>
          <a:stretch/>
        </p:blipFill>
        <p:spPr>
          <a:xfrm>
            <a:off x="838200" y="1919177"/>
            <a:ext cx="5220588" cy="3019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A96B4-72CE-4F69-B294-B79009DE9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" t="53785" r="84915" b="13574"/>
          <a:stretch/>
        </p:blipFill>
        <p:spPr>
          <a:xfrm>
            <a:off x="6133214" y="1921303"/>
            <a:ext cx="4851958" cy="3017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3BC577-C489-458A-93BB-3DB9F5B66AB6}"/>
              </a:ext>
            </a:extLst>
          </p:cNvPr>
          <p:cNvSpPr txBox="1"/>
          <p:nvPr/>
        </p:nvSpPr>
        <p:spPr>
          <a:xfrm>
            <a:off x="838200" y="5539563"/>
            <a:ext cx="427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</a:t>
            </a:r>
            <a:r>
              <a:rPr lang="en-US" b="1" u="sng" baseline="30000" dirty="0"/>
              <a:t>2</a:t>
            </a:r>
            <a:r>
              <a:rPr lang="en-US" b="1" u="sng" dirty="0"/>
              <a:t> = 0.491, Adj. R</a:t>
            </a:r>
            <a:r>
              <a:rPr lang="en-US" b="1" u="sng" baseline="30000" dirty="0"/>
              <a:t>2</a:t>
            </a:r>
            <a:r>
              <a:rPr lang="en-US" b="1" u="sng" dirty="0"/>
              <a:t> = 0.481, </a:t>
            </a:r>
            <a:r>
              <a:rPr lang="en-US" b="1" u="sng" dirty="0" err="1"/>
              <a:t>Pred</a:t>
            </a:r>
            <a:r>
              <a:rPr lang="en-US" b="1" u="sng" dirty="0"/>
              <a:t> R</a:t>
            </a:r>
            <a:r>
              <a:rPr lang="en-US" b="1" u="sng" baseline="30000" dirty="0"/>
              <a:t>2</a:t>
            </a:r>
            <a:r>
              <a:rPr lang="en-US" b="1" u="sng" dirty="0"/>
              <a:t> = 0.470</a:t>
            </a:r>
          </a:p>
        </p:txBody>
      </p:sp>
    </p:spTree>
    <p:extLst>
      <p:ext uri="{BB962C8B-B14F-4D97-AF65-F5344CB8AC3E}">
        <p14:creationId xmlns:p14="http://schemas.microsoft.com/office/powerpoint/2010/main" val="15269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867</Words>
  <Application>Microsoft Macintosh PowerPoint</Application>
  <PresentationFormat>Widescreen</PresentationFormat>
  <Paragraphs>132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WE KNOW YOUR AGE</vt:lpstr>
      <vt:lpstr>Hook</vt:lpstr>
      <vt:lpstr>Interesting Non-Regression Facts</vt:lpstr>
      <vt:lpstr>Data Explanation</vt:lpstr>
      <vt:lpstr>Quantitative &amp; Categorical Variables</vt:lpstr>
      <vt:lpstr>Variable Definition</vt:lpstr>
      <vt:lpstr>Industry Knowledge Emulation Model (IKEM)</vt:lpstr>
      <vt:lpstr>IKEM Justification</vt:lpstr>
      <vt:lpstr>IKEM – Stepwise on Filtered Data</vt:lpstr>
      <vt:lpstr>Josh’s Methodology</vt:lpstr>
      <vt:lpstr>Interpretations</vt:lpstr>
      <vt:lpstr>Stepwise V.S. Brute Force </vt:lpstr>
      <vt:lpstr>Stepwise Selection(Level 1,2)</vt:lpstr>
      <vt:lpstr>Stepwise Selection(Level 3)</vt:lpstr>
      <vt:lpstr>Stepwise Selection(Level 4)</vt:lpstr>
      <vt:lpstr>Interpretations</vt:lpstr>
      <vt:lpstr>Final Model: Level 3</vt:lpstr>
      <vt:lpstr>Conclusions and Future Work</vt:lpstr>
      <vt:lpstr>Acknowledgement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2019-04-23T04:47:57Z</dcterms:created>
  <dcterms:modified xsi:type="dcterms:W3CDTF">2019-04-24T18:31:29Z</dcterms:modified>
</cp:coreProperties>
</file>