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  <p:sldId id="268" r:id="rId3"/>
    <p:sldId id="271" r:id="rId4"/>
    <p:sldId id="257" r:id="rId5"/>
    <p:sldId id="265" r:id="rId6"/>
    <p:sldId id="261" r:id="rId7"/>
    <p:sldId id="272" r:id="rId8"/>
    <p:sldId id="273" r:id="rId9"/>
    <p:sldId id="274" r:id="rId10"/>
    <p:sldId id="263" r:id="rId11"/>
    <p:sldId id="258" r:id="rId12"/>
    <p:sldId id="264" r:id="rId13"/>
    <p:sldId id="266" r:id="rId14"/>
    <p:sldId id="260" r:id="rId15"/>
    <p:sldId id="259" r:id="rId16"/>
    <p:sldId id="275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95"/>
    <p:restoredTop sz="94696"/>
  </p:normalViewPr>
  <p:slideViewPr>
    <p:cSldViewPr snapToGrid="0" snapToObjects="1">
      <p:cViewPr>
        <p:scale>
          <a:sx n="98" d="100"/>
          <a:sy n="98" d="100"/>
        </p:scale>
        <p:origin x="-56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207A3-1385-B442-8303-E61A996905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66D202-F7B3-A94B-B08D-919F338057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40903-783E-6141-AF9E-F5AF51224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03C7-D744-7D41-B73C-55F9C6F12284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AAC4A-240E-4047-BBC0-589E55F8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EC68D-136A-484E-BA55-E60CE1F59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70F3D-5B8B-7540-AF54-A217ADF7A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22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65987-A5A2-5143-A589-B5546C2A8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F1C2F6-8FB9-1146-8025-2D0C83DC0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5CCFD-BA63-8F48-9BD3-1BD333095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03C7-D744-7D41-B73C-55F9C6F12284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5173D-5E68-BE49-8B86-1848EA44E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BF7CA-6C57-354B-A272-26D399E1C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70F3D-5B8B-7540-AF54-A217ADF7A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51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E22736-389C-CF49-9594-BCFA369FDA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03E0AE-1872-C245-AF34-20A087EEAF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35821-ADA4-ED44-93A0-7B0398B7E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03C7-D744-7D41-B73C-55F9C6F12284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B8366-2C7B-0F43-9341-30160313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D10C8-8766-104B-96E4-66DFA5164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70F3D-5B8B-7540-AF54-A217ADF7A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02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784E2-FE11-DF40-B535-E4969CA2E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B0F12-6253-104D-B64B-AC451600E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9FD9C-6E40-0F40-ADA2-8C3657D51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03C7-D744-7D41-B73C-55F9C6F12284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61E0C-EEAD-3B42-B142-59A68D410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15BB1-E999-3E47-9492-745633BB1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70F3D-5B8B-7540-AF54-A217ADF7A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69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F4C83-096F-F84A-82A8-8AF8BB340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3385B-13A5-D14E-9367-3A07BBFDA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13F01-54D4-324C-BDA4-14EB1A34A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03C7-D744-7D41-B73C-55F9C6F12284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9B7A4-9C83-2C41-912D-AEA994D0B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C3544-E675-9A42-A73D-599C26E72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70F3D-5B8B-7540-AF54-A217ADF7A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66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3F16-9580-2A46-AA22-2847653D0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D1068-D26C-9447-8B3F-370C4E6A11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FB8B4E-476C-7947-B9D5-5C6241745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CAE8BC-CC32-C74B-BEB2-426D5C97E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03C7-D744-7D41-B73C-55F9C6F12284}" type="datetimeFigureOut">
              <a:rPr lang="en-US" smtClean="0"/>
              <a:t>4/23/19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C212A-F659-5241-9C3E-A3D7C191B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F4518-5932-DA47-A515-DA8585DBA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70F3D-5B8B-7540-AF54-A217ADF7A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57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892A7-11D8-4F46-B905-34CD1A19C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B7022-F220-7046-8CDD-86A458364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936E07-5656-7E4D-B2F5-1AC0AD9A2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CDCD3A-9884-1E46-A6A3-5A727B968C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D10390-CE6E-9145-89AF-04EAE1FEB2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CF8FD-8FFE-1547-A183-2BE8CC1CB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03C7-D744-7D41-B73C-55F9C6F12284}" type="datetimeFigureOut">
              <a:rPr lang="en-US" smtClean="0"/>
              <a:t>4/23/19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05D2F0-37DD-4940-B1DA-1C36DD427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95310E-B639-C746-80B1-D8CD905C6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70F3D-5B8B-7540-AF54-A217ADF7A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15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904C4-6D86-8C4A-BBF9-E510F399A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08B97-1E80-224C-9744-5B098C74C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03C7-D744-7D41-B73C-55F9C6F12284}" type="datetimeFigureOut">
              <a:rPr lang="en-US" smtClean="0"/>
              <a:t>4/23/19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600D69-03AE-054C-9500-96441AC62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0ACC55-2C2A-8346-B70C-1EA11DC70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70F3D-5B8B-7540-AF54-A217ADF7A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1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39EA80-013A-7C48-85CC-764BF8BF5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03C7-D744-7D41-B73C-55F9C6F12284}" type="datetimeFigureOut">
              <a:rPr lang="en-US" smtClean="0"/>
              <a:t>4/23/19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D469AA-F2F2-2D4E-9EB2-207D1B4B7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83665E-F480-3A47-A467-26C10384A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70F3D-5B8B-7540-AF54-A217ADF7A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72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7FAD6-554D-684D-87A0-BEFD26683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6508E-771C-8641-B7B8-D7BD795F0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4D291-EB05-E643-9DA7-3BF56913F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AAB40C-F6F3-0742-8920-99C7C666A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03C7-D744-7D41-B73C-55F9C6F12284}" type="datetimeFigureOut">
              <a:rPr lang="en-US" smtClean="0"/>
              <a:t>4/23/19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6FD9C5-4396-EC4E-917E-CF1B3AB12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F4441-E2B3-A748-AB36-F392060E1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70F3D-5B8B-7540-AF54-A217ADF7A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7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5B651-F386-1347-A353-78DFA38F5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8C9F90-0223-BD4F-8F1B-3A9C1ED153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E9AF8B-84DE-DB40-B89A-89DDA3AF6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D0C5C-BA8E-DA49-AB89-77411036D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03C7-D744-7D41-B73C-55F9C6F12284}" type="datetimeFigureOut">
              <a:rPr lang="en-US" smtClean="0"/>
              <a:t>4/23/19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CE0E1C-A7CC-4941-B312-2B064F524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B62C6-484A-FD41-9209-0EFE26078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70F3D-5B8B-7540-AF54-A217ADF7A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00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2D0D9E-1D22-8341-BFC4-B88965D06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66712-7566-DD48-8B07-104781DC3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6A380-8F8F-7449-B80E-80161B5EBD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803C7-D744-7D41-B73C-55F9C6F12284}" type="datetimeFigureOut">
              <a:rPr lang="en-US" smtClean="0"/>
              <a:t>4/23/19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04CF7-7F27-534B-9FD4-6E27AD6B0D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7078D-F677-0546-8CCA-7A5D093EEB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70F3D-5B8B-7540-AF54-A217ADF7A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1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C6350-3FC4-4889-B452-D32CAF95DF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 KNOW YOUR 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5E4564-A8C8-41C7-9E2A-3EDF6D26E2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293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C0009-DF55-6C4E-A4E5-AAC0C5C09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Stepwise</a:t>
            </a:r>
            <a:r>
              <a:rPr lang="zh-CN" altLang="en-US" dirty="0"/>
              <a:t> </a:t>
            </a:r>
            <a:r>
              <a:rPr lang="en-US" altLang="zh-CN" dirty="0"/>
              <a:t>V.S.</a:t>
            </a:r>
            <a:r>
              <a:rPr lang="zh-CN" altLang="en-US" dirty="0"/>
              <a:t> </a:t>
            </a:r>
            <a:r>
              <a:rPr lang="en-US" altLang="zh-CN" dirty="0"/>
              <a:t>Brute</a:t>
            </a:r>
            <a:r>
              <a:rPr lang="zh-CN" altLang="en-US" dirty="0"/>
              <a:t> </a:t>
            </a:r>
            <a:r>
              <a:rPr lang="en-US" altLang="zh-CN" dirty="0"/>
              <a:t>Force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BE38B-38E3-494E-98F1-0FDED007D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/>
              <a:t>Stepwise:</a:t>
            </a:r>
            <a:r>
              <a:rPr lang="zh-CN" altLang="en-US" sz="3200" dirty="0"/>
              <a:t> </a:t>
            </a:r>
            <a:r>
              <a:rPr lang="en-US" altLang="zh-CN" sz="3200" dirty="0"/>
              <a:t>(38</a:t>
            </a:r>
            <a:r>
              <a:rPr lang="zh-CN" altLang="en-US" sz="3200" dirty="0"/>
              <a:t>*</a:t>
            </a:r>
            <a:r>
              <a:rPr lang="en-US" altLang="zh-CN" sz="3200" dirty="0"/>
              <a:t>39)/2=</a:t>
            </a:r>
            <a:r>
              <a:rPr lang="zh-CN" altLang="en-US" sz="3200" dirty="0"/>
              <a:t> </a:t>
            </a:r>
            <a:r>
              <a:rPr lang="en-US" altLang="zh-CN" sz="3200" dirty="0"/>
              <a:t>741</a:t>
            </a:r>
            <a:r>
              <a:rPr lang="zh-CN" altLang="en-US" sz="3200" dirty="0"/>
              <a:t> </a:t>
            </a:r>
            <a:r>
              <a:rPr lang="en-US" altLang="zh-CN" sz="3200" dirty="0"/>
              <a:t>Seconds</a:t>
            </a:r>
            <a:r>
              <a:rPr lang="zh-CN" altLang="en-US" sz="3200" dirty="0"/>
              <a:t> </a:t>
            </a:r>
            <a:r>
              <a:rPr lang="en-US" altLang="zh-CN" sz="3200" dirty="0"/>
              <a:t>or</a:t>
            </a:r>
            <a:r>
              <a:rPr lang="zh-CN" altLang="en-US" sz="3200" dirty="0"/>
              <a:t> </a:t>
            </a:r>
            <a:r>
              <a:rPr lang="en-US" altLang="zh-CN" sz="3200" dirty="0"/>
              <a:t>12.35</a:t>
            </a:r>
            <a:r>
              <a:rPr lang="zh-CN" altLang="en-US" sz="3200" dirty="0"/>
              <a:t> </a:t>
            </a:r>
            <a:r>
              <a:rPr lang="en-US" altLang="zh-CN" sz="3200" dirty="0"/>
              <a:t>Mins</a:t>
            </a:r>
          </a:p>
          <a:p>
            <a:r>
              <a:rPr lang="en-US" altLang="zh-CN" sz="3200" dirty="0"/>
              <a:t>(My</a:t>
            </a:r>
            <a:r>
              <a:rPr lang="zh-CN" altLang="en-US" sz="3200" dirty="0"/>
              <a:t> </a:t>
            </a:r>
            <a:r>
              <a:rPr lang="en-US" altLang="zh-CN" sz="3200" dirty="0"/>
              <a:t>Mac</a:t>
            </a:r>
            <a:r>
              <a:rPr lang="zh-CN" altLang="en-US" sz="3200" dirty="0"/>
              <a:t> </a:t>
            </a:r>
            <a:r>
              <a:rPr lang="en-US" altLang="zh-CN" sz="3200" dirty="0">
                <a:sym typeface="Wingdings" pitchFamily="2" charset="2"/>
              </a:rPr>
              <a:t></a:t>
            </a:r>
            <a:r>
              <a:rPr lang="zh-CN" altLang="en-US" sz="3200" dirty="0">
                <a:sym typeface="Wingdings" pitchFamily="2" charset="2"/>
              </a:rPr>
              <a:t> </a:t>
            </a:r>
            <a:r>
              <a:rPr lang="en-US" altLang="zh-CN" sz="3200" dirty="0">
                <a:sym typeface="Wingdings" pitchFamily="2" charset="2"/>
              </a:rPr>
              <a:t>under</a:t>
            </a:r>
            <a:r>
              <a:rPr lang="zh-CN" altLang="en-US" sz="3200" dirty="0">
                <a:sym typeface="Wingdings" pitchFamily="2" charset="2"/>
              </a:rPr>
              <a:t> </a:t>
            </a:r>
            <a:r>
              <a:rPr lang="en-US" altLang="zh-CN" sz="3200" dirty="0">
                <a:sym typeface="Wingdings" pitchFamily="2" charset="2"/>
              </a:rPr>
              <a:t>3</a:t>
            </a:r>
            <a:r>
              <a:rPr lang="zh-CN" altLang="en-US" sz="3200" dirty="0">
                <a:sym typeface="Wingdings" pitchFamily="2" charset="2"/>
              </a:rPr>
              <a:t> </a:t>
            </a:r>
            <a:r>
              <a:rPr lang="en-US" altLang="zh-CN" sz="3200" dirty="0">
                <a:sym typeface="Wingdings" pitchFamily="2" charset="2"/>
              </a:rPr>
              <a:t>mins)</a:t>
            </a:r>
          </a:p>
          <a:p>
            <a:endParaRPr lang="en-US" sz="3200" dirty="0">
              <a:sym typeface="Wingdings" pitchFamily="2" charset="2"/>
            </a:endParaRPr>
          </a:p>
          <a:p>
            <a:r>
              <a:rPr lang="en-US" altLang="zh-CN" sz="3200" dirty="0">
                <a:sym typeface="Wingdings" pitchFamily="2" charset="2"/>
              </a:rPr>
              <a:t>Brute</a:t>
            </a:r>
            <a:r>
              <a:rPr lang="zh-CN" altLang="en-US" sz="3200" dirty="0">
                <a:sym typeface="Wingdings" pitchFamily="2" charset="2"/>
              </a:rPr>
              <a:t> </a:t>
            </a:r>
            <a:r>
              <a:rPr lang="en-US" altLang="zh-CN" sz="3200" dirty="0">
                <a:sym typeface="Wingdings" pitchFamily="2" charset="2"/>
              </a:rPr>
              <a:t>Force:</a:t>
            </a:r>
            <a:r>
              <a:rPr lang="zh-CN" altLang="en-US" sz="3200" dirty="0">
                <a:sym typeface="Wingdings" pitchFamily="2" charset="2"/>
              </a:rPr>
              <a:t> </a:t>
            </a:r>
            <a:r>
              <a:rPr lang="en-US" altLang="zh-CN" sz="3200" dirty="0">
                <a:sym typeface="Wingdings" pitchFamily="2" charset="2"/>
              </a:rPr>
              <a:t>2</a:t>
            </a:r>
            <a:r>
              <a:rPr lang="en-US" altLang="zh-CN" sz="3200" baseline="30000" dirty="0">
                <a:sym typeface="Wingdings" pitchFamily="2" charset="2"/>
              </a:rPr>
              <a:t>150</a:t>
            </a:r>
            <a:r>
              <a:rPr lang="zh-CN" altLang="en-US" sz="3200" baseline="30000" dirty="0">
                <a:sym typeface="Wingdings" pitchFamily="2" charset="2"/>
              </a:rPr>
              <a:t> </a:t>
            </a:r>
            <a:r>
              <a:rPr lang="zh-CN" altLang="en-US" sz="3200" dirty="0">
                <a:sym typeface="Wingdings" pitchFamily="2" charset="2"/>
              </a:rPr>
              <a:t> </a:t>
            </a:r>
            <a:r>
              <a:rPr lang="en-US" altLang="zh-CN" sz="3200" dirty="0">
                <a:sym typeface="Wingdings" pitchFamily="2" charset="2"/>
              </a:rPr>
              <a:t>=</a:t>
            </a:r>
            <a:r>
              <a:rPr lang="zh-CN" altLang="en-US" sz="3200" dirty="0">
                <a:sym typeface="Wingdings" pitchFamily="2" charset="2"/>
              </a:rPr>
              <a:t> </a:t>
            </a:r>
            <a:r>
              <a:rPr lang="en-US" sz="3200" dirty="0"/>
              <a:t>7.1362385e+44</a:t>
            </a:r>
          </a:p>
          <a:p>
            <a:pPr lvl="1"/>
            <a:r>
              <a:rPr lang="en-US" altLang="zh-CN" sz="2800" dirty="0"/>
              <a:t>Take</a:t>
            </a:r>
            <a:r>
              <a:rPr lang="zh-CN" altLang="en-US" sz="2800" dirty="0"/>
              <a:t> </a:t>
            </a:r>
            <a:r>
              <a:rPr lang="en-US" altLang="zh-CN" sz="2800" dirty="0"/>
              <a:t>forever</a:t>
            </a:r>
            <a:r>
              <a:rPr lang="zh-CN" altLang="en-US" sz="2800" dirty="0"/>
              <a:t> </a:t>
            </a:r>
            <a:r>
              <a:rPr lang="en-US" altLang="zh-CN" sz="2800" dirty="0"/>
              <a:t>to</a:t>
            </a:r>
            <a:r>
              <a:rPr lang="zh-CN" altLang="en-US" sz="2800" dirty="0"/>
              <a:t> </a:t>
            </a:r>
            <a:r>
              <a:rPr lang="en-US" altLang="zh-CN" sz="2800" dirty="0"/>
              <a:t>finish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060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2C5ED-7B8A-F341-901A-A29E6425A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Stepwise</a:t>
            </a:r>
            <a:r>
              <a:rPr lang="zh-CN" altLang="en-US" dirty="0"/>
              <a:t> </a:t>
            </a:r>
            <a:r>
              <a:rPr lang="en-US" altLang="zh-CN" dirty="0"/>
              <a:t>Selection(Level</a:t>
            </a:r>
            <a:r>
              <a:rPr lang="zh-CN" altLang="en-US" dirty="0"/>
              <a:t> </a:t>
            </a:r>
            <a:r>
              <a:rPr lang="en-US" altLang="zh-CN" dirty="0"/>
              <a:t>1,2)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04C50-9BA3-8C4D-B0E4-29030F570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603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Level 1: Included all variables, linear regression model</a:t>
            </a:r>
          </a:p>
          <a:p>
            <a:pPr marL="0" indent="0">
              <a:buNone/>
            </a:pPr>
            <a:r>
              <a:rPr lang="en-US" dirty="0"/>
              <a:t>	R</a:t>
            </a:r>
            <a:r>
              <a:rPr lang="en-US" baseline="30000" dirty="0"/>
              <a:t>2</a:t>
            </a:r>
            <a:r>
              <a:rPr lang="en-US" dirty="0"/>
              <a:t>= 0.6478 R</a:t>
            </a:r>
            <a:r>
              <a:rPr lang="en-US" baseline="30000" dirty="0"/>
              <a:t>2</a:t>
            </a:r>
            <a:r>
              <a:rPr lang="en-US" baseline="-25000" dirty="0"/>
              <a:t>a</a:t>
            </a:r>
            <a:r>
              <a:rPr lang="en-US" dirty="0"/>
              <a:t>=0.544 PRESS =3152.945  R</a:t>
            </a:r>
            <a:r>
              <a:rPr lang="en-US" baseline="30000" dirty="0"/>
              <a:t>2</a:t>
            </a:r>
            <a:r>
              <a:rPr lang="en-US" baseline="-25000" dirty="0"/>
              <a:t>jack</a:t>
            </a:r>
            <a:r>
              <a:rPr lang="en-US" dirty="0"/>
              <a:t> = 0.3727</a:t>
            </a:r>
          </a:p>
          <a:p>
            <a:pPr marL="0" indent="0">
              <a:buNone/>
            </a:pPr>
            <a:r>
              <a:rPr lang="en-US" altLang="zh-CN" dirty="0"/>
              <a:t>(Base</a:t>
            </a:r>
            <a:r>
              <a:rPr lang="zh-CN" altLang="en-US" dirty="0"/>
              <a:t> </a:t>
            </a:r>
            <a:r>
              <a:rPr lang="en-US" altLang="zh-CN" dirty="0"/>
              <a:t>Model,</a:t>
            </a:r>
            <a:r>
              <a:rPr lang="zh-CN" altLang="en-US" dirty="0"/>
              <a:t> </a:t>
            </a:r>
            <a:r>
              <a:rPr lang="en-US" altLang="zh-CN" dirty="0"/>
              <a:t>improve</a:t>
            </a:r>
            <a:r>
              <a:rPr lang="zh-CN" altLang="en-US" dirty="0"/>
              <a:t> </a:t>
            </a:r>
            <a:r>
              <a:rPr lang="en-US" altLang="zh-CN" dirty="0"/>
              <a:t>upon)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AA362B8-6D37-1645-91B5-D207EE178612}"/>
              </a:ext>
            </a:extLst>
          </p:cNvPr>
          <p:cNvSpPr txBox="1">
            <a:spLocks/>
          </p:cNvSpPr>
          <p:nvPr/>
        </p:nvSpPr>
        <p:spPr>
          <a:xfrm>
            <a:off x="838200" y="387927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Level 2: </a:t>
            </a:r>
            <a:r>
              <a:rPr lang="en-US" altLang="zh-CN" dirty="0"/>
              <a:t>Stepwise</a:t>
            </a:r>
            <a:r>
              <a:rPr lang="zh-CN" altLang="en-US" dirty="0"/>
              <a:t> </a:t>
            </a:r>
            <a:r>
              <a:rPr lang="en-US" altLang="zh-CN" dirty="0"/>
              <a:t>s</a:t>
            </a:r>
            <a:r>
              <a:rPr lang="en-US" dirty="0"/>
              <a:t>election(38 variables selected)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R</a:t>
            </a:r>
            <a:r>
              <a:rPr lang="en-US" baseline="30000" dirty="0"/>
              <a:t>2</a:t>
            </a:r>
            <a:r>
              <a:rPr lang="en-US" dirty="0"/>
              <a:t>= 0.585   R</a:t>
            </a:r>
            <a:r>
              <a:rPr lang="en-US" baseline="30000" dirty="0"/>
              <a:t>2</a:t>
            </a:r>
            <a:r>
              <a:rPr lang="en-US" baseline="-25000" dirty="0"/>
              <a:t>a</a:t>
            </a:r>
            <a:r>
              <a:rPr lang="en-US" dirty="0"/>
              <a:t>=0.561  PRESS =3139.057  R</a:t>
            </a:r>
            <a:r>
              <a:rPr lang="en-US" baseline="30000" dirty="0"/>
              <a:t>2</a:t>
            </a:r>
            <a:r>
              <a:rPr lang="en-US" baseline="-25000" dirty="0"/>
              <a:t>jack</a:t>
            </a:r>
            <a:r>
              <a:rPr lang="en-US" dirty="0"/>
              <a:t> = 0.4604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12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4B55E-5F8D-1A45-843E-6C7F0A8EE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Stepwise</a:t>
            </a:r>
            <a:r>
              <a:rPr lang="zh-CN" altLang="en-US" dirty="0"/>
              <a:t> </a:t>
            </a:r>
            <a:r>
              <a:rPr lang="en-US" altLang="zh-CN" dirty="0"/>
              <a:t>Selection(Level</a:t>
            </a:r>
            <a:r>
              <a:rPr lang="zh-CN" altLang="en-US" dirty="0"/>
              <a:t> </a:t>
            </a:r>
            <a:r>
              <a:rPr lang="en-US" altLang="zh-CN" dirty="0"/>
              <a:t>3)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DA4309D-2B7C-844C-88DA-8D2811E7999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14440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Level 3: Excluded insignificant &amp; unrelated variables(8)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   &amp;</a:t>
            </a:r>
            <a:r>
              <a:rPr lang="zh-CN" altLang="en-US" dirty="0"/>
              <a:t> </a:t>
            </a:r>
            <a:r>
              <a:rPr lang="en-US" dirty="0"/>
              <a:t>Combine</a:t>
            </a:r>
            <a:r>
              <a:rPr lang="en-US" altLang="zh-CN" dirty="0"/>
              <a:t>d</a:t>
            </a:r>
            <a:r>
              <a:rPr lang="en-US" dirty="0"/>
              <a:t> Terms(2)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R</a:t>
            </a:r>
            <a:r>
              <a:rPr lang="en-US" baseline="30000" dirty="0"/>
              <a:t>2</a:t>
            </a:r>
            <a:r>
              <a:rPr lang="en-US" dirty="0"/>
              <a:t>= 0.598   R</a:t>
            </a:r>
            <a:r>
              <a:rPr lang="en-US" baseline="30000" dirty="0"/>
              <a:t>2</a:t>
            </a:r>
            <a:r>
              <a:rPr lang="en-US" baseline="-25000" dirty="0"/>
              <a:t>a</a:t>
            </a:r>
            <a:r>
              <a:rPr lang="en-US" dirty="0"/>
              <a:t>=0.5765   PRESS =3063.743  R</a:t>
            </a:r>
            <a:r>
              <a:rPr lang="en-US" baseline="30000" dirty="0"/>
              <a:t>2</a:t>
            </a:r>
            <a:r>
              <a:rPr lang="en-US" baseline="-25000" dirty="0"/>
              <a:t>jack</a:t>
            </a:r>
            <a:r>
              <a:rPr lang="en-US" dirty="0"/>
              <a:t> = 0.5507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994E03-61E3-924F-A7EF-538055938DEB}"/>
              </a:ext>
            </a:extLst>
          </p:cNvPr>
          <p:cNvSpPr/>
          <p:nvPr/>
        </p:nvSpPr>
        <p:spPr>
          <a:xfrm>
            <a:off x="838200" y="3404610"/>
            <a:ext cx="998574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Terms deleted for Level 3:</a:t>
            </a:r>
          </a:p>
          <a:p>
            <a:pPr lvl="1"/>
            <a:r>
              <a:rPr lang="en-US" sz="2800" dirty="0"/>
              <a:t>Branded</a:t>
            </a:r>
            <a:r>
              <a:rPr lang="zh-CN" altLang="en-US" sz="2800" dirty="0"/>
              <a:t> </a:t>
            </a:r>
            <a:r>
              <a:rPr lang="en-US" sz="2800" dirty="0"/>
              <a:t>clothing high p value </a:t>
            </a:r>
            <a:r>
              <a:rPr lang="en-US" altLang="zh-CN" sz="2800" dirty="0">
                <a:sym typeface="Wingdings" pitchFamily="2" charset="2"/>
              </a:rPr>
              <a:t></a:t>
            </a:r>
            <a:r>
              <a:rPr lang="en-US" sz="2800" dirty="0"/>
              <a:t>0.086</a:t>
            </a:r>
          </a:p>
          <a:p>
            <a:pPr lvl="1"/>
            <a:r>
              <a:rPr lang="en-US" sz="2800" dirty="0"/>
              <a:t>Cheating in school high p value </a:t>
            </a:r>
            <a:r>
              <a:rPr lang="en-US" altLang="zh-CN" sz="2800" dirty="0">
                <a:sym typeface="Wingdings" pitchFamily="2" charset="2"/>
              </a:rPr>
              <a:t></a:t>
            </a:r>
            <a:r>
              <a:rPr lang="en-US" sz="2800" dirty="0"/>
              <a:t>0.144</a:t>
            </a:r>
          </a:p>
          <a:p>
            <a:pPr lvl="1"/>
            <a:r>
              <a:rPr lang="en-US" altLang="zh-CN" sz="2800" dirty="0"/>
              <a:t>Is</a:t>
            </a:r>
            <a:r>
              <a:rPr lang="zh-CN" altLang="en-US" sz="2800" dirty="0"/>
              <a:t> </a:t>
            </a:r>
            <a:r>
              <a:rPr lang="en-US" altLang="zh-CN" sz="2800" dirty="0"/>
              <a:t>only</a:t>
            </a:r>
            <a:r>
              <a:rPr lang="zh-CN" altLang="en-US" sz="2800" dirty="0"/>
              <a:t> </a:t>
            </a:r>
            <a:r>
              <a:rPr lang="en-US" altLang="zh-CN" sz="2800" dirty="0"/>
              <a:t>child</a:t>
            </a:r>
            <a:r>
              <a:rPr lang="zh-CN" altLang="en-US" sz="2800" dirty="0"/>
              <a:t> </a:t>
            </a:r>
            <a:r>
              <a:rPr lang="en-US" altLang="zh-CN" sz="2800" dirty="0">
                <a:sym typeface="Wingdings" pitchFamily="2" charset="2"/>
              </a:rPr>
              <a:t></a:t>
            </a:r>
            <a:r>
              <a:rPr lang="en-US" sz="2800" dirty="0"/>
              <a:t> irrelevant</a:t>
            </a:r>
          </a:p>
          <a:p>
            <a:pPr lvl="1"/>
            <a:r>
              <a:rPr lang="en-US" sz="2800" dirty="0"/>
              <a:t>block of flat VS bungalow </a:t>
            </a:r>
            <a:r>
              <a:rPr lang="en-US" altLang="zh-CN" sz="2800" dirty="0">
                <a:sym typeface="Wingdings" pitchFamily="2" charset="2"/>
              </a:rPr>
              <a:t></a:t>
            </a:r>
            <a:r>
              <a:rPr lang="zh-CN" altLang="en-US" sz="2800" dirty="0">
                <a:sym typeface="Wingdings" pitchFamily="2" charset="2"/>
              </a:rPr>
              <a:t> </a:t>
            </a:r>
            <a:r>
              <a:rPr lang="en-US" sz="2800" dirty="0"/>
              <a:t>irrelevant</a:t>
            </a:r>
          </a:p>
          <a:p>
            <a:r>
              <a:rPr lang="en-US" altLang="zh-CN" sz="2800" dirty="0"/>
              <a:t>Term</a:t>
            </a:r>
            <a:r>
              <a:rPr lang="zh-CN" altLang="en-US" sz="2800" dirty="0"/>
              <a:t> </a:t>
            </a:r>
            <a:r>
              <a:rPr lang="en-US" altLang="zh-CN" sz="2800" dirty="0"/>
              <a:t>modified</a:t>
            </a:r>
            <a:r>
              <a:rPr lang="zh-CN" altLang="en-US" sz="2800" dirty="0"/>
              <a:t> </a:t>
            </a:r>
            <a:r>
              <a:rPr lang="en-US" altLang="zh-CN" sz="2800" dirty="0"/>
              <a:t>for</a:t>
            </a:r>
            <a:r>
              <a:rPr lang="zh-CN" altLang="en-US" sz="2800" dirty="0"/>
              <a:t> </a:t>
            </a:r>
            <a:r>
              <a:rPr lang="en-US" altLang="zh-CN" sz="2800" dirty="0"/>
              <a:t>Level</a:t>
            </a:r>
            <a:r>
              <a:rPr lang="zh-CN" altLang="en-US" sz="2800" dirty="0"/>
              <a:t> </a:t>
            </a:r>
            <a:r>
              <a:rPr lang="en-US" altLang="zh-CN" sz="2800" dirty="0"/>
              <a:t>3</a:t>
            </a:r>
            <a:endParaRPr lang="en-US" sz="2800" dirty="0"/>
          </a:p>
          <a:p>
            <a:r>
              <a:rPr lang="en-US" sz="2800" dirty="0"/>
              <a:t>	internet usage &amp; smoking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440234-3700-1E41-8A27-515033236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0" y="4553070"/>
            <a:ext cx="10807700" cy="673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37B5CD-3E48-574D-B34B-5DF345FD2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50" y="5228218"/>
            <a:ext cx="109855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20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DC12A-F288-1C44-B5FD-EFE176EF8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Stepwise</a:t>
            </a:r>
            <a:r>
              <a:rPr lang="zh-CN" altLang="en-US" dirty="0"/>
              <a:t> </a:t>
            </a:r>
            <a:r>
              <a:rPr lang="en-US" altLang="zh-CN" dirty="0"/>
              <a:t>Selection(Level</a:t>
            </a:r>
            <a:r>
              <a:rPr lang="zh-CN" altLang="en-US" dirty="0"/>
              <a:t> </a:t>
            </a:r>
            <a:r>
              <a:rPr lang="en-US" altLang="zh-CN" dirty="0"/>
              <a:t>4)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E4B888B-D515-2147-8257-6CDC1920DFC8}"/>
              </a:ext>
            </a:extLst>
          </p:cNvPr>
          <p:cNvSpPr txBox="1">
            <a:spLocks/>
          </p:cNvSpPr>
          <p:nvPr/>
        </p:nvSpPr>
        <p:spPr>
          <a:xfrm>
            <a:off x="838200" y="1478796"/>
            <a:ext cx="10515600" cy="711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Level 4: Add Interaction Terms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89BDCB-8330-9840-8FC8-92C623149665}"/>
              </a:ext>
            </a:extLst>
          </p:cNvPr>
          <p:cNvSpPr txBox="1"/>
          <p:nvPr/>
        </p:nvSpPr>
        <p:spPr>
          <a:xfrm>
            <a:off x="838200" y="3046727"/>
            <a:ext cx="78468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reliable_waiting</a:t>
            </a:r>
            <a:r>
              <a:rPr lang="en-US" sz="3200" dirty="0"/>
              <a:t>=reliable * waiting</a:t>
            </a:r>
          </a:p>
          <a:p>
            <a:r>
              <a:rPr lang="en-US" sz="3200" dirty="0" err="1"/>
              <a:t>questionnair_gadget</a:t>
            </a:r>
            <a:r>
              <a:rPr lang="en-US" sz="3200" dirty="0"/>
              <a:t>=</a:t>
            </a:r>
            <a:r>
              <a:rPr lang="en-US" sz="3200" dirty="0" err="1"/>
              <a:t>questionnair</a:t>
            </a:r>
            <a:r>
              <a:rPr lang="en-US" sz="3200" dirty="0"/>
              <a:t>*gadgets</a:t>
            </a:r>
          </a:p>
          <a:p>
            <a:r>
              <a:rPr lang="en-US" sz="3200" dirty="0" err="1"/>
              <a:t>opera_gardening</a:t>
            </a:r>
            <a:r>
              <a:rPr lang="en-US" sz="3200" dirty="0"/>
              <a:t>=opera*gardening</a:t>
            </a:r>
          </a:p>
          <a:p>
            <a:r>
              <a:rPr lang="en-US" sz="3200" dirty="0" err="1"/>
              <a:t>weight_reliable</a:t>
            </a:r>
            <a:r>
              <a:rPr lang="en-US" sz="3200" dirty="0"/>
              <a:t>=weight * reliable</a:t>
            </a:r>
          </a:p>
          <a:p>
            <a:endParaRPr lang="en-US" sz="32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13C818B-0B2A-9346-ABEE-497F692BBB02}"/>
              </a:ext>
            </a:extLst>
          </p:cNvPr>
          <p:cNvSpPr txBox="1">
            <a:spLocks/>
          </p:cNvSpPr>
          <p:nvPr/>
        </p:nvSpPr>
        <p:spPr>
          <a:xfrm>
            <a:off x="1054395" y="2238748"/>
            <a:ext cx="10515600" cy="711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R</a:t>
            </a:r>
            <a:r>
              <a:rPr lang="en-US" sz="3200" baseline="30000" dirty="0"/>
              <a:t>2</a:t>
            </a:r>
            <a:r>
              <a:rPr lang="en-US" sz="3200" dirty="0"/>
              <a:t>=0.599    R</a:t>
            </a:r>
            <a:r>
              <a:rPr lang="en-US" sz="3200" baseline="30000" dirty="0"/>
              <a:t>2</a:t>
            </a:r>
            <a:r>
              <a:rPr lang="en-US" sz="3200" baseline="-25000" dirty="0"/>
              <a:t>a</a:t>
            </a:r>
            <a:r>
              <a:rPr lang="en-US" sz="3200" dirty="0"/>
              <a:t>=0.5760   PRESS =3085.696  R</a:t>
            </a:r>
            <a:r>
              <a:rPr lang="en-US" sz="3200" baseline="30000" dirty="0"/>
              <a:t>2</a:t>
            </a:r>
            <a:r>
              <a:rPr lang="en-US" sz="3200" baseline="-25000" dirty="0"/>
              <a:t>jack</a:t>
            </a:r>
            <a:r>
              <a:rPr lang="en-US" sz="3200" dirty="0"/>
              <a:t> = 0.4525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7363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73E13A-5728-2447-8DC1-562AAF5AA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5400">
                <a:solidFill>
                  <a:srgbClr val="FFFFFF"/>
                </a:solidFill>
              </a:rPr>
              <a:t>Interpretations</a:t>
            </a:r>
            <a:endParaRPr lang="en-US" sz="5400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23F18FD-9627-C547-A76D-84AFB1811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527" y="2322823"/>
            <a:ext cx="4008751" cy="441735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17D5DEC-4ACE-CB42-89BE-6FFB28A9D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7123" y="2322823"/>
            <a:ext cx="4720885" cy="4417358"/>
          </a:xfrm>
        </p:spPr>
      </p:pic>
    </p:spTree>
    <p:extLst>
      <p:ext uri="{BB962C8B-B14F-4D97-AF65-F5344CB8AC3E}">
        <p14:creationId xmlns:p14="http://schemas.microsoft.com/office/powerpoint/2010/main" val="743482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C21F2-15F0-7540-99BC-462BB526A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Model: Level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5F89D-F486-1C42-8898-3D76A86DE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Level 1: R</a:t>
            </a:r>
            <a:r>
              <a:rPr lang="en-US" sz="3000" baseline="30000" dirty="0"/>
              <a:t>2</a:t>
            </a:r>
            <a:r>
              <a:rPr lang="en-US" sz="3000" dirty="0"/>
              <a:t>= 0.6478 R</a:t>
            </a:r>
            <a:r>
              <a:rPr lang="en-US" sz="3000" baseline="30000" dirty="0"/>
              <a:t>2</a:t>
            </a:r>
            <a:r>
              <a:rPr lang="en-US" sz="3000" baseline="-25000" dirty="0"/>
              <a:t>a</a:t>
            </a:r>
            <a:r>
              <a:rPr lang="en-US" sz="3000" dirty="0"/>
              <a:t>=0.544 </a:t>
            </a:r>
            <a:r>
              <a:rPr lang="zh-CN" altLang="en-US" sz="3000" dirty="0"/>
              <a:t>    </a:t>
            </a:r>
            <a:r>
              <a:rPr lang="en-US" sz="3000" dirty="0"/>
              <a:t>PRESS =3152.945  R</a:t>
            </a:r>
            <a:r>
              <a:rPr lang="en-US" sz="3000" baseline="30000" dirty="0"/>
              <a:t>2</a:t>
            </a:r>
            <a:r>
              <a:rPr lang="en-US" sz="3000" baseline="-25000" dirty="0"/>
              <a:t>jack</a:t>
            </a:r>
            <a:r>
              <a:rPr lang="en-US" sz="3000" dirty="0"/>
              <a:t> = 0.3727</a:t>
            </a:r>
          </a:p>
          <a:p>
            <a:pPr marL="0" indent="0">
              <a:buNone/>
            </a:pPr>
            <a:r>
              <a:rPr lang="en-US" sz="3000" dirty="0"/>
              <a:t>Level 2: R</a:t>
            </a:r>
            <a:r>
              <a:rPr lang="en-US" sz="3000" baseline="30000" dirty="0"/>
              <a:t>2</a:t>
            </a:r>
            <a:r>
              <a:rPr lang="en-US" sz="3000" dirty="0"/>
              <a:t>= 0.585   R</a:t>
            </a:r>
            <a:r>
              <a:rPr lang="en-US" sz="3000" baseline="30000" dirty="0"/>
              <a:t>2</a:t>
            </a:r>
            <a:r>
              <a:rPr lang="en-US" sz="3000" baseline="-25000" dirty="0"/>
              <a:t>a</a:t>
            </a:r>
            <a:r>
              <a:rPr lang="en-US" sz="3000" dirty="0"/>
              <a:t>=0.561  </a:t>
            </a:r>
            <a:r>
              <a:rPr lang="zh-CN" altLang="en-US" sz="3000" dirty="0"/>
              <a:t>   </a:t>
            </a:r>
            <a:r>
              <a:rPr lang="en-US" sz="3000" dirty="0"/>
              <a:t>PRESS =3139.057  R</a:t>
            </a:r>
            <a:r>
              <a:rPr lang="en-US" sz="3000" baseline="30000" dirty="0"/>
              <a:t>2</a:t>
            </a:r>
            <a:r>
              <a:rPr lang="en-US" sz="3000" baseline="-25000" dirty="0"/>
              <a:t>jack</a:t>
            </a:r>
            <a:r>
              <a:rPr lang="en-US" sz="3000" dirty="0"/>
              <a:t> = 0.4604</a:t>
            </a:r>
          </a:p>
          <a:p>
            <a:pPr marL="0" indent="0">
              <a:buNone/>
            </a:pPr>
            <a:r>
              <a:rPr lang="en-US" sz="3000" dirty="0">
                <a:highlight>
                  <a:srgbClr val="FFFF00"/>
                </a:highlight>
              </a:rPr>
              <a:t>Level 3: R</a:t>
            </a:r>
            <a:r>
              <a:rPr lang="en-US" sz="3000" baseline="30000" dirty="0">
                <a:highlight>
                  <a:srgbClr val="FFFF00"/>
                </a:highlight>
              </a:rPr>
              <a:t>2</a:t>
            </a:r>
            <a:r>
              <a:rPr lang="en-US" sz="3000" dirty="0">
                <a:highlight>
                  <a:srgbClr val="FFFF00"/>
                </a:highlight>
              </a:rPr>
              <a:t>= 0.598   R</a:t>
            </a:r>
            <a:r>
              <a:rPr lang="en-US" sz="3000" baseline="30000" dirty="0">
                <a:highlight>
                  <a:srgbClr val="FFFF00"/>
                </a:highlight>
              </a:rPr>
              <a:t>2</a:t>
            </a:r>
            <a:r>
              <a:rPr lang="en-US" sz="3000" baseline="-25000" dirty="0">
                <a:highlight>
                  <a:srgbClr val="FFFF00"/>
                </a:highlight>
              </a:rPr>
              <a:t>a</a:t>
            </a:r>
            <a:r>
              <a:rPr lang="en-US" sz="3000" dirty="0">
                <a:highlight>
                  <a:srgbClr val="FFFF00"/>
                </a:highlight>
              </a:rPr>
              <a:t>=0.5765   PRESS =3063.743  R</a:t>
            </a:r>
            <a:r>
              <a:rPr lang="en-US" sz="3000" baseline="30000" dirty="0">
                <a:highlight>
                  <a:srgbClr val="FFFF00"/>
                </a:highlight>
              </a:rPr>
              <a:t>2</a:t>
            </a:r>
            <a:r>
              <a:rPr lang="en-US" sz="3000" baseline="-25000" dirty="0">
                <a:highlight>
                  <a:srgbClr val="FFFF00"/>
                </a:highlight>
              </a:rPr>
              <a:t>jack</a:t>
            </a:r>
            <a:r>
              <a:rPr lang="en-US" sz="3000" dirty="0">
                <a:highlight>
                  <a:srgbClr val="FFFF00"/>
                </a:highlight>
              </a:rPr>
              <a:t> = 0.5507</a:t>
            </a:r>
          </a:p>
          <a:p>
            <a:pPr marL="0" indent="0">
              <a:buNone/>
            </a:pPr>
            <a:r>
              <a:rPr lang="en-US" sz="3000" dirty="0"/>
              <a:t>Level 4: R</a:t>
            </a:r>
            <a:r>
              <a:rPr lang="en-US" sz="3000" baseline="30000" dirty="0"/>
              <a:t>2</a:t>
            </a:r>
            <a:r>
              <a:rPr lang="en-US" sz="3000" dirty="0"/>
              <a:t>=0.599    R</a:t>
            </a:r>
            <a:r>
              <a:rPr lang="en-US" sz="3000" baseline="30000" dirty="0"/>
              <a:t>2</a:t>
            </a:r>
            <a:r>
              <a:rPr lang="en-US" sz="3000" baseline="-25000" dirty="0"/>
              <a:t>a</a:t>
            </a:r>
            <a:r>
              <a:rPr lang="en-US" sz="3000" dirty="0"/>
              <a:t>=0.5760   PRESS =3085.696  R</a:t>
            </a:r>
            <a:r>
              <a:rPr lang="en-US" sz="3000" baseline="30000" dirty="0"/>
              <a:t>2</a:t>
            </a:r>
            <a:r>
              <a:rPr lang="en-US" sz="3000" baseline="-25000" dirty="0"/>
              <a:t>jack</a:t>
            </a:r>
            <a:r>
              <a:rPr lang="en-US" sz="3000" dirty="0"/>
              <a:t> = 0.4525</a:t>
            </a:r>
          </a:p>
          <a:p>
            <a:pPr marL="0" indent="0"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322780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67E95-126C-4634-9350-B26A969AE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3F0C3-7364-4E60-BCF4-34B075844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2013, students of the Statistics class at FSEV (Faculty of Social and Economic Sciences, Comenius University in Bratislava) UK were asked to invite their friends to participate in this survey</a:t>
            </a:r>
          </a:p>
          <a:p>
            <a:r>
              <a:rPr lang="en-US" dirty="0"/>
              <a:t>All participants were Slovakian nationality, aged between 15-30.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33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C86C6-5FBF-42BC-ACFE-9F854959A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Acknowledgement</a:t>
            </a:r>
            <a:r>
              <a:rPr lang="zh-CN" altLang="en-US" dirty="0"/>
              <a:t> 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7C5C6-5826-488C-9D2C-9FF43C35C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 err="1"/>
              <a:t>Kaggle.com</a:t>
            </a:r>
            <a:endParaRPr lang="en-US" dirty="0"/>
          </a:p>
          <a:p>
            <a:r>
              <a:rPr lang="en-US" dirty="0"/>
              <a:t>The data contains missing values.</a:t>
            </a:r>
          </a:p>
          <a:p>
            <a:r>
              <a:rPr lang="en-US" dirty="0"/>
              <a:t>All participants were of Slovakian nationality</a:t>
            </a:r>
            <a:r>
              <a:rPr lang="en-US" altLang="zh-CN" dirty="0"/>
              <a:t>.</a:t>
            </a:r>
            <a:endParaRPr lang="en-US" dirty="0"/>
          </a:p>
          <a:p>
            <a:r>
              <a:rPr lang="en-US" altLang="zh-CN" dirty="0"/>
              <a:t>A</a:t>
            </a:r>
            <a:r>
              <a:rPr lang="en-US" dirty="0"/>
              <a:t>ge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dirty="0"/>
              <a:t>between 15-30.</a:t>
            </a:r>
          </a:p>
        </p:txBody>
      </p:sp>
    </p:spTree>
    <p:extLst>
      <p:ext uri="{BB962C8B-B14F-4D97-AF65-F5344CB8AC3E}">
        <p14:creationId xmlns:p14="http://schemas.microsoft.com/office/powerpoint/2010/main" val="455245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FC44-EF13-4220-9094-8E8AD70EE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59A51-62E0-4BF9-A493-394AF2FE0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passionate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animal?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Age prediction based on various survey questions</a:t>
            </a:r>
          </a:p>
        </p:txBody>
      </p:sp>
    </p:spTree>
    <p:extLst>
      <p:ext uri="{BB962C8B-B14F-4D97-AF65-F5344CB8AC3E}">
        <p14:creationId xmlns:p14="http://schemas.microsoft.com/office/powerpoint/2010/main" val="3430700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1D425-01DB-4CDB-861D-5F066EF2D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Non-Regression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5B350-8879-4C80-9BB8-A0418F032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Histogram of Age</a:t>
            </a:r>
          </a:p>
          <a:p>
            <a:r>
              <a:rPr lang="en-US" dirty="0"/>
              <a:t>For the survey questions that were rated 1-5, we treated it as quantitative variable.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45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B504C-40EC-044B-B01E-CA415447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327F0-E331-4347-A83F-13988A7F4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960"/>
            <a:ext cx="10515600" cy="45920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1. Participants (1010 rows) :</a:t>
            </a:r>
          </a:p>
          <a:p>
            <a:pPr marL="0" indent="0">
              <a:buNone/>
            </a:pPr>
            <a:r>
              <a:rPr lang="en-US" dirty="0"/>
              <a:t>2. Survey Questions(150 items columns):</a:t>
            </a:r>
          </a:p>
          <a:p>
            <a:pPr fontAlgn="base"/>
            <a:r>
              <a:rPr lang="en-US" sz="2600" dirty="0"/>
              <a:t>Music preferences (19 items)</a:t>
            </a:r>
          </a:p>
          <a:p>
            <a:pPr fontAlgn="base"/>
            <a:r>
              <a:rPr lang="en-US" sz="2600" dirty="0"/>
              <a:t>Movie preferences (12 items)</a:t>
            </a:r>
          </a:p>
          <a:p>
            <a:pPr fontAlgn="base"/>
            <a:r>
              <a:rPr lang="en-US" sz="2600" dirty="0"/>
              <a:t>Hobbies &amp; interests (32 items)</a:t>
            </a:r>
          </a:p>
          <a:p>
            <a:pPr fontAlgn="base"/>
            <a:r>
              <a:rPr lang="en-US" sz="2600" dirty="0"/>
              <a:t>Phobias (10 items)</a:t>
            </a:r>
          </a:p>
          <a:p>
            <a:pPr fontAlgn="base"/>
            <a:r>
              <a:rPr lang="en-US" sz="2600" dirty="0"/>
              <a:t>Health habits (3 items)</a:t>
            </a:r>
          </a:p>
          <a:p>
            <a:pPr fontAlgn="base"/>
            <a:r>
              <a:rPr lang="en-US" sz="2600" dirty="0"/>
              <a:t>Personality traits, views on life, &amp; opinions (57 items)</a:t>
            </a:r>
          </a:p>
          <a:p>
            <a:pPr fontAlgn="base"/>
            <a:r>
              <a:rPr lang="en-US" sz="2600" dirty="0"/>
              <a:t>Spending habits (7 items)</a:t>
            </a:r>
          </a:p>
          <a:p>
            <a:pPr fontAlgn="base"/>
            <a:r>
              <a:rPr lang="en-US" sz="2600" dirty="0"/>
              <a:t>Demographics (10 items)</a:t>
            </a:r>
          </a:p>
        </p:txBody>
      </p:sp>
    </p:spTree>
    <p:extLst>
      <p:ext uri="{BB962C8B-B14F-4D97-AF65-F5344CB8AC3E}">
        <p14:creationId xmlns:p14="http://schemas.microsoft.com/office/powerpoint/2010/main" val="2156581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CCDFE-A172-1A42-A268-9F23EFE92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Quantitative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Categorical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9CF74-4EE8-E24E-809B-D6BA2FCC6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Survey</a:t>
            </a:r>
            <a:r>
              <a:rPr lang="zh-CN" altLang="en-US" dirty="0"/>
              <a:t> </a:t>
            </a:r>
            <a:r>
              <a:rPr lang="en-US" altLang="zh-CN" dirty="0"/>
              <a:t>Questions(139):</a:t>
            </a:r>
          </a:p>
          <a:p>
            <a:r>
              <a:rPr lang="en-US" dirty="0"/>
              <a:t>I always keep my promises.: </a:t>
            </a:r>
          </a:p>
          <a:p>
            <a:pPr lvl="1"/>
            <a:r>
              <a:rPr lang="en-US" dirty="0"/>
              <a:t>Strongly disagree 1-2-3-4-5 Strongly agree (integer)</a:t>
            </a:r>
          </a:p>
          <a:p>
            <a:endParaRPr lang="en-US" dirty="0"/>
          </a:p>
          <a:p>
            <a:r>
              <a:rPr lang="en-US" altLang="zh-CN" dirty="0"/>
              <a:t>Categorical</a:t>
            </a:r>
            <a:r>
              <a:rPr lang="zh-CN" altLang="en-US" dirty="0"/>
              <a:t> </a:t>
            </a:r>
            <a:r>
              <a:rPr lang="en-US" altLang="zh-CN" dirty="0"/>
              <a:t>Questions(11):</a:t>
            </a:r>
          </a:p>
          <a:p>
            <a:r>
              <a:rPr lang="en-US" altLang="zh-CN" dirty="0"/>
              <a:t>Smoking</a:t>
            </a:r>
            <a:r>
              <a:rPr lang="zh-CN" altLang="en-US" dirty="0"/>
              <a:t> </a:t>
            </a:r>
            <a:r>
              <a:rPr lang="en-US" altLang="zh-CN" dirty="0"/>
              <a:t>Habits</a:t>
            </a:r>
          </a:p>
          <a:p>
            <a:pPr lvl="1"/>
            <a:r>
              <a:rPr lang="en-US" dirty="0"/>
              <a:t>Never smoked - Tried smoking - Former smoker - Current smoker (categorical)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83582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DA3C7-C8BC-B948-8411-36ADC06A2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BEC2B-59FB-7C42-8D00-A6E239C89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04266"/>
          </a:xfrm>
        </p:spPr>
        <p:txBody>
          <a:bodyPr>
            <a:normAutofit/>
          </a:bodyPr>
          <a:lstStyle/>
          <a:p>
            <a:pPr lvl="1"/>
            <a:r>
              <a:rPr lang="en-US" sz="3200" dirty="0"/>
              <a:t>Y: Age(in demographics category)</a:t>
            </a:r>
          </a:p>
          <a:p>
            <a:pPr lvl="1"/>
            <a:r>
              <a:rPr lang="en-US" sz="3200" dirty="0" err="1"/>
              <a:t>Xs</a:t>
            </a:r>
            <a:r>
              <a:rPr lang="en-US" sz="3200" dirty="0"/>
              <a:t>: all other 149 survey questions</a:t>
            </a:r>
          </a:p>
          <a:p>
            <a:pPr lvl="2"/>
            <a:r>
              <a:rPr lang="en-US" sz="2800" dirty="0"/>
              <a:t>Music preferences, Movie preferences, Hobbies, etc.</a:t>
            </a:r>
          </a:p>
          <a:p>
            <a:pPr lvl="1"/>
            <a:endParaRPr lang="en-US" sz="2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AD8A54-BF03-2F4B-A772-5855EA8EB00C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10515600" cy="2154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  <a:ea typeface="+mj-ea"/>
                <a:cs typeface="+mj-cs"/>
              </a:rPr>
              <a:t>Intuition: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Identify correlation between Age and all other survey questions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Build regression models to predict age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12574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3416B-C60B-41EE-9C9F-D14659A98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Josh’s Intuition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3C765-F477-4C78-958F-57129F718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interpretation of the distribution of any particular question is:</a:t>
            </a:r>
          </a:p>
          <a:p>
            <a:pPr lvl="1"/>
            <a:r>
              <a:rPr lang="en-US" dirty="0"/>
              <a:t>Large percentage of responses = “3” means overall weak opinion of the question</a:t>
            </a:r>
          </a:p>
          <a:p>
            <a:r>
              <a:rPr lang="en-US" dirty="0"/>
              <a:t>Only include survey questions that have less than 20% of the responders choose “3”.</a:t>
            </a:r>
          </a:p>
          <a:p>
            <a:r>
              <a:rPr lang="en-US" dirty="0"/>
              <a:t>A survey question’s distribution with higher variance would be indicative of clusters of responders of similar age.</a:t>
            </a:r>
          </a:p>
          <a:p>
            <a:r>
              <a:rPr lang="en-US" dirty="0"/>
              <a:t>Use these variables, along with all qualitative and quantitative survey questions to predict Age via regression.</a:t>
            </a:r>
          </a:p>
        </p:txBody>
      </p:sp>
    </p:spTree>
    <p:extLst>
      <p:ext uri="{BB962C8B-B14F-4D97-AF65-F5344CB8AC3E}">
        <p14:creationId xmlns:p14="http://schemas.microsoft.com/office/powerpoint/2010/main" val="1257579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3416B-C60B-41EE-9C9F-D14659A98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Josh’s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3C765-F477-4C78-958F-57129F718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 variables if less than 200 survey takers answered “3”</a:t>
            </a:r>
          </a:p>
          <a:p>
            <a:pPr lvl="1"/>
            <a:r>
              <a:rPr lang="en-US" dirty="0"/>
              <a:t>Variables reduced from 149 to 50.</a:t>
            </a:r>
          </a:p>
          <a:p>
            <a:r>
              <a:rPr lang="en-US" dirty="0"/>
              <a:t>Stepwise Algorithm to detect significant variables</a:t>
            </a:r>
          </a:p>
          <a:p>
            <a:pPr lvl="1"/>
            <a:r>
              <a:rPr lang="en-US" dirty="0"/>
              <a:t>Variables reduced from 50 to 10.</a:t>
            </a:r>
          </a:p>
          <a:p>
            <a:r>
              <a:rPr lang="en-US" dirty="0"/>
              <a:t>Brute Force Algorithm to discover optimal solutions</a:t>
            </a:r>
          </a:p>
          <a:p>
            <a:pPr lvl="1"/>
            <a:r>
              <a:rPr lang="en-US" dirty="0"/>
              <a:t>Prediction: 9 Variable Model: R</a:t>
            </a:r>
            <a:r>
              <a:rPr lang="en-US" baseline="30000" dirty="0"/>
              <a:t>2</a:t>
            </a:r>
            <a:r>
              <a:rPr lang="en-US" baseline="-25000" dirty="0"/>
              <a:t>jack</a:t>
            </a:r>
            <a:r>
              <a:rPr lang="en-US" dirty="0"/>
              <a:t> = 0.4704</a:t>
            </a:r>
          </a:p>
          <a:p>
            <a:pPr lvl="1"/>
            <a:r>
              <a:rPr lang="en-US" dirty="0"/>
              <a:t>Descriptive: 10 Variable Model: R</a:t>
            </a:r>
            <a:r>
              <a:rPr lang="en-US" baseline="30000" dirty="0"/>
              <a:t>2</a:t>
            </a:r>
            <a:r>
              <a:rPr lang="en-US" baseline="-25000" dirty="0"/>
              <a:t>adjusted</a:t>
            </a:r>
            <a:r>
              <a:rPr lang="en-US" dirty="0"/>
              <a:t> = 0.4810</a:t>
            </a:r>
          </a:p>
          <a:p>
            <a:pPr lvl="1"/>
            <a:r>
              <a:rPr lang="en-US" dirty="0"/>
              <a:t>AIC: 10 Variable Model: AIC = 4102.3267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94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18778-8705-4F03-9BB8-3FAE03E06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194D13-7F89-3642-BB88-6A57B8B71D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299944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47A325-5B16-3C4D-88C3-1F1AD4F96685}"/>
              </a:ext>
            </a:extLst>
          </p:cNvPr>
          <p:cNvSpPr txBox="1"/>
          <p:nvPr/>
        </p:nvSpPr>
        <p:spPr>
          <a:xfrm>
            <a:off x="5417820" y="1690688"/>
            <a:ext cx="570357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</a:t>
            </a:r>
          </a:p>
          <a:p>
            <a:r>
              <a:rPr lang="en-US" dirty="0"/>
              <a:t>Unless </a:t>
            </a:r>
            <a:r>
              <a:rPr lang="en-US" dirty="0" err="1"/>
              <a:t>eloquated</a:t>
            </a:r>
            <a:r>
              <a:rPr lang="en-US" dirty="0"/>
              <a:t> below, all beta coefficients are logical by common sense.</a:t>
            </a:r>
          </a:p>
          <a:p>
            <a:endParaRPr lang="en-US" dirty="0"/>
          </a:p>
          <a:p>
            <a:r>
              <a:rPr lang="en-US" dirty="0"/>
              <a:t>Education seems to be very significant in determining a person’s age. This is as expected.</a:t>
            </a:r>
          </a:p>
          <a:p>
            <a:r>
              <a:rPr lang="en-US" dirty="0"/>
              <a:t>The coefficient for weight suggests that someone 1 year older will weigh 1/0.032 = 31.25 pounds more, which seems a little bit high.</a:t>
            </a:r>
          </a:p>
          <a:p>
            <a:r>
              <a:rPr lang="en-US" dirty="0"/>
              <a:t>A phobia of storms (Storm) increases with age. On the one hand, children may be scared of a storm’s ferocity, but storms could cause property damage for people who are older.</a:t>
            </a:r>
          </a:p>
          <a:p>
            <a:r>
              <a:rPr lang="en-US" dirty="0"/>
              <a:t>Having fun with friends is more important for younger people. A moment for the loss of innocence.</a:t>
            </a:r>
          </a:p>
        </p:txBody>
      </p:sp>
    </p:spTree>
    <p:extLst>
      <p:ext uri="{BB962C8B-B14F-4D97-AF65-F5344CB8AC3E}">
        <p14:creationId xmlns:p14="http://schemas.microsoft.com/office/powerpoint/2010/main" val="4239078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721</Words>
  <Application>Microsoft Macintosh PowerPoint</Application>
  <PresentationFormat>Widescreen</PresentationFormat>
  <Paragraphs>103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WE KNOW YOUR AGE</vt:lpstr>
      <vt:lpstr>Hook</vt:lpstr>
      <vt:lpstr>Interesting Non-Regression Facts</vt:lpstr>
      <vt:lpstr>Data Explanation</vt:lpstr>
      <vt:lpstr>Quantitative &amp; Categorical Variables</vt:lpstr>
      <vt:lpstr>Variable Definition</vt:lpstr>
      <vt:lpstr>Josh’s Intuition</vt:lpstr>
      <vt:lpstr>Josh’s Methodology</vt:lpstr>
      <vt:lpstr>Interpretations</vt:lpstr>
      <vt:lpstr>Stepwise V.S. Brute Force </vt:lpstr>
      <vt:lpstr>Stepwise Selection(Level 1,2)</vt:lpstr>
      <vt:lpstr>Stepwise Selection(Level 3)</vt:lpstr>
      <vt:lpstr>Stepwise Selection(Level 4)</vt:lpstr>
      <vt:lpstr>Interpretations</vt:lpstr>
      <vt:lpstr>Final Model: Level 3</vt:lpstr>
      <vt:lpstr>Conclusions and Future Work</vt:lpstr>
      <vt:lpstr>Acknowledgement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12</cp:revision>
  <dcterms:created xsi:type="dcterms:W3CDTF">2019-04-23T04:47:57Z</dcterms:created>
  <dcterms:modified xsi:type="dcterms:W3CDTF">2019-04-24T02:36:17Z</dcterms:modified>
</cp:coreProperties>
</file>