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1" r:id="rId5"/>
    <p:sldId id="263" r:id="rId6"/>
    <p:sldId id="258" r:id="rId7"/>
    <p:sldId id="264" r:id="rId8"/>
    <p:sldId id="266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2"/>
    <p:restoredTop sz="94696"/>
  </p:normalViewPr>
  <p:slideViewPr>
    <p:cSldViewPr snapToGrid="0" snapToObjects="1">
      <p:cViewPr varScale="1">
        <p:scale>
          <a:sx n="60" d="100"/>
          <a:sy n="60" d="100"/>
        </p:scale>
        <p:origin x="20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07A3-1385-B442-8303-E61A99690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6D202-F7B3-A94B-B08D-919F33805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40903-783E-6141-AF9E-F5AF5122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AC4A-240E-4047-BBC0-589E55F8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C68D-136A-484E-BA55-E60CE1F5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2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5987-A5A2-5143-A589-B5546C2A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1C2F6-8FB9-1146-8025-2D0C83DC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CCFD-BA63-8F48-9BD3-1BD33309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173D-5E68-BE49-8B86-1848EA44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BF7CA-6C57-354B-A272-26D399E1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22736-389C-CF49-9594-BCFA369FD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3E0AE-1872-C245-AF34-20A087EE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5821-ADA4-ED44-93A0-7B0398B7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8366-2C7B-0F43-9341-30160313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10C8-8766-104B-96E4-66DFA516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84E2-FE11-DF40-B535-E4969CA2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0F12-6253-104D-B64B-AC451600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FD9C-6E40-0F40-ADA2-8C3657D5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1E0C-EEAD-3B42-B142-59A68D41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15BB1-E999-3E47-9492-745633BB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4C83-096F-F84A-82A8-8AF8BB3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3385B-13A5-D14E-9367-3A07BBFDA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13F01-54D4-324C-BDA4-14EB1A34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B7A4-9C83-2C41-912D-AEA994D0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C3544-E675-9A42-A73D-599C26E7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3F16-9580-2A46-AA22-2847653D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1068-D26C-9447-8B3F-370C4E6A1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B8B4E-476C-7947-B9D5-5C624174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AE8BC-CC32-C74B-BEB2-426D5C97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212A-F659-5241-9C3E-A3D7C191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F4518-5932-DA47-A515-DA8585DB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92A7-11D8-4F46-B905-34CD1A19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B7022-F220-7046-8CDD-86A45836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36E07-5656-7E4D-B2F5-1AC0AD9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DCD3A-9884-1E46-A6A3-5A727B968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10390-CE6E-9145-89AF-04EAE1FEB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CF8FD-8FFE-1547-A183-2BE8CC1C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5D2F0-37DD-4940-B1DA-1C36DD42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5310E-B639-C746-80B1-D8CD905C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04C4-6D86-8C4A-BBF9-E510F399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08B97-1E80-224C-9744-5B098C74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0D69-03AE-054C-9500-96441AC6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ACC55-2C2A-8346-B70C-1EA11DC7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1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9EA80-013A-7C48-85CC-764BF8BF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469AA-F2F2-2D4E-9EB2-207D1B4B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3665E-F480-3A47-A467-26C1038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FAD6-554D-684D-87A0-BEFD2668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508E-771C-8641-B7B8-D7BD795F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4D291-EB05-E643-9DA7-3BF56913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AB40C-F6F3-0742-8920-99C7C666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FD9C5-4396-EC4E-917E-CF1B3AB1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F4441-E2B3-A748-AB36-F392060E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B651-F386-1347-A353-78DFA38F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C9F90-0223-BD4F-8F1B-3A9C1ED1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9AF8B-84DE-DB40-B89A-89DDA3AF6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D0C5C-BA8E-DA49-AB89-77411036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E0E1C-A7CC-4941-B312-2B064F52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62C6-484A-FD41-9209-0EFE2607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D0D9E-1D22-8341-BFC4-B88965D0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66712-7566-DD48-8B07-104781DC3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A380-8F8F-7449-B80E-80161B5EB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4CF7-7F27-534B-9FD4-6E27AD6B0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078D-F677-0546-8CCA-7A5D093EE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1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721A-9F92-E34F-BF13-F4E8825C6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A9CAE-DB95-F246-A2A2-5E79CD17D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1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3E13A-5728-2447-8DC1-562AAF5A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Interpretations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23F18FD-9627-C547-A76D-84AFB181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27" y="2322823"/>
            <a:ext cx="4008751" cy="44173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7D5DEC-4ACE-CB42-89BE-6FFB28A9D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123" y="2322823"/>
            <a:ext cx="4720885" cy="4417358"/>
          </a:xfrm>
        </p:spPr>
      </p:pic>
    </p:spTree>
    <p:extLst>
      <p:ext uri="{BB962C8B-B14F-4D97-AF65-F5344CB8AC3E}">
        <p14:creationId xmlns:p14="http://schemas.microsoft.com/office/powerpoint/2010/main" val="74348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504C-40EC-044B-B01E-CA415447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27F0-E331-4347-A83F-13988A7F4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5920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Participants (1010 rows) :</a:t>
            </a:r>
          </a:p>
          <a:p>
            <a:pPr marL="0" indent="0">
              <a:buNone/>
            </a:pPr>
            <a:r>
              <a:rPr lang="en-US" dirty="0"/>
              <a:t>2. Survey Questions(150 items columns):</a:t>
            </a:r>
          </a:p>
          <a:p>
            <a:pPr fontAlgn="base"/>
            <a:r>
              <a:rPr lang="en-US" sz="2600" dirty="0"/>
              <a:t>Music preferences (19 items)</a:t>
            </a:r>
          </a:p>
          <a:p>
            <a:pPr fontAlgn="base"/>
            <a:r>
              <a:rPr lang="en-US" sz="2600" dirty="0"/>
              <a:t>Movie preferences (12 items)</a:t>
            </a:r>
          </a:p>
          <a:p>
            <a:pPr fontAlgn="base"/>
            <a:r>
              <a:rPr lang="en-US" sz="2600" dirty="0"/>
              <a:t>Hobbies &amp; interests (32 items)</a:t>
            </a:r>
          </a:p>
          <a:p>
            <a:pPr fontAlgn="base"/>
            <a:r>
              <a:rPr lang="en-US" sz="2600" dirty="0"/>
              <a:t>Phobias (10 items)</a:t>
            </a:r>
          </a:p>
          <a:p>
            <a:pPr fontAlgn="base"/>
            <a:r>
              <a:rPr lang="en-US" sz="2600" dirty="0"/>
              <a:t>Health habits (3 items)</a:t>
            </a:r>
          </a:p>
          <a:p>
            <a:pPr fontAlgn="base"/>
            <a:r>
              <a:rPr lang="en-US" sz="2600" dirty="0"/>
              <a:t>Personality traits, views on life, &amp; opinions (57 items)</a:t>
            </a:r>
          </a:p>
          <a:p>
            <a:pPr fontAlgn="base"/>
            <a:r>
              <a:rPr lang="en-US" sz="2600" dirty="0"/>
              <a:t>Spending habits (7 items)</a:t>
            </a:r>
          </a:p>
          <a:p>
            <a:pPr fontAlgn="base"/>
            <a:r>
              <a:rPr lang="en-US" sz="2600" dirty="0"/>
              <a:t>Demographics (10 items)</a:t>
            </a:r>
          </a:p>
        </p:txBody>
      </p:sp>
    </p:spTree>
    <p:extLst>
      <p:ext uri="{BB962C8B-B14F-4D97-AF65-F5344CB8AC3E}">
        <p14:creationId xmlns:p14="http://schemas.microsoft.com/office/powerpoint/2010/main" val="215658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CDFE-A172-1A42-A268-9F23EFE9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Quantitative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CF74-4EE8-E24E-809B-D6BA2FCC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Questions(139):</a:t>
            </a:r>
          </a:p>
          <a:p>
            <a:r>
              <a:rPr lang="en-US" dirty="0"/>
              <a:t>I always keep my promises.: </a:t>
            </a:r>
          </a:p>
          <a:p>
            <a:pPr lvl="1"/>
            <a:r>
              <a:rPr lang="en-US" dirty="0"/>
              <a:t>Strongly disagree 1-2-3-4-5 Strongly agree (integer)</a:t>
            </a:r>
          </a:p>
          <a:p>
            <a:endParaRPr lang="en-US" dirty="0"/>
          </a:p>
          <a:p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Questions(11):</a:t>
            </a:r>
          </a:p>
          <a:p>
            <a:r>
              <a:rPr lang="en-US" altLang="zh-CN" dirty="0"/>
              <a:t>Smoking</a:t>
            </a:r>
            <a:r>
              <a:rPr lang="zh-CN" altLang="en-US" dirty="0"/>
              <a:t> </a:t>
            </a:r>
            <a:r>
              <a:rPr lang="en-US" altLang="zh-CN" dirty="0"/>
              <a:t>Habits</a:t>
            </a:r>
          </a:p>
          <a:p>
            <a:pPr lvl="1"/>
            <a:r>
              <a:rPr lang="en-US" dirty="0"/>
              <a:t>Never smoked - Tried smoking - Former smoker - Current smoker (categorical)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358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A3C7-C8BC-B948-8411-36ADC06A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EC2B-59FB-7C42-8D00-A6E239C8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4266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Y: Age(in demographics category)</a:t>
            </a:r>
          </a:p>
          <a:p>
            <a:pPr lvl="1"/>
            <a:r>
              <a:rPr lang="en-US" sz="3200" dirty="0" err="1"/>
              <a:t>Xs</a:t>
            </a:r>
            <a:r>
              <a:rPr lang="en-US" sz="3200" dirty="0"/>
              <a:t>: all other 149 survey questions</a:t>
            </a:r>
          </a:p>
          <a:p>
            <a:pPr lvl="2"/>
            <a:r>
              <a:rPr lang="en-US" sz="2800" dirty="0"/>
              <a:t>Music preferences, Movie preferences, Hobbies, etc.</a:t>
            </a:r>
          </a:p>
          <a:p>
            <a:pPr lvl="1"/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AD8A54-BF03-2F4B-A772-5855EA8EB00C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15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Identify correlation between Age and all other survey questions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Build regression models to predict age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25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009-DF55-6C4E-A4E5-AAC0C5C0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V.S.</a:t>
            </a:r>
            <a:r>
              <a:rPr lang="zh-CN" altLang="en-US" dirty="0"/>
              <a:t> </a:t>
            </a:r>
            <a:r>
              <a:rPr lang="en-US" altLang="zh-CN" dirty="0"/>
              <a:t>Brute</a:t>
            </a:r>
            <a:r>
              <a:rPr lang="zh-CN" altLang="en-US" dirty="0"/>
              <a:t> </a:t>
            </a:r>
            <a:r>
              <a:rPr lang="en-US" altLang="zh-CN" dirty="0"/>
              <a:t>Force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E38B-38E3-494E-98F1-0FDED00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Stepwise:</a:t>
            </a:r>
            <a:r>
              <a:rPr lang="zh-CN" altLang="en-US" sz="3200" dirty="0"/>
              <a:t> </a:t>
            </a:r>
            <a:r>
              <a:rPr lang="en-US" altLang="zh-CN" sz="3200" dirty="0"/>
              <a:t>(38</a:t>
            </a:r>
            <a:r>
              <a:rPr lang="zh-CN" altLang="en-US" sz="3200" dirty="0"/>
              <a:t>*</a:t>
            </a:r>
            <a:r>
              <a:rPr lang="en-US" altLang="zh-CN" sz="3200" dirty="0"/>
              <a:t>39)/2=</a:t>
            </a:r>
            <a:r>
              <a:rPr lang="zh-CN" altLang="en-US" sz="3200" dirty="0"/>
              <a:t> </a:t>
            </a:r>
            <a:r>
              <a:rPr lang="en-US" altLang="zh-CN" sz="3200" dirty="0"/>
              <a:t>741</a:t>
            </a:r>
            <a:r>
              <a:rPr lang="zh-CN" altLang="en-US" sz="3200" dirty="0"/>
              <a:t> </a:t>
            </a:r>
            <a:r>
              <a:rPr lang="en-US" altLang="zh-CN" sz="3200" dirty="0"/>
              <a:t>Seconds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12.35</a:t>
            </a:r>
            <a:r>
              <a:rPr lang="zh-CN" altLang="en-US" sz="3200" dirty="0"/>
              <a:t> </a:t>
            </a:r>
            <a:r>
              <a:rPr lang="en-US" altLang="zh-CN" sz="3200" dirty="0"/>
              <a:t>Mins</a:t>
            </a:r>
          </a:p>
          <a:p>
            <a:r>
              <a:rPr lang="en-US" altLang="zh-CN" sz="3200" dirty="0"/>
              <a:t>(My</a:t>
            </a:r>
            <a:r>
              <a:rPr lang="zh-CN" altLang="en-US" sz="3200" dirty="0"/>
              <a:t> </a:t>
            </a:r>
            <a:r>
              <a:rPr lang="en-US" altLang="zh-CN" sz="3200" dirty="0"/>
              <a:t>Mac</a:t>
            </a:r>
            <a:r>
              <a:rPr lang="zh-CN" altLang="en-US" sz="3200" dirty="0"/>
              <a:t>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under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3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mins)</a:t>
            </a:r>
          </a:p>
          <a:p>
            <a:endParaRPr lang="en-US" sz="3200" dirty="0">
              <a:sym typeface="Wingdings" pitchFamily="2" charset="2"/>
            </a:endParaRPr>
          </a:p>
          <a:p>
            <a:r>
              <a:rPr lang="en-US" altLang="zh-CN" sz="3200" dirty="0">
                <a:sym typeface="Wingdings" pitchFamily="2" charset="2"/>
              </a:rPr>
              <a:t>Brute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Force: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2</a:t>
            </a:r>
            <a:r>
              <a:rPr lang="en-US" altLang="zh-CN" sz="3200" baseline="30000" dirty="0">
                <a:sym typeface="Wingdings" pitchFamily="2" charset="2"/>
              </a:rPr>
              <a:t>150</a:t>
            </a:r>
            <a:r>
              <a:rPr lang="zh-CN" altLang="en-US" sz="3200" baseline="30000" dirty="0">
                <a:sym typeface="Wingdings" pitchFamily="2" charset="2"/>
              </a:rPr>
              <a:t> 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=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sz="3200" dirty="0"/>
              <a:t>7.1362385e+44</a:t>
            </a:r>
          </a:p>
          <a:p>
            <a:pPr lvl="1"/>
            <a:r>
              <a:rPr lang="en-US" altLang="zh-CN" sz="2800" dirty="0"/>
              <a:t>Take</a:t>
            </a:r>
            <a:r>
              <a:rPr lang="zh-CN" altLang="en-US" sz="2800" dirty="0"/>
              <a:t> </a:t>
            </a:r>
            <a:r>
              <a:rPr lang="en-US" altLang="zh-CN" sz="2800" dirty="0"/>
              <a:t>forever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finish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6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C5ED-7B8A-F341-901A-A29E6425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1,2)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4C50-9BA3-8C4D-B0E4-29030F57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Level 1: Included all variables, linear regression model</a:t>
            </a:r>
          </a:p>
          <a:p>
            <a:pPr marL="0" indent="0"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0.6478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=0.544 PRESS =3152.945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0.3727</a:t>
            </a:r>
          </a:p>
          <a:p>
            <a:pPr marL="0" indent="0">
              <a:buNone/>
            </a:pPr>
            <a:r>
              <a:rPr lang="en-US" altLang="zh-CN" dirty="0"/>
              <a:t>(Base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upon)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A362B8-6D37-1645-91B5-D207EE178612}"/>
              </a:ext>
            </a:extLst>
          </p:cNvPr>
          <p:cNvSpPr txBox="1">
            <a:spLocks/>
          </p:cNvSpPr>
          <p:nvPr/>
        </p:nvSpPr>
        <p:spPr>
          <a:xfrm>
            <a:off x="838200" y="38792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Level 2: </a:t>
            </a:r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election(38 variables selected)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0.585  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=0.561  PRESS =3139.057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0.4604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B55E-5F8D-1A45-843E-6C7F0A8E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3)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A4309D-2B7C-844C-88DA-8D2811E799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444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Level 3: Excluded insignificant &amp; unrelated variables(8)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&amp;</a:t>
            </a:r>
            <a:r>
              <a:rPr lang="zh-CN" altLang="en-US" dirty="0"/>
              <a:t> </a:t>
            </a:r>
            <a:r>
              <a:rPr lang="en-US" dirty="0"/>
              <a:t>Combine</a:t>
            </a:r>
            <a:r>
              <a:rPr lang="en-US" altLang="zh-CN" dirty="0"/>
              <a:t>d</a:t>
            </a:r>
            <a:r>
              <a:rPr lang="en-US" dirty="0"/>
              <a:t> Terms(2)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0.598  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=0.5765   PRESS =3063.743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0.5507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994E03-61E3-924F-A7EF-538055938DEB}"/>
              </a:ext>
            </a:extLst>
          </p:cNvPr>
          <p:cNvSpPr/>
          <p:nvPr/>
        </p:nvSpPr>
        <p:spPr>
          <a:xfrm>
            <a:off x="838200" y="3404610"/>
            <a:ext cx="99857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Terms deleted for Level 3:</a:t>
            </a:r>
          </a:p>
          <a:p>
            <a:pPr lvl="1"/>
            <a:r>
              <a:rPr lang="en-US" sz="2800" dirty="0"/>
              <a:t>Branded</a:t>
            </a:r>
            <a:r>
              <a:rPr lang="zh-CN" altLang="en-US" sz="2800" dirty="0"/>
              <a:t> </a:t>
            </a:r>
            <a:r>
              <a:rPr lang="en-US" sz="2800" dirty="0"/>
              <a:t>clothing high p value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0.086</a:t>
            </a:r>
          </a:p>
          <a:p>
            <a:pPr lvl="1"/>
            <a:r>
              <a:rPr lang="en-US" sz="2800" dirty="0"/>
              <a:t>Cheating in school high p value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0.144</a:t>
            </a:r>
          </a:p>
          <a:p>
            <a:pPr lvl="1"/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only</a:t>
            </a:r>
            <a:r>
              <a:rPr lang="zh-CN" altLang="en-US" sz="2800" dirty="0"/>
              <a:t> </a:t>
            </a:r>
            <a:r>
              <a:rPr lang="en-US" altLang="zh-CN" sz="2800" dirty="0"/>
              <a:t>child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 irrelevant</a:t>
            </a:r>
          </a:p>
          <a:p>
            <a:pPr lvl="1"/>
            <a:r>
              <a:rPr lang="en-US" sz="2800" dirty="0"/>
              <a:t>block of flat VS bungalow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sz="2800" dirty="0"/>
              <a:t>irrelevant</a:t>
            </a:r>
          </a:p>
          <a:p>
            <a:r>
              <a:rPr lang="en-US" altLang="zh-CN" sz="2800" dirty="0"/>
              <a:t>Term</a:t>
            </a:r>
            <a:r>
              <a:rPr lang="zh-CN" altLang="en-US" sz="2800" dirty="0"/>
              <a:t> </a:t>
            </a:r>
            <a:r>
              <a:rPr lang="en-US" altLang="zh-CN" sz="2800" dirty="0"/>
              <a:t>modified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Level</a:t>
            </a:r>
            <a:r>
              <a:rPr lang="zh-CN" altLang="en-US" sz="2800" dirty="0"/>
              <a:t> </a:t>
            </a:r>
            <a:r>
              <a:rPr lang="en-US" altLang="zh-CN" sz="2800" dirty="0"/>
              <a:t>3</a:t>
            </a:r>
            <a:endParaRPr lang="en-US" sz="2800" dirty="0"/>
          </a:p>
          <a:p>
            <a:r>
              <a:rPr lang="en-US" sz="2800" dirty="0"/>
              <a:t>	internet usage &amp; smoking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440234-3700-1E41-8A27-51503323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4553070"/>
            <a:ext cx="10807700" cy="673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37B5CD-3E48-574D-B34B-5DF345FD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5228218"/>
            <a:ext cx="10985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C12A-F288-1C44-B5FD-EFE176EF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B888B-D515-2147-8257-6CDC1920DFC8}"/>
              </a:ext>
            </a:extLst>
          </p:cNvPr>
          <p:cNvSpPr txBox="1">
            <a:spLocks/>
          </p:cNvSpPr>
          <p:nvPr/>
        </p:nvSpPr>
        <p:spPr>
          <a:xfrm>
            <a:off x="838200" y="1478796"/>
            <a:ext cx="10515600" cy="71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Level 4: Add Interaction Terms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9BDCB-8330-9840-8FC8-92C623149665}"/>
              </a:ext>
            </a:extLst>
          </p:cNvPr>
          <p:cNvSpPr txBox="1"/>
          <p:nvPr/>
        </p:nvSpPr>
        <p:spPr>
          <a:xfrm>
            <a:off x="838200" y="3046727"/>
            <a:ext cx="7846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reliable_waiting</a:t>
            </a:r>
            <a:r>
              <a:rPr lang="en-US" sz="3200" dirty="0"/>
              <a:t>=reliable * waiting</a:t>
            </a:r>
          </a:p>
          <a:p>
            <a:r>
              <a:rPr lang="en-US" sz="3200" dirty="0" err="1"/>
              <a:t>questionnair_gadget</a:t>
            </a:r>
            <a:r>
              <a:rPr lang="en-US" sz="3200" dirty="0"/>
              <a:t>=</a:t>
            </a:r>
            <a:r>
              <a:rPr lang="en-US" sz="3200" dirty="0" err="1"/>
              <a:t>questionnair</a:t>
            </a:r>
            <a:r>
              <a:rPr lang="en-US" sz="3200" dirty="0"/>
              <a:t>*gadgets</a:t>
            </a:r>
          </a:p>
          <a:p>
            <a:r>
              <a:rPr lang="en-US" sz="3200" dirty="0" err="1"/>
              <a:t>opera_gardening</a:t>
            </a:r>
            <a:r>
              <a:rPr lang="en-US" sz="3200" dirty="0"/>
              <a:t>=opera*gardening</a:t>
            </a:r>
          </a:p>
          <a:p>
            <a:r>
              <a:rPr lang="en-US" sz="3200" dirty="0" err="1"/>
              <a:t>weight_reliable</a:t>
            </a:r>
            <a:r>
              <a:rPr lang="en-US" sz="3200" dirty="0"/>
              <a:t>=weight * reliable</a:t>
            </a:r>
          </a:p>
          <a:p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3C818B-0B2A-9346-ABEE-497F692BBB02}"/>
              </a:ext>
            </a:extLst>
          </p:cNvPr>
          <p:cNvSpPr txBox="1">
            <a:spLocks/>
          </p:cNvSpPr>
          <p:nvPr/>
        </p:nvSpPr>
        <p:spPr>
          <a:xfrm>
            <a:off x="1054395" y="2238748"/>
            <a:ext cx="10515600" cy="71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R</a:t>
            </a:r>
            <a:r>
              <a:rPr lang="en-US" sz="3200" baseline="30000" dirty="0"/>
              <a:t>2</a:t>
            </a:r>
            <a:r>
              <a:rPr lang="en-US" sz="3200" dirty="0"/>
              <a:t>=0.599    R</a:t>
            </a:r>
            <a:r>
              <a:rPr lang="en-US" sz="3200" baseline="30000" dirty="0"/>
              <a:t>2</a:t>
            </a:r>
            <a:r>
              <a:rPr lang="en-US" sz="3200" baseline="-25000" dirty="0"/>
              <a:t>a</a:t>
            </a:r>
            <a:r>
              <a:rPr lang="en-US" sz="3200" dirty="0"/>
              <a:t>=0.5760   PRESS =3085.696  R</a:t>
            </a:r>
            <a:r>
              <a:rPr lang="en-US" sz="3200" baseline="30000" dirty="0"/>
              <a:t>2</a:t>
            </a:r>
            <a:r>
              <a:rPr lang="en-US" sz="3200" baseline="-25000" dirty="0"/>
              <a:t>jack</a:t>
            </a:r>
            <a:r>
              <a:rPr lang="en-US" sz="3200" dirty="0"/>
              <a:t> = 0.4525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36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1F2-15F0-7540-99BC-462BB526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Model: Level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F89D-F486-1C42-8898-3D76A86D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Level 1: R</a:t>
            </a:r>
            <a:r>
              <a:rPr lang="en-US" sz="3000" baseline="30000" dirty="0"/>
              <a:t>2</a:t>
            </a:r>
            <a:r>
              <a:rPr lang="en-US" sz="3000" dirty="0"/>
              <a:t>= 0.6478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=0.544 </a:t>
            </a:r>
            <a:r>
              <a:rPr lang="zh-CN" altLang="en-US" sz="3000" dirty="0"/>
              <a:t>    </a:t>
            </a:r>
            <a:r>
              <a:rPr lang="en-US" sz="3000" dirty="0"/>
              <a:t>PRESS =3152.945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0.3727</a:t>
            </a:r>
          </a:p>
          <a:p>
            <a:pPr marL="0" indent="0">
              <a:buNone/>
            </a:pPr>
            <a:r>
              <a:rPr lang="en-US" sz="3000" dirty="0"/>
              <a:t>Level 2: R</a:t>
            </a:r>
            <a:r>
              <a:rPr lang="en-US" sz="3000" baseline="30000" dirty="0"/>
              <a:t>2</a:t>
            </a:r>
            <a:r>
              <a:rPr lang="en-US" sz="3000" dirty="0"/>
              <a:t>= 0.585  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=0.561  </a:t>
            </a:r>
            <a:r>
              <a:rPr lang="zh-CN" altLang="en-US" sz="3000" dirty="0"/>
              <a:t>   </a:t>
            </a:r>
            <a:r>
              <a:rPr lang="en-US" sz="3000" dirty="0"/>
              <a:t>PRESS =3139.057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0.4604</a:t>
            </a:r>
          </a:p>
          <a:p>
            <a:pPr marL="0" indent="0">
              <a:buNone/>
            </a:pPr>
            <a:r>
              <a:rPr lang="en-US" sz="3000" dirty="0">
                <a:highlight>
                  <a:srgbClr val="FFFF00"/>
                </a:highlight>
              </a:rPr>
              <a:t>Level 3: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dirty="0">
                <a:highlight>
                  <a:srgbClr val="FFFF00"/>
                </a:highlight>
              </a:rPr>
              <a:t>= 0.598  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baseline="-25000" dirty="0">
                <a:highlight>
                  <a:srgbClr val="FFFF00"/>
                </a:highlight>
              </a:rPr>
              <a:t>a</a:t>
            </a:r>
            <a:r>
              <a:rPr lang="en-US" sz="3000" dirty="0">
                <a:highlight>
                  <a:srgbClr val="FFFF00"/>
                </a:highlight>
              </a:rPr>
              <a:t>=0.5765   PRESS =3063.743 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baseline="-25000" dirty="0">
                <a:highlight>
                  <a:srgbClr val="FFFF00"/>
                </a:highlight>
              </a:rPr>
              <a:t>jack</a:t>
            </a:r>
            <a:r>
              <a:rPr lang="en-US" sz="3000" dirty="0">
                <a:highlight>
                  <a:srgbClr val="FFFF00"/>
                </a:highlight>
              </a:rPr>
              <a:t> = 0.5507</a:t>
            </a:r>
          </a:p>
          <a:p>
            <a:pPr marL="0" indent="0">
              <a:buNone/>
            </a:pPr>
            <a:r>
              <a:rPr lang="en-US" sz="3000" dirty="0"/>
              <a:t>Level 4: R</a:t>
            </a:r>
            <a:r>
              <a:rPr lang="en-US" sz="3000" baseline="30000" dirty="0"/>
              <a:t>2</a:t>
            </a:r>
            <a:r>
              <a:rPr lang="en-US" sz="3000" dirty="0"/>
              <a:t>=0.599   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=0.5760   PRESS =3085.696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0.4525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2278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345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Data Explanation</vt:lpstr>
      <vt:lpstr>Quantitative &amp; Categorical Variables</vt:lpstr>
      <vt:lpstr>Variable Definition</vt:lpstr>
      <vt:lpstr>Stepwise V.S. Brute Force </vt:lpstr>
      <vt:lpstr>Stepwise Selection(Level 1,2)</vt:lpstr>
      <vt:lpstr>Stepwise Selection(Level 3)</vt:lpstr>
      <vt:lpstr>Stepwise Selection(Level 4)</vt:lpstr>
      <vt:lpstr>Final Model: Level 3</vt:lpstr>
      <vt:lpstr>Interpretations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2019-04-23T04:47:57Z</dcterms:created>
  <dcterms:modified xsi:type="dcterms:W3CDTF">2019-04-23T17:33:33Z</dcterms:modified>
</cp:coreProperties>
</file>